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9" r:id="rId3"/>
  </p:sldMasterIdLst>
  <p:notesMasterIdLst>
    <p:notesMasterId r:id="rId6"/>
  </p:notesMasterIdLst>
  <p:sldIdLst>
    <p:sldId id="292" r:id="rId4"/>
    <p:sldId id="291" r:id="rId5"/>
    <p:sldId id="298" r:id="rId7"/>
    <p:sldId id="313" r:id="rId8"/>
    <p:sldId id="367" r:id="rId9"/>
    <p:sldId id="312" r:id="rId10"/>
    <p:sldId id="363" r:id="rId11"/>
    <p:sldId id="308" r:id="rId12"/>
    <p:sldId id="364" r:id="rId13"/>
    <p:sldId id="365" r:id="rId14"/>
    <p:sldId id="366" r:id="rId15"/>
    <p:sldId id="368" r:id="rId16"/>
    <p:sldId id="300" r:id="rId17"/>
    <p:sldId id="369" r:id="rId18"/>
    <p:sldId id="320" r:id="rId19"/>
    <p:sldId id="326" r:id="rId20"/>
    <p:sldId id="327" r:id="rId21"/>
    <p:sldId id="296" r:id="rId22"/>
    <p:sldId id="301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2C"/>
    <a:srgbClr val="F3F3F3"/>
    <a:srgbClr val="F7FCFE"/>
    <a:srgbClr val="FFFFFC"/>
    <a:srgbClr val="FFFFFF"/>
    <a:srgbClr val="E6E6E6"/>
    <a:srgbClr val="44B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18" autoAdjust="0"/>
  </p:normalViewPr>
  <p:slideViewPr>
    <p:cSldViewPr snapToGrid="0" showGuides="1">
      <p:cViewPr varScale="1">
        <p:scale>
          <a:sx n="89" d="100"/>
          <a:sy n="89" d="100"/>
        </p:scale>
        <p:origin x="451" y="53"/>
      </p:cViewPr>
      <p:guideLst>
        <p:guide orient="horz" pos="284"/>
        <p:guide orient="horz" pos="4199"/>
        <p:guide pos="264"/>
        <p:guide pos="7453"/>
        <p:guide orient="horz" pos="650"/>
        <p:guide orient="horz" pos="706"/>
        <p:guide orient="horz" pos="3979"/>
        <p:guide orient="horz" pos="38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176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E5D49-73DC-4F12-9286-E1E270B96B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file:///C:\Users\1V994W2\Documents\Tencent%20Files\574576071\FileRecv\&#25340;&#35013;&#32032;&#26448;\formiddle1\\02\subject_holdleft_130,158,155_0_staid_full_0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6.png"/><Relationship Id="rId6" Type="http://schemas.openxmlformats.org/officeDocument/2006/relationships/tags" Target="../tags/tag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6.png"/><Relationship Id="rId6" Type="http://schemas.openxmlformats.org/officeDocument/2006/relationships/tags" Target="../tags/tag1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6.png"/><Relationship Id="rId5" Type="http://schemas.openxmlformats.org/officeDocument/2006/relationships/tags" Target="../tags/tag2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26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6.png"/><Relationship Id="rId6" Type="http://schemas.openxmlformats.org/officeDocument/2006/relationships/tags" Target="../tags/tag3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6.png"/><Relationship Id="rId6" Type="http://schemas.openxmlformats.org/officeDocument/2006/relationships/tags" Target="../tags/tag5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4" Type="http://schemas.openxmlformats.org/officeDocument/2006/relationships/tags" Target="../tags/tag56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6.png"/><Relationship Id="rId6" Type="http://schemas.openxmlformats.org/officeDocument/2006/relationships/tags" Target="../tags/tag5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4" Type="http://schemas.openxmlformats.org/officeDocument/2006/relationships/tags" Target="../tags/tag65.xml"/><Relationship Id="rId13" Type="http://schemas.openxmlformats.org/officeDocument/2006/relationships/tags" Target="../tags/tag64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6.png"/><Relationship Id="rId6" Type="http://schemas.openxmlformats.org/officeDocument/2006/relationships/tags" Target="../tags/tag6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6" Type="http://schemas.openxmlformats.org/officeDocument/2006/relationships/tags" Target="../tags/tag76.xml"/><Relationship Id="rId15" Type="http://schemas.openxmlformats.org/officeDocument/2006/relationships/tags" Target="../tags/tag75.xml"/><Relationship Id="rId14" Type="http://schemas.openxmlformats.org/officeDocument/2006/relationships/tags" Target="../tags/tag74.xml"/><Relationship Id="rId13" Type="http://schemas.openxmlformats.org/officeDocument/2006/relationships/tags" Target="../tags/tag73.xml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9.png"/><Relationship Id="rId6" Type="http://schemas.openxmlformats.org/officeDocument/2006/relationships/tags" Target="../tags/tag79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8.png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3" Type="http://schemas.openxmlformats.org/officeDocument/2006/relationships/tags" Target="../tags/tag84.xml"/><Relationship Id="rId12" Type="http://schemas.openxmlformats.org/officeDocument/2006/relationships/tags" Target="../tags/tag8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image" Target="file:///C:\Users\1V994W2\PycharmProjects\PPT_Background_Generation/pic_temp/pic_half_right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image" Target="file:///C:\Users\1V994W2\Documents\Tencent%20Files\574576071\FileRecv\&#25340;&#35013;&#32032;&#26448;\formiddle1\\02\subject_holdleft_130,158,155_0_staid_full_0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file:///C:\Users\1V994W2\PycharmProjects\PPT_Background_Generation/pic_temp/pic_half_right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533" b="42187"/>
          <a:stretch>
            <a:fillRect/>
          </a:stretch>
        </p:blipFill>
        <p:spPr>
          <a:xfrm>
            <a:off x="0" y="279400"/>
            <a:ext cx="12192000" cy="289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5000">
        <p14:ripple/>
      </p:transition>
    </mc:Choice>
    <mc:Fallback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sp>
        <p:nvSpPr>
          <p:cNvPr id="9" name="任意多边形 8"/>
          <p:cNvSpPr/>
          <p:nvPr userDrawn="1">
            <p:custDataLst>
              <p:tags r:id="rId5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6343650"/>
            <a:ext cx="720090" cy="514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930" y="443234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1"/>
            </p:custDataLst>
          </p:nvPr>
        </p:nvSpPr>
        <p:spPr>
          <a:xfrm>
            <a:off x="6238925" y="952508"/>
            <a:ext cx="5283242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14350"/>
            <a:chOff x="0" y="0"/>
            <a:chExt cx="12192000" cy="514350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514350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514350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6"/>
            </p:custDataLst>
          </p:nvPr>
        </p:nvSpPr>
        <p:spPr>
          <a:xfrm>
            <a:off x="3201035" y="2530158"/>
            <a:ext cx="5789930" cy="1398905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3233057" y="3929063"/>
            <a:ext cx="5554981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dist">
              <a:buNone/>
              <a:defRPr sz="2000"/>
            </a:lvl1pPr>
          </a:lstStyle>
          <a:p>
            <a:pPr lvl="0"/>
            <a:r>
              <a:rPr lang="zh-CN" altLang="en-US" dirty="0"/>
              <a:t>单击此处编辑副标题内容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51435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1435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1435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  <a:prstGeom prst="rect">
            <a:avLst/>
          </a:prstGeo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51435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343650"/>
            <a:ext cx="720090" cy="51435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343650"/>
            <a:ext cx="720090" cy="514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56"/>
          <a:stretch>
            <a:fillRect/>
          </a:stretch>
        </p:blipFill>
        <p:spPr>
          <a:xfrm>
            <a:off x="0" y="0"/>
            <a:ext cx="12798980" cy="1828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533" b="42187"/>
          <a:stretch>
            <a:fillRect/>
          </a:stretch>
        </p:blipFill>
        <p:spPr>
          <a:xfrm>
            <a:off x="0" y="4203700"/>
            <a:ext cx="12192000" cy="289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5000">
        <p14:doors dir="vert"/>
      </p:transition>
    </mc:Choice>
    <mc:Fallback>
      <p:transition spd="slow" advClick="0" advTm="5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480" y="5701030"/>
            <a:ext cx="1619885" cy="115760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701030"/>
            <a:ext cx="1619885" cy="1157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  <a:prstGeom prst="rect">
            <a:avLst/>
          </a:prstGeo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02C4-AA5C-49AE-866C-57DF04123D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764F-5B27-4933-BA1A-CDA884CF8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02C4-AA5C-49AE-866C-57DF04123D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764F-5B27-4933-BA1A-CDA884CF8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02C4-AA5C-49AE-866C-57DF04123D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764F-5B27-4933-BA1A-CDA884CF8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02C4-AA5C-49AE-866C-57DF04123D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764F-5B27-4933-BA1A-CDA884CF8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5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6343650"/>
            <a:ext cx="720090" cy="5143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02C4-AA5C-49AE-866C-57DF04123D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764F-5B27-4933-BA1A-CDA884CF8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02C4-AA5C-49AE-866C-57DF04123D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764F-5B27-4933-BA1A-CDA884CF8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02C4-AA5C-49AE-866C-57DF04123D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764F-5B27-4933-BA1A-CDA884CF8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0" t="25926" r="6454" b="19429"/>
          <a:stretch>
            <a:fillRect/>
          </a:stretch>
        </p:blipFill>
        <p:spPr>
          <a:xfrm>
            <a:off x="0" y="1607157"/>
            <a:ext cx="12192000" cy="5250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02C4-AA5C-49AE-866C-57DF04123D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764F-5B27-4933-BA1A-CDA884CF8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02C4-AA5C-49AE-866C-57DF04123D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764F-5B27-4933-BA1A-CDA884CF8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8"/>
          <p:cNvSpPr txBox="1"/>
          <p:nvPr userDrawn="1"/>
        </p:nvSpPr>
        <p:spPr>
          <a:xfrm>
            <a:off x="4043815" y="282665"/>
            <a:ext cx="4104369" cy="641526"/>
          </a:xfrm>
          <a:prstGeom prst="rect">
            <a:avLst/>
          </a:prstGeom>
          <a:noFill/>
        </p:spPr>
        <p:txBody>
          <a:bodyPr wrap="square" lIns="86683" tIns="43341" rIns="86683" bIns="43341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595959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</a:rPr>
              <a:t>请输入你的标题</a:t>
            </a:r>
            <a:endParaRPr lang="zh-CN" altLang="en-US" sz="3600" b="1" dirty="0">
              <a:solidFill>
                <a:srgbClr val="595959"/>
              </a:solidFill>
              <a:latin typeface="腾祥铁山楷书简繁合集" panose="01010104010101010101" pitchFamily="2" charset="-122"/>
              <a:ea typeface="腾祥铁山楷书简繁合集" panose="0101010401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prism isInverted="1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8"/>
          <p:cNvSpPr txBox="1"/>
          <p:nvPr userDrawn="1"/>
        </p:nvSpPr>
        <p:spPr>
          <a:xfrm>
            <a:off x="4043815" y="282665"/>
            <a:ext cx="4104369" cy="641526"/>
          </a:xfrm>
          <a:prstGeom prst="rect">
            <a:avLst/>
          </a:prstGeom>
          <a:noFill/>
        </p:spPr>
        <p:txBody>
          <a:bodyPr wrap="square" lIns="86683" tIns="43341" rIns="86683" bIns="43341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595959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</a:rPr>
              <a:t>请输入你的标题</a:t>
            </a:r>
            <a:endParaRPr lang="zh-CN" altLang="en-US" sz="3600" b="1" dirty="0">
              <a:solidFill>
                <a:srgbClr val="595959"/>
              </a:solidFill>
              <a:latin typeface="腾祥铁山楷书简繁合集" panose="01010104010101010101" pitchFamily="2" charset="-122"/>
              <a:ea typeface="腾祥铁山楷书简繁合集" panose="0101010401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switch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8"/>
          <p:cNvSpPr txBox="1"/>
          <p:nvPr userDrawn="1"/>
        </p:nvSpPr>
        <p:spPr>
          <a:xfrm>
            <a:off x="4043815" y="282665"/>
            <a:ext cx="4104369" cy="641526"/>
          </a:xfrm>
          <a:prstGeom prst="rect">
            <a:avLst/>
          </a:prstGeom>
          <a:noFill/>
        </p:spPr>
        <p:txBody>
          <a:bodyPr wrap="square" lIns="86683" tIns="43341" rIns="86683" bIns="43341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595959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</a:rPr>
              <a:t>请输入你的标题</a:t>
            </a:r>
            <a:endParaRPr lang="zh-CN" altLang="en-US" sz="3600" b="1" dirty="0">
              <a:solidFill>
                <a:srgbClr val="595959"/>
              </a:solidFill>
              <a:latin typeface="腾祥铁山楷书简繁合集" panose="01010104010101010101" pitchFamily="2" charset="-122"/>
              <a:ea typeface="腾祥铁山楷书简繁合集" panose="0101010401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14:flip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8"/>
          <p:cNvSpPr txBox="1"/>
          <p:nvPr userDrawn="1"/>
        </p:nvSpPr>
        <p:spPr>
          <a:xfrm>
            <a:off x="4043815" y="282665"/>
            <a:ext cx="4104369" cy="641526"/>
          </a:xfrm>
          <a:prstGeom prst="rect">
            <a:avLst/>
          </a:prstGeom>
          <a:noFill/>
        </p:spPr>
        <p:txBody>
          <a:bodyPr wrap="square" lIns="86683" tIns="43341" rIns="86683" bIns="43341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595959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</a:rPr>
              <a:t>请输入你的标题</a:t>
            </a:r>
            <a:endParaRPr lang="zh-CN" altLang="en-US" sz="3600" b="1" dirty="0">
              <a:solidFill>
                <a:srgbClr val="595959"/>
              </a:solidFill>
              <a:latin typeface="腾祥铁山楷书简繁合集" panose="01010104010101010101" pitchFamily="2" charset="-122"/>
              <a:ea typeface="腾祥铁山楷书简繁合集" panose="0101010401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gallery dir="l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56"/>
          <a:stretch>
            <a:fillRect/>
          </a:stretch>
        </p:blipFill>
        <p:spPr>
          <a:xfrm>
            <a:off x="0" y="0"/>
            <a:ext cx="12798980" cy="1828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96" r="533" b="42187"/>
          <a:stretch>
            <a:fillRect/>
          </a:stretch>
        </p:blipFill>
        <p:spPr>
          <a:xfrm>
            <a:off x="0" y="4203700"/>
            <a:ext cx="12192000" cy="289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:blinds dir="vert"/>
      </p:transition>
    </mc:Choice>
    <mc:Fallback>
      <p:transition spd="slow" advClick="0" advTm="500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tags" Target="../tags/tag89.xml"/><Relationship Id="rId1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143.xml"/><Relationship Id="rId3" Type="http://schemas.openxmlformats.org/officeDocument/2006/relationships/image" Target="../media/image14.png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146.xml"/><Relationship Id="rId3" Type="http://schemas.openxmlformats.org/officeDocument/2006/relationships/image" Target="../media/image15.png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149.xml"/><Relationship Id="rId3" Type="http://schemas.openxmlformats.org/officeDocument/2006/relationships/image" Target="../media/image16.png"/><Relationship Id="rId2" Type="http://schemas.openxmlformats.org/officeDocument/2006/relationships/tags" Target="../tags/tag148.xml"/><Relationship Id="rId1" Type="http://schemas.openxmlformats.org/officeDocument/2006/relationships/tags" Target="../tags/tag14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3.xml"/><Relationship Id="rId6" Type="http://schemas.openxmlformats.org/officeDocument/2006/relationships/tags" Target="../tags/tag153.xml"/><Relationship Id="rId5" Type="http://schemas.openxmlformats.org/officeDocument/2006/relationships/image" Target="../media/image17.png"/><Relationship Id="rId4" Type="http://schemas.openxmlformats.org/officeDocument/2006/relationships/hyperlink" Target="SE2018&#26149;-G11-&#39033;&#30446;&#35745;&#21010;%20V0.5.doc" TargetMode="Externa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3.xml"/><Relationship Id="rId5" Type="http://schemas.openxmlformats.org/officeDocument/2006/relationships/tags" Target="../tags/tag157.xml"/><Relationship Id="rId4" Type="http://schemas.openxmlformats.org/officeDocument/2006/relationships/image" Target="../media/image18.png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3.xml"/><Relationship Id="rId5" Type="http://schemas.openxmlformats.org/officeDocument/2006/relationships/tags" Target="../tags/tag161.xml"/><Relationship Id="rId4" Type="http://schemas.openxmlformats.org/officeDocument/2006/relationships/image" Target="../media/image19.png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23.xml"/><Relationship Id="rId7" Type="http://schemas.openxmlformats.org/officeDocument/2006/relationships/tags" Target="../tags/tag165.xml"/><Relationship Id="rId6" Type="http://schemas.openxmlformats.org/officeDocument/2006/relationships/hyperlink" Target="..\&#20250;&#35758;&#35760;&#24405;\SE2020-G10-20201115&#20250;&#35758;&#35760;&#24405;.doc" TargetMode="External"/><Relationship Id="rId5" Type="http://schemas.openxmlformats.org/officeDocument/2006/relationships/hyperlink" Target="..\&#20250;&#35758;&#35760;&#24405;\SE2020-G10-20201113&#20250;&#35758;&#35760;&#24405;.doc" TargetMode="External"/><Relationship Id="rId4" Type="http://schemas.openxmlformats.org/officeDocument/2006/relationships/image" Target="../media/image20.png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3.xml"/><Relationship Id="rId5" Type="http://schemas.openxmlformats.org/officeDocument/2006/relationships/tags" Target="../tags/tag169.xml"/><Relationship Id="rId4" Type="http://schemas.openxmlformats.org/officeDocument/2006/relationships/image" Target="../media/image21.png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3.xml"/><Relationship Id="rId5" Type="http://schemas.openxmlformats.org/officeDocument/2006/relationships/tags" Target="../tags/tag174.xml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7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image" Target="../media/image10.png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9" Type="http://schemas.openxmlformats.org/officeDocument/2006/relationships/notesSlide" Target="../notesSlides/notesSlide1.xml"/><Relationship Id="rId18" Type="http://schemas.openxmlformats.org/officeDocument/2006/relationships/slideLayout" Target="../slideLayouts/slideLayout26.xml"/><Relationship Id="rId17" Type="http://schemas.openxmlformats.org/officeDocument/2006/relationships/tags" Target="../tags/tag105.xml"/><Relationship Id="rId16" Type="http://schemas.openxmlformats.org/officeDocument/2006/relationships/tags" Target="../tags/tag104.xml"/><Relationship Id="rId15" Type="http://schemas.openxmlformats.org/officeDocument/2006/relationships/tags" Target="../tags/tag103.xml"/><Relationship Id="rId14" Type="http://schemas.openxmlformats.org/officeDocument/2006/relationships/tags" Target="../tags/tag102.xml"/><Relationship Id="rId13" Type="http://schemas.openxmlformats.org/officeDocument/2006/relationships/tags" Target="../tags/tag101.xml"/><Relationship Id="rId12" Type="http://schemas.openxmlformats.org/officeDocument/2006/relationships/tags" Target="../tags/tag100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tags" Target="../tags/tag90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111.xml"/><Relationship Id="rId3" Type="http://schemas.openxmlformats.org/officeDocument/2006/relationships/image" Target="../media/image11.png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hyperlink" Target="2020-11-15&#33539;&#20029;&#23068;%20&#29992;&#25143;&#38656;&#27714;&#20998;&#26512;&#35775;&#35848;&#35760;&#24405;.docx" TargetMode="Externa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6.png"/><Relationship Id="rId4" Type="http://schemas.openxmlformats.org/officeDocument/2006/relationships/tags" Target="../tags/tag113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5.png"/><Relationship Id="rId14" Type="http://schemas.openxmlformats.org/officeDocument/2006/relationships/notesSlide" Target="../notesSlides/notesSlide3.xml"/><Relationship Id="rId13" Type="http://schemas.openxmlformats.org/officeDocument/2006/relationships/slideLayout" Target="../slideLayouts/slideLayout27.xml"/><Relationship Id="rId12" Type="http://schemas.openxmlformats.org/officeDocument/2006/relationships/tags" Target="../tags/tag116.xml"/><Relationship Id="rId11" Type="http://schemas.openxmlformats.org/officeDocument/2006/relationships/image" Target="../media/image12.png"/><Relationship Id="rId10" Type="http://schemas.openxmlformats.org/officeDocument/2006/relationships/hyperlink" Target="2020-11-15&#26446;&#38639;&#23159;%20&#29992;&#25143;&#38656;&#27714;&#20998;&#26512;&#35775;&#35848;&#35760;&#24405;.docx" TargetMode="External"/><Relationship Id="rId1" Type="http://schemas.openxmlformats.org/officeDocument/2006/relationships/tags" Target="../tags/tag11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6.png"/><Relationship Id="rId4" Type="http://schemas.openxmlformats.org/officeDocument/2006/relationships/tags" Target="../tags/tag118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5.png"/><Relationship Id="rId19" Type="http://schemas.openxmlformats.org/officeDocument/2006/relationships/notesSlide" Target="../notesSlides/notesSlide4.xml"/><Relationship Id="rId18" Type="http://schemas.openxmlformats.org/officeDocument/2006/relationships/slideLayout" Target="../slideLayouts/slideLayout27.xml"/><Relationship Id="rId17" Type="http://schemas.openxmlformats.org/officeDocument/2006/relationships/tags" Target="../tags/tag129.xml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tags" Target="../tags/tag11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image" Target="../media/image6.png"/><Relationship Id="rId4" Type="http://schemas.openxmlformats.org/officeDocument/2006/relationships/tags" Target="../tags/tag131.xml"/><Relationship Id="rId3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image" Target="../media/image5.png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27.xml"/><Relationship Id="rId10" Type="http://schemas.openxmlformats.org/officeDocument/2006/relationships/tags" Target="../tags/tag134.xml"/><Relationship Id="rId1" Type="http://schemas.openxmlformats.org/officeDocument/2006/relationships/tags" Target="../tags/tag13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4865" y="3616325"/>
            <a:ext cx="7774305" cy="1171575"/>
          </a:xfrm>
        </p:spPr>
        <p:txBody>
          <a:bodyPr>
            <a:normAutofit/>
          </a:bodyPr>
          <a:lstStyle/>
          <a:p>
            <a:pPr algn="ctr"/>
            <a:r>
              <a:rPr lang="zh-CN" altLang="en-US" sz="3555" dirty="0"/>
              <a:t>城北书苑网站开发需求分析</a:t>
            </a:r>
            <a:endParaRPr lang="zh-CN" altLang="en-US" sz="3555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>
          <a:xfrm>
            <a:off x="3211514" y="4943157"/>
            <a:ext cx="5767705" cy="715010"/>
          </a:xfrm>
        </p:spPr>
        <p:txBody>
          <a:bodyPr/>
          <a:lstStyle/>
          <a:p>
            <a:r>
              <a:rPr lang="en-US" altLang="zh-CN" sz="1800"/>
              <a:t>SE2020-G10小</a:t>
            </a:r>
            <a:r>
              <a:rPr lang="zh-CN" altLang="en-US" sz="1800"/>
              <a:t>组</a:t>
            </a:r>
            <a:endParaRPr lang="zh-CN" altLang="en-US" sz="1800"/>
          </a:p>
        </p:txBody>
      </p:sp>
      <p:sp>
        <p:nvSpPr>
          <p:cNvPr id="4" name="文本框 3"/>
          <p:cNvSpPr txBox="1"/>
          <p:nvPr/>
        </p:nvSpPr>
        <p:spPr>
          <a:xfrm>
            <a:off x="4528820" y="2693035"/>
            <a:ext cx="31330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ym typeface="+mn-ea"/>
              </a:rPr>
              <a:t>城北</a:t>
            </a:r>
            <a:r>
              <a:rPr lang="zh-CN" altLang="en-US" sz="4400" b="1" dirty="0" smtClean="0">
                <a:sym typeface="+mn-ea"/>
              </a:rPr>
              <a:t>书苑</a:t>
            </a:r>
            <a:endParaRPr lang="zh-CN" altLang="en-US" sz="4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519" y="-139249"/>
            <a:ext cx="3107391" cy="3107391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6247765" y="3402965"/>
            <a:ext cx="5636895" cy="724535"/>
          </a:xfrm>
          <a:prstGeom prst="rect">
            <a:avLst/>
          </a:prstGeom>
        </p:spPr>
        <p:txBody>
          <a:bodyPr vert="horz" wrap="square" lIns="90000" tIns="46800" rIns="90000" bIns="0" rtlCol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20204" pitchFamily="34" charset="0"/>
              <a:buNone/>
              <a:defRPr sz="4400" b="0" u="none" strike="noStrike" kern="1200" cap="none" spc="4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algn="ctr"/>
            <a:r>
              <a:rPr lang="zh-CN" altLang="en-US" sz="2400" dirty="0"/>
              <a:t>一个简约的文学书籍</a:t>
            </a:r>
            <a:r>
              <a:rPr lang="zh-CN" altLang="en-US" sz="2400" dirty="0" smtClean="0"/>
              <a:t>交流</a:t>
            </a:r>
            <a:r>
              <a:rPr lang="zh-CN" altLang="en-US" sz="2400" dirty="0"/>
              <a:t>推荐</a:t>
            </a:r>
            <a:r>
              <a:rPr lang="zh-CN" altLang="en-US" sz="2400" dirty="0" smtClean="0"/>
              <a:t>网站</a:t>
            </a:r>
            <a:endParaRPr lang="zh-CN" altLang="en-US" sz="2400" dirty="0" smtClean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473835" y="239395"/>
            <a:ext cx="24593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需求概述</a:t>
            </a:r>
            <a:endParaRPr lang="zh-CN" altLang="en-US" sz="4000"/>
          </a:p>
        </p:txBody>
      </p:sp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261620" y="189865"/>
            <a:ext cx="822960" cy="858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199390" y="239395"/>
            <a:ext cx="941705" cy="7924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4</a:t>
            </a:r>
            <a:endParaRPr lang="en-US" altLang="zh-CN" sz="4400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1095" y="1447800"/>
            <a:ext cx="19691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b="1">
                <a:ea typeface="宋体" panose="02010600030101010101" pitchFamily="2" charset="-122"/>
              </a:rPr>
              <a:t>2.</a:t>
            </a:r>
            <a:r>
              <a:rPr lang="zh-CN" altLang="en-US" sz="2400" b="1">
                <a:ea typeface="宋体" panose="02010600030101010101" pitchFamily="2" charset="-122"/>
              </a:rPr>
              <a:t>处理流程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pic>
        <p:nvPicPr>
          <p:cNvPr id="3" name="图片 -2147482623" descr="系统流程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00" y="450850"/>
            <a:ext cx="4340225" cy="57937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8735060" y="6063615"/>
            <a:ext cx="527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图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71220" y="2297430"/>
            <a:ext cx="4870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图</a:t>
            </a:r>
            <a:r>
              <a:rPr lang="en-US" altLang="zh-CN"/>
              <a:t>1</a:t>
            </a:r>
            <a:r>
              <a:rPr lang="zh-CN" altLang="en-US"/>
              <a:t>为系统流程图，描述了系统运作的基本流程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71220" y="3025140"/>
            <a:ext cx="4657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用户进入首页后可以选择以游客身份或注册用户身份登录。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71220" y="3861435"/>
            <a:ext cx="46570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两种身份的用户都可以浏览其他用户的个人主页、搜索书籍、查看书评书摘、查看他人动态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71220" y="5017135"/>
            <a:ext cx="46570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只有注册用户可以进入自己的个人主页、编辑自己的书单书摘等、发表动态、回复评论等社交功能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473835" y="239395"/>
            <a:ext cx="24593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需求概述</a:t>
            </a:r>
            <a:endParaRPr lang="zh-CN" altLang="en-US" sz="4000"/>
          </a:p>
        </p:txBody>
      </p:sp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261620" y="189865"/>
            <a:ext cx="822960" cy="858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199390" y="239395"/>
            <a:ext cx="941705" cy="7924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4</a:t>
            </a:r>
            <a:endParaRPr lang="en-US" altLang="zh-CN" sz="4400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1095" y="1447800"/>
            <a:ext cx="19691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b="1">
                <a:ea typeface="宋体" panose="02010600030101010101" pitchFamily="2" charset="-122"/>
              </a:rPr>
              <a:t>3.</a:t>
            </a:r>
            <a:r>
              <a:rPr lang="zh-CN" altLang="en-US" sz="2400" b="1">
                <a:ea typeface="宋体" panose="02010600030101010101" pitchFamily="2" charset="-122"/>
              </a:rPr>
              <a:t>数据流程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pic>
        <p:nvPicPr>
          <p:cNvPr id="3" name="图片 2" descr="数据流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780" y="1972945"/>
            <a:ext cx="9361805" cy="45872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473835" y="239395"/>
            <a:ext cx="24593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需求概述</a:t>
            </a:r>
            <a:endParaRPr lang="zh-CN" altLang="en-US" sz="4000"/>
          </a:p>
        </p:txBody>
      </p:sp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261620" y="189865"/>
            <a:ext cx="822960" cy="858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199390" y="239395"/>
            <a:ext cx="941705" cy="7924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4</a:t>
            </a:r>
            <a:endParaRPr lang="en-US" altLang="zh-CN" sz="4400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1095" y="1447800"/>
            <a:ext cx="19691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b="1">
                <a:ea typeface="宋体" panose="02010600030101010101" pitchFamily="2" charset="-122"/>
              </a:rPr>
              <a:t>4.</a:t>
            </a:r>
            <a:r>
              <a:rPr lang="zh-CN" altLang="en-US" sz="2400" b="1">
                <a:ea typeface="宋体" panose="02010600030101010101" pitchFamily="2" charset="-122"/>
              </a:rPr>
              <a:t>状态转换图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pic>
        <p:nvPicPr>
          <p:cNvPr id="3" name="图片 2" descr="状态转换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805" y="567055"/>
            <a:ext cx="5728970" cy="57238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52880" y="382905"/>
            <a:ext cx="4758690" cy="835660"/>
          </a:xfrm>
        </p:spPr>
        <p:txBody>
          <a:bodyPr>
            <a:normAutofit fontScale="90000"/>
          </a:bodyPr>
          <a:lstStyle/>
          <a:p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需求分析报告</a:t>
            </a:r>
            <a:endParaRPr lang="zh-CN" altLang="en-US" dirty="0"/>
          </a:p>
        </p:txBody>
      </p:sp>
      <p:sp>
        <p:nvSpPr>
          <p:cNvPr id="2" name="椭圆 1"/>
          <p:cNvSpPr/>
          <p:nvPr>
            <p:custDataLst>
              <p:tags r:id="rId2"/>
            </p:custDataLst>
          </p:nvPr>
        </p:nvSpPr>
        <p:spPr>
          <a:xfrm>
            <a:off x="205423" y="302577"/>
            <a:ext cx="996950" cy="996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3"/>
            </p:custDataLst>
          </p:nvPr>
        </p:nvSpPr>
        <p:spPr>
          <a:xfrm>
            <a:off x="159068" y="340677"/>
            <a:ext cx="1089660" cy="9207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3</a:t>
            </a:r>
            <a:endParaRPr lang="en-US" altLang="zh-CN" sz="4400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2880" y="1578051"/>
            <a:ext cx="9024264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根据</a:t>
            </a:r>
            <a:r>
              <a:rPr lang="zh-CN" altLang="zh-CN" sz="20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GB8567</a:t>
            </a:r>
            <a:r>
              <a:rPr lang="zh-CN" altLang="zh-CN" sz="20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－</a:t>
            </a: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06</a:t>
            </a:r>
            <a:r>
              <a:rPr lang="zh-CN" altLang="zh-CN" sz="20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计算机软件产品开发文件编制指南》</a:t>
            </a:r>
            <a:r>
              <a:rPr lang="zh-CN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中项目开发计划的要求，结合实际情况调整后的《软件需求规格说明》内容如下：</a:t>
            </a:r>
            <a:endParaRPr lang="zh-CN" altLang="zh-CN" kern="100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" name="组 5"/>
          <p:cNvGrpSpPr/>
          <p:nvPr/>
        </p:nvGrpSpPr>
        <p:grpSpPr>
          <a:xfrm>
            <a:off x="1232728" y="2760083"/>
            <a:ext cx="2319215" cy="2319215"/>
            <a:chOff x="2938584" y="2242373"/>
            <a:chExt cx="2319215" cy="2319215"/>
          </a:xfrm>
        </p:grpSpPr>
        <p:pic>
          <p:nvPicPr>
            <p:cNvPr id="9" name="图片 3">
              <a:hlinkClick r:id="rId4" action="ppaction://hlinkfile"/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584" y="2242373"/>
              <a:ext cx="2319215" cy="2319215"/>
            </a:xfrm>
            <a:prstGeom prst="rect">
              <a:avLst/>
            </a:prstGeom>
          </p:spPr>
        </p:pic>
        <p:sp>
          <p:nvSpPr>
            <p:cNvPr id="10" name="文本框 4"/>
            <p:cNvSpPr txBox="1"/>
            <p:nvPr/>
          </p:nvSpPr>
          <p:spPr>
            <a:xfrm>
              <a:off x="3816097" y="2727435"/>
              <a:ext cx="62166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</a:rPr>
                <a:t> SRS</a:t>
              </a:r>
              <a:endParaRPr kumimoji="1"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endParaRPr>
            </a:p>
            <a:p>
              <a:r>
                <a:rPr kumimoji="1" lang="en-US" altLang="zh-CN" sz="14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</a:rPr>
                <a:t>v0.0.1</a:t>
              </a:r>
              <a:endParaRPr kumimoji="1"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endParaRPr>
            </a:p>
          </p:txBody>
        </p:sp>
      </p:grpSp>
      <p:sp>
        <p:nvSpPr>
          <p:cNvPr id="11" name="文本框 6"/>
          <p:cNvSpPr txBox="1"/>
          <p:nvPr/>
        </p:nvSpPr>
        <p:spPr>
          <a:xfrm>
            <a:off x="641005" y="5221974"/>
            <a:ext cx="3342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SE2020-G10-</a:t>
            </a:r>
            <a:r>
              <a:rPr kumimoji="1" 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软件需求规格说明</a:t>
            </a:r>
            <a:endParaRPr kumimoji="1" lang="zh-CN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77020" y="5732950"/>
            <a:ext cx="1191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2020.11.</a:t>
            </a:r>
            <a:r>
              <a:rPr kumimoji="1" 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13</a:t>
            </a:r>
            <a:endParaRPr kumimoji="1" lang="en-US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grpSp>
        <p:nvGrpSpPr>
          <p:cNvPr id="16" name="组 5"/>
          <p:cNvGrpSpPr/>
          <p:nvPr/>
        </p:nvGrpSpPr>
        <p:grpSpPr>
          <a:xfrm>
            <a:off x="4712528" y="2787388"/>
            <a:ext cx="2319215" cy="2319215"/>
            <a:chOff x="2938584" y="2242373"/>
            <a:chExt cx="2319215" cy="2319215"/>
          </a:xfrm>
        </p:grpSpPr>
        <p:pic>
          <p:nvPicPr>
            <p:cNvPr id="17" name="图片 3">
              <a:hlinkClick r:id="rId4" action="ppaction://hlinkfile"/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584" y="2242373"/>
              <a:ext cx="2319215" cy="2319215"/>
            </a:xfrm>
            <a:prstGeom prst="rect">
              <a:avLst/>
            </a:prstGeom>
          </p:spPr>
        </p:pic>
        <p:sp>
          <p:nvSpPr>
            <p:cNvPr id="18" name="文本框 4"/>
            <p:cNvSpPr txBox="1"/>
            <p:nvPr/>
          </p:nvSpPr>
          <p:spPr>
            <a:xfrm>
              <a:off x="3816097" y="2727435"/>
              <a:ext cx="65214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kumimoji="1" lang="en-US" altLang="zh-CN" sz="14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</a:rPr>
                <a:t> SRS</a:t>
              </a:r>
              <a:endParaRPr kumimoji="1"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endParaRPr>
            </a:p>
            <a:p>
              <a:r>
                <a:rPr kumimoji="1" lang="en-US" altLang="zh-CN" sz="14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</a:rPr>
                <a:t>v0.0.2</a:t>
              </a:r>
              <a:endParaRPr kumimoji="1"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endParaRPr>
            </a:p>
          </p:txBody>
        </p:sp>
      </p:grpSp>
      <p:sp>
        <p:nvSpPr>
          <p:cNvPr id="19" name="文本框 6"/>
          <p:cNvSpPr txBox="1"/>
          <p:nvPr/>
        </p:nvSpPr>
        <p:spPr>
          <a:xfrm>
            <a:off x="4120805" y="5249279"/>
            <a:ext cx="3342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kumimoji="1"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SE2020-G10-</a:t>
            </a:r>
            <a:r>
              <a:rPr kumimoji="1" 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软件需求规格说明</a:t>
            </a:r>
            <a:endParaRPr kumimoji="1" lang="zh-CN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56820" y="5760255"/>
            <a:ext cx="1195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2020.11.</a:t>
            </a:r>
            <a:r>
              <a:rPr kumimoji="1" 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14</a:t>
            </a:r>
            <a:endParaRPr kumimoji="1" lang="en-US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grpSp>
        <p:nvGrpSpPr>
          <p:cNvPr id="21" name="组 5"/>
          <p:cNvGrpSpPr/>
          <p:nvPr/>
        </p:nvGrpSpPr>
        <p:grpSpPr>
          <a:xfrm>
            <a:off x="8310438" y="2787388"/>
            <a:ext cx="2319215" cy="2319215"/>
            <a:chOff x="2938584" y="2242373"/>
            <a:chExt cx="2319215" cy="2319215"/>
          </a:xfrm>
        </p:grpSpPr>
        <p:pic>
          <p:nvPicPr>
            <p:cNvPr id="22" name="图片 3">
              <a:hlinkClick r:id="rId4" action="ppaction://hlinkfile"/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584" y="2242373"/>
              <a:ext cx="2319215" cy="2319215"/>
            </a:xfrm>
            <a:prstGeom prst="rect">
              <a:avLst/>
            </a:prstGeom>
          </p:spPr>
        </p:pic>
        <p:sp>
          <p:nvSpPr>
            <p:cNvPr id="23" name="文本框 4"/>
            <p:cNvSpPr txBox="1"/>
            <p:nvPr/>
          </p:nvSpPr>
          <p:spPr>
            <a:xfrm>
              <a:off x="3816097" y="2727435"/>
              <a:ext cx="65214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</a:rPr>
                <a:t> SRS</a:t>
              </a:r>
              <a:endParaRPr kumimoji="1"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endParaRPr>
            </a:p>
            <a:p>
              <a:r>
                <a:rPr kumimoji="1" lang="en-US" altLang="zh-CN" sz="1400" dirty="0"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</a:rPr>
                <a:t>v0.0.3</a:t>
              </a:r>
              <a:endParaRPr kumimoji="1"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endParaRPr>
            </a:p>
          </p:txBody>
        </p:sp>
      </p:grpSp>
      <p:sp>
        <p:nvSpPr>
          <p:cNvPr id="24" name="文本框 6"/>
          <p:cNvSpPr txBox="1"/>
          <p:nvPr/>
        </p:nvSpPr>
        <p:spPr>
          <a:xfrm>
            <a:off x="7736495" y="5249279"/>
            <a:ext cx="3342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SE2020-G10-</a:t>
            </a:r>
            <a:r>
              <a:rPr kumimoji="1" 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软件需求规格说明</a:t>
            </a:r>
            <a:endParaRPr kumimoji="1" lang="zh-CN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854730" y="5760255"/>
            <a:ext cx="1191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2020.11.</a:t>
            </a:r>
            <a:r>
              <a:rPr kumimoji="1" 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15</a:t>
            </a:r>
            <a:endParaRPr kumimoji="1" lang="en-US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52880" y="383222"/>
            <a:ext cx="3221670" cy="835660"/>
          </a:xfrm>
        </p:spPr>
        <p:txBody>
          <a:bodyPr>
            <a:normAutofit fontScale="90000"/>
          </a:bodyPr>
          <a:lstStyle/>
          <a:p>
            <a:r>
              <a:rPr lang="en-US" altLang="zh-CN" spc="1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ER</a:t>
            </a:r>
            <a:r>
              <a:rPr lang="zh-CN" altLang="en-US" spc="1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图</a:t>
            </a:r>
            <a:endParaRPr lang="zh-CN" altLang="en-US" spc="150" dirty="0" smtClean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椭圆 1"/>
          <p:cNvSpPr/>
          <p:nvPr>
            <p:custDataLst>
              <p:tags r:id="rId2"/>
            </p:custDataLst>
          </p:nvPr>
        </p:nvSpPr>
        <p:spPr>
          <a:xfrm>
            <a:off x="205423" y="302577"/>
            <a:ext cx="996950" cy="996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3"/>
            </p:custDataLst>
          </p:nvPr>
        </p:nvSpPr>
        <p:spPr>
          <a:xfrm>
            <a:off x="159068" y="340677"/>
            <a:ext cx="1089660" cy="9207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7</a:t>
            </a:r>
            <a:endParaRPr lang="en-US" altLang="zh-CN" sz="4400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3" name="图片 -21474826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068" y="1590675"/>
            <a:ext cx="5269865" cy="36766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52880" y="382905"/>
            <a:ext cx="4614634" cy="835660"/>
          </a:xfrm>
        </p:spPr>
        <p:txBody>
          <a:bodyPr>
            <a:normAutofit fontScale="90000"/>
          </a:bodyPr>
          <a:lstStyle/>
          <a:p>
            <a:r>
              <a:rPr lang="zh-CN" altLang="en-US" spc="1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任务分工</a:t>
            </a:r>
            <a:endParaRPr lang="zh-CN" altLang="en-US" dirty="0"/>
          </a:p>
        </p:txBody>
      </p:sp>
      <p:sp>
        <p:nvSpPr>
          <p:cNvPr id="2" name="椭圆 1"/>
          <p:cNvSpPr/>
          <p:nvPr>
            <p:custDataLst>
              <p:tags r:id="rId2"/>
            </p:custDataLst>
          </p:nvPr>
        </p:nvSpPr>
        <p:spPr>
          <a:xfrm>
            <a:off x="205423" y="302577"/>
            <a:ext cx="996950" cy="996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3"/>
            </p:custDataLst>
          </p:nvPr>
        </p:nvSpPr>
        <p:spPr>
          <a:xfrm>
            <a:off x="159068" y="340677"/>
            <a:ext cx="1089660" cy="9207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4</a:t>
            </a:r>
            <a:endParaRPr lang="en-US" altLang="zh-CN" sz="4400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2880" y="1552414"/>
            <a:ext cx="9024264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000" b="1" dirty="0">
                <a:latin typeface="+mj-ea"/>
                <a:ea typeface="+mj-ea"/>
                <a:cs typeface="微软雅黑" panose="020B0503020204020204" charset="-122"/>
              </a:rPr>
              <a:t>近期具体分工</a:t>
            </a:r>
            <a:endParaRPr kumimoji="1" lang="zh-CN" altLang="en-US" sz="2000" b="1" dirty="0">
              <a:latin typeface="+mj-ea"/>
              <a:ea typeface="+mj-ea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700" y="2303780"/>
            <a:ext cx="6693535" cy="395160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52880" y="383222"/>
            <a:ext cx="3221670" cy="835660"/>
          </a:xfrm>
        </p:spPr>
        <p:txBody>
          <a:bodyPr>
            <a:normAutofit fontScale="90000"/>
          </a:bodyPr>
          <a:lstStyle/>
          <a:p>
            <a:r>
              <a:rPr lang="zh-CN" altLang="en-US" spc="1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会议记录</a:t>
            </a:r>
            <a:endParaRPr lang="zh-CN" altLang="en-US" dirty="0"/>
          </a:p>
        </p:txBody>
      </p:sp>
      <p:sp>
        <p:nvSpPr>
          <p:cNvPr id="2" name="椭圆 1"/>
          <p:cNvSpPr/>
          <p:nvPr>
            <p:custDataLst>
              <p:tags r:id="rId2"/>
            </p:custDataLst>
          </p:nvPr>
        </p:nvSpPr>
        <p:spPr>
          <a:xfrm>
            <a:off x="205423" y="302577"/>
            <a:ext cx="996950" cy="996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3"/>
            </p:custDataLst>
          </p:nvPr>
        </p:nvSpPr>
        <p:spPr>
          <a:xfrm>
            <a:off x="159068" y="340677"/>
            <a:ext cx="1089660" cy="9207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7</a:t>
            </a:r>
            <a:endParaRPr lang="en-US" altLang="zh-CN" sz="4400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950814" y="2006028"/>
            <a:ext cx="480401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每次开会均有电子文档保存并上传至</a:t>
            </a:r>
            <a:r>
              <a:rPr lang="en-US" altLang="zh-CN" dirty="0" err="1"/>
              <a:t>Git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965" y="382905"/>
            <a:ext cx="4223385" cy="5761990"/>
          </a:xfrm>
          <a:prstGeom prst="rect">
            <a:avLst/>
          </a:prstGeom>
        </p:spPr>
      </p:pic>
      <p:sp>
        <p:nvSpPr>
          <p:cNvPr id="10" name="文本框 9">
            <a:hlinkClick r:id="rId5" action="ppaction://hlinkfile"/>
          </p:cNvPr>
          <p:cNvSpPr txBox="1"/>
          <p:nvPr/>
        </p:nvSpPr>
        <p:spPr>
          <a:xfrm>
            <a:off x="1526540" y="3007995"/>
            <a:ext cx="3215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SE2020-G10-20201113会议记录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26540" y="3580765"/>
            <a:ext cx="3215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SE2020-G10</a:t>
            </a:r>
            <a:r>
              <a:rPr lang="zh-CN" altLang="en-US">
                <a:hlinkClick r:id="rId6" action="ppaction://hlinkfile"/>
              </a:rPr>
              <a:t>-</a:t>
            </a:r>
            <a:r>
              <a:rPr lang="zh-CN" altLang="en-US"/>
              <a:t>20201115会议记录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52879" y="383222"/>
            <a:ext cx="3144757" cy="835660"/>
          </a:xfrm>
        </p:spPr>
        <p:txBody>
          <a:bodyPr>
            <a:normAutofit fontScale="90000"/>
          </a:bodyPr>
          <a:lstStyle/>
          <a:p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绩效评价</a:t>
            </a:r>
            <a:endParaRPr lang="zh-CN" altLang="en-US" dirty="0"/>
          </a:p>
        </p:txBody>
      </p:sp>
      <p:sp>
        <p:nvSpPr>
          <p:cNvPr id="2" name="椭圆 1"/>
          <p:cNvSpPr/>
          <p:nvPr>
            <p:custDataLst>
              <p:tags r:id="rId2"/>
            </p:custDataLst>
          </p:nvPr>
        </p:nvSpPr>
        <p:spPr>
          <a:xfrm>
            <a:off x="205423" y="302577"/>
            <a:ext cx="996950" cy="996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3"/>
            </p:custDataLst>
          </p:nvPr>
        </p:nvSpPr>
        <p:spPr>
          <a:xfrm>
            <a:off x="159068" y="340677"/>
            <a:ext cx="1089660" cy="9207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8</a:t>
            </a:r>
            <a:endParaRPr lang="en-US" altLang="zh-CN" sz="4400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25" y="1819275"/>
            <a:ext cx="11233150" cy="35331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>
            <p:custDataLst>
              <p:tags r:id="rId1"/>
            </p:custDataLst>
          </p:nvPr>
        </p:nvSpPr>
        <p:spPr>
          <a:xfrm>
            <a:off x="383223" y="224472"/>
            <a:ext cx="996950" cy="9969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336868" y="262572"/>
            <a:ext cx="1089660" cy="9207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9</a:t>
            </a:r>
            <a:endParaRPr lang="en-US" altLang="zh-CN" sz="4400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624965" y="347345"/>
            <a:ext cx="3340142" cy="83566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pc="15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参考</a:t>
            </a:r>
            <a:r>
              <a:rPr lang="zh-CN" altLang="en-US" spc="15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Arial" panose="020B0604020202020204" pitchFamily="34" charset="0"/>
              </a:rPr>
              <a:t>资料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668402" y="2007978"/>
          <a:ext cx="11109325" cy="2106295"/>
        </p:xfrm>
        <a:graphic>
          <a:graphicData uri="http://schemas.openxmlformats.org/drawingml/2006/table">
            <a:tbl>
              <a:tblPr firstRow="1" firstCol="1" bandRow="1"/>
              <a:tblGrid>
                <a:gridCol w="2085975"/>
                <a:gridCol w="5816600"/>
                <a:gridCol w="1646555"/>
                <a:gridCol w="1560195"/>
              </a:tblGrid>
              <a:tr h="1103630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ICS 35.080 L77</a:t>
                      </a:r>
                      <a:endParaRPr lang="zh-CN" sz="1600" b="0" i="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i="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《中华人民共和国国家标准</a:t>
                      </a:r>
                      <a:r>
                        <a:rPr lang="en-US" sz="1600" b="0" i="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-</a:t>
                      </a:r>
                      <a:r>
                        <a:rPr lang="zh-CN" sz="1600" b="0" i="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计算机软件文档编制规范》</a:t>
                      </a:r>
                      <a:endParaRPr lang="zh-CN" sz="1600" b="0" i="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GB/T 8567-2006</a:t>
                      </a:r>
                      <a:endParaRPr lang="zh-CN" sz="1600" b="0" i="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2006-03-14</a:t>
                      </a:r>
                      <a:endParaRPr lang="zh-CN" sz="1600" b="0" i="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2665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9787302426820</a:t>
                      </a:r>
                      <a:endParaRPr lang="zh-CN" sz="1600" b="0" i="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0" i="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《软件需求（第三版）》</a:t>
                      </a:r>
                      <a:r>
                        <a:rPr lang="en-US" sz="1600" b="0" i="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[</a:t>
                      </a:r>
                      <a:r>
                        <a:rPr lang="zh-CN" sz="1600" b="0" i="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美</a:t>
                      </a:r>
                      <a:r>
                        <a:rPr lang="en-US" sz="1600" b="0" i="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]</a:t>
                      </a:r>
                      <a:r>
                        <a:rPr lang="en-US" sz="1600" b="0" i="0" kern="100" dirty="0" err="1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KarlWiegers</a:t>
                      </a:r>
                      <a:r>
                        <a:rPr lang="en-US" sz="1600" b="0" i="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en-US" sz="1600" b="0" i="0" kern="100" dirty="0" err="1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JoyBeatty</a:t>
                      </a:r>
                      <a:r>
                        <a:rPr lang="zh-CN" sz="1600" b="0" i="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，李忠利、李淳、霍金健、孔晨辉译</a:t>
                      </a:r>
                      <a:endParaRPr lang="zh-CN" sz="1600" b="0" i="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3-1</a:t>
                      </a:r>
                      <a:endParaRPr lang="zh-CN" sz="1600" b="0" i="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2016.03.01</a:t>
                      </a:r>
                      <a:endParaRPr lang="zh-CN" sz="1600" b="0" i="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29790" y="1607185"/>
            <a:ext cx="79317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i="1"/>
              <a:t>THANKS</a:t>
            </a:r>
            <a:endParaRPr lang="en-US" altLang="zh-CN" sz="9600" b="1" i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/>
          <p:cNvSpPr txBox="1"/>
          <p:nvPr>
            <p:custDataLst>
              <p:tags r:id="rId1"/>
            </p:custDataLst>
          </p:nvPr>
        </p:nvSpPr>
        <p:spPr>
          <a:xfrm>
            <a:off x="7809230" y="3679806"/>
            <a:ext cx="2540635" cy="4927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altLang="en-US" sz="2400" spc="150" dirty="0">
                <a:solidFill>
                  <a:schemeClr val="accent4">
                    <a:lumMod val="60000"/>
                    <a:lumOff val="4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需求概述</a:t>
            </a:r>
            <a:endParaRPr lang="zh-CN" altLang="en-US" sz="2400" spc="150" dirty="0">
              <a:solidFill>
                <a:schemeClr val="accent4">
                  <a:lumMod val="60000"/>
                  <a:lumOff val="40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>
            <p:custDataLst>
              <p:tags r:id="rId2"/>
            </p:custDataLst>
          </p:nvPr>
        </p:nvSpPr>
        <p:spPr>
          <a:xfrm>
            <a:off x="7799068" y="1840351"/>
            <a:ext cx="2524760" cy="492125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altLang="en-US" sz="2400" spc="150" dirty="0">
                <a:solidFill>
                  <a:schemeClr val="accent4">
                    <a:lumMod val="60000"/>
                    <a:lumOff val="4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项目概述</a:t>
            </a:r>
            <a:endParaRPr lang="zh-CN" altLang="en-US" sz="2400" spc="150" dirty="0">
              <a:solidFill>
                <a:schemeClr val="accent4">
                  <a:lumMod val="60000"/>
                  <a:lumOff val="40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>
          <a:xfrm>
            <a:off x="7809230" y="524193"/>
            <a:ext cx="1733550" cy="7683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lnSpcReduction="10000"/>
          </a:bodyPr>
          <a:lstStyle>
            <a:defPPr>
              <a:defRPr lang="zh-CN"/>
            </a:defPPr>
            <a:lvl1pPr>
              <a:defRPr sz="4800" b="1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b="0" dirty="0">
                <a:solidFill>
                  <a:schemeClr val="accent4">
                    <a:lumMod val="60000"/>
                    <a:lumOff val="40000"/>
                  </a:schemeClr>
                </a:solidFill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  <a:endParaRPr lang="zh-CN" altLang="en-US" b="0" dirty="0">
              <a:solidFill>
                <a:schemeClr val="accent4">
                  <a:lumMod val="60000"/>
                  <a:lumOff val="40000"/>
                </a:schemeClr>
              </a:solidFill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7809229" y="3032623"/>
            <a:ext cx="2540635" cy="4927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altLang="en-US" sz="2400" spc="150" dirty="0">
                <a:solidFill>
                  <a:schemeClr val="accent4">
                    <a:lumMod val="60000"/>
                    <a:lumOff val="4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用户及特征</a:t>
            </a:r>
            <a:endParaRPr lang="zh-CN" altLang="en-US" sz="2400" spc="150" dirty="0">
              <a:solidFill>
                <a:schemeClr val="accent4">
                  <a:lumMod val="60000"/>
                  <a:lumOff val="40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27" y="1826846"/>
            <a:ext cx="3107391" cy="3107391"/>
          </a:xfrm>
          <a:prstGeom prst="rect">
            <a:avLst/>
          </a:prstGeom>
        </p:spPr>
      </p:pic>
      <p:sp>
        <p:nvSpPr>
          <p:cNvPr id="14" name="菱形 13"/>
          <p:cNvSpPr/>
          <p:nvPr>
            <p:custDataLst>
              <p:tags r:id="rId6"/>
            </p:custDataLst>
          </p:nvPr>
        </p:nvSpPr>
        <p:spPr>
          <a:xfrm>
            <a:off x="7165024" y="4261872"/>
            <a:ext cx="374015" cy="37401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7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7</a:t>
            </a:r>
            <a:endParaRPr lang="en-US" altLang="zh-CN" sz="17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7820025" y="4299552"/>
            <a:ext cx="2540635" cy="4927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altLang="en-US" sz="2400" spc="15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会议记录</a:t>
            </a:r>
            <a:endParaRPr lang="zh-CN" altLang="en-US" sz="2400" spc="150" dirty="0">
              <a:solidFill>
                <a:schemeClr val="accent4">
                  <a:lumMod val="60000"/>
                  <a:lumOff val="40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菱形 20"/>
          <p:cNvSpPr/>
          <p:nvPr>
            <p:custDataLst>
              <p:tags r:id="rId8"/>
            </p:custDataLst>
          </p:nvPr>
        </p:nvSpPr>
        <p:spPr>
          <a:xfrm>
            <a:off x="7163755" y="1844595"/>
            <a:ext cx="374015" cy="37401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7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</a:t>
            </a:r>
            <a:endParaRPr lang="en-US" altLang="zh-CN" sz="17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菱形 21"/>
          <p:cNvSpPr/>
          <p:nvPr>
            <p:custDataLst>
              <p:tags r:id="rId9"/>
            </p:custDataLst>
          </p:nvPr>
        </p:nvSpPr>
        <p:spPr>
          <a:xfrm>
            <a:off x="7145975" y="3065411"/>
            <a:ext cx="374015" cy="37401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7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</a:t>
            </a:r>
            <a:endParaRPr lang="en-US" altLang="zh-CN" sz="17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菱形 22"/>
          <p:cNvSpPr/>
          <p:nvPr>
            <p:custDataLst>
              <p:tags r:id="rId10"/>
            </p:custDataLst>
          </p:nvPr>
        </p:nvSpPr>
        <p:spPr>
          <a:xfrm>
            <a:off x="7163755" y="3689057"/>
            <a:ext cx="374015" cy="37401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7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4</a:t>
            </a:r>
            <a:endParaRPr lang="en-US" altLang="zh-CN" sz="17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菱形 23"/>
          <p:cNvSpPr/>
          <p:nvPr>
            <p:custDataLst>
              <p:tags r:id="rId11"/>
            </p:custDataLst>
          </p:nvPr>
        </p:nvSpPr>
        <p:spPr>
          <a:xfrm>
            <a:off x="7175184" y="4841615"/>
            <a:ext cx="374015" cy="37401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7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8</a:t>
            </a:r>
            <a:endParaRPr lang="en-US" altLang="zh-CN" sz="17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12"/>
            </p:custDataLst>
          </p:nvPr>
        </p:nvSpPr>
        <p:spPr>
          <a:xfrm>
            <a:off x="7830185" y="4841615"/>
            <a:ext cx="2540635" cy="4927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altLang="en-US" sz="2400" spc="150" dirty="0">
                <a:solidFill>
                  <a:schemeClr val="accent4">
                    <a:lumMod val="60000"/>
                    <a:lumOff val="4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绩效评价</a:t>
            </a:r>
            <a:endParaRPr lang="zh-CN" altLang="en-US" sz="2400" spc="150" dirty="0">
              <a:solidFill>
                <a:schemeClr val="accent4">
                  <a:lumMod val="60000"/>
                  <a:lumOff val="40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菱形 25"/>
          <p:cNvSpPr/>
          <p:nvPr>
            <p:custDataLst>
              <p:tags r:id="rId13"/>
            </p:custDataLst>
          </p:nvPr>
        </p:nvSpPr>
        <p:spPr>
          <a:xfrm>
            <a:off x="7182804" y="5378023"/>
            <a:ext cx="374015" cy="37401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7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9</a:t>
            </a:r>
            <a:endParaRPr lang="en-US" altLang="zh-CN" sz="17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14"/>
            </p:custDataLst>
          </p:nvPr>
        </p:nvSpPr>
        <p:spPr>
          <a:xfrm>
            <a:off x="7837805" y="5378023"/>
            <a:ext cx="2540635" cy="4927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lstStyle/>
          <a:p>
            <a:pPr algn="l"/>
            <a:r>
              <a:rPr lang="zh-CN" altLang="en-US" sz="2400" spc="15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参考文献</a:t>
            </a:r>
            <a:endParaRPr lang="zh-CN" altLang="en-US" sz="2400" spc="150" dirty="0">
              <a:solidFill>
                <a:schemeClr val="accent4">
                  <a:lumMod val="60000"/>
                  <a:lumOff val="40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5"/>
            </p:custDataLst>
          </p:nvPr>
        </p:nvSpPr>
        <p:spPr>
          <a:xfrm>
            <a:off x="7809229" y="2461123"/>
            <a:ext cx="2540635" cy="492760"/>
          </a:xfrm>
          <a:prstGeom prst="rect">
            <a:avLst/>
          </a:prstGeom>
        </p:spPr>
        <p:txBody>
          <a:bodyPr vert="horz" wrap="square" lIns="90000" tIns="0" rIns="90000" bIns="46800" anchor="t" anchorCtr="0">
            <a:normAutofit/>
          </a:bodyPr>
          <a:p>
            <a:pPr algn="l"/>
            <a:r>
              <a:rPr lang="zh-CN" altLang="en-US" sz="2400" spc="150" dirty="0">
                <a:solidFill>
                  <a:schemeClr val="accent4">
                    <a:lumMod val="60000"/>
                    <a:lumOff val="4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调研结果</a:t>
            </a:r>
            <a:endParaRPr lang="zh-CN" altLang="en-US" sz="2400" spc="150" dirty="0">
              <a:solidFill>
                <a:schemeClr val="accent4">
                  <a:lumMod val="60000"/>
                  <a:lumOff val="40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菱形 5"/>
          <p:cNvSpPr/>
          <p:nvPr>
            <p:custDataLst>
              <p:tags r:id="rId16"/>
            </p:custDataLst>
          </p:nvPr>
        </p:nvSpPr>
        <p:spPr>
          <a:xfrm>
            <a:off x="7145975" y="2493911"/>
            <a:ext cx="374015" cy="37401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Autofit/>
          </a:bodyPr>
          <a:p>
            <a:pPr algn="ctr">
              <a:lnSpc>
                <a:spcPct val="100000"/>
              </a:lnSpc>
            </a:pPr>
            <a:r>
              <a:rPr lang="en-US" altLang="zh-CN" sz="17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</a:t>
            </a:r>
            <a:endParaRPr lang="en-US" altLang="zh-CN" sz="17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473835" y="239395"/>
            <a:ext cx="24593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项目概述</a:t>
            </a:r>
            <a:endParaRPr lang="zh-CN" altLang="en-US" sz="4000"/>
          </a:p>
        </p:txBody>
      </p:sp>
      <p:sp>
        <p:nvSpPr>
          <p:cNvPr id="10" name="文本框 9"/>
          <p:cNvSpPr txBox="1"/>
          <p:nvPr/>
        </p:nvSpPr>
        <p:spPr>
          <a:xfrm>
            <a:off x="935990" y="946150"/>
            <a:ext cx="103263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dirty="0"/>
              <a:t>1</a:t>
            </a:r>
            <a:r>
              <a:rPr lang="zh-CN" altLang="en-US" sz="2800" dirty="0"/>
              <a:t>、项目背景</a:t>
            </a:r>
            <a:endParaRPr lang="zh-CN" altLang="en-US" sz="2800" dirty="0"/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       </a:t>
            </a:r>
            <a:r>
              <a:rPr lang="zh-CN" altLang="en-US" dirty="0" smtClean="0"/>
              <a:t> </a:t>
            </a:r>
            <a:r>
              <a:rPr lang="zh-CN" altLang="en-US" sz="2000" dirty="0" smtClean="0"/>
              <a:t>随着</a:t>
            </a:r>
            <a:r>
              <a:rPr lang="zh-CN" altLang="en-US" sz="2000" dirty="0"/>
              <a:t>人们物质生活水平的提高，对精神文明建设的需求愈发热烈。</a:t>
            </a:r>
            <a:endParaRPr lang="zh-CN" altLang="en-US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dirty="0"/>
              <a:t>       </a:t>
            </a:r>
            <a:r>
              <a:rPr lang="zh-CN" altLang="en-US" sz="2000" dirty="0"/>
              <a:t>鉴于如今大多数书籍网站鱼龙混杂，有较多网络小说、社科类书籍、工具书充斥在书籍市场，对于爱好文学的读者</a:t>
            </a:r>
            <a:r>
              <a:rPr lang="zh-CN" altLang="en-US" sz="2000" dirty="0">
                <a:sym typeface="+mn-ea"/>
              </a:rPr>
              <a:t>，本网站聚焦于纯文学书籍，并提供一个此类书籍交流、推荐的平台。</a:t>
            </a:r>
            <a:endParaRPr lang="zh-CN" altLang="en-US" sz="2000" dirty="0">
              <a:sym typeface="+mn-ea"/>
            </a:endParaRPr>
          </a:p>
        </p:txBody>
      </p:sp>
      <p:sp>
        <p:nvSpPr>
          <p:cNvPr id="2" name="椭圆 1"/>
          <p:cNvSpPr/>
          <p:nvPr>
            <p:custDataLst>
              <p:tags r:id="rId1"/>
            </p:custDataLst>
          </p:nvPr>
        </p:nvSpPr>
        <p:spPr>
          <a:xfrm>
            <a:off x="261620" y="189865"/>
            <a:ext cx="822960" cy="858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199390" y="239395"/>
            <a:ext cx="941705" cy="7924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1</a:t>
            </a:r>
            <a:endParaRPr lang="en-US" altLang="zh-CN" sz="4400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5990" y="3974981"/>
            <a:ext cx="10104755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dirty="0"/>
              <a:t>2</a:t>
            </a:r>
            <a:r>
              <a:rPr lang="zh-CN" altLang="en-US" sz="2800" dirty="0"/>
              <a:t>、项目呈现</a:t>
            </a:r>
            <a:endParaRPr lang="zh-CN" altLang="en-US" sz="2800" dirty="0"/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       </a:t>
            </a:r>
            <a:r>
              <a:rPr lang="zh-CN" altLang="en-US" sz="2000" dirty="0"/>
              <a:t>网站能够向用户推荐文学领域热门书籍与新书，用户可以搜索书籍，查看其简介，浏览其他读者的书评，参与讨论，发表看法。</a:t>
            </a:r>
            <a:endParaRPr lang="zh-CN" altLang="en-US" sz="2000" dirty="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473835" y="239395"/>
            <a:ext cx="24593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项目概述</a:t>
            </a:r>
            <a:endParaRPr lang="zh-CN" altLang="en-US" sz="4000"/>
          </a:p>
        </p:txBody>
      </p:sp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261620" y="189865"/>
            <a:ext cx="822960" cy="858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199390" y="239395"/>
            <a:ext cx="941705" cy="7924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1</a:t>
            </a:r>
            <a:endParaRPr lang="en-US" altLang="zh-CN" sz="4400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2814" y="946150"/>
            <a:ext cx="4382669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 dirty="0"/>
              <a:t>3</a:t>
            </a:r>
            <a:r>
              <a:rPr lang="zh-CN" altLang="en-US" sz="3200" dirty="0" smtClean="0"/>
              <a:t>、项目层次方框图</a:t>
            </a:r>
            <a:endParaRPr lang="zh-CN" altLang="en-US" sz="3200" dirty="0"/>
          </a:p>
          <a:p>
            <a:pPr fontAlgn="auto">
              <a:lnSpc>
                <a:spcPct val="150000"/>
              </a:lnSpc>
            </a:pPr>
            <a:r>
              <a:rPr lang="en-US" altLang="zh-CN" sz="3200" dirty="0"/>
              <a:t>	</a:t>
            </a:r>
            <a:endParaRPr lang="zh-CN" altLang="en-US" sz="3200" dirty="0"/>
          </a:p>
          <a:p>
            <a:pPr fontAlgn="auto">
              <a:lnSpc>
                <a:spcPct val="150000"/>
              </a:lnSpc>
            </a:pPr>
            <a:endParaRPr lang="zh-CN" altLang="en-US" sz="2800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59" y="1789092"/>
            <a:ext cx="7766436" cy="4820546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/>
          <p:nvPr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514350"/>
          </a:xfrm>
          <a:prstGeom prst="rect">
            <a:avLst/>
          </a:prstGeom>
        </p:spPr>
      </p:pic>
      <p:pic>
        <p:nvPicPr>
          <p:cNvPr id="23" name="图片 22"/>
          <p:cNvPicPr/>
          <p:nvPr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6" name="椭圆 25"/>
          <p:cNvSpPr/>
          <p:nvPr>
            <p:custDataLst>
              <p:tags r:id="rId7"/>
            </p:custDataLst>
          </p:nvPr>
        </p:nvSpPr>
        <p:spPr>
          <a:xfrm>
            <a:off x="481177" y="268984"/>
            <a:ext cx="822960" cy="858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7" name="TextBox 2"/>
          <p:cNvSpPr txBox="1"/>
          <p:nvPr>
            <p:custDataLst>
              <p:tags r:id="rId8"/>
            </p:custDataLst>
          </p:nvPr>
        </p:nvSpPr>
        <p:spPr>
          <a:xfrm>
            <a:off x="418947" y="318514"/>
            <a:ext cx="941705" cy="7924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2</a:t>
            </a:r>
            <a:endParaRPr lang="en-US" altLang="zh-CN" sz="4400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87830" y="328930"/>
            <a:ext cx="2819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调研结果</a:t>
            </a:r>
            <a:endParaRPr lang="zh-CN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1338321" y="1120794"/>
            <a:ext cx="1402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sz="2400" dirty="0"/>
              <a:t>用户访谈</a:t>
            </a:r>
            <a:endParaRPr lang="zh-CN" sz="2400" dirty="0"/>
          </a:p>
        </p:txBody>
      </p:sp>
      <p:sp>
        <p:nvSpPr>
          <p:cNvPr id="3" name="文本框 2">
            <a:hlinkClick r:id="rId9" action="ppaction://hlinkfile"/>
          </p:cNvPr>
          <p:cNvSpPr txBox="1"/>
          <p:nvPr/>
        </p:nvSpPr>
        <p:spPr>
          <a:xfrm>
            <a:off x="1304290" y="2724150"/>
            <a:ext cx="4270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2020-11-15范丽娜 用户需求分析访谈记录</a:t>
            </a:r>
            <a:endParaRPr lang="zh-CN" altLang="en-US"/>
          </a:p>
        </p:txBody>
      </p:sp>
      <p:sp>
        <p:nvSpPr>
          <p:cNvPr id="4" name="文本框 3">
            <a:hlinkClick r:id="rId10" action="ppaction://hlinkfile"/>
          </p:cNvPr>
          <p:cNvSpPr txBox="1"/>
          <p:nvPr/>
        </p:nvSpPr>
        <p:spPr>
          <a:xfrm>
            <a:off x="1304290" y="2105025"/>
            <a:ext cx="4270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2020-11-15李雯婷 用户需求分析访谈记录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26250" y="514350"/>
            <a:ext cx="4446270" cy="588772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/>
          <p:nvPr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514350"/>
          </a:xfrm>
          <a:prstGeom prst="rect">
            <a:avLst/>
          </a:prstGeom>
        </p:spPr>
      </p:pic>
      <p:pic>
        <p:nvPicPr>
          <p:cNvPr id="23" name="图片 22"/>
          <p:cNvPicPr/>
          <p:nvPr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5" name="任意多边形: 形状 4"/>
          <p:cNvSpPr/>
          <p:nvPr>
            <p:custDataLst>
              <p:tags r:id="rId7"/>
            </p:custDataLst>
          </p:nvPr>
        </p:nvSpPr>
        <p:spPr>
          <a:xfrm>
            <a:off x="1820253" y="3159630"/>
            <a:ext cx="4006668" cy="1656870"/>
          </a:xfrm>
          <a:custGeom>
            <a:avLst/>
            <a:gdLst>
              <a:gd name="connsiteX0" fmla="*/ 0 w 5235449"/>
              <a:gd name="connsiteY0" fmla="*/ 0 h 4572001"/>
              <a:gd name="connsiteX1" fmla="*/ 5235449 w 5235449"/>
              <a:gd name="connsiteY1" fmla="*/ 0 h 4572001"/>
              <a:gd name="connsiteX2" fmla="*/ 5235449 w 5235449"/>
              <a:gd name="connsiteY2" fmla="*/ 4572001 h 4572001"/>
              <a:gd name="connsiteX3" fmla="*/ 0 w 5235449"/>
              <a:gd name="connsiteY3" fmla="*/ 4572001 h 457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5449" h="4572001">
                <a:moveTo>
                  <a:pt x="0" y="0"/>
                </a:moveTo>
                <a:lnTo>
                  <a:pt x="5235449" y="0"/>
                </a:lnTo>
                <a:lnTo>
                  <a:pt x="5235449" y="4572001"/>
                </a:lnTo>
                <a:lnTo>
                  <a:pt x="0" y="4572001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任意多边形: 形状 5"/>
          <p:cNvSpPr/>
          <p:nvPr>
            <p:custDataLst>
              <p:tags r:id="rId8"/>
            </p:custDataLst>
          </p:nvPr>
        </p:nvSpPr>
        <p:spPr>
          <a:xfrm>
            <a:off x="5939698" y="3159630"/>
            <a:ext cx="4006667" cy="1656869"/>
          </a:xfrm>
          <a:custGeom>
            <a:avLst/>
            <a:gdLst>
              <a:gd name="connsiteX0" fmla="*/ 0 w 5235449"/>
              <a:gd name="connsiteY0" fmla="*/ 0 h 4572001"/>
              <a:gd name="connsiteX1" fmla="*/ 5235449 w 5235449"/>
              <a:gd name="connsiteY1" fmla="*/ 0 h 4572001"/>
              <a:gd name="connsiteX2" fmla="*/ 5235449 w 5235449"/>
              <a:gd name="connsiteY2" fmla="*/ 4572001 h 4572001"/>
              <a:gd name="connsiteX3" fmla="*/ 0 w 5235449"/>
              <a:gd name="connsiteY3" fmla="*/ 4572001 h 457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5449" h="4572001">
                <a:moveTo>
                  <a:pt x="0" y="0"/>
                </a:moveTo>
                <a:lnTo>
                  <a:pt x="5235449" y="0"/>
                </a:lnTo>
                <a:lnTo>
                  <a:pt x="5235449" y="4572001"/>
                </a:lnTo>
                <a:lnTo>
                  <a:pt x="0" y="4572001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任意多边形: 形状 7"/>
          <p:cNvSpPr/>
          <p:nvPr>
            <p:custDataLst>
              <p:tags r:id="rId9"/>
            </p:custDataLst>
          </p:nvPr>
        </p:nvSpPr>
        <p:spPr>
          <a:xfrm>
            <a:off x="1820252" y="4901788"/>
            <a:ext cx="4006669" cy="1656870"/>
          </a:xfrm>
          <a:custGeom>
            <a:avLst/>
            <a:gdLst>
              <a:gd name="connsiteX0" fmla="*/ 0 w 5235449"/>
              <a:gd name="connsiteY0" fmla="*/ 0 h 4572001"/>
              <a:gd name="connsiteX1" fmla="*/ 5235449 w 5235449"/>
              <a:gd name="connsiteY1" fmla="*/ 0 h 4572001"/>
              <a:gd name="connsiteX2" fmla="*/ 5235449 w 5235449"/>
              <a:gd name="connsiteY2" fmla="*/ 4572001 h 4572001"/>
              <a:gd name="connsiteX3" fmla="*/ 0 w 5235449"/>
              <a:gd name="connsiteY3" fmla="*/ 4572001 h 457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5449" h="4572001">
                <a:moveTo>
                  <a:pt x="0" y="0"/>
                </a:moveTo>
                <a:lnTo>
                  <a:pt x="5235449" y="0"/>
                </a:lnTo>
                <a:lnTo>
                  <a:pt x="5235449" y="4572001"/>
                </a:lnTo>
                <a:lnTo>
                  <a:pt x="0" y="4572001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: 形状 8"/>
          <p:cNvSpPr/>
          <p:nvPr>
            <p:custDataLst>
              <p:tags r:id="rId10"/>
            </p:custDataLst>
          </p:nvPr>
        </p:nvSpPr>
        <p:spPr>
          <a:xfrm>
            <a:off x="5939698" y="4901788"/>
            <a:ext cx="4006668" cy="1656870"/>
          </a:xfrm>
          <a:custGeom>
            <a:avLst/>
            <a:gdLst>
              <a:gd name="connsiteX0" fmla="*/ 0 w 5235449"/>
              <a:gd name="connsiteY0" fmla="*/ 0 h 4572001"/>
              <a:gd name="connsiteX1" fmla="*/ 5235449 w 5235449"/>
              <a:gd name="connsiteY1" fmla="*/ 0 h 4572001"/>
              <a:gd name="connsiteX2" fmla="*/ 5235449 w 5235449"/>
              <a:gd name="connsiteY2" fmla="*/ 4572001 h 4572001"/>
              <a:gd name="connsiteX3" fmla="*/ 0 w 5235449"/>
              <a:gd name="connsiteY3" fmla="*/ 4572001 h 457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5449" h="4572001">
                <a:moveTo>
                  <a:pt x="0" y="0"/>
                </a:moveTo>
                <a:lnTo>
                  <a:pt x="5235449" y="0"/>
                </a:lnTo>
                <a:lnTo>
                  <a:pt x="5235449" y="4572001"/>
                </a:lnTo>
                <a:lnTo>
                  <a:pt x="0" y="4572001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直角三角形 9"/>
          <p:cNvSpPr/>
          <p:nvPr>
            <p:custDataLst>
              <p:tags r:id="rId11"/>
            </p:custDataLst>
          </p:nvPr>
        </p:nvSpPr>
        <p:spPr>
          <a:xfrm flipH="1">
            <a:off x="4897257" y="3775950"/>
            <a:ext cx="929665" cy="10405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75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 sz="28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直角三角形 18"/>
          <p:cNvSpPr/>
          <p:nvPr>
            <p:custDataLst>
              <p:tags r:id="rId12"/>
            </p:custDataLst>
          </p:nvPr>
        </p:nvSpPr>
        <p:spPr>
          <a:xfrm>
            <a:off x="5939697" y="3775950"/>
            <a:ext cx="929665" cy="10405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75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 sz="28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直角三角形 19"/>
          <p:cNvSpPr/>
          <p:nvPr>
            <p:custDataLst>
              <p:tags r:id="rId13"/>
            </p:custDataLst>
          </p:nvPr>
        </p:nvSpPr>
        <p:spPr>
          <a:xfrm flipV="1">
            <a:off x="5939697" y="4901787"/>
            <a:ext cx="929665" cy="10405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75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 sz="28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直角三角形 20"/>
          <p:cNvSpPr/>
          <p:nvPr>
            <p:custDataLst>
              <p:tags r:id="rId14"/>
            </p:custDataLst>
          </p:nvPr>
        </p:nvSpPr>
        <p:spPr>
          <a:xfrm flipH="1" flipV="1">
            <a:off x="4897257" y="4901787"/>
            <a:ext cx="929665" cy="10405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475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 sz="28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椭圆 25"/>
          <p:cNvSpPr/>
          <p:nvPr>
            <p:custDataLst>
              <p:tags r:id="rId15"/>
            </p:custDataLst>
          </p:nvPr>
        </p:nvSpPr>
        <p:spPr>
          <a:xfrm>
            <a:off x="481177" y="268984"/>
            <a:ext cx="822960" cy="858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7" name="TextBox 2"/>
          <p:cNvSpPr txBox="1"/>
          <p:nvPr>
            <p:custDataLst>
              <p:tags r:id="rId16"/>
            </p:custDataLst>
          </p:nvPr>
        </p:nvSpPr>
        <p:spPr>
          <a:xfrm>
            <a:off x="418947" y="318514"/>
            <a:ext cx="941705" cy="7924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3</a:t>
            </a:r>
            <a:endParaRPr lang="en-US" altLang="zh-CN" sz="4400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87830" y="328930"/>
            <a:ext cx="2819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用户及特征</a:t>
            </a:r>
            <a:endParaRPr lang="zh-CN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1338321" y="1120794"/>
            <a:ext cx="224282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dirty="0"/>
              <a:t>1.</a:t>
            </a:r>
            <a:r>
              <a:rPr lang="zh-CN" altLang="en-US" sz="2400" dirty="0"/>
              <a:t>目标</a:t>
            </a:r>
            <a:r>
              <a:rPr lang="zh-CN" altLang="en-US" sz="2400" dirty="0" smtClean="0"/>
              <a:t>用户群体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3823587" y="1875811"/>
            <a:ext cx="5725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任何对文学类书籍有兴趣的人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820252" y="2337476"/>
            <a:ext cx="1402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/>
              <a:t>典型</a:t>
            </a:r>
            <a:r>
              <a:rPr lang="zh-CN" altLang="en-US" sz="2400" dirty="0" smtClean="0"/>
              <a:t>用户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940932" y="3375840"/>
            <a:ext cx="361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浙江音乐学院 流行演唱</a:t>
            </a:r>
            <a:r>
              <a:rPr lang="en-US" altLang="zh-CN" dirty="0" smtClean="0"/>
              <a:t>181</a:t>
            </a:r>
            <a:r>
              <a:rPr lang="zh-CN" altLang="en-US" dirty="0" smtClean="0"/>
              <a:t>班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1966422" y="4049434"/>
            <a:ext cx="1295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蔡韵宜</a:t>
            </a:r>
            <a:endParaRPr lang="zh-CN" altLang="en-US" sz="2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077583" y="3375840"/>
            <a:ext cx="373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宁波大学 小学教育（师范）</a:t>
            </a:r>
            <a:r>
              <a:rPr lang="en-US" altLang="zh-CN" dirty="0" smtClean="0"/>
              <a:t>182</a:t>
            </a:r>
            <a:r>
              <a:rPr lang="zh-CN" altLang="en-US" dirty="0" smtClean="0"/>
              <a:t>班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6452075" y="6070307"/>
            <a:ext cx="332431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浙大城市学院 临床医学</a:t>
            </a:r>
            <a:r>
              <a:rPr lang="en-US" altLang="zh-CN" dirty="0" smtClean="0"/>
              <a:t>1801</a:t>
            </a:r>
            <a:r>
              <a:rPr lang="zh-CN" altLang="en-US" dirty="0" smtClean="0"/>
              <a:t>班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8576506" y="5297205"/>
            <a:ext cx="119988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李雯婷</a:t>
            </a:r>
            <a:endParaRPr lang="zh-CN" altLang="en-US" sz="2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1940932" y="6033331"/>
            <a:ext cx="347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浙大城市</a:t>
            </a:r>
            <a:r>
              <a:rPr lang="zh-CN" altLang="en-US" dirty="0" smtClean="0"/>
              <a:t>学院 中文</a:t>
            </a:r>
            <a:r>
              <a:rPr lang="en-US" altLang="zh-CN" dirty="0" smtClean="0"/>
              <a:t>1901</a:t>
            </a:r>
            <a:r>
              <a:rPr lang="zh-CN" altLang="en-US" dirty="0" smtClean="0"/>
              <a:t>班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8576507" y="4065392"/>
            <a:ext cx="119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杨艺宁</a:t>
            </a:r>
            <a:endParaRPr lang="zh-CN" altLang="en-US" sz="2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940932" y="5301712"/>
            <a:ext cx="118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范丽娜</a:t>
            </a:r>
            <a:endParaRPr lang="zh-CN" altLang="en-US" sz="2400" dirty="0"/>
          </a:p>
        </p:txBody>
      </p:sp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/>
          <p:nvPr>
            <p:custDataLst>
              <p:tags r:id="rId1"/>
            </p:custDataLst>
          </p:nvPr>
        </p:nvPicPr>
        <p:blipFill>
          <a:blip r:embed="rId2" r:link="rId3" cstate="email"/>
          <a:stretch>
            <a:fillRect/>
          </a:stretch>
        </p:blipFill>
        <p:spPr>
          <a:xfrm>
            <a:off x="0" y="0"/>
            <a:ext cx="720090" cy="514350"/>
          </a:xfrm>
          <a:prstGeom prst="rect">
            <a:avLst/>
          </a:prstGeom>
        </p:spPr>
      </p:pic>
      <p:pic>
        <p:nvPicPr>
          <p:cNvPr id="23" name="图片 22"/>
          <p:cNvPicPr/>
          <p:nvPr>
            <p:custDataLst>
              <p:tags r:id="rId4"/>
            </p:custDataLst>
          </p:nvPr>
        </p:nvPicPr>
        <p:blipFill>
          <a:blip r:embed="rId5" r:link="rId6" cstate="email"/>
          <a:stretch>
            <a:fillRect/>
          </a:stretch>
        </p:blipFill>
        <p:spPr>
          <a:xfrm>
            <a:off x="11471910" y="0"/>
            <a:ext cx="720090" cy="514350"/>
          </a:xfrm>
          <a:prstGeom prst="rect">
            <a:avLst/>
          </a:prstGeom>
        </p:spPr>
      </p:pic>
      <p:sp>
        <p:nvSpPr>
          <p:cNvPr id="26" name="椭圆 25"/>
          <p:cNvSpPr/>
          <p:nvPr>
            <p:custDataLst>
              <p:tags r:id="rId7"/>
            </p:custDataLst>
          </p:nvPr>
        </p:nvSpPr>
        <p:spPr>
          <a:xfrm>
            <a:off x="481177" y="268984"/>
            <a:ext cx="822960" cy="858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7" name="TextBox 2"/>
          <p:cNvSpPr txBox="1"/>
          <p:nvPr>
            <p:custDataLst>
              <p:tags r:id="rId8"/>
            </p:custDataLst>
          </p:nvPr>
        </p:nvSpPr>
        <p:spPr>
          <a:xfrm>
            <a:off x="418947" y="318514"/>
            <a:ext cx="941705" cy="7924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3</a:t>
            </a:r>
            <a:endParaRPr lang="en-US" altLang="zh-CN" sz="4400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87830" y="328930"/>
            <a:ext cx="2819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用户及特征</a:t>
            </a:r>
            <a:endParaRPr lang="zh-CN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1338321" y="1120794"/>
            <a:ext cx="163322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dirty="0"/>
              <a:t>2.</a:t>
            </a:r>
            <a:r>
              <a:rPr lang="zh-CN" altLang="en-US" sz="2400" dirty="0"/>
              <a:t>用户特征</a:t>
            </a:r>
            <a:endParaRPr lang="zh-CN" altLang="en-US" sz="2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1340" y="2661285"/>
            <a:ext cx="9090025" cy="236537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473835" y="239395"/>
            <a:ext cx="24593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需求概述</a:t>
            </a:r>
            <a:endParaRPr lang="zh-CN" altLang="en-US" sz="4000"/>
          </a:p>
        </p:txBody>
      </p:sp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261620" y="189865"/>
            <a:ext cx="822960" cy="858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199390" y="239395"/>
            <a:ext cx="941705" cy="7924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4</a:t>
            </a:r>
            <a:endParaRPr lang="en-US" altLang="zh-CN" sz="4400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20470" y="1465580"/>
            <a:ext cx="947229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b="1">
                <a:ea typeface="宋体" panose="02010600030101010101" pitchFamily="2" charset="-122"/>
              </a:rPr>
              <a:t>1.</a:t>
            </a:r>
            <a:r>
              <a:rPr lang="zh-CN" sz="2400" b="1">
                <a:ea typeface="宋体" panose="02010600030101010101" pitchFamily="2" charset="-122"/>
              </a:rPr>
              <a:t>开发意图</a:t>
            </a:r>
            <a:r>
              <a:rPr lang="zh-CN" sz="2400" b="0">
                <a:ea typeface="宋体" panose="02010600030101010101" pitchFamily="2" charset="-122"/>
              </a:rPr>
              <a:t>           鉴于如今大多数书籍网站鱼龙混杂，有较多网络小说、社科类书籍、工具书充斥在书籍市场，对于爱好文学的读者，本网站聚焦于纯文学书籍，并提供一个此类书籍交流、选购的平台。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1141095" y="3312795"/>
            <a:ext cx="1001776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b="1">
                <a:ea typeface="宋体" panose="02010600030101010101" pitchFamily="2" charset="-122"/>
              </a:rPr>
              <a:t>2.</a:t>
            </a:r>
            <a:r>
              <a:rPr lang="zh-CN" sz="2400" b="1">
                <a:ea typeface="宋体" panose="02010600030101010101" pitchFamily="2" charset="-122"/>
              </a:rPr>
              <a:t>应用目标</a:t>
            </a:r>
            <a:endParaRPr lang="zh-CN" sz="2400" b="0">
              <a:ea typeface="宋体" panose="02010600030101010101" pitchFamily="2" charset="-122"/>
            </a:endParaRPr>
          </a:p>
          <a:p>
            <a:pPr indent="0"/>
            <a:r>
              <a:rPr lang="en-US" sz="2400" b="0"/>
              <a:t>	</a:t>
            </a:r>
            <a:r>
              <a:rPr sz="2400" b="0"/>
              <a:t>尽可能满足典型用户的需求，同时完善功能。</a:t>
            </a:r>
            <a:endParaRPr sz="2400" b="0"/>
          </a:p>
        </p:txBody>
      </p:sp>
      <p:sp>
        <p:nvSpPr>
          <p:cNvPr id="3" name="文本框 2"/>
          <p:cNvSpPr txBox="1"/>
          <p:nvPr/>
        </p:nvSpPr>
        <p:spPr>
          <a:xfrm>
            <a:off x="1141095" y="4653280"/>
            <a:ext cx="903033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b="1">
                <a:ea typeface="宋体" panose="02010600030101010101" pitchFamily="2" charset="-122"/>
              </a:rPr>
              <a:t>3.</a:t>
            </a:r>
            <a:r>
              <a:rPr lang="zh-CN" sz="2400" b="1">
                <a:ea typeface="宋体" panose="02010600030101010101" pitchFamily="2" charset="-122"/>
              </a:rPr>
              <a:t>作用范围</a:t>
            </a:r>
            <a:endParaRPr lang="zh-CN" sz="2400" b="0">
              <a:ea typeface="宋体" panose="02010600030101010101" pitchFamily="2" charset="-122"/>
            </a:endParaRPr>
          </a:p>
          <a:p>
            <a:pPr indent="0"/>
            <a:r>
              <a:rPr lang="en-US" altLang="zh-CN" sz="2400" b="0">
                <a:ea typeface="宋体" panose="02010600030101010101" pitchFamily="2" charset="-122"/>
              </a:rPr>
              <a:t>	</a:t>
            </a:r>
            <a:r>
              <a:rPr lang="zh-CN" sz="2400" b="0">
                <a:ea typeface="宋体" panose="02010600030101010101" pitchFamily="2" charset="-122"/>
              </a:rPr>
              <a:t>产品范围界定：试用于浙江大学城市学院在校学生和教师</a:t>
            </a:r>
            <a:endParaRPr lang="zh-CN" sz="2400" b="0">
              <a:ea typeface="宋体" panose="02010600030101010101" pitchFamily="2" charset="-122"/>
            </a:endParaRPr>
          </a:p>
          <a:p>
            <a:pPr indent="0"/>
            <a:r>
              <a:rPr lang="en-US" altLang="zh-CN" sz="2400" b="0">
                <a:ea typeface="宋体" panose="02010600030101010101" pitchFamily="2" charset="-122"/>
              </a:rPr>
              <a:t>	</a:t>
            </a:r>
            <a:r>
              <a:rPr lang="zh-CN" sz="2400" b="0">
                <a:ea typeface="宋体" panose="02010600030101010101" pitchFamily="2" charset="-122"/>
              </a:rPr>
              <a:t>工作范围界定：实现为用户提供文学书籍交流推荐的网站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473835" y="239395"/>
            <a:ext cx="24593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需求概述</a:t>
            </a:r>
            <a:endParaRPr lang="zh-CN" altLang="en-US" sz="4000"/>
          </a:p>
        </p:txBody>
      </p:sp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261620" y="189865"/>
            <a:ext cx="822960" cy="858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pc="2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199390" y="239395"/>
            <a:ext cx="941705" cy="7924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4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4</a:t>
            </a:r>
            <a:endParaRPr lang="en-US" altLang="zh-CN" sz="4400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1095" y="1447800"/>
            <a:ext cx="1001776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400" b="1">
                <a:ea typeface="宋体" panose="02010600030101010101" pitchFamily="2" charset="-122"/>
              </a:rPr>
              <a:t>2.</a:t>
            </a:r>
            <a:r>
              <a:rPr lang="zh-CN" sz="2400" b="1">
                <a:ea typeface="宋体" panose="02010600030101010101" pitchFamily="2" charset="-122"/>
              </a:rPr>
              <a:t>主要功能</a:t>
            </a:r>
            <a:endParaRPr lang="zh-CN" sz="2400" b="0">
              <a:ea typeface="宋体" panose="02010600030101010101" pitchFamily="2" charset="-122"/>
            </a:endParaRPr>
          </a:p>
          <a:p>
            <a:pPr indent="0"/>
            <a:r>
              <a:rPr lang="en-US" sz="2400" b="0"/>
              <a:t>(1)</a:t>
            </a:r>
            <a:r>
              <a:rPr sz="2400" b="0"/>
              <a:t>.打开网页，用户可以登录个人账号发表个人动态和浏览他人动态，可</a:t>
            </a:r>
            <a:r>
              <a:rPr lang="en-US" sz="2400" b="0"/>
              <a:t>	</a:t>
            </a:r>
            <a:r>
              <a:rPr sz="2400" b="0"/>
              <a:t>以检索书籍并查看书籍详情。</a:t>
            </a:r>
            <a:endParaRPr sz="2400" b="0"/>
          </a:p>
          <a:p>
            <a:pPr indent="0"/>
            <a:r>
              <a:rPr lang="en-US" sz="2400" b="0"/>
              <a:t>(2)</a:t>
            </a:r>
            <a:r>
              <a:rPr sz="2400" b="0"/>
              <a:t>.用户可以在书籍详情页面留下书评并完成留言回复、关注点赞的社交</a:t>
            </a:r>
            <a:r>
              <a:rPr lang="en-US" sz="2400" b="0"/>
              <a:t>	</a:t>
            </a:r>
            <a:r>
              <a:rPr sz="2400" b="0"/>
              <a:t>功能。</a:t>
            </a:r>
            <a:endParaRPr sz="2400" b="0"/>
          </a:p>
          <a:p>
            <a:pPr indent="0"/>
            <a:r>
              <a:rPr lang="en-US" sz="2400" b="0"/>
              <a:t>(3)</a:t>
            </a:r>
            <a:r>
              <a:rPr sz="2400" b="0"/>
              <a:t>.网站可以根据用户的行为数据分析，推荐相关的书籍。</a:t>
            </a:r>
            <a:endParaRPr sz="2400" b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COLOR_SCHEME_SHAPE_ID" val="20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73_4*l_h_f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COLOR_SCHEME_SHAPE_ID" val="20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73_4*l_h_f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UNIT_COLOR_SCHEME_SHAPE_ID" val="20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73_4*l_h_f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SLIDE_ID" val="custom20204473_4"/>
  <p:tag name="KSO_WM_TEMPLATE_SUBCATEGORY" val="17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73"/>
  <p:tag name="KSO_WM_SLIDE_LAYOUT" val="a_l"/>
  <p:tag name="KSO_WM_SLIDE_LAYOUT_CNT" val="1_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08.xml><?xml version="1.0" encoding="utf-8"?>
<p:tagLst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4473"/>
</p:tagLst>
</file>

<file path=ppt/tags/tag1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i"/>
  <p:tag name="KSO_WM_UNIT_INDEX" val="1"/>
  <p:tag name="KSO_WM_UNIT_ID" val="custom20204473_30*i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USESOURCEFORMAT_APPLY" val="1"/>
</p:tagLst>
</file>

<file path=ppt/tags/tag1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i"/>
  <p:tag name="KSO_WM_UNIT_INDEX" val="2"/>
  <p:tag name="KSO_WM_UNIT_ID" val="custom20204473_30*i*2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USESOURCEFORMAT_APPLY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16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}"/>
  <p:tag name="KSO_WM_SLIDE_BACKGROUND" val="[&quot;general&quot;]"/>
  <p:tag name="KSO_WM_SLIDE_RATIO" val="1.777778"/>
  <p:tag name="KSO_WM_SLIDE_ID" val="custom20204473_30"/>
  <p:tag name="KSO_WM_TEMPLATE_SUBCATEGORY" val="17"/>
  <p:tag name="KSO_WM_TEMPLATE_MASTER_TYPE" val="1"/>
  <p:tag name="KSO_WM_TEMPLATE_COLOR_TYPE" val="1"/>
  <p:tag name="KSO_WM_SLIDE_TYPE" val="text"/>
  <p:tag name="KSO_WM_SLIDE_SUBTYPE" val="diag"/>
  <p:tag name="KSO_WM_SLIDE_ITEM_CNT" val="4"/>
  <p:tag name="KSO_WM_SLIDE_INDEX" val="30"/>
  <p:tag name="KSO_WM_SLIDE_SIZE" val="866.553*361.219"/>
  <p:tag name="KSO_WM_SLIDE_POSITION" val="46.7232*126.145"/>
  <p:tag name="KSO_WM_DIAGRAM_GROUP_CODE" val="l1-5"/>
  <p:tag name="KSO_WM_SLIDE_DIAGTYPE" val="l"/>
  <p:tag name="KSO_WM_TAG_VERSION" val="1.0"/>
  <p:tag name="KSO_WM_BEAUTIFY_FLAG" val="#wm#"/>
  <p:tag name="KSO_WM_TEMPLATE_CATEGORY" val="custom"/>
  <p:tag name="KSO_WM_TEMPLATE_INDEX" val="20204473"/>
  <p:tag name="KSO_WM_SLIDE_LAYOUT" val="a_l"/>
  <p:tag name="KSO_WM_SLIDE_LAYOUT_CNT" val="1_1"/>
</p:tagLst>
</file>

<file path=ppt/tags/tag1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i"/>
  <p:tag name="KSO_WM_UNIT_INDEX" val="1"/>
  <p:tag name="KSO_WM_UNIT_ID" val="custom20204473_30*i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USESOURCEFORMAT_APPLY" val="1"/>
</p:tagLst>
</file>

<file path=ppt/tags/tag1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i"/>
  <p:tag name="KSO_WM_UNIT_INDEX" val="2"/>
  <p:tag name="KSO_WM_UNIT_ID" val="custom20204473_30*i*2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USESOURCEFORMAT_APPLY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1_1"/>
  <p:tag name="KSO_WM_UNIT_ID" val="custom20204473_30*l_h_i*1_1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2_1"/>
  <p:tag name="KSO_WM_UNIT_ID" val="custom20204473_30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USESOURCEFORMAT_APPLY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3_1"/>
  <p:tag name="KSO_WM_UNIT_ID" val="custom20204473_30*l_h_i*1_3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4_1"/>
  <p:tag name="KSO_WM_UNIT_ID" val="custom20204473_30*l_h_i*1_4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USESOURCEFORMAT_APPLY" val="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1_2"/>
  <p:tag name="KSO_WM_UNIT_ID" val="custom20204473_30*l_h_i*1_1_2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2_2"/>
  <p:tag name="KSO_WM_UNIT_ID" val="custom20204473_30*l_h_i*1_2_2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USESOURCEFORMAT_APPLY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4_2"/>
  <p:tag name="KSO_WM_UNIT_ID" val="custom20204473_30*l_h_i*1_4_2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USESOURCEFORMAT_APPLY" val="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l_h_i"/>
  <p:tag name="KSO_WM_UNIT_INDEX" val="1_3_2"/>
  <p:tag name="KSO_WM_UNIT_ID" val="custom20204473_30*l_h_i*1_3_2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29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}"/>
  <p:tag name="KSO_WM_SLIDE_BACKGROUND" val="[&quot;general&quot;]"/>
  <p:tag name="KSO_WM_SLIDE_RATIO" val="1.777778"/>
  <p:tag name="KSO_WM_SLIDE_ID" val="custom20204473_30"/>
  <p:tag name="KSO_WM_TEMPLATE_SUBCATEGORY" val="17"/>
  <p:tag name="KSO_WM_TEMPLATE_MASTER_TYPE" val="1"/>
  <p:tag name="KSO_WM_TEMPLATE_COLOR_TYPE" val="1"/>
  <p:tag name="KSO_WM_SLIDE_TYPE" val="text"/>
  <p:tag name="KSO_WM_SLIDE_SUBTYPE" val="diag"/>
  <p:tag name="KSO_WM_SLIDE_ITEM_CNT" val="4"/>
  <p:tag name="KSO_WM_SLIDE_INDEX" val="30"/>
  <p:tag name="KSO_WM_SLIDE_SIZE" val="866.553*361.219"/>
  <p:tag name="KSO_WM_SLIDE_POSITION" val="46.7232*126.145"/>
  <p:tag name="KSO_WM_DIAGRAM_GROUP_CODE" val="l1-5"/>
  <p:tag name="KSO_WM_SLIDE_DIAGTYPE" val="l"/>
  <p:tag name="KSO_WM_TAG_VERSION" val="1.0"/>
  <p:tag name="KSO_WM_BEAUTIFY_FLAG" val="#wm#"/>
  <p:tag name="KSO_WM_TEMPLATE_CATEGORY" val="custom"/>
  <p:tag name="KSO_WM_TEMPLATE_INDEX" val="20204473"/>
  <p:tag name="KSO_WM_SLIDE_LAYOUT" val="a_l"/>
  <p:tag name="KSO_WM_SLIDE_LAYOUT_CNT" val="1_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i"/>
  <p:tag name="KSO_WM_UNIT_INDEX" val="1"/>
  <p:tag name="KSO_WM_UNIT_ID" val="custom20204473_30*i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USESOURCEFORMAT_APPLY" val="1"/>
</p:tagLst>
</file>

<file path=ppt/tags/tag13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DIAGRAM_GROUP_CODE" val="l1-5"/>
  <p:tag name="KSO_WM_UNIT_TYPE" val="i"/>
  <p:tag name="KSO_WM_UNIT_INDEX" val="2"/>
  <p:tag name="KSO_WM_UNIT_ID" val="custom20204473_30*i*2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USESOURCEFORMAT_APPLY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3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margin&quot;:{&quot;left&quot;:1.69,&quot;top&quot;:1.69,&quot;right&quot;:1.69,&quot;bottom&quot;:1.6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}"/>
  <p:tag name="KSO_WM_SLIDE_BACKGROUND" val="[&quot;general&quot;]"/>
  <p:tag name="KSO_WM_SLIDE_RATIO" val="1.777778"/>
  <p:tag name="KSO_WM_SLIDE_ID" val="custom20204473_30"/>
  <p:tag name="KSO_WM_TEMPLATE_SUBCATEGORY" val="17"/>
  <p:tag name="KSO_WM_TEMPLATE_MASTER_TYPE" val="1"/>
  <p:tag name="KSO_WM_TEMPLATE_COLOR_TYPE" val="1"/>
  <p:tag name="KSO_WM_SLIDE_TYPE" val="text"/>
  <p:tag name="KSO_WM_SLIDE_SUBTYPE" val="diag"/>
  <p:tag name="KSO_WM_SLIDE_ITEM_CNT" val="4"/>
  <p:tag name="KSO_WM_SLIDE_INDEX" val="30"/>
  <p:tag name="KSO_WM_SLIDE_SIZE" val="866.553*361.219"/>
  <p:tag name="KSO_WM_SLIDE_POSITION" val="46.7232*126.145"/>
  <p:tag name="KSO_WM_DIAGRAM_GROUP_CODE" val="l1-5"/>
  <p:tag name="KSO_WM_SLIDE_DIAGTYPE" val="l"/>
  <p:tag name="KSO_WM_TAG_VERSION" val="1.0"/>
  <p:tag name="KSO_WM_BEAUTIFY_FLAG" val="#wm#"/>
  <p:tag name="KSO_WM_TEMPLATE_CATEGORY" val="custom"/>
  <p:tag name="KSO_WM_TEMPLATE_INDEX" val="20204473"/>
  <p:tag name="KSO_WM_SLIDE_LAYOUT" val="a_l"/>
  <p:tag name="KSO_WM_SLIDE_LAYOUT_CNT" val="1_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204473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204473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204473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46.xml><?xml version="1.0" encoding="utf-8"?>
<p:tagLst xmlns:p="http://schemas.openxmlformats.org/presentationml/2006/main">
  <p:tag name="KSO_WM_BEAUTIFY_FLAG" val="#wm#"/>
  <p:tag name="KSO_WM_TEMPLATE_CATEGORY" val="custom"/>
  <p:tag name="KSO_WM_TEMPLATE_INDEX" val="20204473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49.xml><?xml version="1.0" encoding="utf-8"?>
<p:tagLst xmlns:p="http://schemas.openxmlformats.org/presentationml/2006/main">
  <p:tag name="KSO_WM_BEAUTIFY_FLAG" val="#wm#"/>
  <p:tag name="KSO_WM_TEMPLATE_CATEGORY" val="custom"/>
  <p:tag name="KSO_WM_TEMPLATE_INDEX" val="20204473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53.xml><?xml version="1.0" encoding="utf-8"?>
<p:tagLst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5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57.xml><?xml version="1.0" encoding="utf-8"?>
<p:tagLst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5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61.xml><?xml version="1.0" encoding="utf-8"?>
<p:tagLst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6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65.xml><?xml version="1.0" encoding="utf-8"?>
<p:tagLst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69.xml><?xml version="1.0" encoding="utf-8"?>
<p:tagLst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73_7*i*1"/>
  <p:tag name="KSO_WM_TEMPLATE_CATEGORY" val="custom"/>
  <p:tag name="KSO_WM_TEMPLATE_INDEX" val="20204473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73_7*e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01"/>
</p:tagLst>
</file>

<file path=ppt/tags/tag1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73_7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单击此处添加标题"/>
</p:tagLst>
</file>

<file path=ppt/tags/tag173.xml><?xml version="1.0" encoding="utf-8"?>
<p:tagLst xmlns:p="http://schemas.openxmlformats.org/presentationml/2006/main">
  <p:tag name="KSO_WM_UNIT_TABLE_BEAUTIFY" val="smartTable{9c5877c5-1a84-4b0d-9d7a-0bbc6d9b9c4b}"/>
</p:tagLst>
</file>

<file path=ppt/tags/tag174.xml><?xml version="1.0" encoding="utf-8"?>
<p:tagLst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75.xml><?xml version="1.0" encoding="utf-8"?>
<p:tagLst xmlns:p="http://schemas.openxmlformats.org/presentationml/2006/main">
  <p:tag name="KSO_WM_SLIDE_ID" val="custom20204473_7"/>
  <p:tag name="KSO_WM_TEMPLATE_SUBCATEGORY" val="17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73"/>
  <p:tag name="KSO_WM_SLIDE_LAYOUT" val="a_b_e"/>
  <p:tag name="KSO_WM_SLIDE_LAYOUT_CNT" val="1_1_1"/>
</p:tagLst>
</file>

<file path=ppt/tags/tag176.xml><?xml version="1.0" encoding="utf-8"?>
<p:tagLst xmlns:p="http://schemas.openxmlformats.org/presentationml/2006/main">
  <p:tag name="ISLIDE TOOLS.GUIDESSETTING" val="{&quot;Id&quot;:&quot;GuidesStyle_Normal&quot;,&quot;Name&quot;:&quot;正常&quot;,&quot;HeaderHeight&quot;:10.0,&quot;FooterHeight&quot;:4.0,&quot;SideMargin&quot;:3.0,&quot;TopMargin&quot;:3.0,&quot;BottomMargin&quot;:3.0,&quot;IntervalMargin&quot;:3.0}"/>
  <p:tag name="ISPRING_PRESENTATION_TITLE" val="PowerPoint 演示文稿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4473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COLOR_SCHEME_SHAPE_ID" val="20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73_4*l_h_f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91.xml><?xml version="1.0" encoding="utf-8"?>
<p:tagLst xmlns:p="http://schemas.openxmlformats.org/presentationml/2006/main">
  <p:tag name="KSO_WM_UNIT_COLOR_SCHEME_SHAPE_ID" val="18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73_4*l_h_f*1_1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92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73_4*a*1"/>
  <p:tag name="KSO_WM_TEMPLATE_CATEGORY" val="custom"/>
  <p:tag name="KSO_WM_TEMPLATE_INDEX" val="20204473"/>
  <p:tag name="KSO_WM_UNIT_LAYERLEVEL" val="1"/>
  <p:tag name="KSO_WM_TAG_VERSION" val="1.0"/>
  <p:tag name="KSO_WM_BEAUTIFY_FLAG" val="#wm#"/>
  <p:tag name="KSO_WM_UNIT_PRESET_TEXT" val="目录"/>
  <p:tag name="KSO_WM_UNIT_TEXT_FILL_FORE_SCHEMECOLOR_INDEX" val="13"/>
  <p:tag name="KSO_WM_UNIT_TEXT_FILL_TYPE" val="1"/>
  <p:tag name="KSO_WM_UNIT_USESOURCEFORMAT_APPLY" val="1"/>
</p:tagLst>
</file>

<file path=ppt/tags/tag93.xml><?xml version="1.0" encoding="utf-8"?>
<p:tagLst xmlns:p="http://schemas.openxmlformats.org/presentationml/2006/main">
  <p:tag name="KSO_WM_UNIT_COLOR_SCHEME_SHAPE_ID" val="20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73_4*l_h_f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94.xml><?xml version="1.0" encoding="utf-8"?>
<p:tagLst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95.xml><?xml version="1.0" encoding="utf-8"?>
<p:tagLst xmlns:p="http://schemas.openxmlformats.org/presentationml/2006/main">
  <p:tag name="KSO_WM_UNIT_COLOR_SCHEME_SHAPE_ID" val="20"/>
  <p:tag name="KSO_WM_UNIT_COLOR_SCHEME_PARENT_PAGE" val="0_3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73_4*l_h_f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SUBTYPE" val="a"/>
  <p:tag name="KSO_WM_UNIT_TEXT_FILL_FORE_SCHEMECOLOR_INDEX" val="13"/>
  <p:tag name="KSO_WM_UNIT_TEXT_FILL_TYPE" val="1"/>
  <p:tag name="KSO_WM_UNIT_USESOURCEFORMAT_APPLY" val="1"/>
</p:tagLst>
</file>

<file path=ppt/tags/tag96.xml><?xml version="1.0" encoding="utf-8"?>
<p:tagLst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97.xml><?xml version="1.0" encoding="utf-8"?>
<p:tagLst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98.xml><?xml version="1.0" encoding="utf-8"?>
<p:tagLst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99.xml><?xml version="1.0" encoding="utf-8"?>
<p:tagLst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73_4*l_h_i*1_2_1"/>
  <p:tag name="KSO_WM_TEMPLATE_CATEGORY" val="custom"/>
  <p:tag name="KSO_WM_TEMPLATE_INDEX" val="2020447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PPT定制1801380800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A301E"/>
      </a:accent1>
      <a:accent2>
        <a:srgbClr val="968A26"/>
      </a:accent2>
      <a:accent3>
        <a:srgbClr val="F5AE1B"/>
      </a:accent3>
      <a:accent4>
        <a:srgbClr val="BA301E"/>
      </a:accent4>
      <a:accent5>
        <a:srgbClr val="968A26"/>
      </a:accent5>
      <a:accent6>
        <a:srgbClr val="F5AE1B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1383</Words>
  <Application>WPS 演示</Application>
  <PresentationFormat>宽屏</PresentationFormat>
  <Paragraphs>223</Paragraphs>
  <Slides>19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腾祥铁山楷书简繁合集</vt:lpstr>
      <vt:lpstr>微软雅黑</vt:lpstr>
      <vt:lpstr>汉仪旗黑-85S</vt:lpstr>
      <vt:lpstr>黑体</vt:lpstr>
      <vt:lpstr>微软雅黑 Light</vt:lpstr>
      <vt:lpstr>Calibri Light</vt:lpstr>
      <vt:lpstr>Calibri</vt:lpstr>
      <vt:lpstr>Arial Unicode MS</vt:lpstr>
      <vt:lpstr>等线</vt:lpstr>
      <vt:lpstr>PPT定制1801380800</vt:lpstr>
      <vt:lpstr>Office Theme</vt:lpstr>
      <vt:lpstr>城北书苑网站开发需求分析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需求分析报告</vt:lpstr>
      <vt:lpstr>ER图</vt:lpstr>
      <vt:lpstr>任务分工</vt:lpstr>
      <vt:lpstr>会议记录</vt:lpstr>
      <vt:lpstr>绩效评价</vt:lpstr>
      <vt:lpstr>参考资料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柚子设计</dc:creator>
  <cp:keywords>MC-PPT模板</cp:keywords>
  <cp:category>模板</cp:category>
  <cp:lastModifiedBy>木草千支</cp:lastModifiedBy>
  <cp:revision>316</cp:revision>
  <dcterms:created xsi:type="dcterms:W3CDTF">2017-12-29T08:37:00Z</dcterms:created>
  <dcterms:modified xsi:type="dcterms:W3CDTF">2020-11-15T11:38:47Z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