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3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2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4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6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.xml" ContentType="application/vnd.openxmlformats-officedocument.presentationml.notesSlide+xml"/>
  <Override PartName="/ppt/tags/tag18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3"/>
  </p:notesMasterIdLst>
  <p:sldIdLst>
    <p:sldId id="292" r:id="rId3"/>
    <p:sldId id="291" r:id="rId4"/>
    <p:sldId id="298" r:id="rId5"/>
    <p:sldId id="299" r:id="rId6"/>
    <p:sldId id="302" r:id="rId7"/>
    <p:sldId id="297" r:id="rId8"/>
    <p:sldId id="300" r:id="rId9"/>
    <p:sldId id="296" r:id="rId10"/>
    <p:sldId id="290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">
          <p15:clr>
            <a:srgbClr val="A4A3A4"/>
          </p15:clr>
        </p15:guide>
        <p15:guide id="2" orient="horz" pos="4200">
          <p15:clr>
            <a:srgbClr val="A4A3A4"/>
          </p15:clr>
        </p15:guide>
        <p15:guide id="3" pos="258">
          <p15:clr>
            <a:srgbClr val="A4A3A4"/>
          </p15:clr>
        </p15:guide>
        <p15:guide id="4" pos="7426">
          <p15:clr>
            <a:srgbClr val="A4A3A4"/>
          </p15:clr>
        </p15:guide>
        <p15:guide id="5" orient="horz" pos="530">
          <p15:clr>
            <a:srgbClr val="A4A3A4"/>
          </p15:clr>
        </p15:guide>
        <p15:guide id="6" orient="horz" pos="772">
          <p15:clr>
            <a:srgbClr val="A4A3A4"/>
          </p15:clr>
        </p15:guide>
        <p15:guide id="7" orient="horz" pos="4030">
          <p15:clr>
            <a:srgbClr val="A4A3A4"/>
          </p15:clr>
        </p15:guide>
        <p15:guide id="8" orient="horz" pos="3942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orient="horz" pos="151"/>
        <p:guide orient="horz" pos="4200"/>
        <p:guide pos="258"/>
        <p:guide pos="7426"/>
        <p:guide orient="horz" pos="530"/>
        <p:guide orient="horz" pos="772"/>
        <p:guide orient="horz" pos="4030"/>
        <p:guide orient="horz"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5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52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39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07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30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0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07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7.xml"/><Relationship Id="rId10" Type="http://schemas.openxmlformats.org/officeDocument/2006/relationships/image" Target="../media/image4.png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C:\Users\1V994W2\PycharmProjects\PPT_Background_Generation/pic_temp/pic_half_right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5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.png"/><Relationship Id="rId5" Type="http://schemas.openxmlformats.org/officeDocument/2006/relationships/tags" Target="../tags/tag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4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5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.png"/><Relationship Id="rId5" Type="http://schemas.openxmlformats.org/officeDocument/2006/relationships/tags" Target="../tags/tag51.xml"/><Relationship Id="rId10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4" Type="http://schemas.openxmlformats.org/officeDocument/2006/relationships/tags" Target="../tags/tag50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.png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0.xml"/><Relationship Id="rId10" Type="http://schemas.openxmlformats.org/officeDocument/2006/relationships/image" Target="../media/image4.png"/><Relationship Id="rId4" Type="http://schemas.openxmlformats.org/officeDocument/2006/relationships/tags" Target="../tags/tag69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.png"/><Relationship Id="rId5" Type="http://schemas.openxmlformats.org/officeDocument/2006/relationships/tags" Target="../tags/tag7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7.xml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0.xml"/><Relationship Id="rId10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5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4.png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4.xml"/><Relationship Id="rId10" Type="http://schemas.openxmlformats.org/officeDocument/2006/relationships/image" Target="../media/image4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5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4.png"/><Relationship Id="rId5" Type="http://schemas.openxmlformats.org/officeDocument/2006/relationships/tags" Target="../tags/tag1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5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4.png"/><Relationship Id="rId5" Type="http://schemas.openxmlformats.org/officeDocument/2006/relationships/tags" Target="../tags/tag12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4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image" Target="../media/image5.png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9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1.xml"/><Relationship Id="rId10" Type="http://schemas.openxmlformats.org/officeDocument/2006/relationships/image" Target="../media/image8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2020/10/14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4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4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14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image" Target="../media/image10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hyperlink" Target="https://book.douban.com/" TargetMode="Externa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094865" y="3461385"/>
            <a:ext cx="7774305" cy="1481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 dirty="0"/>
              <a:t>一个简约的文学书籍</a:t>
            </a:r>
            <a:r>
              <a:rPr lang="zh-CN" altLang="en-US" sz="3555" dirty="0" smtClean="0"/>
              <a:t>交流</a:t>
            </a:r>
            <a:r>
              <a:rPr lang="zh-CN" altLang="en-US" sz="3555" dirty="0"/>
              <a:t>推荐</a:t>
            </a:r>
            <a:r>
              <a:rPr lang="zh-CN" altLang="en-US" sz="3555" dirty="0" smtClean="0"/>
              <a:t>网站</a:t>
            </a:r>
            <a:endParaRPr lang="zh-CN" altLang="en-US" sz="3555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ym typeface="+mn-ea"/>
              </a:rPr>
              <a:t>城北</a:t>
            </a:r>
            <a:r>
              <a:rPr lang="zh-CN" altLang="en-US" sz="4400" b="1" dirty="0" smtClean="0">
                <a:sym typeface="+mn-ea"/>
              </a:rPr>
              <a:t>书苑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19" y="-184969"/>
            <a:ext cx="3107391" cy="31073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菱形 47"/>
          <p:cNvSpPr/>
          <p:nvPr>
            <p:custDataLst>
              <p:tags r:id="rId2"/>
            </p:custDataLst>
          </p:nvPr>
        </p:nvSpPr>
        <p:spPr>
          <a:xfrm>
            <a:off x="7090410" y="331120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3"/>
            </p:custDataLst>
          </p:nvPr>
        </p:nvSpPr>
        <p:spPr>
          <a:xfrm>
            <a:off x="7788910" y="334359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</a:p>
        </p:txBody>
      </p:sp>
      <p:sp>
        <p:nvSpPr>
          <p:cNvPr id="44" name="菱形 43"/>
          <p:cNvSpPr/>
          <p:nvPr>
            <p:custDataLst>
              <p:tags r:id="rId4"/>
            </p:custDataLst>
          </p:nvPr>
        </p:nvSpPr>
        <p:spPr>
          <a:xfrm>
            <a:off x="7100570" y="145954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5"/>
            </p:custDataLst>
          </p:nvPr>
        </p:nvSpPr>
        <p:spPr>
          <a:xfrm>
            <a:off x="7788910" y="149256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课题介绍</a:t>
            </a:r>
          </a:p>
          <a:p>
            <a:pPr algn="l"/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7187957" y="338054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7198117" y="152888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763510" y="4568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" name="菱形 1"/>
          <p:cNvSpPr/>
          <p:nvPr>
            <p:custDataLst>
              <p:tags r:id="rId9"/>
            </p:custDataLst>
          </p:nvPr>
        </p:nvSpPr>
        <p:spPr>
          <a:xfrm>
            <a:off x="7100570" y="52631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788910" y="5263198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小组成员及分工</a:t>
            </a:r>
          </a:p>
        </p:txBody>
      </p:sp>
      <p:sp>
        <p:nvSpPr>
          <p:cNvPr id="4" name="菱形 3"/>
          <p:cNvSpPr/>
          <p:nvPr>
            <p:custDataLst>
              <p:tags r:id="rId11"/>
            </p:custDataLst>
          </p:nvPr>
        </p:nvSpPr>
        <p:spPr>
          <a:xfrm>
            <a:off x="7100570" y="431196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7788910" y="434498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7198117" y="526141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4"/>
            </p:custDataLst>
          </p:nvPr>
        </p:nvSpPr>
        <p:spPr>
          <a:xfrm>
            <a:off x="7198117" y="438130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" name="菱形 8"/>
          <p:cNvSpPr/>
          <p:nvPr>
            <p:custDataLst>
              <p:tags r:id="rId15"/>
            </p:custDataLst>
          </p:nvPr>
        </p:nvSpPr>
        <p:spPr>
          <a:xfrm>
            <a:off x="7090410" y="239045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7788910" y="242284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7187957" y="245979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7" y="1826846"/>
            <a:ext cx="3107391" cy="31073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、项目背景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随着人们物质生活水平的提高，对精神文明建设的需求愈发热烈。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鉴于如今大多数书籍网站鱼龙混杂，有较多网络小说、社科类书籍、工具书充斥在书籍市场，对于爱好文学的读者</a:t>
            </a:r>
            <a:r>
              <a:rPr lang="zh-CN" altLang="en-US" sz="2000">
                <a:sym typeface="+mn-ea"/>
              </a:rPr>
              <a:t>，本网站聚焦于纯文学书籍，并提供一个此类书籍交流、选购的平台。</a:t>
            </a: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990" y="3530600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、项目目标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网站能够向用户推荐文学领域热门书籍与新书，用户可以搜索书籍，查看其简介，浏览其他读者的书评，参与讨论，发表看法。并可下单购买书籍。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5237480"/>
            <a:ext cx="8341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、目标用户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任何对文学类书籍有兴趣的人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45455" y="1507464"/>
            <a:ext cx="98104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、具体功能</a:t>
            </a:r>
            <a:r>
              <a:rPr lang="en-US" altLang="zh-CN" sz="2800" baseline="30000" dirty="0"/>
              <a:t>[3</a:t>
            </a:r>
            <a:r>
              <a:rPr lang="en-US" altLang="zh-CN" sz="2800" baseline="30000" dirty="0" smtClean="0"/>
              <a:t>]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用户模块：用户登录、注册，个人主页、个人动态、书单，社交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书籍模块：搜索</a:t>
            </a:r>
            <a:r>
              <a:rPr lang="zh-CN" altLang="en-US" sz="2400"/>
              <a:t>书籍</a:t>
            </a:r>
            <a:r>
              <a:rPr lang="zh-CN" altLang="en-US" sz="2400" smtClean="0"/>
              <a:t>，书籍推荐，</a:t>
            </a:r>
            <a:r>
              <a:rPr lang="zh-CN" altLang="en-US" sz="2400" dirty="0"/>
              <a:t>查看书评，查看</a:t>
            </a:r>
            <a:r>
              <a:rPr lang="zh-CN" altLang="en-US" sz="2400"/>
              <a:t>书</a:t>
            </a:r>
            <a:r>
              <a:rPr lang="zh-CN" altLang="en-US" sz="2400" smtClean="0"/>
              <a:t>摘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作家模块：搜索作家，查看作品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社区模块：用户动态分享交流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70000" y="28257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5719"/>
          <a:stretch>
            <a:fillRect/>
          </a:stretch>
        </p:blipFill>
        <p:spPr>
          <a:xfrm>
            <a:off x="483759" y="561099"/>
            <a:ext cx="11097227" cy="570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5" y="1462328"/>
            <a:ext cx="7748599" cy="3961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332" y="1273492"/>
            <a:ext cx="3625850" cy="3437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325" y="420370"/>
            <a:ext cx="678942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786" y="280658"/>
            <a:ext cx="6973563" cy="65144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496" y="165657"/>
            <a:ext cx="4314190" cy="584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18453" y="1876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272098" y="2257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18615" y="267970"/>
            <a:ext cx="3617595" cy="835660"/>
          </a:xfrm>
        </p:spPr>
        <p:txBody>
          <a:bodyPr/>
          <a:lstStyle/>
          <a:p>
            <a:pPr algn="l"/>
            <a:r>
              <a:rPr lang="zh-CN" altLang="en-US"/>
              <a:t>可行性分析</a:t>
            </a: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6610" y="1835150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1.</a:t>
            </a:r>
            <a:r>
              <a:rPr lang="zh-CN" altLang="en-US" sz="3200"/>
              <a:t>技术可行性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1120" y="1399540"/>
            <a:ext cx="80105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方案比较：项目可以由多种形式实现，小程序、</a:t>
            </a:r>
            <a:r>
              <a:rPr lang="en-US" altLang="zh-CN" sz="2000" dirty="0"/>
              <a:t>app</a:t>
            </a:r>
            <a:r>
              <a:rPr lang="zh-CN" altLang="en-US" sz="2000" dirty="0"/>
              <a:t>、网站皆可。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选择网站形式的理由：小组成员有一定</a:t>
            </a:r>
            <a:r>
              <a:rPr lang="en-US" altLang="zh-CN" sz="2000" dirty="0"/>
              <a:t>web</a:t>
            </a:r>
            <a:r>
              <a:rPr lang="zh-CN" altLang="en-US" sz="2000" dirty="0"/>
              <a:t>开发基础，但是不了解</a:t>
            </a:r>
            <a:r>
              <a:rPr lang="en-US" altLang="zh-CN" sz="2000" dirty="0"/>
              <a:t>APP</a:t>
            </a:r>
            <a:r>
              <a:rPr lang="zh-CN" altLang="en-US" sz="2000" dirty="0"/>
              <a:t>开发，所以采用</a:t>
            </a:r>
            <a:r>
              <a:rPr lang="en-US" altLang="zh-CN" sz="2000" dirty="0"/>
              <a:t>web</a:t>
            </a:r>
            <a:r>
              <a:rPr lang="zh-CN" altLang="en-US" sz="2000" dirty="0"/>
              <a:t>形式能节省学习成本。采用当前比较主流的技术栈来实现，相关技术在后面有所提及。</a:t>
            </a:r>
          </a:p>
        </p:txBody>
      </p:sp>
      <p:sp>
        <p:nvSpPr>
          <p:cNvPr id="4" name="标题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16610" y="357695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2.</a:t>
            </a:r>
            <a:r>
              <a:rPr lang="zh-CN" altLang="en-US" sz="3200"/>
              <a:t>经济可行性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7615" y="3764280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/>
              <a:t>开发成本主要在服务器的租用，学生能够享有更优惠的折扣。</a:t>
            </a:r>
          </a:p>
        </p:txBody>
      </p:sp>
      <p:sp>
        <p:nvSpPr>
          <p:cNvPr id="9" name="标题 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16610" y="516826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3.</a:t>
            </a:r>
            <a:r>
              <a:rPr lang="zh-CN" altLang="en-US" sz="3200"/>
              <a:t>操作可行性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81120" y="5356225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网站的操作方式符合类似网站用户的操作习惯。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452880" y="382905"/>
            <a:ext cx="2562225" cy="835660"/>
          </a:xfrm>
        </p:spPr>
        <p:txBody>
          <a:bodyPr/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2690" y="1218565"/>
            <a:ext cx="62172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B/S</a:t>
            </a:r>
            <a:r>
              <a:rPr lang="zh-CN" altLang="en-US" sz="2400" dirty="0"/>
              <a:t>模式</a:t>
            </a:r>
            <a:r>
              <a:rPr lang="en-US" altLang="zh-CN" sz="2400" baseline="30000" dirty="0"/>
              <a:t>[1]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前端实现：</a:t>
            </a:r>
            <a:r>
              <a:rPr lang="zh-CN" altLang="en-US" sz="2400" dirty="0" smtClean="0"/>
              <a:t>利用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ue</a:t>
            </a:r>
            <a:r>
              <a:rPr lang="zh-CN" altLang="en-US" sz="2400" dirty="0"/>
              <a:t>框架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后端实现：利用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/SSM</a:t>
            </a:r>
            <a:r>
              <a:rPr lang="zh-CN" altLang="en-US" sz="2400" dirty="0" smtClean="0"/>
              <a:t>框架 </a:t>
            </a:r>
            <a:r>
              <a:rPr lang="en-US" altLang="zh-CN" sz="2400" baseline="30000" dirty="0" smtClean="0"/>
              <a:t>[2]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应用服务器软件：</a:t>
            </a:r>
            <a:r>
              <a:rPr lang="en-US" altLang="zh-CN" sz="2400" dirty="0">
                <a:sym typeface="+mn-ea"/>
              </a:rPr>
              <a:t>T</a:t>
            </a:r>
            <a:r>
              <a:rPr lang="en-US" altLang="zh-CN" sz="2400" dirty="0" smtClean="0">
                <a:sym typeface="+mn-ea"/>
              </a:rPr>
              <a:t>omcat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 +  </a:t>
            </a:r>
            <a:r>
              <a:rPr lang="en-US" altLang="zh-CN" sz="2400" dirty="0" err="1">
                <a:sym typeface="+mn-ea"/>
              </a:rPr>
              <a:t>Redis</a:t>
            </a:r>
            <a:r>
              <a:rPr lang="en-US" altLang="zh-CN" sz="2400" dirty="0">
                <a:sym typeface="+mn-ea"/>
              </a:rPr>
              <a:t> 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代码管理：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推荐算法：基于协同过滤的推荐算法</a:t>
            </a:r>
            <a:r>
              <a:rPr lang="en-US" altLang="zh-CN" sz="2400" baseline="30000" dirty="0" smtClean="0"/>
              <a:t>[4]</a:t>
            </a:r>
            <a:endParaRPr lang="en-US" altLang="zh-CN" sz="2400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4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24965" y="347345"/>
            <a:ext cx="2813685" cy="835660"/>
          </a:xfrm>
        </p:spPr>
        <p:txBody>
          <a:bodyPr/>
          <a:lstStyle/>
          <a:p>
            <a:pPr algn="l"/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" y="1714500"/>
            <a:ext cx="10928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[1]陈新博,段飞志.基于B/S架构下的慕课平台设计与实现[J].数码世界,2020(09):256-258.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[</a:t>
            </a:r>
            <a:r>
              <a:rPr lang="en-US" altLang="zh-CN" sz="2400" dirty="0"/>
              <a:t>2</a:t>
            </a:r>
            <a:r>
              <a:rPr lang="zh-CN" altLang="en-US" sz="2400" dirty="0"/>
              <a:t>]耿庆阳. 基于Spring Boot与Vue的电子商城设计与实现[D].西安石油大学,2020.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[3]</a:t>
            </a:r>
            <a:r>
              <a:rPr lang="zh-CN" altLang="en-US" sz="2400" dirty="0"/>
              <a:t>豆瓣网站 </a:t>
            </a:r>
            <a:r>
              <a:rPr lang="zh-CN" altLang="en-US" sz="2400" dirty="0">
                <a:hlinkClick r:id="rId7"/>
              </a:rPr>
              <a:t>https://book.douban.com</a:t>
            </a:r>
            <a:r>
              <a:rPr lang="zh-CN" altLang="en-US" sz="2400" dirty="0" smtClean="0">
                <a:hlinkClick r:id="rId7"/>
              </a:rPr>
              <a:t>/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[4]</a:t>
            </a:r>
            <a:r>
              <a:rPr lang="zh-CN" altLang="en-US" sz="2400" dirty="0"/>
              <a:t>陈豪</a:t>
            </a:r>
            <a:r>
              <a:rPr lang="en-US" altLang="zh-CN" sz="2400" dirty="0"/>
              <a:t>. </a:t>
            </a:r>
            <a:r>
              <a:rPr lang="zh-CN" altLang="en-US" sz="2400" dirty="0"/>
              <a:t>个性化推荐方法在高校图书馆书目推荐中的应用研究</a:t>
            </a:r>
            <a:r>
              <a:rPr lang="en-US" altLang="zh-CN" sz="2400" dirty="0"/>
              <a:t>[D].</a:t>
            </a:r>
            <a:r>
              <a:rPr lang="zh-CN" altLang="en-US" sz="2400" dirty="0"/>
              <a:t>贵州财经大学</a:t>
            </a:r>
            <a:r>
              <a:rPr lang="en-US" altLang="zh-CN" sz="2400" dirty="0"/>
              <a:t>,2019.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4320" y="254635"/>
            <a:ext cx="1089660" cy="996950"/>
            <a:chOff x="8773" y="3105"/>
            <a:chExt cx="1716" cy="1570"/>
          </a:xfrm>
        </p:grpSpPr>
        <p:sp>
          <p:nvSpPr>
            <p:cNvPr id="2" name="椭圆 1"/>
            <p:cNvSpPr/>
            <p:nvPr>
              <p:custDataLst>
                <p:tags r:id="rId4"/>
              </p:custDataLst>
            </p:nvPr>
          </p:nvSpPr>
          <p:spPr>
            <a:xfrm>
              <a:off x="8846" y="3105"/>
              <a:ext cx="1570" cy="1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" name="TextBox 2"/>
            <p:cNvSpPr txBox="1"/>
            <p:nvPr>
              <p:custDataLst>
                <p:tags r:id="rId5"/>
              </p:custDataLst>
            </p:nvPr>
          </p:nvSpPr>
          <p:spPr>
            <a:xfrm>
              <a:off x="8773" y="3165"/>
              <a:ext cx="1716" cy="145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en-US" altLang="zh-CN" sz="4400" spc="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5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536065" y="335280"/>
            <a:ext cx="4639945" cy="835660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小组成员及分工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536065" y="2179320"/>
            <a:ext cx="7976870" cy="2499360"/>
          </a:xfrm>
        </p:spPr>
        <p:txBody>
          <a:bodyPr lIns="90000" rIns="90000" bIns="46800">
            <a:noAutofit/>
          </a:bodyPr>
          <a:lstStyle/>
          <a:p>
            <a:pPr algn="l"/>
            <a:r>
              <a:rPr lang="zh-CN" altLang="en-US" sz="2400" dirty="0"/>
              <a:t>沈瑞杰 </a:t>
            </a:r>
            <a:r>
              <a:rPr lang="en-US" altLang="zh-CN" sz="2400" dirty="0"/>
              <a:t>31801310</a:t>
            </a:r>
            <a:r>
              <a:rPr lang="zh-CN" altLang="en-US" sz="2400" dirty="0"/>
              <a:t>（组长）</a:t>
            </a:r>
            <a:r>
              <a:rPr lang="en-US" altLang="zh-CN" sz="2400" dirty="0"/>
              <a:t>	</a:t>
            </a:r>
            <a:r>
              <a:rPr lang="zh-CN" altLang="en-US" sz="2400" dirty="0"/>
              <a:t>选题、策划  </a:t>
            </a:r>
            <a:r>
              <a:rPr lang="en-US" altLang="zh-CN" sz="2400" dirty="0"/>
              <a:t>	80</a:t>
            </a:r>
          </a:p>
          <a:p>
            <a:pPr algn="l"/>
            <a:r>
              <a:rPr lang="zh-CN" altLang="en-US" sz="2400" dirty="0"/>
              <a:t>黄文涛 </a:t>
            </a:r>
            <a:r>
              <a:rPr lang="en-US" altLang="zh-CN" sz="2400" dirty="0"/>
              <a:t>31801309	   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制作、查找文献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80</a:t>
            </a:r>
            <a:endParaRPr lang="en-US" altLang="zh-CN" sz="2400" dirty="0"/>
          </a:p>
          <a:p>
            <a:pPr algn="l"/>
            <a:r>
              <a:rPr lang="zh-CN" altLang="en-US" sz="2400" dirty="0"/>
              <a:t>梅一枝 </a:t>
            </a:r>
            <a:r>
              <a:rPr lang="en-US" altLang="zh-CN" sz="2400" dirty="0"/>
              <a:t>31801320	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制作、策划</a:t>
            </a:r>
            <a:r>
              <a:rPr lang="en-US" altLang="zh-CN" sz="2400" dirty="0"/>
              <a:t>		80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7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73_7*b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65</TotalTime>
  <Words>502</Words>
  <Application>Microsoft Office PowerPoint</Application>
  <PresentationFormat>宽屏</PresentationFormat>
  <Paragraphs>61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汉仪旗黑-85S</vt:lpstr>
      <vt:lpstr>腾祥铁山楷书简繁合集</vt:lpstr>
      <vt:lpstr>微软雅黑</vt:lpstr>
      <vt:lpstr>Arial</vt:lpstr>
      <vt:lpstr>PPT定制1801380800</vt:lpstr>
      <vt:lpstr>1_Office 主题​​</vt:lpstr>
      <vt:lpstr>一个简约的文学书籍交流推荐网站</vt:lpstr>
      <vt:lpstr>PowerPoint 演示文稿</vt:lpstr>
      <vt:lpstr>PowerPoint 演示文稿</vt:lpstr>
      <vt:lpstr>PowerPoint 演示文稿</vt:lpstr>
      <vt:lpstr>PowerPoint 演示文稿</vt:lpstr>
      <vt:lpstr>可行性分析</vt:lpstr>
      <vt:lpstr>功能实现</vt:lpstr>
      <vt:lpstr>参考文献</vt:lpstr>
      <vt:lpstr>小组成员及分工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lastModifiedBy>webber</cp:lastModifiedBy>
  <cp:revision>136</cp:revision>
  <dcterms:created xsi:type="dcterms:W3CDTF">2017-12-29T08:37:00Z</dcterms:created>
  <dcterms:modified xsi:type="dcterms:W3CDTF">2020-10-14T14:27:16Z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