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Lst>
  <p:notesMasterIdLst>
    <p:notesMasterId r:id="rId6"/>
  </p:notesMasterIdLst>
  <p:sldIdLst>
    <p:sldId id="292" r:id="rId4"/>
    <p:sldId id="291" r:id="rId5"/>
    <p:sldId id="298" r:id="rId7"/>
    <p:sldId id="312" r:id="rId8"/>
    <p:sldId id="308" r:id="rId9"/>
    <p:sldId id="299" r:id="rId10"/>
    <p:sldId id="309" r:id="rId11"/>
    <p:sldId id="310" r:id="rId12"/>
    <p:sldId id="313" r:id="rId13"/>
    <p:sldId id="297" r:id="rId14"/>
    <p:sldId id="315" r:id="rId15"/>
    <p:sldId id="314" r:id="rId16"/>
    <p:sldId id="316" r:id="rId17"/>
    <p:sldId id="317" r:id="rId18"/>
    <p:sldId id="345" r:id="rId19"/>
    <p:sldId id="300" r:id="rId20"/>
    <p:sldId id="318" r:id="rId21"/>
    <p:sldId id="319" r:id="rId22"/>
    <p:sldId id="320" r:id="rId23"/>
    <p:sldId id="321" r:id="rId24"/>
    <p:sldId id="322" r:id="rId25"/>
    <p:sldId id="323" r:id="rId26"/>
    <p:sldId id="328" r:id="rId27"/>
    <p:sldId id="324" r:id="rId28"/>
    <p:sldId id="338" r:id="rId29"/>
    <p:sldId id="325" r:id="rId30"/>
    <p:sldId id="329" r:id="rId31"/>
    <p:sldId id="326" r:id="rId32"/>
    <p:sldId id="327" r:id="rId33"/>
    <p:sldId id="296" r:id="rId34"/>
    <p:sldId id="301"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2C"/>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8" autoAdjust="0"/>
  </p:normalViewPr>
  <p:slideViewPr>
    <p:cSldViewPr snapToGrid="0" showGuides="1">
      <p:cViewPr varScale="1">
        <p:scale>
          <a:sx n="89" d="100"/>
          <a:sy n="89" d="100"/>
        </p:scale>
        <p:origin x="451" y="53"/>
      </p:cViewPr>
      <p:guideLst>
        <p:guide orient="horz" pos="169"/>
        <p:guide orient="horz" pos="4199"/>
        <p:guide pos="258"/>
        <p:guide pos="7426"/>
        <p:guide orient="horz" pos="596"/>
        <p:guide orient="horz" pos="695"/>
        <p:guide orient="horz" pos="3973"/>
        <p:guide orient="horz" pos="389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234.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5.png"/><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file:///C:\Users\1V994W2\Documents\Tencent%20Files\574576071\FileRecv\&#25340;&#35013;&#32032;&#26448;\formiddle1\\02\subject_holdleft_130,158,155_0_staid_full_0.png" TargetMode="Externa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6.xml"/><Relationship Id="rId2" Type="http://schemas.openxmlformats.org/officeDocument/2006/relationships/tags" Target="../tags/tag5.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15.xml"/><Relationship Id="rId2" Type="http://schemas.openxmlformats.org/officeDocument/2006/relationships/tags" Target="../tags/tag14.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6.png"/><Relationship Id="rId5" Type="http://schemas.openxmlformats.org/officeDocument/2006/relationships/tags" Target="../tags/tag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5.png"/><Relationship Id="rId2" Type="http://schemas.openxmlformats.org/officeDocument/2006/relationships/tags" Target="../tags/tag26.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33.xml"/><Relationship Id="rId2" Type="http://schemas.openxmlformats.org/officeDocument/2006/relationships/tags" Target="../tags/tag32.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41.xml"/><Relationship Id="rId2" Type="http://schemas.openxmlformats.org/officeDocument/2006/relationships/tags" Target="../tags/tag40.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5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49.xml"/><Relationship Id="rId2" Type="http://schemas.openxmlformats.org/officeDocument/2006/relationships/tags" Target="../tags/tag48.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5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58.xml"/><Relationship Id="rId2" Type="http://schemas.openxmlformats.org/officeDocument/2006/relationships/tags" Target="../tags/tag57.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6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67.xml"/><Relationship Id="rId2" Type="http://schemas.openxmlformats.org/officeDocument/2006/relationships/tags" Target="../tags/tag66.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9.png"/><Relationship Id="rId6" Type="http://schemas.openxmlformats.org/officeDocument/2006/relationships/tags" Target="../tags/tag7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78.xml"/><Relationship Id="rId2" Type="http://schemas.openxmlformats.org/officeDocument/2006/relationships/tags" Target="../tags/tag77.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png"/><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5.png"/><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image" Target="file:///C:\Users\1V994W2\Documents\Tencent%20Files\574576071\FileRecv\&#25340;&#35013;&#32032;&#26448;\formiddle1\\02\subject_holdleft_130,158,155_0_staid_full_0.png" TargetMode="External"/><Relationship Id="rId3" Type="http://schemas.openxmlformats.org/officeDocument/2006/relationships/image" Target="../media/image4.png"/><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1296" r="533" b="42187"/>
          <a:stretch>
            <a:fillRect/>
          </a:stretch>
        </p:blipFill>
        <p:spPr>
          <a:xfrm>
            <a:off x="0" y="2794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9" name="任意多边形 8"/>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0" name="图片 9"/>
          <p:cNvPicPr/>
          <p:nvPr userDrawn="1">
            <p:custDataLst>
              <p:tags r:id="rId6"/>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514350"/>
            <a:chOff x="0" y="0"/>
            <a:chExt cx="12192000" cy="514350"/>
          </a:xfrm>
        </p:grpSpPr>
        <p:pic>
          <p:nvPicPr>
            <p:cNvPr id="9" name="图片 8"/>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grpSp>
      <p:sp>
        <p:nvSpPr>
          <p:cNvPr id="2" name="标题 1"/>
          <p:cNvSpPr>
            <a:spLocks noGrp="1"/>
          </p:cNvSpPr>
          <p:nvPr>
            <p:ph type="title"/>
            <p:custDataLst>
              <p:tags r:id="rId9"/>
            </p:custDataLst>
          </p:nvPr>
        </p:nvSpPr>
        <p:spPr>
          <a:xfrm>
            <a:off x="669930" y="443234"/>
            <a:ext cx="10852237" cy="441964"/>
          </a:xfrm>
          <a:prstGeom prst="rect">
            <a:avLst/>
          </a:prstGeo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a:prstGeom prst="rect">
            <a:avLst/>
          </a:prstGeo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514350"/>
            <a:chOff x="0" y="0"/>
            <a:chExt cx="12192000" cy="514350"/>
          </a:xfrm>
        </p:grpSpPr>
        <p:pic>
          <p:nvPicPr>
            <p:cNvPr id="8" name="图片 7"/>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6" name="图片 5"/>
            <p:cNvPicPr/>
            <p:nvPr userDrawn="1">
              <p:custDataLst>
                <p:tags r:id="rId6"/>
              </p:custDataLst>
            </p:nvPr>
          </p:nvPicPr>
          <p:blipFill>
            <a:blip r:embed="rId7" r:link="rId8" cstate="email"/>
            <a:stretch>
              <a:fillRect/>
            </a:stretch>
          </p:blipFill>
          <p:spPr>
            <a:xfrm>
              <a:off x="11471910" y="0"/>
              <a:ext cx="720090" cy="514350"/>
            </a:xfrm>
            <a:prstGeom prst="rect">
              <a:avLst/>
            </a:prstGeom>
          </p:spPr>
        </p:pic>
      </p:grpSp>
      <p:sp>
        <p:nvSpPr>
          <p:cNvPr id="3" name="日期占位符 2"/>
          <p:cNvSpPr>
            <a:spLocks noGrp="1"/>
          </p:cNvSpPr>
          <p:nvPr>
            <p:ph type="dt" sz="half" idx="10"/>
            <p:custDataLst>
              <p:tags r:id="rId9"/>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a:prstGeom prst="rect">
            <a:avLst/>
          </a:prstGeo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3"/>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6"/>
            </p:custDataLst>
          </p:nvPr>
        </p:nvSpPr>
        <p:spPr>
          <a:xfrm>
            <a:off x="3201035" y="2530158"/>
            <a:ext cx="5789930" cy="1398905"/>
          </a:xfrm>
          <a:prstGeom prst="rect">
            <a:avLst/>
          </a:prstGeom>
        </p:spPr>
        <p:txBody>
          <a:bodyPr vert="horz" wrap="square" lIns="90000" tIns="46800" rIns="90000" bIns="4680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7" name="文本占位符 6"/>
          <p:cNvSpPr>
            <a:spLocks noGrp="1"/>
          </p:cNvSpPr>
          <p:nvPr>
            <p:ph type="body" sz="quarter" idx="14" hasCustomPrompt="1"/>
            <p:custDataLst>
              <p:tags r:id="rId7"/>
            </p:custDataLst>
          </p:nvPr>
        </p:nvSpPr>
        <p:spPr>
          <a:xfrm>
            <a:off x="3233057" y="3929063"/>
            <a:ext cx="5554981" cy="476250"/>
          </a:xfrm>
          <a:prstGeom prst="rect">
            <a:avLst/>
          </a:prstGeom>
        </p:spPr>
        <p:txBody>
          <a:bodyPr>
            <a:normAutofit/>
          </a:bodyPr>
          <a:lstStyle>
            <a:lvl1pPr marL="0" indent="0" algn="dist">
              <a:buNone/>
              <a:defRPr sz="2000"/>
            </a:lvl1pPr>
          </a:lstStyle>
          <a:p>
            <a:pPr lvl="0"/>
            <a:r>
              <a:rPr lang="zh-CN" altLang="en-US" dirty="0"/>
              <a:t>单击此处编辑副标题内容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51435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514350"/>
          </a:xfrm>
          <a:prstGeom prst="rect">
            <a:avLst/>
          </a:prstGeom>
        </p:spPr>
      </p:pic>
      <p:sp>
        <p:nvSpPr>
          <p:cNvPr id="2" name="标题 1"/>
          <p:cNvSpPr>
            <a:spLocks noGrp="1"/>
          </p:cNvSpPr>
          <p:nvPr>
            <p:ph type="title"/>
            <p:custDataLst>
              <p:tags r:id="rId8"/>
            </p:custDataLst>
          </p:nvPr>
        </p:nvSpPr>
        <p:spPr>
          <a:xfrm>
            <a:off x="669882" y="443230"/>
            <a:ext cx="10852237"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a:prstGeom prst="rect">
            <a:avLst/>
          </a:prstGeo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6"/>
            </p:custDataLst>
          </p:nvPr>
        </p:nvSpPr>
        <p:spPr>
          <a:xfrm>
            <a:off x="583200" y="770400"/>
            <a:ext cx="3960000" cy="882000"/>
          </a:xfrm>
          <a:prstGeom prst="rect">
            <a:avLst/>
          </a:prstGeo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p:custDataLst>
              <p:tags r:id="rId9"/>
            </p:custDataLst>
          </p:nvPr>
        </p:nvSpPr>
        <p:spPr>
          <a:xfrm>
            <a:off x="612000" y="781200"/>
            <a:ext cx="10976400" cy="626400"/>
          </a:xfrm>
          <a:prstGeom prst="rect">
            <a:avLst/>
          </a:prstGeo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p:custDataLst>
              <p:tags r:id="rId9"/>
            </p:custDataLst>
          </p:nvPr>
        </p:nvSpPr>
        <p:spPr>
          <a:xfrm>
            <a:off x="604800" y="669600"/>
            <a:ext cx="10976400" cy="565200"/>
          </a:xfrm>
          <a:prstGeom prst="rect">
            <a:avLst/>
          </a:prstGeo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343650"/>
            <a:ext cx="720090" cy="514350"/>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343650"/>
            <a:ext cx="720090" cy="514350"/>
          </a:xfrm>
          <a:prstGeom prst="rect">
            <a:avLst/>
          </a:prstGeom>
        </p:spPr>
      </p:pic>
      <p:sp>
        <p:nvSpPr>
          <p:cNvPr id="2" name="标题 1"/>
          <p:cNvSpPr>
            <a:spLocks noGrp="1"/>
          </p:cNvSpPr>
          <p:nvPr>
            <p:ph type="title"/>
            <p:custDataLst>
              <p:tags r:id="rId9"/>
            </p:custDataLst>
          </p:nvPr>
        </p:nvSpPr>
        <p:spPr>
          <a:xfrm>
            <a:off x="579600" y="237600"/>
            <a:ext cx="11037600"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5" name="图片 4"/>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701030"/>
            <a:ext cx="1619885" cy="11576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701030"/>
            <a:ext cx="1619885" cy="115760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a:prstGeom prst="rect">
            <a:avLst/>
          </a:prstGeo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7"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p:cNvPicPr/>
          <p:nvPr userDrawn="1">
            <p:custDataLst>
              <p:tags r:id="rId6"/>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0930" t="25926" r="6454" b="19429"/>
          <a:stretch>
            <a:fillRect/>
          </a:stretch>
        </p:blipFill>
        <p:spPr>
          <a:xfrm>
            <a:off x="0" y="1607157"/>
            <a:ext cx="12192000" cy="52508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prism isInverted="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89.xml"/><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3.xml"/><Relationship Id="rId7" Type="http://schemas.openxmlformats.org/officeDocument/2006/relationships/tags" Target="../tags/tag14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1.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6.png"/><Relationship Id="rId4" Type="http://schemas.openxmlformats.org/officeDocument/2006/relationships/tags" Target="../tags/tag14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5.png"/><Relationship Id="rId15" Type="http://schemas.openxmlformats.org/officeDocument/2006/relationships/notesSlide" Target="../notesSlides/notesSlide6.xml"/><Relationship Id="rId14" Type="http://schemas.openxmlformats.org/officeDocument/2006/relationships/slideLayout" Target="../slideLayouts/slideLayout27.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image" Target="../media/image27.png"/><Relationship Id="rId10" Type="http://schemas.openxmlformats.org/officeDocument/2006/relationships/image" Target="../media/image26.jpeg"/><Relationship Id="rId1" Type="http://schemas.openxmlformats.org/officeDocument/2006/relationships/tags" Target="../tags/tag14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3.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3.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3.xml"/><Relationship Id="rId7" Type="http://schemas.openxmlformats.org/officeDocument/2006/relationships/tags" Target="../tags/tag176.xml"/><Relationship Id="rId6" Type="http://schemas.openxmlformats.org/officeDocument/2006/relationships/hyperlink" Target="SE2020-G10-&#39033;&#30446;&#35745;&#21010;0.1.0.doc" TargetMode="External"/><Relationship Id="rId5" Type="http://schemas.openxmlformats.org/officeDocument/2006/relationships/image" Target="../media/image28.png"/><Relationship Id="rId4" Type="http://schemas.openxmlformats.org/officeDocument/2006/relationships/hyperlink" Target="SE2018&#26149;-G11-&#39033;&#30446;&#35745;&#21010;%20V0.5.doc" TargetMode="Externa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3.xml"/><Relationship Id="rId5" Type="http://schemas.openxmlformats.org/officeDocument/2006/relationships/tags" Target="../tags/tag180.xml"/><Relationship Id="rId4" Type="http://schemas.openxmlformats.org/officeDocument/2006/relationships/image" Target="../media/image29.png"/><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3.xml"/><Relationship Id="rId5" Type="http://schemas.openxmlformats.org/officeDocument/2006/relationships/tags" Target="../tags/tag188.xml"/><Relationship Id="rId4" Type="http://schemas.openxmlformats.org/officeDocument/2006/relationships/image" Target="../media/image30.png"/><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4" Type="http://schemas.openxmlformats.org/officeDocument/2006/relationships/notesSlide" Target="../notesSlides/notesSlide1.xml"/><Relationship Id="rId23" Type="http://schemas.openxmlformats.org/officeDocument/2006/relationships/slideLayout" Target="../slideLayouts/slideLayout26.xml"/><Relationship Id="rId22" Type="http://schemas.openxmlformats.org/officeDocument/2006/relationships/tags" Target="../tags/tag110.xml"/><Relationship Id="rId21" Type="http://schemas.openxmlformats.org/officeDocument/2006/relationships/tags" Target="../tags/tag109.xml"/><Relationship Id="rId20" Type="http://schemas.openxmlformats.org/officeDocument/2006/relationships/tags" Target="../tags/tag108.xml"/><Relationship Id="rId2" Type="http://schemas.openxmlformats.org/officeDocument/2006/relationships/tags" Target="../tags/tag91.xml"/><Relationship Id="rId19" Type="http://schemas.openxmlformats.org/officeDocument/2006/relationships/tags" Target="../tags/tag107.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90.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3.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3.xml"/><Relationship Id="rId5" Type="http://schemas.openxmlformats.org/officeDocument/2006/relationships/tags" Target="../tags/tag204.xml"/><Relationship Id="rId4" Type="http://schemas.openxmlformats.org/officeDocument/2006/relationships/image" Target="../media/image31.png"/><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3.xml"/><Relationship Id="rId5" Type="http://schemas.openxmlformats.org/officeDocument/2006/relationships/tags" Target="../tags/tag208.xml"/><Relationship Id="rId4" Type="http://schemas.openxmlformats.org/officeDocument/2006/relationships/image" Target="../media/image32.png"/><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3.xml"/><Relationship Id="rId5" Type="http://schemas.openxmlformats.org/officeDocument/2006/relationships/tags" Target="../tags/tag212.xml"/><Relationship Id="rId4" Type="http://schemas.openxmlformats.org/officeDocument/2006/relationships/image" Target="../media/image33.png"/><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3.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3.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3.xml"/><Relationship Id="rId6" Type="http://schemas.openxmlformats.org/officeDocument/2006/relationships/tags" Target="../tags/tag224.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3.xml"/><Relationship Id="rId5" Type="http://schemas.openxmlformats.org/officeDocument/2006/relationships/tags" Target="../tags/tag228.xml"/><Relationship Id="rId4" Type="http://schemas.openxmlformats.org/officeDocument/2006/relationships/image" Target="../media/image36.png"/><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3.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3.xml"/><Relationship Id="rId5" Type="http://schemas.openxmlformats.org/officeDocument/2006/relationships/tags" Target="../tags/tag232.xml"/><Relationship Id="rId4" Type="http://schemas.openxmlformats.org/officeDocument/2006/relationships/hyperlink" Target="https://book.douban.com/" TargetMode="Externa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233.xml"/></Relationships>
</file>

<file path=ppt/slides/_rels/slide4.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6.png"/><Relationship Id="rId4" Type="http://schemas.openxmlformats.org/officeDocument/2006/relationships/tags" Target="../tags/tag11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5.png"/><Relationship Id="rId19" Type="http://schemas.openxmlformats.org/officeDocument/2006/relationships/notesSlide" Target="../notesSlides/notesSlide3.xml"/><Relationship Id="rId18" Type="http://schemas.openxmlformats.org/officeDocument/2006/relationships/slideLayout" Target="../slideLayouts/slideLayout27.xml"/><Relationship Id="rId17" Type="http://schemas.openxmlformats.org/officeDocument/2006/relationships/tags" Target="../tags/tag126.xml"/><Relationship Id="rId16" Type="http://schemas.openxmlformats.org/officeDocument/2006/relationships/tags" Target="../tags/tag125.xml"/><Relationship Id="rId15" Type="http://schemas.openxmlformats.org/officeDocument/2006/relationships/tags" Target="../tags/tag124.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tags" Target="../tags/tag137.xml"/><Relationship Id="rId14" Type="http://schemas.openxmlformats.org/officeDocument/2006/relationships/slideLayout" Target="../slideLayouts/slideLayout23.xml"/><Relationship Id="rId13" Type="http://schemas.openxmlformats.org/officeDocument/2006/relationships/tags" Target="../tags/tag138.xml"/><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tags" Target="../tags/tag136.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tags" Target="../tags/tag141.xml"/><Relationship Id="rId3" Type="http://schemas.openxmlformats.org/officeDocument/2006/relationships/image" Target="../media/image21.png"/><Relationship Id="rId2" Type="http://schemas.openxmlformats.org/officeDocument/2006/relationships/tags" Target="../tags/tag140.xml"/><Relationship Id="rId1" Type="http://schemas.openxmlformats.org/officeDocument/2006/relationships/tags" Target="../tags/tag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4865" y="3616325"/>
            <a:ext cx="7774305" cy="1171575"/>
          </a:xfrm>
        </p:spPr>
        <p:txBody>
          <a:bodyPr>
            <a:normAutofit/>
          </a:bodyPr>
          <a:lstStyle/>
          <a:p>
            <a:pPr algn="ctr"/>
            <a:r>
              <a:rPr lang="zh-CN" altLang="en-US" sz="3555" dirty="0"/>
              <a:t>城北书苑网站开发项目计划</a:t>
            </a:r>
            <a:endParaRPr lang="zh-CN" altLang="en-US" sz="3555" dirty="0"/>
          </a:p>
        </p:txBody>
      </p:sp>
      <p:sp>
        <p:nvSpPr>
          <p:cNvPr id="3" name="副标题 2"/>
          <p:cNvSpPr>
            <a:spLocks noGrp="1"/>
          </p:cNvSpPr>
          <p:nvPr>
            <p:ph type="body" idx="1"/>
          </p:nvPr>
        </p:nvSpPr>
        <p:spPr>
          <a:xfrm>
            <a:off x="3211514" y="4943157"/>
            <a:ext cx="5767705" cy="715010"/>
          </a:xfrm>
        </p:spPr>
        <p:txBody>
          <a:bodyPr/>
          <a:lstStyle/>
          <a:p>
            <a:r>
              <a:rPr lang="en-US" altLang="zh-CN" sz="1800"/>
              <a:t>SE2020-G10小</a:t>
            </a:r>
            <a:r>
              <a:rPr lang="zh-CN" altLang="en-US" sz="1800"/>
              <a:t>组</a:t>
            </a:r>
            <a:endParaRPr lang="zh-CN" altLang="en-US" sz="1800"/>
          </a:p>
        </p:txBody>
      </p:sp>
      <p:sp>
        <p:nvSpPr>
          <p:cNvPr id="4" name="文本框 3"/>
          <p:cNvSpPr txBox="1"/>
          <p:nvPr/>
        </p:nvSpPr>
        <p:spPr>
          <a:xfrm>
            <a:off x="4528820" y="2693035"/>
            <a:ext cx="3133090" cy="768350"/>
          </a:xfrm>
          <a:prstGeom prst="rect">
            <a:avLst/>
          </a:prstGeom>
          <a:noFill/>
        </p:spPr>
        <p:txBody>
          <a:bodyPr wrap="square" rtlCol="0">
            <a:spAutoFit/>
          </a:bodyPr>
          <a:lstStyle/>
          <a:p>
            <a:pPr algn="ctr"/>
            <a:r>
              <a:rPr lang="zh-CN" altLang="en-US" sz="4400" b="1" dirty="0">
                <a:sym typeface="+mn-ea"/>
              </a:rPr>
              <a:t>城北</a:t>
            </a:r>
            <a:r>
              <a:rPr lang="zh-CN" altLang="en-US" sz="4400" b="1" dirty="0" smtClean="0">
                <a:sym typeface="+mn-ea"/>
              </a:rPr>
              <a:t>书苑</a:t>
            </a:r>
            <a:endParaRPr lang="zh-CN" altLang="en-US" sz="4400" b="1"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54519" y="-184969"/>
            <a:ext cx="3107391" cy="3107391"/>
          </a:xfrm>
          <a:prstGeom prst="rect">
            <a:avLst/>
          </a:prstGeom>
        </p:spPr>
      </p:pic>
      <p:sp>
        <p:nvSpPr>
          <p:cNvPr id="6" name="标题 1"/>
          <p:cNvSpPr>
            <a:spLocks noGrp="1"/>
          </p:cNvSpPr>
          <p:nvPr/>
        </p:nvSpPr>
        <p:spPr>
          <a:xfrm>
            <a:off x="6247765" y="3402965"/>
            <a:ext cx="5636895" cy="724535"/>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ctr"/>
            <a:r>
              <a:rPr lang="zh-CN" altLang="en-US" sz="2400" dirty="0"/>
              <a:t>一个简约的文学书籍</a:t>
            </a:r>
            <a:r>
              <a:rPr lang="zh-CN" altLang="en-US" sz="2400" dirty="0" smtClean="0"/>
              <a:t>交流</a:t>
            </a:r>
            <a:r>
              <a:rPr lang="zh-CN" altLang="en-US" sz="2400" dirty="0"/>
              <a:t>推荐</a:t>
            </a:r>
            <a:r>
              <a:rPr lang="zh-CN" altLang="en-US" sz="2400" dirty="0" smtClean="0"/>
              <a:t>网站</a:t>
            </a:r>
            <a:endParaRPr lang="zh-CN" altLang="en-US" sz="2400" dirty="0" smtClean="0"/>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dirty="0"/>
              <a:t>可行性分析</a:t>
            </a:r>
            <a:endParaRPr lang="zh-CN" altLang="en-US" dirty="0"/>
          </a:p>
        </p:txBody>
      </p:sp>
      <p:sp>
        <p:nvSpPr>
          <p:cNvPr id="10" name="文本框 9"/>
          <p:cNvSpPr txBox="1"/>
          <p:nvPr/>
        </p:nvSpPr>
        <p:spPr>
          <a:xfrm>
            <a:off x="1618615" y="1273324"/>
            <a:ext cx="3227334" cy="461665"/>
          </a:xfrm>
          <a:prstGeom prst="rect">
            <a:avLst/>
          </a:prstGeom>
          <a:noFill/>
        </p:spPr>
        <p:txBody>
          <a:bodyPr wrap="square" rtlCol="0">
            <a:spAutoFit/>
          </a:bodyPr>
          <a:lstStyle/>
          <a:p>
            <a:r>
              <a:rPr lang="zh-CN" altLang="en-US" sz="2400" dirty="0" smtClean="0"/>
              <a:t>方案比较</a:t>
            </a:r>
            <a:endParaRPr lang="zh-CN" altLang="en-US" sz="2400" dirty="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349" y="2534492"/>
            <a:ext cx="839853" cy="839853"/>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1297" y="2534491"/>
            <a:ext cx="839853" cy="839853"/>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6590" y="2534490"/>
            <a:ext cx="839853" cy="839853"/>
          </a:xfrm>
          <a:prstGeom prst="rect">
            <a:avLst/>
          </a:prstGeom>
        </p:spPr>
      </p:pic>
      <p:sp>
        <p:nvSpPr>
          <p:cNvPr id="17" name="文本框 16"/>
          <p:cNvSpPr txBox="1"/>
          <p:nvPr/>
        </p:nvSpPr>
        <p:spPr>
          <a:xfrm>
            <a:off x="1618615" y="3751603"/>
            <a:ext cx="2956844" cy="1200329"/>
          </a:xfrm>
          <a:prstGeom prst="rect">
            <a:avLst/>
          </a:prstGeom>
          <a:noFill/>
        </p:spPr>
        <p:txBody>
          <a:bodyPr wrap="square" rtlCol="0">
            <a:spAutoFit/>
          </a:bodyPr>
          <a:lstStyle/>
          <a:p>
            <a:r>
              <a:rPr lang="en-US" altLang="zh-CN" dirty="0" smtClean="0"/>
              <a:t>APP</a:t>
            </a:r>
            <a:r>
              <a:rPr lang="zh-CN" altLang="en-US" dirty="0" smtClean="0"/>
              <a:t>：</a:t>
            </a:r>
            <a:endParaRPr lang="en-US" altLang="zh-CN" dirty="0" smtClean="0"/>
          </a:p>
          <a:p>
            <a:r>
              <a:rPr lang="zh-CN" altLang="en-US" dirty="0" smtClean="0"/>
              <a:t>安装后可随时随地打开</a:t>
            </a:r>
            <a:endParaRPr lang="en-US" altLang="zh-CN" dirty="0" smtClean="0"/>
          </a:p>
          <a:p>
            <a:r>
              <a:rPr lang="zh-CN" altLang="en-US" dirty="0" smtClean="0"/>
              <a:t>内容紧凑</a:t>
            </a:r>
            <a:endParaRPr lang="en-US" altLang="zh-CN" dirty="0" smtClean="0"/>
          </a:p>
          <a:p>
            <a:r>
              <a:rPr lang="zh-CN" altLang="en-US" dirty="0" smtClean="0"/>
              <a:t>使用方便</a:t>
            </a:r>
            <a:endParaRPr lang="zh-CN" altLang="en-US" dirty="0"/>
          </a:p>
        </p:txBody>
      </p:sp>
      <p:sp>
        <p:nvSpPr>
          <p:cNvPr id="18" name="文本框 17"/>
          <p:cNvSpPr txBox="1"/>
          <p:nvPr/>
        </p:nvSpPr>
        <p:spPr>
          <a:xfrm>
            <a:off x="5091297" y="3751603"/>
            <a:ext cx="2956844" cy="1477328"/>
          </a:xfrm>
          <a:prstGeom prst="rect">
            <a:avLst/>
          </a:prstGeom>
          <a:noFill/>
        </p:spPr>
        <p:txBody>
          <a:bodyPr wrap="square" rtlCol="0">
            <a:spAutoFit/>
          </a:bodyPr>
          <a:lstStyle/>
          <a:p>
            <a:r>
              <a:rPr lang="zh-CN" altLang="en-US" dirty="0"/>
              <a:t>网页</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只需网址就能查看</a:t>
            </a:r>
            <a:endParaRPr lang="en-US" altLang="zh-CN" dirty="0" smtClean="0"/>
          </a:p>
          <a:p>
            <a:r>
              <a:rPr lang="zh-CN" altLang="en-US" dirty="0" smtClean="0"/>
              <a:t>利于推广</a:t>
            </a:r>
            <a:endParaRPr lang="en-US" altLang="zh-CN" dirty="0" smtClean="0"/>
          </a:p>
          <a:p>
            <a:endParaRPr lang="zh-CN" altLang="en-US" dirty="0"/>
          </a:p>
        </p:txBody>
      </p:sp>
      <p:sp>
        <p:nvSpPr>
          <p:cNvPr id="19" name="文本框 18"/>
          <p:cNvSpPr txBox="1"/>
          <p:nvPr/>
        </p:nvSpPr>
        <p:spPr>
          <a:xfrm>
            <a:off x="8646590" y="3751603"/>
            <a:ext cx="2956844" cy="1754326"/>
          </a:xfrm>
          <a:prstGeom prst="rect">
            <a:avLst/>
          </a:prstGeom>
          <a:noFill/>
        </p:spPr>
        <p:txBody>
          <a:bodyPr wrap="square" rtlCol="0">
            <a:spAutoFit/>
          </a:bodyPr>
          <a:lstStyle/>
          <a:p>
            <a:r>
              <a:rPr lang="zh-CN" altLang="en-US" dirty="0"/>
              <a:t>小程序</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依赖于微信，有用户群体上的天然优势</a:t>
            </a:r>
            <a:endParaRPr lang="en-US" altLang="zh-CN" dirty="0" smtClean="0"/>
          </a:p>
          <a:p>
            <a:r>
              <a:rPr lang="zh-CN" altLang="en-US" dirty="0" smtClean="0"/>
              <a:t>利于推广</a:t>
            </a:r>
            <a:endParaRPr lang="en-US" altLang="zh-CN" dirty="0" smtClean="0"/>
          </a:p>
          <a:p>
            <a:endParaRPr lang="zh-CN" altLang="en-US" dirty="0"/>
          </a:p>
        </p:txBody>
      </p:sp>
    </p:spTree>
    <p:custDataLst>
      <p:tags r:id="rId7"/>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1"/>
            </p:custDataLst>
          </p:nvPr>
        </p:nvPicPr>
        <p:blipFill>
          <a:blip r:embed="rId2" r:link="rId3" cstate="email"/>
          <a:stretch>
            <a:fillRect/>
          </a:stretch>
        </p:blipFill>
        <p:spPr>
          <a:xfrm>
            <a:off x="0" y="0"/>
            <a:ext cx="720090" cy="514350"/>
          </a:xfrm>
          <a:prstGeom prst="rect">
            <a:avLst/>
          </a:prstGeom>
        </p:spPr>
      </p:pic>
      <p:pic>
        <p:nvPicPr>
          <p:cNvPr id="23" name="图片 22"/>
          <p:cNvPicPr/>
          <p:nvPr>
            <p:custDataLst>
              <p:tags r:id="rId4"/>
            </p:custDataLst>
          </p:nvPr>
        </p:nvPicPr>
        <p:blipFill>
          <a:blip r:embed="rId5" r:link="rId6" cstate="email"/>
          <a:stretch>
            <a:fillRect/>
          </a:stretch>
        </p:blipFill>
        <p:spPr>
          <a:xfrm>
            <a:off x="11471910" y="0"/>
            <a:ext cx="720090" cy="514350"/>
          </a:xfrm>
          <a:prstGeom prst="rect">
            <a:avLst/>
          </a:prstGeom>
        </p:spPr>
      </p:pic>
      <p:sp>
        <p:nvSpPr>
          <p:cNvPr id="29" name="椭圆 28"/>
          <p:cNvSpPr/>
          <p:nvPr>
            <p:custDataLst>
              <p:tags r:id="rId7"/>
            </p:custDataLst>
          </p:nvPr>
        </p:nvSpPr>
        <p:spPr>
          <a:xfrm>
            <a:off x="412456" y="21365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38" name="TextBox 2"/>
          <p:cNvSpPr txBox="1"/>
          <p:nvPr>
            <p:custDataLst>
              <p:tags r:id="rId8"/>
            </p:custDataLst>
          </p:nvPr>
        </p:nvSpPr>
        <p:spPr>
          <a:xfrm>
            <a:off x="366101" y="25175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7264" y="600802"/>
            <a:ext cx="3604572" cy="3726503"/>
          </a:xfrm>
          <a:prstGeom prst="rect">
            <a:avLst/>
          </a:prstGeom>
        </p:spPr>
      </p:pic>
      <p:pic>
        <p:nvPicPr>
          <p:cNvPr id="12" name="图片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6604" y="1424254"/>
            <a:ext cx="4568620" cy="5080475"/>
          </a:xfrm>
          <a:prstGeom prst="rect">
            <a:avLst/>
          </a:prstGeom>
        </p:spPr>
      </p:pic>
      <p:pic>
        <p:nvPicPr>
          <p:cNvPr id="13" name="图片 12"/>
          <p:cNvPicPr>
            <a:picLocks noChangeAspect="1"/>
          </p:cNvPicPr>
          <p:nvPr/>
        </p:nvPicPr>
        <p:blipFill rotWithShape="1">
          <a:blip r:embed="rId11">
            <a:extLst>
              <a:ext uri="{28A0092B-C50C-407E-A947-70E740481C1C}">
                <a14:useLocalDpi xmlns:a14="http://schemas.microsoft.com/office/drawing/2010/main" val="0"/>
              </a:ext>
            </a:extLst>
          </a:blip>
          <a:srcRect r="24438"/>
          <a:stretch>
            <a:fillRect/>
          </a:stretch>
        </p:blipFill>
        <p:spPr>
          <a:xfrm>
            <a:off x="5927264" y="4327305"/>
            <a:ext cx="3857671" cy="2311519"/>
          </a:xfrm>
          <a:prstGeom prst="rect">
            <a:avLst/>
          </a:prstGeom>
        </p:spPr>
      </p:pic>
      <p:sp>
        <p:nvSpPr>
          <p:cNvPr id="10" name="标题 4"/>
          <p:cNvSpPr txBox="1"/>
          <p:nvPr>
            <p:custDataLst>
              <p:tags r:id="rId12"/>
            </p:custDataLst>
          </p:nvPr>
        </p:nvSpPr>
        <p:spPr>
          <a:xfrm>
            <a:off x="1573998" y="336842"/>
            <a:ext cx="3617595" cy="83566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smtClean="0"/>
              <a:t>可行性分析</a:t>
            </a:r>
            <a:endParaRPr lang="zh-CN" altLang="en-US" sz="5400" dirty="0"/>
          </a:p>
        </p:txBody>
      </p:sp>
    </p:spTree>
    <p:custDataLst>
      <p:tags r:id="rId1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970280" y="1457960"/>
            <a:ext cx="651637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r>
              <a:rPr lang="en-US" altLang="zh-CN" sz="3200" dirty="0"/>
              <a:t>web</a:t>
            </a:r>
            <a:r>
              <a:rPr lang="zh-CN" altLang="en-US" sz="3200" dirty="0"/>
              <a:t>实现</a:t>
            </a:r>
            <a:r>
              <a:rPr lang="zh-CN" altLang="en-US" sz="3200" dirty="0"/>
              <a:t>）</a:t>
            </a:r>
            <a:endParaRPr lang="zh-CN" altLang="en-US" sz="3200" dirty="0"/>
          </a:p>
        </p:txBody>
      </p:sp>
      <p:sp>
        <p:nvSpPr>
          <p:cNvPr id="10" name="文本框 9"/>
          <p:cNvSpPr txBox="1"/>
          <p:nvPr/>
        </p:nvSpPr>
        <p:spPr>
          <a:xfrm>
            <a:off x="2056528" y="2293603"/>
            <a:ext cx="8270418" cy="1630045"/>
          </a:xfrm>
          <a:prstGeom prst="rect">
            <a:avLst/>
          </a:prstGeom>
          <a:noFill/>
        </p:spPr>
        <p:txBody>
          <a:bodyPr wrap="square" rtlCol="0">
            <a:spAutoFit/>
          </a:bodyPr>
          <a:lstStyle/>
          <a:p>
            <a:pPr fontAlgn="auto"/>
            <a:r>
              <a:rPr lang="zh-CN" altLang="en-US" sz="2000" dirty="0" smtClean="0"/>
              <a:t>网站项目采用当前比较主流的技术栈来实现，前端使用</a:t>
            </a:r>
            <a:r>
              <a:rPr lang="en-US" altLang="zh-CN" sz="2000" dirty="0" smtClean="0"/>
              <a:t>vue.js</a:t>
            </a:r>
            <a:r>
              <a:rPr lang="zh-CN" altLang="en-US" sz="2000" dirty="0" smtClean="0"/>
              <a:t>、后端使用</a:t>
            </a:r>
            <a:r>
              <a:rPr lang="en-US" altLang="zh-CN" sz="2000" dirty="0" err="1" smtClean="0"/>
              <a:t>springboot</a:t>
            </a:r>
            <a:r>
              <a:rPr lang="zh-CN" altLang="en-US" sz="2000" dirty="0" smtClean="0"/>
              <a:t>框架，数据库使用</a:t>
            </a:r>
            <a:r>
              <a:rPr lang="en-US" altLang="zh-CN" sz="2000" dirty="0" err="1" smtClean="0"/>
              <a:t>mysql</a:t>
            </a:r>
            <a:r>
              <a:rPr lang="zh-CN" altLang="en-US" sz="2000" dirty="0" smtClean="0"/>
              <a:t>。</a:t>
            </a:r>
            <a:endParaRPr lang="en-US" altLang="zh-CN" sz="2000" dirty="0" smtClean="0"/>
          </a:p>
          <a:p>
            <a:pPr fontAlgn="auto"/>
            <a:r>
              <a:rPr lang="zh-CN" altLang="en-US" sz="2000" dirty="0" smtClean="0"/>
              <a:t>从工具角度来讲，这些工具是能够做到开发一个网站的绝大部分功能的。</a:t>
            </a:r>
            <a:endParaRPr lang="en-US" altLang="zh-CN" sz="2000" dirty="0" smtClean="0"/>
          </a:p>
          <a:p>
            <a:pPr fontAlgn="auto"/>
            <a:r>
              <a:rPr lang="zh-CN" altLang="en-US" sz="2000" dirty="0" smtClean="0"/>
              <a:t>从人员技术来讲，各方面的开发知识有待学习。小组成员都有一定的</a:t>
            </a:r>
            <a:r>
              <a:rPr lang="en-US" altLang="zh-CN" sz="2000" dirty="0" smtClean="0"/>
              <a:t>web</a:t>
            </a:r>
            <a:r>
              <a:rPr lang="zh-CN" altLang="en-US" sz="2000" dirty="0" smtClean="0"/>
              <a:t>开发基础。且网上和书上有不少开发案例，后期具体实现应该不是问题。</a:t>
            </a:r>
            <a:endParaRPr lang="zh-CN" altLang="en-US" sz="2000" dirty="0"/>
          </a:p>
        </p:txBody>
      </p:sp>
      <p:sp>
        <p:nvSpPr>
          <p:cNvPr id="4" name="标题 4"/>
          <p:cNvSpPr>
            <a:spLocks noGrp="1"/>
          </p:cNvSpPr>
          <p:nvPr>
            <p:custDataLst>
              <p:tags r:id="rId5"/>
            </p:custDataLst>
          </p:nvPr>
        </p:nvSpPr>
        <p:spPr>
          <a:xfrm>
            <a:off x="970280" y="3938270"/>
            <a:ext cx="651637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r>
              <a:rPr lang="en-US" altLang="zh-CN" sz="3200" dirty="0"/>
              <a:t>app</a:t>
            </a:r>
            <a:r>
              <a:rPr lang="zh-CN" altLang="en-US" sz="3200" dirty="0"/>
              <a:t>实现</a:t>
            </a:r>
            <a:r>
              <a:rPr lang="zh-CN" altLang="en-US" sz="3200" dirty="0"/>
              <a:t>）</a:t>
            </a:r>
            <a:endParaRPr lang="zh-CN" altLang="en-US" sz="3200" dirty="0"/>
          </a:p>
        </p:txBody>
      </p:sp>
      <p:sp>
        <p:nvSpPr>
          <p:cNvPr id="6" name="文本框 5"/>
          <p:cNvSpPr txBox="1"/>
          <p:nvPr/>
        </p:nvSpPr>
        <p:spPr>
          <a:xfrm>
            <a:off x="2210833" y="4773913"/>
            <a:ext cx="8270418" cy="1014730"/>
          </a:xfrm>
          <a:prstGeom prst="rect">
            <a:avLst/>
          </a:prstGeom>
          <a:noFill/>
        </p:spPr>
        <p:txBody>
          <a:bodyPr wrap="square" rtlCol="0">
            <a:spAutoFit/>
          </a:bodyPr>
          <a:lstStyle/>
          <a:p>
            <a:r>
              <a:rPr lang="en-US" altLang="zh-CN" sz="2000" dirty="0"/>
              <a:t>APP</a:t>
            </a:r>
            <a:r>
              <a:rPr lang="zh-CN" altLang="en-US" sz="2000" dirty="0"/>
              <a:t>开发采用主流的</a:t>
            </a:r>
            <a:r>
              <a:rPr lang="en-US" altLang="zh-CN" sz="2000" dirty="0"/>
              <a:t>flutter</a:t>
            </a:r>
            <a:r>
              <a:rPr lang="zh-CN" altLang="en-US" sz="2000" dirty="0"/>
              <a:t>框架，可跨平台使用。后端使用</a:t>
            </a:r>
            <a:r>
              <a:rPr lang="en-US" altLang="zh-CN" sz="2000" dirty="0"/>
              <a:t>springboot</a:t>
            </a:r>
            <a:r>
              <a:rPr lang="zh-CN" altLang="en-US" sz="2000" dirty="0"/>
              <a:t>框架，数据库使用</a:t>
            </a:r>
            <a:r>
              <a:rPr lang="en-US" altLang="zh-CN" sz="2000" dirty="0"/>
              <a:t>mysql</a:t>
            </a:r>
            <a:r>
              <a:rPr lang="zh-CN" altLang="en-US" sz="2000" dirty="0"/>
              <a:t>。</a:t>
            </a:r>
            <a:endParaRPr lang="zh-CN" altLang="en-US" sz="2000" dirty="0"/>
          </a:p>
          <a:p>
            <a:r>
              <a:rPr lang="zh-CN" altLang="en-US" sz="2000" dirty="0"/>
              <a:t>但是小组成员没有</a:t>
            </a:r>
            <a:r>
              <a:rPr lang="en-US" altLang="zh-CN" sz="2000" dirty="0"/>
              <a:t>flutter</a:t>
            </a:r>
            <a:r>
              <a:rPr lang="zh-CN" altLang="en-US" sz="2000" dirty="0"/>
              <a:t>开发经验，学习成本较高。</a:t>
            </a:r>
            <a:endParaRPr lang="zh-CN" altLang="en-US" sz="2000" dirty="0"/>
          </a:p>
        </p:txBody>
      </p:sp>
    </p:spTree>
    <p:custDataLst>
      <p:tags r:id="rId6"/>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2</a:t>
            </a:r>
            <a:r>
              <a:rPr lang="en-US" altLang="zh-CN" sz="3200" dirty="0" smtClean="0"/>
              <a:t>.</a:t>
            </a:r>
            <a:r>
              <a:rPr lang="zh-CN" altLang="en-US" sz="3200" dirty="0" smtClean="0"/>
              <a:t>经济可行性</a:t>
            </a:r>
            <a:endParaRPr lang="zh-CN" altLang="en-US" sz="3200" dirty="0"/>
          </a:p>
        </p:txBody>
      </p:sp>
      <p:sp>
        <p:nvSpPr>
          <p:cNvPr id="10" name="矩形 9"/>
          <p:cNvSpPr/>
          <p:nvPr/>
        </p:nvSpPr>
        <p:spPr>
          <a:xfrm>
            <a:off x="1709069" y="2525322"/>
            <a:ext cx="2799715" cy="368300"/>
          </a:xfrm>
          <a:prstGeom prst="rect">
            <a:avLst/>
          </a:prstGeom>
        </p:spPr>
        <p:txBody>
          <a:bodyPr wrap="none">
            <a:spAutoFit/>
          </a:bodyPr>
          <a:lstStyle/>
          <a:p>
            <a:pPr lvl="0"/>
            <a:r>
              <a:rPr lang="en-US" altLang="zh-CN" b="1" dirty="0"/>
              <a:t>(web</a:t>
            </a:r>
            <a:r>
              <a:rPr lang="zh-CN" altLang="en-US" b="1" dirty="0"/>
              <a:t>实现</a:t>
            </a:r>
            <a:r>
              <a:rPr lang="en-US" altLang="zh-CN" b="1" dirty="0"/>
              <a:t>)</a:t>
            </a:r>
            <a:r>
              <a:rPr lang="zh-CN" altLang="zh-CN" b="1" dirty="0"/>
              <a:t>基本建设投资</a:t>
            </a:r>
            <a:r>
              <a:rPr lang="zh-CN" altLang="en-US" b="1" dirty="0"/>
              <a:t>：</a:t>
            </a:r>
            <a:endParaRPr lang="zh-CN" altLang="zh-CN" b="1" dirty="0"/>
          </a:p>
        </p:txBody>
      </p:sp>
      <p:sp>
        <p:nvSpPr>
          <p:cNvPr id="12" name="文本框 11"/>
          <p:cNvSpPr txBox="1"/>
          <p:nvPr/>
        </p:nvSpPr>
        <p:spPr>
          <a:xfrm>
            <a:off x="1709069" y="3047054"/>
            <a:ext cx="7751125" cy="369332"/>
          </a:xfrm>
          <a:prstGeom prst="rect">
            <a:avLst/>
          </a:prstGeom>
          <a:noFill/>
        </p:spPr>
        <p:txBody>
          <a:bodyPr wrap="square" rtlCol="0">
            <a:spAutoFit/>
          </a:bodyPr>
          <a:lstStyle/>
          <a:p>
            <a:r>
              <a:rPr lang="zh-CN" altLang="en-US" dirty="0" smtClean="0"/>
              <a:t>购买阿里云服务器</a:t>
            </a:r>
            <a:r>
              <a:rPr lang="en-US" altLang="zh-CN" dirty="0" smtClean="0"/>
              <a:t>114</a:t>
            </a:r>
            <a:r>
              <a:rPr lang="zh-CN" altLang="en-US" dirty="0" smtClean="0"/>
              <a:t>元，域名</a:t>
            </a:r>
            <a:r>
              <a:rPr lang="en-US" altLang="zh-CN" dirty="0" smtClean="0"/>
              <a:t>9</a:t>
            </a:r>
            <a:r>
              <a:rPr lang="zh-CN" altLang="en-US" dirty="0" smtClean="0"/>
              <a:t>元。</a:t>
            </a:r>
            <a:endParaRPr lang="zh-CN" altLang="en-US" dirty="0"/>
          </a:p>
        </p:txBody>
      </p:sp>
      <p:sp>
        <p:nvSpPr>
          <p:cNvPr id="13" name="矩形 12"/>
          <p:cNvSpPr/>
          <p:nvPr/>
        </p:nvSpPr>
        <p:spPr>
          <a:xfrm>
            <a:off x="1709068" y="3568786"/>
            <a:ext cx="1791970" cy="368300"/>
          </a:xfrm>
          <a:prstGeom prst="rect">
            <a:avLst/>
          </a:prstGeom>
        </p:spPr>
        <p:txBody>
          <a:bodyPr wrap="none">
            <a:spAutoFit/>
          </a:bodyPr>
          <a:lstStyle/>
          <a:p>
            <a:pPr lvl="0"/>
            <a:r>
              <a:rPr lang="zh-CN" altLang="en-US" b="1" dirty="0" smtClean="0"/>
              <a:t>开发时间成本：</a:t>
            </a:r>
            <a:endParaRPr lang="zh-CN" altLang="zh-CN" b="1" dirty="0"/>
          </a:p>
        </p:txBody>
      </p:sp>
      <p:sp>
        <p:nvSpPr>
          <p:cNvPr id="14" name="文本框 13"/>
          <p:cNvSpPr txBox="1"/>
          <p:nvPr/>
        </p:nvSpPr>
        <p:spPr>
          <a:xfrm>
            <a:off x="1709068" y="4117370"/>
            <a:ext cx="7751125" cy="1200329"/>
          </a:xfrm>
          <a:prstGeom prst="rect">
            <a:avLst/>
          </a:prstGeom>
          <a:noFill/>
        </p:spPr>
        <p:txBody>
          <a:bodyPr wrap="square" rtlCol="0">
            <a:spAutoFit/>
          </a:bodyPr>
          <a:lstStyle/>
          <a:p>
            <a:r>
              <a:rPr lang="zh-CN" altLang="zh-CN" dirty="0"/>
              <a:t>按照</a:t>
            </a:r>
            <a:r>
              <a:rPr lang="en-US" altLang="zh-CN" dirty="0" smtClean="0"/>
              <a:t>2019</a:t>
            </a:r>
            <a:r>
              <a:rPr lang="zh-CN" altLang="zh-CN" dirty="0" smtClean="0"/>
              <a:t>年</a:t>
            </a:r>
            <a:r>
              <a:rPr lang="en-US" altLang="zh-CN" dirty="0" smtClean="0"/>
              <a:t>IT</a:t>
            </a:r>
            <a:r>
              <a:rPr lang="zh-CN" altLang="en-US" dirty="0" smtClean="0"/>
              <a:t>行业年薪计算出私营单位开发人员时薪</a:t>
            </a:r>
            <a:r>
              <a:rPr lang="zh-CN" altLang="zh-CN" dirty="0" smtClean="0"/>
              <a:t>每人</a:t>
            </a:r>
            <a:r>
              <a:rPr lang="en-US" altLang="zh-CN" dirty="0" smtClean="0"/>
              <a:t>61.27</a:t>
            </a:r>
            <a:r>
              <a:rPr lang="zh-CN" altLang="zh-CN" dirty="0" smtClean="0"/>
              <a:t>元</a:t>
            </a:r>
            <a:r>
              <a:rPr lang="zh-CN" altLang="zh-CN" dirty="0"/>
              <a:t>每小时的薪资水平，结合甘特图中给出的具体所需时间，整个项目开发时间成本预期</a:t>
            </a:r>
            <a:r>
              <a:rPr lang="zh-CN" altLang="zh-CN" dirty="0" smtClean="0"/>
              <a:t>在</a:t>
            </a:r>
            <a:r>
              <a:rPr lang="en-US" altLang="zh-CN" dirty="0" smtClean="0"/>
              <a:t>60,110.77</a:t>
            </a:r>
            <a:r>
              <a:rPr lang="zh-CN" altLang="zh-CN" dirty="0" smtClean="0"/>
              <a:t>元</a:t>
            </a:r>
            <a:r>
              <a:rPr lang="zh-CN" altLang="zh-CN" dirty="0"/>
              <a:t>，后期对于该产品在市场实际上的不能满足客户的需求和对其的维护和更新的成本不算在其中。而后期成本在于网站的推广宣称的</a:t>
            </a:r>
            <a:r>
              <a:rPr lang="zh-CN" altLang="zh-CN" dirty="0" smtClean="0"/>
              <a:t>费用</a:t>
            </a:r>
            <a:r>
              <a:rPr lang="zh-CN" altLang="en-US" dirty="0" smtClean="0"/>
              <a:t>。</a:t>
            </a:r>
            <a:endParaRPr lang="zh-CN" altLang="zh-CN" dirty="0"/>
          </a:p>
        </p:txBody>
      </p:sp>
      <p:sp>
        <p:nvSpPr>
          <p:cNvPr id="6" name="矩形 5"/>
          <p:cNvSpPr/>
          <p:nvPr/>
        </p:nvSpPr>
        <p:spPr>
          <a:xfrm>
            <a:off x="5777230" y="2525395"/>
            <a:ext cx="2580640" cy="368300"/>
          </a:xfrm>
          <a:prstGeom prst="rect">
            <a:avLst/>
          </a:prstGeom>
        </p:spPr>
        <p:txBody>
          <a:bodyPr wrap="square">
            <a:spAutoFit/>
          </a:bodyPr>
          <a:p>
            <a:pPr lvl="0"/>
            <a:r>
              <a:rPr lang="en-US" altLang="zh-CN" b="1" dirty="0"/>
              <a:t>(app</a:t>
            </a:r>
            <a:r>
              <a:rPr lang="zh-CN" altLang="en-US" b="1" dirty="0"/>
              <a:t>实现</a:t>
            </a:r>
            <a:r>
              <a:rPr lang="en-US" altLang="zh-CN" b="1" dirty="0"/>
              <a:t>)</a:t>
            </a:r>
            <a:r>
              <a:rPr lang="zh-CN" altLang="zh-CN" b="1" dirty="0"/>
              <a:t>基本建设投资</a:t>
            </a:r>
            <a:r>
              <a:rPr lang="zh-CN" altLang="en-US" b="1" dirty="0"/>
              <a:t>：</a:t>
            </a:r>
            <a:endParaRPr lang="zh-CN" altLang="zh-CN" b="1" dirty="0"/>
          </a:p>
        </p:txBody>
      </p:sp>
      <p:sp>
        <p:nvSpPr>
          <p:cNvPr id="8" name="文本框 7"/>
          <p:cNvSpPr txBox="1"/>
          <p:nvPr/>
        </p:nvSpPr>
        <p:spPr>
          <a:xfrm>
            <a:off x="5777230" y="3047365"/>
            <a:ext cx="4421505" cy="645160"/>
          </a:xfrm>
          <a:prstGeom prst="rect">
            <a:avLst/>
          </a:prstGeom>
          <a:noFill/>
        </p:spPr>
        <p:txBody>
          <a:bodyPr wrap="square" rtlCol="0">
            <a:spAutoFit/>
          </a:bodyPr>
          <a:p>
            <a:r>
              <a:rPr lang="en-US" altLang="zh-CN" dirty="0"/>
              <a:t>ios</a:t>
            </a:r>
            <a:r>
              <a:rPr lang="zh-CN" altLang="en-US" dirty="0"/>
              <a:t>系统上线</a:t>
            </a:r>
            <a:r>
              <a:rPr lang="en-US" altLang="zh-CN" dirty="0"/>
              <a:t>Apple Store </a:t>
            </a:r>
            <a:r>
              <a:rPr lang="zh-CN" altLang="en-US" dirty="0"/>
              <a:t>个人开发者账号为</a:t>
            </a:r>
            <a:r>
              <a:rPr lang="en-US" altLang="zh-CN" dirty="0"/>
              <a:t>$99</a:t>
            </a:r>
            <a:r>
              <a:rPr lang="zh-CN" altLang="en-US" dirty="0"/>
              <a:t>每年，安卓系统基本不需要费用</a:t>
            </a:r>
            <a:endParaRPr lang="zh-CN" altLang="en-US" dirty="0"/>
          </a:p>
        </p:txBody>
      </p:sp>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1918970" y="1483995"/>
            <a:ext cx="7696835"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r>
              <a:rPr lang="en-US" altLang="zh-CN" sz="3200" dirty="0" smtClean="0"/>
              <a:t>web</a:t>
            </a:r>
            <a:r>
              <a:rPr lang="zh-CN" altLang="en-US" sz="3200" dirty="0" smtClean="0"/>
              <a:t>实现</a:t>
            </a:r>
            <a:r>
              <a:rPr lang="zh-CN" altLang="en-US" sz="3200" dirty="0" smtClean="0"/>
              <a:t>）</a:t>
            </a:r>
            <a:endParaRPr lang="zh-CN" altLang="en-US" sz="3200" dirty="0"/>
          </a:p>
        </p:txBody>
      </p:sp>
      <p:sp>
        <p:nvSpPr>
          <p:cNvPr id="11" name="文本框 10"/>
          <p:cNvSpPr txBox="1"/>
          <p:nvPr/>
        </p:nvSpPr>
        <p:spPr>
          <a:xfrm>
            <a:off x="2322716" y="2449674"/>
            <a:ext cx="8010525" cy="553998"/>
          </a:xfrm>
          <a:prstGeom prst="rect">
            <a:avLst/>
          </a:prstGeom>
          <a:noFill/>
        </p:spPr>
        <p:txBody>
          <a:bodyPr wrap="square" rtlCol="0">
            <a:spAutoFit/>
          </a:bodyPr>
          <a:lstStyle/>
          <a:p>
            <a:pPr algn="l" fontAlgn="auto">
              <a:lnSpc>
                <a:spcPct val="150000"/>
              </a:lnSpc>
            </a:pPr>
            <a:r>
              <a:rPr lang="zh-CN" altLang="en-US" sz="2000" dirty="0"/>
              <a:t>网站的操作</a:t>
            </a:r>
            <a:r>
              <a:rPr lang="zh-CN" altLang="en-US" sz="2000" dirty="0" smtClean="0"/>
              <a:t>方式将考虑用户的操作习惯，使得网站的操作简单明确。</a:t>
            </a:r>
            <a:endParaRPr lang="zh-CN" altLang="en-US" sz="2000" dirty="0"/>
          </a:p>
        </p:txBody>
      </p:sp>
      <p:sp>
        <p:nvSpPr>
          <p:cNvPr id="4" name="标题 4"/>
          <p:cNvSpPr>
            <a:spLocks noGrp="1"/>
          </p:cNvSpPr>
          <p:nvPr>
            <p:custDataLst>
              <p:tags r:id="rId5"/>
            </p:custDataLst>
          </p:nvPr>
        </p:nvSpPr>
        <p:spPr>
          <a:xfrm>
            <a:off x="1918970" y="3872865"/>
            <a:ext cx="7696835"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r>
              <a:rPr lang="en-US" altLang="zh-CN" sz="3200" dirty="0" smtClean="0"/>
              <a:t>app</a:t>
            </a:r>
            <a:r>
              <a:rPr lang="zh-CN" altLang="en-US" sz="3200" dirty="0" smtClean="0"/>
              <a:t>实现</a:t>
            </a:r>
            <a:r>
              <a:rPr lang="zh-CN" altLang="en-US" sz="3200" dirty="0" smtClean="0"/>
              <a:t>）</a:t>
            </a:r>
            <a:endParaRPr lang="zh-CN" altLang="en-US" sz="3200" dirty="0"/>
          </a:p>
        </p:txBody>
      </p:sp>
      <p:sp>
        <p:nvSpPr>
          <p:cNvPr id="6" name="文本框 5"/>
          <p:cNvSpPr txBox="1"/>
          <p:nvPr/>
        </p:nvSpPr>
        <p:spPr>
          <a:xfrm>
            <a:off x="2322716" y="4838544"/>
            <a:ext cx="8010525" cy="553085"/>
          </a:xfrm>
          <a:prstGeom prst="rect">
            <a:avLst/>
          </a:prstGeom>
          <a:noFill/>
        </p:spPr>
        <p:txBody>
          <a:bodyPr wrap="square" rtlCol="0">
            <a:spAutoFit/>
          </a:bodyPr>
          <a:lstStyle/>
          <a:p>
            <a:pPr algn="l" fontAlgn="auto">
              <a:lnSpc>
                <a:spcPct val="150000"/>
              </a:lnSpc>
            </a:pPr>
            <a:r>
              <a:rPr lang="en-US" altLang="zh-CN" sz="2000" dirty="0"/>
              <a:t>APP</a:t>
            </a:r>
            <a:r>
              <a:rPr lang="zh-CN" altLang="en-US" sz="2000" dirty="0"/>
              <a:t>的操作</a:t>
            </a:r>
            <a:r>
              <a:rPr lang="zh-CN" altLang="en-US" sz="2000" dirty="0" smtClean="0"/>
              <a:t>方式更易上手，符合用户群体的操作习惯。</a:t>
            </a:r>
            <a:endParaRPr lang="zh-CN" altLang="en-US" sz="2000" dirty="0"/>
          </a:p>
        </p:txBody>
      </p:sp>
    </p:spTree>
    <p:custDataLst>
      <p:tags r:id="rId6"/>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Freeform 5"/>
          <p:cNvSpPr>
            <a:spLocks noEditPoints="1"/>
          </p:cNvSpPr>
          <p:nvPr/>
        </p:nvSpPr>
        <p:spPr bwMode="auto">
          <a:xfrm>
            <a:off x="4918491" y="2383769"/>
            <a:ext cx="2001845" cy="2001845"/>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rgbClr val="BBBC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3" name="Freeform 6"/>
          <p:cNvSpPr/>
          <p:nvPr/>
        </p:nvSpPr>
        <p:spPr bwMode="auto">
          <a:xfrm>
            <a:off x="3903189" y="1359714"/>
            <a:ext cx="1925572" cy="1925572"/>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rgbClr val="C0504D"/>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4" name="Freeform 7"/>
          <p:cNvSpPr/>
          <p:nvPr/>
        </p:nvSpPr>
        <p:spPr bwMode="auto">
          <a:xfrm>
            <a:off x="3903189" y="3475343"/>
            <a:ext cx="1925572" cy="1925572"/>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5"/>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5">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5" name="Freeform 8"/>
          <p:cNvSpPr/>
          <p:nvPr/>
        </p:nvSpPr>
        <p:spPr bwMode="auto">
          <a:xfrm>
            <a:off x="6018818" y="1359714"/>
            <a:ext cx="1916819" cy="1925572"/>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rgbClr val="4F81BD"/>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6" name="Freeform 9"/>
          <p:cNvSpPr/>
          <p:nvPr/>
        </p:nvSpPr>
        <p:spPr bwMode="auto">
          <a:xfrm>
            <a:off x="6018818" y="3475343"/>
            <a:ext cx="1916819" cy="1925572"/>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rgbClr val="F79646"/>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6">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7" name="TextBox 6"/>
          <p:cNvSpPr txBox="1"/>
          <p:nvPr/>
        </p:nvSpPr>
        <p:spPr>
          <a:xfrm>
            <a:off x="4477225" y="1984936"/>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S</a:t>
            </a:r>
            <a:endParaRPr lang="zh-CN" altLang="en-US" sz="5000" dirty="0">
              <a:solidFill>
                <a:schemeClr val="bg1"/>
              </a:solidFill>
              <a:latin typeface="+mn-lt"/>
              <a:ea typeface="+mn-ea"/>
              <a:cs typeface="+mn-ea"/>
              <a:sym typeface="+mn-lt"/>
            </a:endParaRPr>
          </a:p>
        </p:txBody>
      </p:sp>
      <p:sp>
        <p:nvSpPr>
          <p:cNvPr id="28" name="TextBox 7"/>
          <p:cNvSpPr txBox="1"/>
          <p:nvPr/>
        </p:nvSpPr>
        <p:spPr>
          <a:xfrm>
            <a:off x="6853489" y="1984936"/>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W</a:t>
            </a:r>
            <a:endParaRPr lang="zh-CN" altLang="en-US" sz="5000" dirty="0">
              <a:solidFill>
                <a:schemeClr val="bg1"/>
              </a:solidFill>
              <a:latin typeface="+mn-lt"/>
              <a:ea typeface="+mn-ea"/>
              <a:cs typeface="+mn-ea"/>
              <a:sym typeface="+mn-lt"/>
            </a:endParaRPr>
          </a:p>
        </p:txBody>
      </p:sp>
      <p:sp>
        <p:nvSpPr>
          <p:cNvPr id="29" name="TextBox 8"/>
          <p:cNvSpPr txBox="1"/>
          <p:nvPr/>
        </p:nvSpPr>
        <p:spPr>
          <a:xfrm>
            <a:off x="4477225" y="3954727"/>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O</a:t>
            </a:r>
            <a:endParaRPr lang="zh-CN" altLang="en-US" sz="5000" dirty="0">
              <a:solidFill>
                <a:schemeClr val="bg1"/>
              </a:solidFill>
              <a:latin typeface="+mn-lt"/>
              <a:ea typeface="+mn-ea"/>
              <a:cs typeface="+mn-ea"/>
              <a:sym typeface="+mn-lt"/>
            </a:endParaRPr>
          </a:p>
        </p:txBody>
      </p:sp>
      <p:sp>
        <p:nvSpPr>
          <p:cNvPr id="30" name="TextBox 9"/>
          <p:cNvSpPr txBox="1"/>
          <p:nvPr/>
        </p:nvSpPr>
        <p:spPr>
          <a:xfrm>
            <a:off x="6886002" y="3954727"/>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T</a:t>
            </a:r>
            <a:endParaRPr lang="zh-CN" altLang="en-US" sz="5000" dirty="0">
              <a:solidFill>
                <a:schemeClr val="bg1"/>
              </a:solidFill>
              <a:latin typeface="+mn-lt"/>
              <a:ea typeface="+mn-ea"/>
              <a:cs typeface="+mn-ea"/>
              <a:sym typeface="+mn-lt"/>
            </a:endParaRPr>
          </a:p>
        </p:txBody>
      </p:sp>
      <p:sp>
        <p:nvSpPr>
          <p:cNvPr id="31" name="文本框 52"/>
          <p:cNvSpPr txBox="1"/>
          <p:nvPr/>
        </p:nvSpPr>
        <p:spPr>
          <a:xfrm>
            <a:off x="1315724" y="1614614"/>
            <a:ext cx="2046095" cy="400110"/>
          </a:xfrm>
          <a:prstGeom prst="rect">
            <a:avLst/>
          </a:prstGeom>
          <a:noFill/>
        </p:spPr>
        <p:txBody>
          <a:bodyPr vert="horz" wrap="square" rtlCol="0">
            <a:spAutoFit/>
          </a:bodyPr>
          <a:lstStyle/>
          <a:p>
            <a:pPr algn="r"/>
            <a:r>
              <a:rPr lang="zh-CN" altLang="en-US" sz="2000" b="1" dirty="0">
                <a:solidFill>
                  <a:srgbClr val="C0504D"/>
                </a:solidFill>
                <a:latin typeface="+mn-lt"/>
                <a:ea typeface="+mn-ea"/>
                <a:cs typeface="+mn-ea"/>
                <a:sym typeface="+mn-lt"/>
              </a:rPr>
              <a:t>优势</a:t>
            </a:r>
            <a:r>
              <a:rPr lang="en-US" altLang="zh-CN" sz="2000" b="1" dirty="0">
                <a:solidFill>
                  <a:srgbClr val="C0504D"/>
                </a:solidFill>
                <a:latin typeface="+mn-lt"/>
                <a:ea typeface="+mn-ea"/>
                <a:cs typeface="+mn-ea"/>
                <a:sym typeface="+mn-lt"/>
              </a:rPr>
              <a:t>(Strengths)</a:t>
            </a:r>
            <a:endParaRPr lang="zh-CN" altLang="en-US" sz="2000" b="1" dirty="0">
              <a:solidFill>
                <a:srgbClr val="C0504D"/>
              </a:solidFill>
              <a:latin typeface="+mn-lt"/>
              <a:ea typeface="+mn-ea"/>
              <a:cs typeface="+mn-ea"/>
              <a:sym typeface="+mn-lt"/>
            </a:endParaRPr>
          </a:p>
        </p:txBody>
      </p:sp>
      <p:sp>
        <p:nvSpPr>
          <p:cNvPr id="32" name="文本框 52"/>
          <p:cNvSpPr txBox="1"/>
          <p:nvPr/>
        </p:nvSpPr>
        <p:spPr>
          <a:xfrm>
            <a:off x="734695" y="1985010"/>
            <a:ext cx="3124200" cy="1198880"/>
          </a:xfrm>
          <a:prstGeom prst="rect">
            <a:avLst/>
          </a:prstGeom>
          <a:noFill/>
        </p:spPr>
        <p:txBody>
          <a:bodyPr vert="horz" wrap="square" rtlCol="0">
            <a:spAutoFit/>
          </a:bodyPr>
          <a:lstStyle/>
          <a:p>
            <a:pPr marL="0" indent="0">
              <a:lnSpc>
                <a:spcPct val="150000"/>
              </a:lnSpc>
              <a:buNone/>
            </a:pPr>
            <a:r>
              <a:rPr lang="zh-CN" altLang="en-US" sz="1200" dirty="0" smtClean="0">
                <a:sym typeface="+mn-ea"/>
              </a:rPr>
              <a:t>从人员技术来讲，各方面的开发知识有待学习。小组成员都有一定的</a:t>
            </a:r>
            <a:r>
              <a:rPr lang="en-US" altLang="zh-CN" sz="1200" dirty="0" smtClean="0">
                <a:sym typeface="+mn-ea"/>
              </a:rPr>
              <a:t>web</a:t>
            </a:r>
            <a:r>
              <a:rPr lang="zh-CN" altLang="en-US" sz="1200" dirty="0" smtClean="0">
                <a:sym typeface="+mn-ea"/>
              </a:rPr>
              <a:t>开发基础。且网上和书上有不少开发案例，后期具体实现应该不是问题。</a:t>
            </a:r>
            <a:endParaRPr lang="zh-CN" altLang="en-US" sz="1200" dirty="0">
              <a:latin typeface="微软雅黑" panose="020B0503020204020204" charset="-122"/>
              <a:ea typeface="微软雅黑" panose="020B0503020204020204" charset="-122"/>
            </a:endParaRPr>
          </a:p>
        </p:txBody>
      </p:sp>
      <p:sp>
        <p:nvSpPr>
          <p:cNvPr id="33" name="文本框 52"/>
          <p:cNvSpPr txBox="1"/>
          <p:nvPr/>
        </p:nvSpPr>
        <p:spPr>
          <a:xfrm>
            <a:off x="7861601" y="1614614"/>
            <a:ext cx="2507948" cy="400110"/>
          </a:xfrm>
          <a:prstGeom prst="rect">
            <a:avLst/>
          </a:prstGeom>
          <a:noFill/>
        </p:spPr>
        <p:txBody>
          <a:bodyPr vert="horz" wrap="square" rtlCol="0">
            <a:spAutoFit/>
          </a:bodyPr>
          <a:lstStyle/>
          <a:p>
            <a:r>
              <a:rPr lang="zh-CN" altLang="en-US" sz="2000" b="1" dirty="0">
                <a:solidFill>
                  <a:srgbClr val="4F81BD"/>
                </a:solidFill>
                <a:latin typeface="+mn-lt"/>
                <a:ea typeface="+mn-ea"/>
                <a:cs typeface="+mn-ea"/>
                <a:sym typeface="+mn-lt"/>
              </a:rPr>
              <a:t>劣势</a:t>
            </a:r>
            <a:r>
              <a:rPr lang="en-US" altLang="zh-CN" sz="2000" b="1" dirty="0">
                <a:solidFill>
                  <a:srgbClr val="4F81BD"/>
                </a:solidFill>
                <a:latin typeface="+mn-lt"/>
                <a:ea typeface="+mn-ea"/>
                <a:cs typeface="+mn-ea"/>
                <a:sym typeface="+mn-lt"/>
              </a:rPr>
              <a:t>(Weaknesses)</a:t>
            </a:r>
            <a:endParaRPr lang="zh-CN" altLang="en-US" sz="2000" b="1" dirty="0">
              <a:solidFill>
                <a:srgbClr val="4F81BD"/>
              </a:solidFill>
              <a:latin typeface="+mn-lt"/>
              <a:ea typeface="+mn-ea"/>
              <a:cs typeface="+mn-ea"/>
              <a:sym typeface="+mn-lt"/>
            </a:endParaRPr>
          </a:p>
        </p:txBody>
      </p:sp>
      <p:sp>
        <p:nvSpPr>
          <p:cNvPr id="34" name="文本框 52"/>
          <p:cNvSpPr txBox="1"/>
          <p:nvPr/>
        </p:nvSpPr>
        <p:spPr>
          <a:xfrm>
            <a:off x="7921277" y="1984936"/>
            <a:ext cx="2343325" cy="890693"/>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您的内容打在这里，或者通过复制您的文本后，在此框中选择粘贴，并选择只保留文字。</a:t>
            </a:r>
            <a:endParaRPr lang="zh-CN" altLang="en-US" sz="1200" dirty="0">
              <a:latin typeface="微软雅黑" panose="020B0503020204020204" charset="-122"/>
              <a:ea typeface="微软雅黑" panose="020B0503020204020204" charset="-122"/>
            </a:endParaRPr>
          </a:p>
        </p:txBody>
      </p:sp>
      <p:sp>
        <p:nvSpPr>
          <p:cNvPr id="35" name="文本框 52"/>
          <p:cNvSpPr txBox="1"/>
          <p:nvPr/>
        </p:nvSpPr>
        <p:spPr>
          <a:xfrm>
            <a:off x="1452889" y="4416391"/>
            <a:ext cx="2664296" cy="400110"/>
          </a:xfrm>
          <a:prstGeom prst="rect">
            <a:avLst/>
          </a:prstGeom>
          <a:noFill/>
        </p:spPr>
        <p:txBody>
          <a:bodyPr vert="horz" wrap="square" rtlCol="0">
            <a:spAutoFit/>
          </a:bodyPr>
          <a:lstStyle/>
          <a:p>
            <a:pPr algn="r"/>
            <a:r>
              <a:rPr lang="zh-CN" altLang="en-US" sz="2000" b="1" dirty="0">
                <a:solidFill>
                  <a:srgbClr val="4BACC6"/>
                </a:solidFill>
                <a:latin typeface="+mn-lt"/>
                <a:ea typeface="+mn-ea"/>
                <a:cs typeface="+mn-ea"/>
                <a:sym typeface="+mn-lt"/>
              </a:rPr>
              <a:t>机会</a:t>
            </a:r>
            <a:r>
              <a:rPr lang="en-US" altLang="zh-CN" sz="2000" b="1" dirty="0">
                <a:solidFill>
                  <a:srgbClr val="4BACC6"/>
                </a:solidFill>
                <a:latin typeface="+mn-lt"/>
                <a:ea typeface="+mn-ea"/>
                <a:cs typeface="+mn-ea"/>
                <a:sym typeface="+mn-lt"/>
              </a:rPr>
              <a:t>(Opportunities)</a:t>
            </a:r>
            <a:endParaRPr lang="zh-CN" altLang="en-US" sz="2000" b="1" dirty="0">
              <a:solidFill>
                <a:srgbClr val="4BACC6"/>
              </a:solidFill>
              <a:latin typeface="+mn-lt"/>
              <a:ea typeface="+mn-ea"/>
              <a:cs typeface="+mn-ea"/>
              <a:sym typeface="+mn-lt"/>
            </a:endParaRPr>
          </a:p>
        </p:txBody>
      </p:sp>
      <p:sp>
        <p:nvSpPr>
          <p:cNvPr id="36" name="文本框 52"/>
          <p:cNvSpPr txBox="1"/>
          <p:nvPr/>
        </p:nvSpPr>
        <p:spPr>
          <a:xfrm>
            <a:off x="1887219" y="4785443"/>
            <a:ext cx="2016224" cy="36830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目前没有类似的书评平台</a:t>
            </a:r>
            <a:endParaRPr lang="zh-CN" altLang="en-US" sz="1200" dirty="0">
              <a:latin typeface="微软雅黑" panose="020B0503020204020204" charset="-122"/>
              <a:ea typeface="微软雅黑" panose="020B0503020204020204" charset="-122"/>
            </a:endParaRPr>
          </a:p>
        </p:txBody>
      </p:sp>
      <p:sp>
        <p:nvSpPr>
          <p:cNvPr id="37" name="文本框 52"/>
          <p:cNvSpPr txBox="1"/>
          <p:nvPr/>
        </p:nvSpPr>
        <p:spPr>
          <a:xfrm>
            <a:off x="7861601" y="4385614"/>
            <a:ext cx="2507948" cy="400110"/>
          </a:xfrm>
          <a:prstGeom prst="rect">
            <a:avLst/>
          </a:prstGeom>
          <a:noFill/>
        </p:spPr>
        <p:txBody>
          <a:bodyPr vert="horz" wrap="square" rtlCol="0">
            <a:spAutoFit/>
          </a:bodyPr>
          <a:lstStyle/>
          <a:p>
            <a:r>
              <a:rPr lang="zh-CN" altLang="en-US" sz="2000" b="1" dirty="0">
                <a:solidFill>
                  <a:srgbClr val="4F81BD"/>
                </a:solidFill>
                <a:latin typeface="+mn-lt"/>
                <a:ea typeface="+mn-ea"/>
                <a:cs typeface="+mn-ea"/>
                <a:sym typeface="+mn-lt"/>
              </a:rPr>
              <a:t>威胁</a:t>
            </a:r>
            <a:r>
              <a:rPr lang="en-US" altLang="zh-CN" sz="2000" b="1" dirty="0">
                <a:solidFill>
                  <a:srgbClr val="4F81BD"/>
                </a:solidFill>
                <a:latin typeface="+mn-lt"/>
                <a:ea typeface="+mn-ea"/>
                <a:cs typeface="+mn-ea"/>
                <a:sym typeface="+mn-lt"/>
              </a:rPr>
              <a:t>(Threats)</a:t>
            </a:r>
            <a:endParaRPr lang="zh-CN" altLang="en-US" sz="2000" b="1" dirty="0">
              <a:solidFill>
                <a:srgbClr val="4F81BD"/>
              </a:solidFill>
              <a:latin typeface="+mn-lt"/>
              <a:ea typeface="+mn-ea"/>
              <a:cs typeface="+mn-ea"/>
              <a:sym typeface="+mn-lt"/>
            </a:endParaRPr>
          </a:p>
        </p:txBody>
      </p:sp>
      <p:sp>
        <p:nvSpPr>
          <p:cNvPr id="38" name="文本框 52"/>
          <p:cNvSpPr txBox="1"/>
          <p:nvPr/>
        </p:nvSpPr>
        <p:spPr>
          <a:xfrm>
            <a:off x="7921278" y="4755936"/>
            <a:ext cx="1740524" cy="1167692"/>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您的内容打在这里，或者通过复制您的文本后，在此框中选择粘贴，并选择只保留文字。</a:t>
            </a:r>
            <a:endParaRPr lang="zh-CN" altLang="en-US" sz="1200" dirty="0">
              <a:latin typeface="微软雅黑" panose="020B0503020204020204" charset="-122"/>
              <a:ea typeface="微软雅黑" panose="020B0503020204020204" charset="-122"/>
            </a:endParaRPr>
          </a:p>
        </p:txBody>
      </p:sp>
      <p:sp>
        <p:nvSpPr>
          <p:cNvPr id="39" name="TextBox 18"/>
          <p:cNvSpPr txBox="1"/>
          <p:nvPr/>
        </p:nvSpPr>
        <p:spPr>
          <a:xfrm>
            <a:off x="5182345" y="3041094"/>
            <a:ext cx="1474136" cy="1323439"/>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4000" b="0" dirty="0">
                <a:solidFill>
                  <a:srgbClr val="595959"/>
                </a:solidFill>
                <a:latin typeface="+mn-lt"/>
                <a:ea typeface="+mn-ea"/>
                <a:cs typeface="+mn-ea"/>
                <a:sym typeface="+mn-lt"/>
              </a:rPr>
              <a:t>SWOT</a:t>
            </a:r>
            <a:endParaRPr lang="zh-CN" altLang="en-US" sz="4000" b="0" dirty="0">
              <a:solidFill>
                <a:srgbClr val="595959"/>
              </a:solidFill>
              <a:latin typeface="+mn-lt"/>
              <a:ea typeface="+mn-ea"/>
              <a:cs typeface="+mn-ea"/>
              <a:sym typeface="+mn-lt"/>
            </a:endParaRPr>
          </a:p>
        </p:txBody>
      </p:sp>
      <p:sp>
        <p:nvSpPr>
          <p:cNvPr id="40" name="椭圆 39"/>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41"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2" name="标题 41"/>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43" name="文本框 42"/>
          <p:cNvSpPr txBox="1"/>
          <p:nvPr/>
        </p:nvSpPr>
        <p:spPr>
          <a:xfrm>
            <a:off x="6656070" y="394335"/>
            <a:ext cx="1697990" cy="583565"/>
          </a:xfrm>
          <a:prstGeom prst="rect">
            <a:avLst/>
          </a:prstGeom>
          <a:noFill/>
        </p:spPr>
        <p:txBody>
          <a:bodyPr wrap="none" rtlCol="0">
            <a:spAutoFit/>
          </a:bodyPr>
          <a:p>
            <a:r>
              <a:rPr lang="en-US" altLang="zh-CN" sz="3200"/>
              <a:t>web</a:t>
            </a:r>
            <a:r>
              <a:rPr lang="zh-CN" altLang="en-US" sz="3200"/>
              <a:t>实现</a:t>
            </a:r>
            <a:endParaRPr lang="zh-CN" altLang="en-US" sz="32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23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23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8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2" fill="hold" grpId="0" nodeType="withEffect">
                                  <p:stCondLst>
                                    <p:cond delay="28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33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8" presetClass="emph" presetSubtype="0" fill="hold" grpId="1" nodeType="withEffect">
                                  <p:stCondLst>
                                    <p:cond delay="3300"/>
                                  </p:stCondLst>
                                  <p:childTnLst>
                                    <p:animRot by="43200000">
                                      <p:cBhvr>
                                        <p:cTn id="25" dur="2000" fill="hold"/>
                                        <p:tgtEl>
                                          <p:spTgt spid="22"/>
                                        </p:tgtEl>
                                        <p:attrNameLst>
                                          <p:attrName>r</p:attrName>
                                        </p:attrNameLst>
                                      </p:cBhvr>
                                    </p:animRot>
                                  </p:childTnLst>
                                </p:cTn>
                              </p:par>
                              <p:par>
                                <p:cTn id="26" presetID="41" presetClass="entr" presetSubtype="0" fill="hold" grpId="0" nodeType="withEffect">
                                  <p:stCondLst>
                                    <p:cond delay="3300"/>
                                  </p:stCondLst>
                                  <p:iterate type="lt">
                                    <p:tmPct val="10000"/>
                                  </p:iterate>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9"/>
                                        </p:tgtEl>
                                        <p:attrNameLst>
                                          <p:attrName>ppt_y</p:attrName>
                                        </p:attrNameLst>
                                      </p:cBhvr>
                                      <p:tavLst>
                                        <p:tav tm="0">
                                          <p:val>
                                            <p:strVal val="#ppt_y"/>
                                          </p:val>
                                        </p:tav>
                                        <p:tav tm="100000">
                                          <p:val>
                                            <p:strVal val="#ppt_y"/>
                                          </p:val>
                                        </p:tav>
                                      </p:tavLst>
                                    </p:anim>
                                    <p:anim calcmode="lin" valueType="num">
                                      <p:cBhvr>
                                        <p:cTn id="30"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9"/>
                                        </p:tgtEl>
                                      </p:cBhvr>
                                    </p:animEffect>
                                  </p:childTnLst>
                                </p:cTn>
                              </p:par>
                              <p:par>
                                <p:cTn id="33" presetID="10" presetClass="entr" presetSubtype="0" fill="hold" grpId="1" nodeType="withEffect">
                                  <p:stCondLst>
                                    <p:cond delay="39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1" nodeType="withEffect">
                                  <p:stCondLst>
                                    <p:cond delay="39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1" nodeType="withEffect">
                                  <p:stCondLst>
                                    <p:cond delay="390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1" nodeType="withEffect">
                                  <p:stCondLst>
                                    <p:cond delay="39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42" presetClass="path" presetSubtype="0" accel="50000" decel="50000" fill="hold" grpId="0" nodeType="withEffect">
                                  <p:stCondLst>
                                    <p:cond delay="3900"/>
                                  </p:stCondLst>
                                  <p:childTnLst>
                                    <p:animMotion origin="layout" path="M 2.61657E-6 -3.98521E-6 L 0.11004 0.14453 " pathEditMode="relative" rAng="0" ptsTypes="AA">
                                      <p:cBhvr>
                                        <p:cTn id="46" dur="1000" spd="-100000" fill="hold"/>
                                        <p:tgtEl>
                                          <p:spTgt spid="27"/>
                                        </p:tgtEl>
                                        <p:attrNameLst>
                                          <p:attrName>ppt_x</p:attrName>
                                          <p:attrName>ppt_y</p:attrName>
                                        </p:attrNameLst>
                                      </p:cBhvr>
                                      <p:rCtr x="5495" y="7226"/>
                                    </p:animMotion>
                                  </p:childTnLst>
                                </p:cTn>
                              </p:par>
                              <p:par>
                                <p:cTn id="47" presetID="42" presetClass="path" presetSubtype="0" accel="50000" decel="50000" fill="hold" grpId="0" nodeType="withEffect">
                                  <p:stCondLst>
                                    <p:cond delay="3900"/>
                                  </p:stCondLst>
                                  <p:childTnLst>
                                    <p:animMotion origin="layout" path="M -2.10573E-6 -3.98521E-6 L -0.11226 0.14453 " pathEditMode="relative" rAng="0" ptsTypes="AA">
                                      <p:cBhvr>
                                        <p:cTn id="48" dur="1000" spd="-100000" fill="hold"/>
                                        <p:tgtEl>
                                          <p:spTgt spid="28"/>
                                        </p:tgtEl>
                                        <p:attrNameLst>
                                          <p:attrName>ppt_x</p:attrName>
                                          <p:attrName>ppt_y</p:attrName>
                                        </p:attrNameLst>
                                      </p:cBhvr>
                                      <p:rCtr x="-5613" y="7226"/>
                                    </p:animMotion>
                                  </p:childTnLst>
                                </p:cTn>
                              </p:par>
                              <p:par>
                                <p:cTn id="49" presetID="42" presetClass="path" presetSubtype="0" accel="50000" decel="50000" fill="hold" grpId="0" nodeType="withEffect">
                                  <p:stCondLst>
                                    <p:cond delay="3900"/>
                                  </p:stCondLst>
                                  <p:childTnLst>
                                    <p:animMotion origin="layout" path="M 2.61657E-6 -3.45814E-6 L 0.11004 -0.15144 " pathEditMode="relative" rAng="0" ptsTypes="AA">
                                      <p:cBhvr>
                                        <p:cTn id="50" dur="1000" spd="-100000" fill="hold"/>
                                        <p:tgtEl>
                                          <p:spTgt spid="29"/>
                                        </p:tgtEl>
                                        <p:attrNameLst>
                                          <p:attrName>ppt_x</p:attrName>
                                          <p:attrName>ppt_y</p:attrName>
                                        </p:attrNameLst>
                                      </p:cBhvr>
                                      <p:rCtr x="5495" y="-7584"/>
                                    </p:animMotion>
                                  </p:childTnLst>
                                </p:cTn>
                              </p:par>
                              <p:par>
                                <p:cTn id="51" presetID="42" presetClass="path" presetSubtype="0" accel="50000" decel="50000" fill="hold" grpId="0" nodeType="withEffect">
                                  <p:stCondLst>
                                    <p:cond delay="3900"/>
                                  </p:stCondLst>
                                  <p:childTnLst>
                                    <p:animMotion origin="layout" path="M -2.1087E-6 -3.45814E-6 L -0.11523 -0.15144 " pathEditMode="relative" rAng="0" ptsTypes="AA">
                                      <p:cBhvr>
                                        <p:cTn id="52" dur="1000" spd="-100000" fill="hold"/>
                                        <p:tgtEl>
                                          <p:spTgt spid="30"/>
                                        </p:tgtEl>
                                        <p:attrNameLst>
                                          <p:attrName>ppt_x</p:attrName>
                                          <p:attrName>ppt_y</p:attrName>
                                        </p:attrNameLst>
                                      </p:cBhvr>
                                      <p:rCtr x="-5762" y="-7584"/>
                                    </p:animMotion>
                                  </p:childTnLst>
                                </p:cTn>
                              </p:par>
                              <p:par>
                                <p:cTn id="53" presetID="47" presetClass="entr" presetSubtype="0" fill="hold" grpId="0" nodeType="withEffect">
                                  <p:stCondLst>
                                    <p:cond delay="490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490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000"/>
                                        <p:tgtEl>
                                          <p:spTgt spid="33"/>
                                        </p:tgtEl>
                                      </p:cBhvr>
                                    </p:animEffect>
                                    <p:anim calcmode="lin" valueType="num">
                                      <p:cBhvr>
                                        <p:cTn id="61" dur="1000" fill="hold"/>
                                        <p:tgtEl>
                                          <p:spTgt spid="33"/>
                                        </p:tgtEl>
                                        <p:attrNameLst>
                                          <p:attrName>ppt_x</p:attrName>
                                        </p:attrNameLst>
                                      </p:cBhvr>
                                      <p:tavLst>
                                        <p:tav tm="0">
                                          <p:val>
                                            <p:strVal val="#ppt_x"/>
                                          </p:val>
                                        </p:tav>
                                        <p:tav tm="100000">
                                          <p:val>
                                            <p:strVal val="#ppt_x"/>
                                          </p:val>
                                        </p:tav>
                                      </p:tavLst>
                                    </p:anim>
                                    <p:anim calcmode="lin" valueType="num">
                                      <p:cBhvr>
                                        <p:cTn id="62" dur="1000" fill="hold"/>
                                        <p:tgtEl>
                                          <p:spTgt spid="33"/>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490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1000"/>
                                        <p:tgtEl>
                                          <p:spTgt spid="35"/>
                                        </p:tgtEl>
                                      </p:cBhvr>
                                    </p:animEffect>
                                    <p:anim calcmode="lin" valueType="num">
                                      <p:cBhvr>
                                        <p:cTn id="66" dur="1000" fill="hold"/>
                                        <p:tgtEl>
                                          <p:spTgt spid="35"/>
                                        </p:tgtEl>
                                        <p:attrNameLst>
                                          <p:attrName>ppt_x</p:attrName>
                                        </p:attrNameLst>
                                      </p:cBhvr>
                                      <p:tavLst>
                                        <p:tav tm="0">
                                          <p:val>
                                            <p:strVal val="#ppt_x"/>
                                          </p:val>
                                        </p:tav>
                                        <p:tav tm="100000">
                                          <p:val>
                                            <p:strVal val="#ppt_x"/>
                                          </p:val>
                                        </p:tav>
                                      </p:tavLst>
                                    </p:anim>
                                    <p:anim calcmode="lin" valueType="num">
                                      <p:cBhvr>
                                        <p:cTn id="67" dur="1000" fill="hold"/>
                                        <p:tgtEl>
                                          <p:spTgt spid="35"/>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490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1000"/>
                                        <p:tgtEl>
                                          <p:spTgt spid="37"/>
                                        </p:tgtEl>
                                      </p:cBhvr>
                                    </p:animEffect>
                                    <p:anim calcmode="lin" valueType="num">
                                      <p:cBhvr>
                                        <p:cTn id="71" dur="1000" fill="hold"/>
                                        <p:tgtEl>
                                          <p:spTgt spid="37"/>
                                        </p:tgtEl>
                                        <p:attrNameLst>
                                          <p:attrName>ppt_x</p:attrName>
                                        </p:attrNameLst>
                                      </p:cBhvr>
                                      <p:tavLst>
                                        <p:tav tm="0">
                                          <p:val>
                                            <p:strVal val="#ppt_x"/>
                                          </p:val>
                                        </p:tav>
                                        <p:tav tm="100000">
                                          <p:val>
                                            <p:strVal val="#ppt_x"/>
                                          </p:val>
                                        </p:tav>
                                      </p:tavLst>
                                    </p:anim>
                                    <p:anim calcmode="lin" valueType="num">
                                      <p:cBhvr>
                                        <p:cTn id="72" dur="1000" fill="hold"/>
                                        <p:tgtEl>
                                          <p:spTgt spid="37"/>
                                        </p:tgtEl>
                                        <p:attrNameLst>
                                          <p:attrName>ppt_y</p:attrName>
                                        </p:attrNameLst>
                                      </p:cBhvr>
                                      <p:tavLst>
                                        <p:tav tm="0">
                                          <p:val>
                                            <p:strVal val="#ppt_y-.1"/>
                                          </p:val>
                                        </p:tav>
                                        <p:tav tm="100000">
                                          <p:val>
                                            <p:strVal val="#ppt_y"/>
                                          </p:val>
                                        </p:tav>
                                      </p:tavLst>
                                    </p:anim>
                                  </p:childTnLst>
                                </p:cTn>
                              </p:par>
                              <p:par>
                                <p:cTn id="73" presetID="30" presetClass="entr" presetSubtype="0" fill="hold" grpId="0" nodeType="withEffect">
                                  <p:stCondLst>
                                    <p:cond delay="590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800" decel="100000"/>
                                        <p:tgtEl>
                                          <p:spTgt spid="32"/>
                                        </p:tgtEl>
                                      </p:cBhvr>
                                    </p:animEffect>
                                    <p:anim calcmode="lin" valueType="num">
                                      <p:cBhvr>
                                        <p:cTn id="76" dur="800" decel="100000" fill="hold"/>
                                        <p:tgtEl>
                                          <p:spTgt spid="32"/>
                                        </p:tgtEl>
                                        <p:attrNameLst>
                                          <p:attrName>style.rotation</p:attrName>
                                        </p:attrNameLst>
                                      </p:cBhvr>
                                      <p:tavLst>
                                        <p:tav tm="0">
                                          <p:val>
                                            <p:fltVal val="-90"/>
                                          </p:val>
                                        </p:tav>
                                        <p:tav tm="100000">
                                          <p:val>
                                            <p:fltVal val="0"/>
                                          </p:val>
                                        </p:tav>
                                      </p:tavLst>
                                    </p:anim>
                                    <p:anim calcmode="lin" valueType="num">
                                      <p:cBhvr>
                                        <p:cTn id="77" dur="800" decel="100000" fill="hold"/>
                                        <p:tgtEl>
                                          <p:spTgt spid="32"/>
                                        </p:tgtEl>
                                        <p:attrNameLst>
                                          <p:attrName>ppt_x</p:attrName>
                                        </p:attrNameLst>
                                      </p:cBhvr>
                                      <p:tavLst>
                                        <p:tav tm="0">
                                          <p:val>
                                            <p:strVal val="#ppt_x+0.4"/>
                                          </p:val>
                                        </p:tav>
                                        <p:tav tm="100000">
                                          <p:val>
                                            <p:strVal val="#ppt_x-0.05"/>
                                          </p:val>
                                        </p:tav>
                                      </p:tavLst>
                                    </p:anim>
                                    <p:anim calcmode="lin" valueType="num">
                                      <p:cBhvr>
                                        <p:cTn id="78" dur="800" decel="100000" fill="hold"/>
                                        <p:tgtEl>
                                          <p:spTgt spid="32"/>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par>
                                <p:cTn id="81" presetID="30" presetClass="entr" presetSubtype="0" fill="hold" grpId="0" nodeType="withEffect">
                                  <p:stCondLst>
                                    <p:cond delay="590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800" decel="100000"/>
                                        <p:tgtEl>
                                          <p:spTgt spid="34"/>
                                        </p:tgtEl>
                                      </p:cBhvr>
                                    </p:animEffect>
                                    <p:anim calcmode="lin" valueType="num">
                                      <p:cBhvr>
                                        <p:cTn id="84" dur="800" decel="100000" fill="hold"/>
                                        <p:tgtEl>
                                          <p:spTgt spid="34"/>
                                        </p:tgtEl>
                                        <p:attrNameLst>
                                          <p:attrName>style.rotation</p:attrName>
                                        </p:attrNameLst>
                                      </p:cBhvr>
                                      <p:tavLst>
                                        <p:tav tm="0">
                                          <p:val>
                                            <p:fltVal val="-90"/>
                                          </p:val>
                                        </p:tav>
                                        <p:tav tm="100000">
                                          <p:val>
                                            <p:fltVal val="0"/>
                                          </p:val>
                                        </p:tav>
                                      </p:tavLst>
                                    </p:anim>
                                    <p:anim calcmode="lin" valueType="num">
                                      <p:cBhvr>
                                        <p:cTn id="85" dur="800" decel="100000" fill="hold"/>
                                        <p:tgtEl>
                                          <p:spTgt spid="34"/>
                                        </p:tgtEl>
                                        <p:attrNameLst>
                                          <p:attrName>ppt_x</p:attrName>
                                        </p:attrNameLst>
                                      </p:cBhvr>
                                      <p:tavLst>
                                        <p:tav tm="0">
                                          <p:val>
                                            <p:strVal val="#ppt_x+0.4"/>
                                          </p:val>
                                        </p:tav>
                                        <p:tav tm="100000">
                                          <p:val>
                                            <p:strVal val="#ppt_x-0.05"/>
                                          </p:val>
                                        </p:tav>
                                      </p:tavLst>
                                    </p:anim>
                                    <p:anim calcmode="lin" valueType="num">
                                      <p:cBhvr>
                                        <p:cTn id="86" dur="800" decel="100000" fill="hold"/>
                                        <p:tgtEl>
                                          <p:spTgt spid="34"/>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34"/>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34"/>
                                        </p:tgtEl>
                                        <p:attrNameLst>
                                          <p:attrName>ppt_y</p:attrName>
                                        </p:attrNameLst>
                                      </p:cBhvr>
                                      <p:tavLst>
                                        <p:tav tm="0">
                                          <p:val>
                                            <p:strVal val="#ppt_y+0.1"/>
                                          </p:val>
                                        </p:tav>
                                        <p:tav tm="100000">
                                          <p:val>
                                            <p:strVal val="#ppt_y"/>
                                          </p:val>
                                        </p:tav>
                                      </p:tavLst>
                                    </p:anim>
                                  </p:childTnLst>
                                </p:cTn>
                              </p:par>
                              <p:par>
                                <p:cTn id="89" presetID="30" presetClass="entr" presetSubtype="0" fill="hold" grpId="0" nodeType="withEffect">
                                  <p:stCondLst>
                                    <p:cond delay="590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800" decel="100000"/>
                                        <p:tgtEl>
                                          <p:spTgt spid="36"/>
                                        </p:tgtEl>
                                      </p:cBhvr>
                                    </p:animEffect>
                                    <p:anim calcmode="lin" valueType="num">
                                      <p:cBhvr>
                                        <p:cTn id="92" dur="800" decel="100000" fill="hold"/>
                                        <p:tgtEl>
                                          <p:spTgt spid="36"/>
                                        </p:tgtEl>
                                        <p:attrNameLst>
                                          <p:attrName>style.rotation</p:attrName>
                                        </p:attrNameLst>
                                      </p:cBhvr>
                                      <p:tavLst>
                                        <p:tav tm="0">
                                          <p:val>
                                            <p:fltVal val="-90"/>
                                          </p:val>
                                        </p:tav>
                                        <p:tav tm="100000">
                                          <p:val>
                                            <p:fltVal val="0"/>
                                          </p:val>
                                        </p:tav>
                                      </p:tavLst>
                                    </p:anim>
                                    <p:anim calcmode="lin" valueType="num">
                                      <p:cBhvr>
                                        <p:cTn id="93" dur="800" decel="100000" fill="hold"/>
                                        <p:tgtEl>
                                          <p:spTgt spid="36"/>
                                        </p:tgtEl>
                                        <p:attrNameLst>
                                          <p:attrName>ppt_x</p:attrName>
                                        </p:attrNameLst>
                                      </p:cBhvr>
                                      <p:tavLst>
                                        <p:tav tm="0">
                                          <p:val>
                                            <p:strVal val="#ppt_x+0.4"/>
                                          </p:val>
                                        </p:tav>
                                        <p:tav tm="100000">
                                          <p:val>
                                            <p:strVal val="#ppt_x-0.05"/>
                                          </p:val>
                                        </p:tav>
                                      </p:tavLst>
                                    </p:anim>
                                    <p:anim calcmode="lin" valueType="num">
                                      <p:cBhvr>
                                        <p:cTn id="94" dur="800" decel="100000" fill="hold"/>
                                        <p:tgtEl>
                                          <p:spTgt spid="36"/>
                                        </p:tgtEl>
                                        <p:attrNameLst>
                                          <p:attrName>ppt_y</p:attrName>
                                        </p:attrNameLst>
                                      </p:cBhvr>
                                      <p:tavLst>
                                        <p:tav tm="0">
                                          <p:val>
                                            <p:strVal val="#ppt_y-0.4"/>
                                          </p:val>
                                        </p:tav>
                                        <p:tav tm="100000">
                                          <p:val>
                                            <p:strVal val="#ppt_y+0.1"/>
                                          </p:val>
                                        </p:tav>
                                      </p:tavLst>
                                    </p:anim>
                                    <p:anim calcmode="lin" valueType="num">
                                      <p:cBhvr>
                                        <p:cTn id="95"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96"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par>
                                <p:cTn id="97" presetID="30" presetClass="entr" presetSubtype="0" fill="hold" grpId="0" nodeType="withEffect">
                                  <p:stCondLst>
                                    <p:cond delay="590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800" decel="100000"/>
                                        <p:tgtEl>
                                          <p:spTgt spid="38"/>
                                        </p:tgtEl>
                                      </p:cBhvr>
                                    </p:animEffect>
                                    <p:anim calcmode="lin" valueType="num">
                                      <p:cBhvr>
                                        <p:cTn id="100" dur="800" decel="100000" fill="hold"/>
                                        <p:tgtEl>
                                          <p:spTgt spid="38"/>
                                        </p:tgtEl>
                                        <p:attrNameLst>
                                          <p:attrName>style.rotation</p:attrName>
                                        </p:attrNameLst>
                                      </p:cBhvr>
                                      <p:tavLst>
                                        <p:tav tm="0">
                                          <p:val>
                                            <p:fltVal val="-90"/>
                                          </p:val>
                                        </p:tav>
                                        <p:tav tm="100000">
                                          <p:val>
                                            <p:fltVal val="0"/>
                                          </p:val>
                                        </p:tav>
                                      </p:tavLst>
                                    </p:anim>
                                    <p:anim calcmode="lin" valueType="num">
                                      <p:cBhvr>
                                        <p:cTn id="101" dur="800" decel="100000" fill="hold"/>
                                        <p:tgtEl>
                                          <p:spTgt spid="38"/>
                                        </p:tgtEl>
                                        <p:attrNameLst>
                                          <p:attrName>ppt_x</p:attrName>
                                        </p:attrNameLst>
                                      </p:cBhvr>
                                      <p:tavLst>
                                        <p:tav tm="0">
                                          <p:val>
                                            <p:strVal val="#ppt_x+0.4"/>
                                          </p:val>
                                        </p:tav>
                                        <p:tav tm="100000">
                                          <p:val>
                                            <p:strVal val="#ppt_x-0.05"/>
                                          </p:val>
                                        </p:tav>
                                      </p:tavLst>
                                    </p:anim>
                                    <p:anim calcmode="lin" valueType="num">
                                      <p:cBhvr>
                                        <p:cTn id="102" dur="800" decel="100000" fill="hold"/>
                                        <p:tgtEl>
                                          <p:spTgt spid="38"/>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bldLvl="0" animBg="1"/>
      <p:bldP spid="23" grpId="0" bldLvl="0" animBg="1"/>
      <p:bldP spid="24" grpId="0" bldLvl="0" animBg="1"/>
      <p:bldP spid="25" grpId="0" bldLvl="0" animBg="1"/>
      <p:bldP spid="26" grpId="0" bldLvl="0" animBg="1"/>
      <p:bldP spid="27" grpId="0"/>
      <p:bldP spid="27" grpId="1"/>
      <p:bldP spid="28" grpId="0"/>
      <p:bldP spid="28" grpId="1"/>
      <p:bldP spid="29" grpId="0"/>
      <p:bldP spid="29" grpId="1"/>
      <p:bldP spid="30" grpId="0"/>
      <p:bldP spid="30" grpId="1"/>
      <p:bldP spid="31" grpId="0"/>
      <p:bldP spid="32" grpId="0"/>
      <p:bldP spid="33" grpId="0"/>
      <p:bldP spid="34" grpId="0"/>
      <p:bldP spid="35" grpId="0"/>
      <p:bldP spid="36" grpId="0"/>
      <p:bldP spid="37"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3153303"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78051"/>
            <a:ext cx="9024264" cy="707886"/>
          </a:xfrm>
          <a:prstGeom prst="rect">
            <a:avLst/>
          </a:prstGeom>
        </p:spPr>
        <p:txBody>
          <a:bodyPr wrap="square">
            <a:spAutoFit/>
          </a:bodyPr>
          <a:lstStyle/>
          <a:p>
            <a:pPr algn="just">
              <a:spcAft>
                <a:spcPts val="0"/>
              </a:spcAft>
            </a:pPr>
            <a:r>
              <a:rPr lang="zh-CN" altLang="zh-CN" sz="2000" kern="100" dirty="0">
                <a:latin typeface="微软雅黑" panose="020B0503020204020204" charset="-122"/>
                <a:ea typeface="微软雅黑" panose="020B0503020204020204" charset="-122"/>
              </a:rPr>
              <a:t>根据</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GB8567</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88</a:t>
            </a:r>
            <a:r>
              <a:rPr lang="zh-CN" altLang="zh-CN" sz="2000" b="1" kern="100" dirty="0">
                <a:solidFill>
                  <a:srgbClr val="FF0000"/>
                </a:solidFill>
                <a:latin typeface="微软雅黑" panose="020B0503020204020204" charset="-122"/>
                <a:ea typeface="微软雅黑" panose="020B0503020204020204" charset="-122"/>
              </a:rPr>
              <a:t>计算机软件产品开发文件编制指南》</a:t>
            </a:r>
            <a:r>
              <a:rPr lang="zh-CN" altLang="zh-CN" sz="2000" kern="100" dirty="0">
                <a:latin typeface="微软雅黑" panose="020B0503020204020204" charset="-122"/>
                <a:ea typeface="微软雅黑" panose="020B0503020204020204" charset="-122"/>
              </a:rPr>
              <a:t>中项目开发计划的要求，结合实际情况调整后的《项目计划书》内容如下：</a:t>
            </a:r>
            <a:endParaRPr lang="zh-CN" altLang="zh-CN" kern="100" dirty="0">
              <a:effectLst/>
              <a:latin typeface="微软雅黑" panose="020B0503020204020204" charset="-122"/>
              <a:ea typeface="微软雅黑" panose="020B0503020204020204" charset="-122"/>
            </a:endParaRPr>
          </a:p>
        </p:txBody>
      </p:sp>
      <p:grpSp>
        <p:nvGrpSpPr>
          <p:cNvPr id="8" name="组 5"/>
          <p:cNvGrpSpPr/>
          <p:nvPr/>
        </p:nvGrpSpPr>
        <p:grpSpPr>
          <a:xfrm>
            <a:off x="4453448" y="2796913"/>
            <a:ext cx="2319215" cy="2319215"/>
            <a:chOff x="2938584" y="2242373"/>
            <a:chExt cx="2319215" cy="2319215"/>
          </a:xfrm>
        </p:grpSpPr>
        <p:pic>
          <p:nvPicPr>
            <p:cNvPr id="9" name="图片 3">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sp>
        <p:nvSpPr>
          <p:cNvPr id="11" name="文本框 6"/>
          <p:cNvSpPr txBox="1"/>
          <p:nvPr/>
        </p:nvSpPr>
        <p:spPr>
          <a:xfrm>
            <a:off x="3856143" y="5258804"/>
            <a:ext cx="3353803" cy="369332"/>
          </a:xfrm>
          <a:prstGeom prst="rect">
            <a:avLst/>
          </a:prstGeom>
          <a:noFill/>
        </p:spPr>
        <p:txBody>
          <a:bodyPr wrap="none" rtlCol="0">
            <a:spAutoFit/>
          </a:bodyPr>
          <a:lstStyle/>
          <a:p>
            <a:pPr algn="ct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6" action="ppaction://hlinkfile"/>
              </a:rPr>
              <a:t>SE2020-G10-</a:t>
            </a:r>
            <a:r>
              <a:rPr kumimoji="1" lang="zh-CN" altLang="en-US"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6" action="ppaction://hlinkfile"/>
              </a:rPr>
              <a:t>项目计划</a:t>
            </a: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6" action="ppaction://hlinkfile"/>
              </a:rPr>
              <a:t>0.1.0.doc</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2" name="文本框 11"/>
          <p:cNvSpPr txBox="1"/>
          <p:nvPr/>
        </p:nvSpPr>
        <p:spPr>
          <a:xfrm>
            <a:off x="4997740" y="5769780"/>
            <a:ext cx="1287532"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2020.10.24</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ustDataLst>
      <p:tags r:id="rId7"/>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3199019"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5178846" y="600680"/>
            <a:ext cx="9024264" cy="400110"/>
          </a:xfrm>
          <a:prstGeom prst="rect">
            <a:avLst/>
          </a:prstGeom>
        </p:spPr>
        <p:txBody>
          <a:bodyPr wrap="square">
            <a:spAutoFit/>
          </a:bodyPr>
          <a:lstStyle/>
          <a:p>
            <a:pPr algn="just">
              <a:spcAft>
                <a:spcPts val="0"/>
              </a:spcAft>
            </a:pPr>
            <a:r>
              <a:rPr lang="zh-CN" altLang="en-US" sz="2000" dirty="0" smtClean="0">
                <a:latin typeface="微软雅黑" panose="020B0503020204020204" charset="-122"/>
                <a:ea typeface="微软雅黑" panose="020B0503020204020204" charset="-122"/>
              </a:rPr>
              <a:t>项目计划</a:t>
            </a:r>
            <a:r>
              <a:rPr lang="en-US" altLang="zh-CN" sz="2000" dirty="0" smtClean="0">
                <a:latin typeface="微软雅黑" panose="020B0503020204020204" charset="-122"/>
                <a:ea typeface="微软雅黑" panose="020B0503020204020204" charset="-122"/>
              </a:rPr>
              <a:t>WBS</a:t>
            </a:r>
            <a:r>
              <a:rPr lang="zh-CN" altLang="en-US" sz="2000" dirty="0" smtClean="0">
                <a:latin typeface="微软雅黑" panose="020B0503020204020204" charset="-122"/>
                <a:ea typeface="微软雅黑" panose="020B0503020204020204" charset="-122"/>
              </a:rPr>
              <a:t>结构</a:t>
            </a:r>
            <a:r>
              <a:rPr lang="en-US" altLang="zh-CN" sz="2000" baseline="30000" dirty="0" smtClean="0">
                <a:latin typeface="微软雅黑" panose="020B0503020204020204" charset="-122"/>
                <a:ea typeface="微软雅黑" panose="020B0503020204020204" charset="-122"/>
              </a:rPr>
              <a:t>[5]</a:t>
            </a:r>
            <a:endParaRPr lang="zh-CN" altLang="zh-CN" kern="100" dirty="0">
              <a:effectLst/>
              <a:latin typeface="微软雅黑" panose="020B0503020204020204" charset="-122"/>
              <a:ea typeface="微软雅黑" panose="020B0503020204020204" charset="-122"/>
            </a:endParaRPr>
          </a:p>
        </p:txBody>
      </p:sp>
      <p:pic>
        <p:nvPicPr>
          <p:cNvPr id="3" name="图片 2" descr="WBS"/>
          <p:cNvPicPr>
            <a:picLocks noChangeAspect="1"/>
          </p:cNvPicPr>
          <p:nvPr/>
        </p:nvPicPr>
        <p:blipFill>
          <a:blip r:embed="rId4"/>
          <a:stretch>
            <a:fillRect/>
          </a:stretch>
        </p:blipFill>
        <p:spPr>
          <a:xfrm>
            <a:off x="1066800" y="329565"/>
            <a:ext cx="10058400" cy="619823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646079"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78051"/>
            <a:ext cx="9024264" cy="400110"/>
          </a:xfrm>
          <a:prstGeom prst="rect">
            <a:avLst/>
          </a:prstGeom>
        </p:spPr>
        <p:txBody>
          <a:bodyPr wrap="square">
            <a:spAutoFit/>
          </a:bodyPr>
          <a:lstStyle/>
          <a:p>
            <a:pPr algn="just">
              <a:spcAft>
                <a:spcPts val="0"/>
              </a:spcAft>
            </a:pPr>
            <a:r>
              <a:rPr lang="zh-CN" altLang="en-US" sz="2000" b="1" dirty="0" smtClean="0">
                <a:latin typeface="微软雅黑" panose="020B0503020204020204" charset="-122"/>
                <a:ea typeface="微软雅黑" panose="020B0503020204020204" charset="-122"/>
              </a:rPr>
              <a:t>项目大致分工</a:t>
            </a:r>
            <a:endParaRPr lang="zh-CN" altLang="zh-CN" b="1" kern="100" dirty="0">
              <a:effectLst/>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nvGraphicFramePr>
        <p:xfrm>
          <a:off x="1553436" y="2292092"/>
          <a:ext cx="9342453" cy="3114040"/>
        </p:xfrm>
        <a:graphic>
          <a:graphicData uri="http://schemas.openxmlformats.org/drawingml/2006/table">
            <a:tbl>
              <a:tblPr firstRow="1" bandRow="1">
                <a:tableStyleId>{5C22544A-7EE6-4342-B048-85BDC9FD1C3A}</a:tableStyleId>
              </a:tblPr>
              <a:tblGrid>
                <a:gridCol w="1502354"/>
                <a:gridCol w="3384873"/>
                <a:gridCol w="4455226"/>
              </a:tblGrid>
              <a:tr h="370840">
                <a:tc>
                  <a:txBody>
                    <a:bodyPr/>
                    <a:lstStyle/>
                    <a:p>
                      <a:r>
                        <a:rPr lang="zh-CN" altLang="en-US" dirty="0" smtClean="0"/>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工作描述</a:t>
                      </a:r>
                      <a:endParaRPr lang="zh-CN" altLang="en-US" dirty="0"/>
                    </a:p>
                  </a:txBody>
                  <a:tcPr/>
                </a:tc>
              </a:tr>
              <a:tr h="370840">
                <a:tc>
                  <a:txBody>
                    <a:bodyPr/>
                    <a:lstStyle/>
                    <a:p>
                      <a:r>
                        <a:rPr lang="zh-CN" altLang="en-US" dirty="0" smtClean="0"/>
                        <a:t>沈瑞杰</a:t>
                      </a:r>
                      <a:endParaRPr lang="zh-CN" altLang="en-US" dirty="0"/>
                    </a:p>
                  </a:txBody>
                  <a:tcPr/>
                </a:tc>
                <a:tc>
                  <a:txBody>
                    <a:bodyPr/>
                    <a:lstStyle/>
                    <a:p>
                      <a:r>
                        <a:rPr lang="zh-CN" altLang="en-US" dirty="0" smtClean="0"/>
                        <a:t>分析，设计，编码，测试，</a:t>
                      </a:r>
                      <a:r>
                        <a:rPr lang="en-US" altLang="zh-CN" dirty="0" err="1" smtClean="0"/>
                        <a:t>ppt</a:t>
                      </a:r>
                      <a:r>
                        <a:rPr lang="zh-CN" altLang="en-US" dirty="0" smtClean="0"/>
                        <a:t>制作，审核</a:t>
                      </a:r>
                      <a:endParaRPr lang="zh-CN" altLang="en-US" dirty="0" smtClean="0"/>
                    </a:p>
                  </a:txBody>
                  <a:tcPr/>
                </a:tc>
                <a:tc>
                  <a:txBody>
                    <a:bodyPr/>
                    <a:lstStyle/>
                    <a:p>
                      <a:r>
                        <a:rPr lang="zh-CN" altLang="zh-CN" sz="1800" kern="100" dirty="0" smtClean="0">
                          <a:effectLst/>
                        </a:rPr>
                        <a:t>分析系统需求</a:t>
                      </a:r>
                      <a:r>
                        <a:rPr lang="zh-CN" altLang="en-US" sz="1800" kern="100" dirty="0" smtClean="0">
                          <a:effectLst/>
                        </a:rPr>
                        <a:t>，项目计划，项目团队管理进行任务分配，程序编写，对软件进行测试，检查小组进度， 对小组成员各项工作进行审核</a:t>
                      </a:r>
                      <a:endParaRPr lang="zh-CN" altLang="en-US" dirty="0"/>
                    </a:p>
                  </a:txBody>
                  <a:tcPr/>
                </a:tc>
              </a:tr>
              <a:tr h="370840">
                <a:tc>
                  <a:txBody>
                    <a:bodyPr/>
                    <a:lstStyle/>
                    <a:p>
                      <a:r>
                        <a:rPr lang="zh-CN" altLang="en-US" dirty="0" smtClean="0"/>
                        <a:t>黄文涛</a:t>
                      </a:r>
                      <a:endParaRPr lang="zh-CN" altLang="en-US" dirty="0"/>
                    </a:p>
                  </a:txBody>
                  <a:tcPr/>
                </a:tc>
                <a:tc>
                  <a:txBody>
                    <a:bodyPr/>
                    <a:lstStyle/>
                    <a:p>
                      <a:r>
                        <a:rPr lang="zh-CN" altLang="en-US" dirty="0" smtClean="0"/>
                        <a:t>分析，编码，制图，</a:t>
                      </a:r>
                      <a:r>
                        <a:rPr lang="en-US" altLang="zh-CN" dirty="0" err="1" smtClean="0"/>
                        <a:t>ppt</a:t>
                      </a:r>
                      <a:r>
                        <a:rPr lang="zh-CN" altLang="en-US" dirty="0" smtClean="0"/>
                        <a:t>制作，测试</a:t>
                      </a:r>
                      <a:endParaRPr lang="zh-CN" altLang="en-US" dirty="0"/>
                    </a:p>
                  </a:txBody>
                  <a:tcPr/>
                </a:tc>
                <a:tc>
                  <a:txBody>
                    <a:bodyPr/>
                    <a:lstStyle/>
                    <a:p>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制作，软件测试</a:t>
                      </a:r>
                      <a:endParaRPr lang="zh-CN" altLang="en-US" dirty="0"/>
                    </a:p>
                  </a:txBody>
                  <a:tcPr/>
                </a:tc>
              </a:tr>
              <a:tr h="370840">
                <a:tc>
                  <a:txBody>
                    <a:bodyPr/>
                    <a:lstStyle/>
                    <a:p>
                      <a:r>
                        <a:rPr lang="zh-CN" altLang="en-US" dirty="0" smtClean="0"/>
                        <a:t>梅一枝</a:t>
                      </a:r>
                      <a:endParaRPr lang="zh-CN" altLang="en-US" dirty="0"/>
                    </a:p>
                  </a:txBody>
                  <a:tcPr/>
                </a:tc>
                <a:tc>
                  <a:txBody>
                    <a:bodyPr/>
                    <a:lstStyle/>
                    <a:p>
                      <a:r>
                        <a:rPr lang="zh-CN" altLang="en-US" dirty="0" smtClean="0"/>
                        <a:t>分析，设计，制图，编码，</a:t>
                      </a:r>
                      <a:r>
                        <a:rPr lang="en-US" altLang="zh-CN" dirty="0" err="1" smtClean="0"/>
                        <a:t>ppt</a:t>
                      </a:r>
                      <a:r>
                        <a:rPr lang="zh-CN" altLang="en-US" dirty="0" smtClean="0"/>
                        <a:t>制作，测试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制作，网页原型设计，软件测试</a:t>
                      </a:r>
                      <a:endParaRPr lang="zh-CN" altLang="en-US" dirty="0" smtClean="0"/>
                    </a:p>
                  </a:txBody>
                  <a:tcPr/>
                </a:tc>
              </a:tr>
            </a:tbl>
          </a:graphicData>
        </a:graphic>
      </p:graphicFrame>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4614634"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52414"/>
            <a:ext cx="9024264" cy="400110"/>
          </a:xfrm>
          <a:prstGeom prst="rect">
            <a:avLst/>
          </a:prstGeom>
        </p:spPr>
        <p:txBody>
          <a:bodyPr wrap="square">
            <a:spAutoFit/>
          </a:bodyPr>
          <a:lstStyle/>
          <a:p>
            <a:r>
              <a:rPr kumimoji="1" lang="zh-CN" altLang="en-US" sz="2000" b="1" dirty="0">
                <a:latin typeface="+mj-ea"/>
                <a:ea typeface="+mj-ea"/>
                <a:cs typeface="微软雅黑" panose="020B0503020204020204" charset="-122"/>
              </a:rPr>
              <a:t>项目近期具体分工</a:t>
            </a:r>
            <a:endParaRPr kumimoji="1" lang="zh-CN" altLang="en-US" sz="2000" b="1" dirty="0">
              <a:latin typeface="+mj-ea"/>
              <a:ea typeface="+mj-ea"/>
              <a:cs typeface="微软雅黑" panose="020B0503020204020204" charset="-122"/>
            </a:endParaRPr>
          </a:p>
        </p:txBody>
      </p:sp>
      <p:pic>
        <p:nvPicPr>
          <p:cNvPr id="4" name="图片 3"/>
          <p:cNvPicPr>
            <a:picLocks noChangeAspect="1"/>
          </p:cNvPicPr>
          <p:nvPr/>
        </p:nvPicPr>
        <p:blipFill>
          <a:blip r:embed="rId4"/>
          <a:stretch>
            <a:fillRect/>
          </a:stretch>
        </p:blipFill>
        <p:spPr>
          <a:xfrm>
            <a:off x="1452879" y="2286372"/>
            <a:ext cx="6813905" cy="4182793"/>
          </a:xfrm>
          <a:prstGeom prst="rect">
            <a:avLst/>
          </a:prstGeom>
        </p:spPr>
      </p:pic>
    </p:spTree>
    <p:custDataLst>
      <p:tags r:id="rId5"/>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1"/>
            </p:custDataLst>
          </p:nvPr>
        </p:nvSpPr>
        <p:spPr>
          <a:xfrm>
            <a:off x="7819390" y="2703176"/>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项目计划</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7" name="文本框 46"/>
          <p:cNvSpPr txBox="1"/>
          <p:nvPr>
            <p:custDataLst>
              <p:tags r:id="rId2"/>
            </p:custDataLst>
          </p:nvPr>
        </p:nvSpPr>
        <p:spPr>
          <a:xfrm>
            <a:off x="7809228" y="1517136"/>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项目概述</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3"/>
            </p:custDataLst>
          </p:nvPr>
        </p:nvSpPr>
        <p:spPr>
          <a:xfrm>
            <a:off x="7809230" y="524193"/>
            <a:ext cx="1733550" cy="768350"/>
          </a:xfrm>
          <a:prstGeom prst="rect">
            <a:avLst/>
          </a:prstGeom>
          <a:noFill/>
        </p:spPr>
        <p:txBody>
          <a:bodyPr wrap="square" lIns="91440" tIns="45720" rIns="91440" bIns="45720" rtlCol="0">
            <a:normAutofit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dirty="0">
                <a:solidFill>
                  <a:schemeClr val="accent4">
                    <a:lumMod val="60000"/>
                    <a:lumOff val="40000"/>
                  </a:schemeClr>
                </a:solidFill>
                <a:ea typeface="汉仪旗黑-85S" panose="00020600040101010101" pitchFamily="18" charset="-122"/>
                <a:sym typeface="Arial" panose="020B0604020202020204" pitchFamily="34" charset="0"/>
              </a:rPr>
              <a:t>目录</a:t>
            </a:r>
            <a:endParaRPr lang="zh-CN" altLang="en-US" b="0" dirty="0">
              <a:solidFill>
                <a:schemeClr val="accent4">
                  <a:lumMod val="60000"/>
                  <a:lumOff val="40000"/>
                </a:schemeClr>
              </a:solidFill>
              <a:ea typeface="汉仪旗黑-85S" panose="00020600040101010101" pitchFamily="18" charset="-122"/>
              <a:sym typeface="Arial" panose="020B0604020202020204" pitchFamily="34" charset="0"/>
            </a:endParaRPr>
          </a:p>
        </p:txBody>
      </p:sp>
      <p:sp>
        <p:nvSpPr>
          <p:cNvPr id="2" name="菱形 1"/>
          <p:cNvSpPr/>
          <p:nvPr>
            <p:custDataLst>
              <p:tags r:id="rId4"/>
            </p:custDataLst>
          </p:nvPr>
        </p:nvSpPr>
        <p:spPr>
          <a:xfrm>
            <a:off x="7163120" y="386216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5</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5"/>
            </p:custDataLst>
          </p:nvPr>
        </p:nvSpPr>
        <p:spPr>
          <a:xfrm>
            <a:off x="7809228" y="3864497"/>
            <a:ext cx="2540635" cy="492760"/>
          </a:xfrm>
          <a:prstGeom prst="rect">
            <a:avLst/>
          </a:prstGeom>
        </p:spPr>
        <p:txBody>
          <a:bodyPr vert="horz" wrap="square" lIns="90000" tIns="0" rIns="90000" bIns="46800" anchor="t" anchorCtr="0">
            <a:normAutofit fontScale="97500"/>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甘特</a:t>
            </a:r>
            <a:r>
              <a:rPr lang="zh-CN" altLang="en-US" sz="2400" spc="150" dirty="0" smtClean="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6"/>
            </p:custDataLst>
          </p:nvPr>
        </p:nvSpPr>
        <p:spPr>
          <a:xfrm>
            <a:off x="7809228" y="3259824"/>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项目团队建设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7"/>
            </p:custDataLst>
          </p:nvPr>
        </p:nvSpPr>
        <p:spPr>
          <a:xfrm>
            <a:off x="7317425" y="4333506"/>
            <a:ext cx="230505" cy="271780"/>
          </a:xfrm>
          <a:prstGeom prst="rect">
            <a:avLst/>
          </a:prstGeom>
        </p:spPr>
        <p:txBody>
          <a:bodyPr wrap="square">
            <a:normAutofit fontScale="75000" lnSpcReduction="20000"/>
          </a:bodyPr>
          <a:lstStyle/>
          <a:p>
            <a:pPr algn="ctr">
              <a:lnSpc>
                <a:spcPct val="100000"/>
              </a:lnSpc>
            </a:pP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8"/>
            </p:custDataLst>
          </p:nvPr>
        </p:nvSpPr>
        <p:spPr>
          <a:xfrm>
            <a:off x="7819389" y="2076313"/>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可行性分析</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pic>
        <p:nvPicPr>
          <p:cNvPr id="20" name="图片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4927" y="1826846"/>
            <a:ext cx="3107391" cy="3107391"/>
          </a:xfrm>
          <a:prstGeom prst="rect">
            <a:avLst/>
          </a:prstGeom>
        </p:spPr>
      </p:pic>
      <p:sp>
        <p:nvSpPr>
          <p:cNvPr id="8" name="菱形 7"/>
          <p:cNvSpPr/>
          <p:nvPr>
            <p:custDataLst>
              <p:tags r:id="rId10"/>
            </p:custDataLst>
          </p:nvPr>
        </p:nvSpPr>
        <p:spPr>
          <a:xfrm>
            <a:off x="7154230" y="4449636"/>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6</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11"/>
            </p:custDataLst>
          </p:nvPr>
        </p:nvSpPr>
        <p:spPr>
          <a:xfrm>
            <a:off x="7809229" y="444894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预算</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4" name="菱形 13"/>
          <p:cNvSpPr/>
          <p:nvPr>
            <p:custDataLst>
              <p:tags r:id="rId12"/>
            </p:custDataLst>
          </p:nvPr>
        </p:nvSpPr>
        <p:spPr>
          <a:xfrm>
            <a:off x="7154229" y="499910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7</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13"/>
            </p:custDataLst>
          </p:nvPr>
        </p:nvSpPr>
        <p:spPr>
          <a:xfrm>
            <a:off x="7809230" y="503678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会议记录</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14"/>
            </p:custDataLst>
          </p:nvPr>
        </p:nvSpPr>
        <p:spPr>
          <a:xfrm>
            <a:off x="7163754" y="32662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菱形 20"/>
          <p:cNvSpPr/>
          <p:nvPr>
            <p:custDataLst>
              <p:tags r:id="rId15"/>
            </p:custDataLst>
          </p:nvPr>
        </p:nvSpPr>
        <p:spPr>
          <a:xfrm>
            <a:off x="7173915" y="152138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菱形 21"/>
          <p:cNvSpPr/>
          <p:nvPr>
            <p:custDataLst>
              <p:tags r:id="rId16"/>
            </p:custDataLst>
          </p:nvPr>
        </p:nvSpPr>
        <p:spPr>
          <a:xfrm>
            <a:off x="7173915" y="21154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菱形 22"/>
          <p:cNvSpPr/>
          <p:nvPr>
            <p:custDataLst>
              <p:tags r:id="rId17"/>
            </p:custDataLst>
          </p:nvPr>
        </p:nvSpPr>
        <p:spPr>
          <a:xfrm>
            <a:off x="7173915" y="271242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4" name="菱形 23"/>
          <p:cNvSpPr/>
          <p:nvPr>
            <p:custDataLst>
              <p:tags r:id="rId18"/>
            </p:custDataLst>
          </p:nvPr>
        </p:nvSpPr>
        <p:spPr>
          <a:xfrm>
            <a:off x="7164389" y="557885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8</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19"/>
            </p:custDataLst>
          </p:nvPr>
        </p:nvSpPr>
        <p:spPr>
          <a:xfrm>
            <a:off x="7819390" y="5578850"/>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绩效评价</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6" name="菱形 25"/>
          <p:cNvSpPr/>
          <p:nvPr>
            <p:custDataLst>
              <p:tags r:id="rId20"/>
            </p:custDataLst>
          </p:nvPr>
        </p:nvSpPr>
        <p:spPr>
          <a:xfrm>
            <a:off x="7154229" y="607080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9</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21"/>
            </p:custDataLst>
          </p:nvPr>
        </p:nvSpPr>
        <p:spPr>
          <a:xfrm>
            <a:off x="7809230" y="6070808"/>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参考文献</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2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580451"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1452880" y="1420325"/>
            <a:ext cx="388824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a:latin typeface="+mn-ea"/>
              </a:rPr>
              <a:t>参与人员</a:t>
            </a:r>
            <a:r>
              <a:rPr lang="en-US" altLang="zh-CN" sz="2400" b="1" kern="100" dirty="0">
                <a:latin typeface="+mn-ea"/>
              </a:rPr>
              <a:t>OBS</a:t>
            </a:r>
            <a:r>
              <a:rPr lang="zh-CN" altLang="en-US" sz="2400" b="1" kern="100" dirty="0">
                <a:latin typeface="+mn-ea"/>
              </a:rPr>
              <a:t>组织结构图</a:t>
            </a:r>
            <a:endParaRPr lang="zh-CN" altLang="en-US" sz="2400" b="1" kern="100" dirty="0">
              <a:latin typeface="+mn-ea"/>
            </a:endParaRPr>
          </a:p>
        </p:txBody>
      </p:sp>
      <p:sp>
        <p:nvSpPr>
          <p:cNvPr id="3" name="矩形 2"/>
          <p:cNvSpPr/>
          <p:nvPr/>
        </p:nvSpPr>
        <p:spPr>
          <a:xfrm>
            <a:off x="4876708" y="2336151"/>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6708" y="2336152"/>
            <a:ext cx="1418602" cy="646331"/>
          </a:xfrm>
          <a:prstGeom prst="rect">
            <a:avLst/>
          </a:prstGeom>
          <a:noFill/>
        </p:spPr>
        <p:txBody>
          <a:bodyPr wrap="square" rtlCol="0">
            <a:spAutoFit/>
          </a:bodyPr>
          <a:lstStyle/>
          <a:p>
            <a:pPr algn="ctr"/>
            <a:r>
              <a:rPr lang="zh-CN" altLang="en-US" dirty="0" smtClean="0"/>
              <a:t>杨枨</a:t>
            </a:r>
            <a:endParaRPr lang="en-US" altLang="zh-CN" dirty="0" smtClean="0"/>
          </a:p>
          <a:p>
            <a:pPr algn="ctr"/>
            <a:r>
              <a:rPr lang="zh-CN" altLang="en-US" dirty="0" smtClean="0"/>
              <a:t>项目经理</a:t>
            </a:r>
            <a:endParaRPr lang="zh-CN" altLang="en-US" dirty="0"/>
          </a:p>
        </p:txBody>
      </p:sp>
      <p:sp>
        <p:nvSpPr>
          <p:cNvPr id="10" name="矩形 9"/>
          <p:cNvSpPr/>
          <p:nvPr/>
        </p:nvSpPr>
        <p:spPr>
          <a:xfrm>
            <a:off x="4876708" y="3633687"/>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6708" y="3633688"/>
            <a:ext cx="1418602" cy="646331"/>
          </a:xfrm>
          <a:prstGeom prst="rect">
            <a:avLst/>
          </a:prstGeom>
          <a:noFill/>
        </p:spPr>
        <p:txBody>
          <a:bodyPr wrap="square" rtlCol="0">
            <a:spAutoFit/>
          </a:bodyPr>
          <a:lstStyle/>
          <a:p>
            <a:pPr algn="ctr"/>
            <a:r>
              <a:rPr lang="zh-CN" altLang="en-US" dirty="0"/>
              <a:t>沈瑞杰</a:t>
            </a:r>
            <a:endParaRPr lang="en-US" altLang="zh-CN" dirty="0" smtClean="0"/>
          </a:p>
          <a:p>
            <a:pPr algn="ctr"/>
            <a:r>
              <a:rPr lang="zh-CN" altLang="en-US" dirty="0" smtClean="0"/>
              <a:t>项目组长</a:t>
            </a:r>
            <a:endParaRPr lang="zh-CN" altLang="en-US" dirty="0"/>
          </a:p>
        </p:txBody>
      </p:sp>
      <p:sp>
        <p:nvSpPr>
          <p:cNvPr id="12" name="矩形 11"/>
          <p:cNvSpPr/>
          <p:nvPr/>
        </p:nvSpPr>
        <p:spPr>
          <a:xfrm>
            <a:off x="3492289" y="4922379"/>
            <a:ext cx="1418602" cy="6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2289" y="4922676"/>
            <a:ext cx="1418602" cy="646331"/>
          </a:xfrm>
          <a:prstGeom prst="rect">
            <a:avLst/>
          </a:prstGeom>
          <a:noFill/>
        </p:spPr>
        <p:txBody>
          <a:bodyPr wrap="square" rtlCol="0">
            <a:spAutoFit/>
          </a:bodyPr>
          <a:lstStyle/>
          <a:p>
            <a:pPr algn="ctr"/>
            <a:r>
              <a:rPr lang="zh-CN" altLang="en-US" dirty="0"/>
              <a:t>黄文涛</a:t>
            </a:r>
            <a:endParaRPr lang="en-US" altLang="zh-CN" dirty="0" smtClean="0"/>
          </a:p>
          <a:p>
            <a:pPr algn="ctr"/>
            <a:r>
              <a:rPr lang="zh-CN" altLang="en-US" dirty="0" smtClean="0"/>
              <a:t>项目组员</a:t>
            </a:r>
            <a:endParaRPr lang="zh-CN" altLang="en-US" dirty="0"/>
          </a:p>
        </p:txBody>
      </p:sp>
      <p:sp>
        <p:nvSpPr>
          <p:cNvPr id="14" name="矩形 13"/>
          <p:cNvSpPr/>
          <p:nvPr/>
        </p:nvSpPr>
        <p:spPr>
          <a:xfrm>
            <a:off x="6295310" y="4922676"/>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95310" y="4922677"/>
            <a:ext cx="1418602" cy="646331"/>
          </a:xfrm>
          <a:prstGeom prst="rect">
            <a:avLst/>
          </a:prstGeom>
          <a:noFill/>
        </p:spPr>
        <p:txBody>
          <a:bodyPr wrap="square" rtlCol="0">
            <a:spAutoFit/>
          </a:bodyPr>
          <a:lstStyle/>
          <a:p>
            <a:pPr algn="ctr"/>
            <a:r>
              <a:rPr lang="zh-CN" altLang="en-US" dirty="0" smtClean="0"/>
              <a:t>梅一枝</a:t>
            </a:r>
            <a:endParaRPr lang="en-US" altLang="zh-CN" dirty="0" smtClean="0"/>
          </a:p>
          <a:p>
            <a:pPr algn="ctr"/>
            <a:r>
              <a:rPr lang="zh-CN" altLang="en-US" dirty="0" smtClean="0"/>
              <a:t>项目组员</a:t>
            </a:r>
            <a:endParaRPr lang="zh-CN" altLang="en-US" dirty="0"/>
          </a:p>
        </p:txBody>
      </p:sp>
      <p:cxnSp>
        <p:nvCxnSpPr>
          <p:cNvPr id="17" name="直接连接符 16"/>
          <p:cNvCxnSpPr>
            <a:stCxn id="3" idx="2"/>
            <a:endCxn id="11" idx="0"/>
          </p:cNvCxnSpPr>
          <p:nvPr/>
        </p:nvCxnSpPr>
        <p:spPr>
          <a:xfrm>
            <a:off x="5586009" y="2982482"/>
            <a:ext cx="0" cy="651206"/>
          </a:xfrm>
          <a:prstGeom prst="line">
            <a:avLst/>
          </a:prstGeom>
        </p:spPr>
        <p:style>
          <a:lnRef idx="1">
            <a:schemeClr val="dk1"/>
          </a:lnRef>
          <a:fillRef idx="0">
            <a:schemeClr val="dk1"/>
          </a:fillRef>
          <a:effectRef idx="0">
            <a:schemeClr val="dk1"/>
          </a:effectRef>
          <a:fontRef idx="minor">
            <a:schemeClr val="tx1"/>
          </a:fontRef>
        </p:style>
      </p:cxnSp>
      <p:cxnSp>
        <p:nvCxnSpPr>
          <p:cNvPr id="19" name="肘形连接符 18"/>
          <p:cNvCxnSpPr/>
          <p:nvPr/>
        </p:nvCxnSpPr>
        <p:spPr>
          <a:xfrm rot="16200000" flipH="1">
            <a:off x="5979586" y="3892047"/>
            <a:ext cx="642658" cy="1418602"/>
          </a:xfrm>
          <a:prstGeom prst="bentConnector3">
            <a:avLst>
              <a:gd name="adj1" fmla="val 51330"/>
            </a:avLst>
          </a:prstGeom>
        </p:spPr>
        <p:style>
          <a:lnRef idx="1">
            <a:schemeClr val="dk1"/>
          </a:lnRef>
          <a:fillRef idx="0">
            <a:schemeClr val="dk1"/>
          </a:fillRef>
          <a:effectRef idx="0">
            <a:schemeClr val="dk1"/>
          </a:effectRef>
          <a:fontRef idx="minor">
            <a:schemeClr val="tx1"/>
          </a:fontRef>
        </p:style>
      </p:cxnSp>
      <p:cxnSp>
        <p:nvCxnSpPr>
          <p:cNvPr id="21" name="肘形连接符 20"/>
          <p:cNvCxnSpPr>
            <a:stCxn id="12" idx="0"/>
          </p:cNvCxnSpPr>
          <p:nvPr/>
        </p:nvCxnSpPr>
        <p:spPr>
          <a:xfrm rot="5400000" flipH="1" flipV="1">
            <a:off x="4735701" y="4072072"/>
            <a:ext cx="316196" cy="1384419"/>
          </a:xfrm>
          <a:prstGeom prst="bentConnector2">
            <a:avLst/>
          </a:prstGeom>
        </p:spPr>
        <p:style>
          <a:lnRef idx="1">
            <a:schemeClr val="dk1"/>
          </a:lnRef>
          <a:fillRef idx="0">
            <a:schemeClr val="dk1"/>
          </a:fillRef>
          <a:effectRef idx="0">
            <a:schemeClr val="dk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426627"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2486921" y="1531419"/>
            <a:ext cx="3019235" cy="559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项目团队内部协作</a:t>
            </a:r>
            <a:endParaRPr lang="zh-CN" altLang="en-US" sz="2400" b="1" kern="100" dirty="0">
              <a:latin typeface="+mn-ea"/>
            </a:endParaRPr>
          </a:p>
        </p:txBody>
      </p:sp>
      <p:sp>
        <p:nvSpPr>
          <p:cNvPr id="6" name="矩形 5"/>
          <p:cNvSpPr/>
          <p:nvPr/>
        </p:nvSpPr>
        <p:spPr>
          <a:xfrm>
            <a:off x="2486921" y="2243361"/>
            <a:ext cx="6096000" cy="3000821"/>
          </a:xfrm>
          <a:prstGeom prst="rect">
            <a:avLst/>
          </a:prstGeom>
        </p:spPr>
        <p:txBody>
          <a:bodyPr>
            <a:spAutoFit/>
          </a:bodyPr>
          <a:lstStyle/>
          <a:p>
            <a:pPr>
              <a:lnSpc>
                <a:spcPct val="150000"/>
              </a:lnSpc>
            </a:pPr>
            <a:r>
              <a:rPr lang="zh-CN" altLang="en-US" dirty="0" smtClean="0">
                <a:latin typeface="+mn-ea"/>
                <a:cs typeface="微软雅黑 Light" panose="020B0502040204020203" pitchFamily="34" charset="-122"/>
              </a:rPr>
              <a:t>协作</a:t>
            </a:r>
            <a:r>
              <a:rPr lang="zh-CN" altLang="en-US" dirty="0">
                <a:latin typeface="+mn-ea"/>
                <a:cs typeface="微软雅黑 Light" panose="020B0502040204020203" pitchFamily="34" charset="-122"/>
              </a:rPr>
              <a:t>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沟通</a:t>
            </a:r>
            <a:r>
              <a:rPr lang="zh-CN" altLang="en-US" dirty="0">
                <a:latin typeface="+mn-ea"/>
                <a:cs typeface="微软雅黑 Light" panose="020B0502040204020203" pitchFamily="34" charset="-122"/>
              </a:rPr>
              <a:t>方式：每周会议、微信等</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邮件</a:t>
            </a:r>
            <a:r>
              <a:rPr lang="zh-CN" altLang="en-US" dirty="0">
                <a:latin typeface="+mn-ea"/>
                <a:cs typeface="微软雅黑 Light" panose="020B0502040204020203" pitchFamily="34" charset="-122"/>
              </a:rPr>
              <a:t>沟通：主送</a:t>
            </a:r>
            <a:r>
              <a:rPr lang="zh-CN" altLang="en-US" dirty="0" smtClean="0">
                <a:latin typeface="+mn-ea"/>
                <a:cs typeface="微软雅黑 Light" panose="020B0502040204020203" pitchFamily="34" charset="-122"/>
              </a:rPr>
              <a:t>人为沈瑞杰，</a:t>
            </a:r>
            <a:r>
              <a:rPr lang="zh-CN" altLang="en-US" dirty="0">
                <a:latin typeface="+mn-ea"/>
                <a:cs typeface="微软雅黑 Light" panose="020B0502040204020203" pitchFamily="34" charset="-122"/>
              </a:rPr>
              <a:t>抄送</a:t>
            </a:r>
            <a:r>
              <a:rPr lang="zh-CN" altLang="en-US" dirty="0" smtClean="0">
                <a:latin typeface="+mn-ea"/>
                <a:cs typeface="微软雅黑 Light" panose="020B0502040204020203" pitchFamily="34" charset="-122"/>
              </a:rPr>
              <a:t>人为</a:t>
            </a:r>
            <a:r>
              <a:rPr lang="zh-CN" altLang="en-US" dirty="0">
                <a:latin typeface="+mn-ea"/>
                <a:cs typeface="微软雅黑 Light" panose="020B0502040204020203" pitchFamily="34" charset="-122"/>
              </a:rPr>
              <a:t>黄文涛</a:t>
            </a:r>
            <a:r>
              <a:rPr lang="zh-CN" altLang="en-US" dirty="0" smtClean="0">
                <a:latin typeface="+mn-ea"/>
                <a:cs typeface="微软雅黑 Light" panose="020B0502040204020203" pitchFamily="34" charset="-122"/>
              </a:rPr>
              <a:t>、梅一枝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工作</a:t>
            </a:r>
            <a:r>
              <a:rPr lang="zh-CN" altLang="en-US" dirty="0">
                <a:latin typeface="+mn-ea"/>
                <a:cs typeface="微软雅黑 Light" panose="020B0502040204020203" pitchFamily="34" charset="-122"/>
              </a:rPr>
              <a:t>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506203"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2939848" y="1702335"/>
            <a:ext cx="380278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项目团队外部沟通与协作</a:t>
            </a:r>
            <a:endParaRPr lang="zh-CN" altLang="en-US" sz="2400" b="1" kern="100" dirty="0">
              <a:latin typeface="+mn-ea"/>
            </a:endParaRPr>
          </a:p>
        </p:txBody>
      </p:sp>
      <p:sp>
        <p:nvSpPr>
          <p:cNvPr id="9" name="矩形 8"/>
          <p:cNvSpPr/>
          <p:nvPr/>
        </p:nvSpPr>
        <p:spPr>
          <a:xfrm>
            <a:off x="2939848" y="2463200"/>
            <a:ext cx="4572000" cy="3000821"/>
          </a:xfrm>
          <a:prstGeom prst="rect">
            <a:avLst/>
          </a:prstGeom>
        </p:spPr>
        <p:txBody>
          <a:bodyPr>
            <a:spAutoFit/>
          </a:bodyPr>
          <a:lstStyle/>
          <a:p>
            <a:pPr>
              <a:lnSpc>
                <a:spcPct val="150000"/>
              </a:lnSpc>
            </a:pPr>
            <a:r>
              <a:rPr lang="zh-CN" altLang="en-US" dirty="0">
                <a:latin typeface="+mn-ea"/>
                <a:cs typeface="微软雅黑 Light" panose="020B0502040204020203" pitchFamily="34" charset="-122"/>
              </a:rPr>
              <a:t>与客户（老师）之间的沟通方式包括：</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变更备忘</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B</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评审会议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C</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执行情况报告，展示相关</a:t>
            </a:r>
            <a:r>
              <a:rPr lang="en-US" altLang="zh-CN" dirty="0">
                <a:latin typeface="+mn-ea"/>
                <a:cs typeface="微软雅黑 Light" panose="020B0502040204020203" pitchFamily="34" charset="-122"/>
              </a:rPr>
              <a:t>ppt</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非正式沟通方式：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线</a:t>
            </a:r>
            <a:r>
              <a:rPr lang="zh-CN" altLang="en-US" dirty="0" smtClean="0">
                <a:latin typeface="+mn-ea"/>
                <a:cs typeface="微软雅黑 Light" panose="020B0502040204020203" pitchFamily="34" charset="-122"/>
              </a:rPr>
              <a:t>下面谈</a:t>
            </a:r>
            <a:endParaRPr lang="en-US" altLang="zh-CN" dirty="0">
              <a:latin typeface="+mn-ea"/>
              <a:cs typeface="微软雅黑 Light" panose="020B0502040204020203" pitchFamily="34" charset="-122"/>
            </a:endParaRPr>
          </a:p>
        </p:txBody>
      </p:sp>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3042208"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a:blip r:embed="rId4"/>
          <a:stretch>
            <a:fillRect/>
          </a:stretch>
        </p:blipFill>
        <p:spPr>
          <a:xfrm>
            <a:off x="4124325" y="525780"/>
            <a:ext cx="6113145" cy="5602605"/>
          </a:xfrm>
          <a:prstGeom prst="rect">
            <a:avLst/>
          </a:prstGeom>
        </p:spPr>
      </p:pic>
    </p:spTree>
    <p:custDataLst>
      <p:tags r:id="rId5"/>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4"/>
          <a:stretch>
            <a:fillRect/>
          </a:stretch>
        </p:blipFill>
        <p:spPr>
          <a:xfrm>
            <a:off x="3967480" y="624205"/>
            <a:ext cx="6121400" cy="5610225"/>
          </a:xfrm>
          <a:prstGeom prst="rect">
            <a:avLst/>
          </a:prstGeom>
        </p:spPr>
      </p:pic>
    </p:spTree>
    <p:custDataLst>
      <p:tags r:id="rId5"/>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6" name="椭圆 5"/>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8"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9" name="图片 8"/>
          <p:cNvPicPr>
            <a:picLocks noChangeAspect="1"/>
          </p:cNvPicPr>
          <p:nvPr/>
        </p:nvPicPr>
        <p:blipFill>
          <a:blip r:embed="rId4"/>
          <a:stretch>
            <a:fillRect/>
          </a:stretch>
        </p:blipFill>
        <p:spPr>
          <a:xfrm>
            <a:off x="3957955" y="737870"/>
            <a:ext cx="6121400" cy="5610225"/>
          </a:xfrm>
          <a:prstGeom prst="rect">
            <a:avLst/>
          </a:prstGeom>
        </p:spPr>
      </p:pic>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文本框 6"/>
          <p:cNvSpPr txBox="1"/>
          <p:nvPr/>
        </p:nvSpPr>
        <p:spPr>
          <a:xfrm>
            <a:off x="1452880" y="1533588"/>
            <a:ext cx="9605378" cy="44319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基础成本</a:t>
            </a:r>
            <a:endParaRPr lang="en-US" altLang="zh-CN" sz="2400" b="1" dirty="0" smtClean="0">
              <a:latin typeface="+mn-ea"/>
            </a:endParaRPr>
          </a:p>
          <a:p>
            <a:pPr lvl="0">
              <a:lnSpc>
                <a:spcPct val="150000"/>
              </a:lnSpc>
            </a:pPr>
            <a:r>
              <a:rPr lang="zh-CN" altLang="en-US" sz="2000" dirty="0" smtClean="0">
                <a:latin typeface="+mn-ea"/>
              </a:rPr>
              <a:t>阿里云服务器</a:t>
            </a:r>
            <a:r>
              <a:rPr lang="en-US" altLang="zh-CN" sz="2000" dirty="0" smtClean="0">
                <a:latin typeface="+mn-ea"/>
              </a:rPr>
              <a:t>		9.5</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12 = 114</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smtClean="0">
                <a:latin typeface="+mn-ea"/>
              </a:rPr>
              <a:t>域名        </a:t>
            </a:r>
            <a:r>
              <a:rPr lang="en-US" altLang="zh-CN" sz="2000" dirty="0" smtClean="0">
                <a:latin typeface="+mn-ea"/>
              </a:rPr>
              <a:t>		9</a:t>
            </a:r>
            <a:r>
              <a:rPr lang="zh-CN" altLang="en-US" sz="2000" dirty="0" smtClean="0">
                <a:latin typeface="+mn-ea"/>
              </a:rPr>
              <a:t>元</a:t>
            </a:r>
            <a:r>
              <a:rPr lang="en-US" altLang="zh-CN" sz="2000" dirty="0" smtClean="0">
                <a:latin typeface="+mn-ea"/>
              </a:rPr>
              <a:t>/</a:t>
            </a:r>
            <a:r>
              <a:rPr lang="zh-CN" altLang="en-US" sz="2000" dirty="0" smtClean="0">
                <a:latin typeface="+mn-ea"/>
              </a:rPr>
              <a:t>年   * </a:t>
            </a:r>
            <a:r>
              <a:rPr lang="en-US" altLang="zh-CN" sz="2000" dirty="0" smtClean="0">
                <a:latin typeface="+mn-ea"/>
              </a:rPr>
              <a:t>1  = 9</a:t>
            </a:r>
            <a:r>
              <a:rPr lang="zh-CN" altLang="en-US" sz="2000" dirty="0" smtClean="0">
                <a:latin typeface="+mn-ea"/>
              </a:rPr>
              <a:t>元</a:t>
            </a:r>
            <a:endParaRPr lang="en-US" altLang="zh-CN" sz="2000" dirty="0" smtClean="0">
              <a:latin typeface="+mn-ea"/>
            </a:endParaRPr>
          </a:p>
          <a:p>
            <a:pPr lvl="0">
              <a:lnSpc>
                <a:spcPct val="150000"/>
              </a:lnSpc>
            </a:pPr>
            <a:r>
              <a:rPr lang="zh-CN" altLang="en-US" sz="2400" b="1" dirty="0" smtClean="0">
                <a:latin typeface="+mn-ea"/>
              </a:rPr>
              <a:t>整体预算</a:t>
            </a:r>
            <a:endParaRPr lang="en-US" altLang="zh-CN" sz="2400" b="1" dirty="0" smtClean="0">
              <a:latin typeface="+mn-ea"/>
            </a:endParaRPr>
          </a:p>
          <a:p>
            <a:pPr lvl="0">
              <a:lnSpc>
                <a:spcPct val="150000"/>
              </a:lnSpc>
            </a:pPr>
            <a:r>
              <a:rPr lang="zh-CN" altLang="zh-CN" sz="2000" dirty="0"/>
              <a:t>按照</a:t>
            </a:r>
            <a:r>
              <a:rPr lang="en-US" altLang="zh-CN" sz="2000" dirty="0"/>
              <a:t>2019</a:t>
            </a:r>
            <a:r>
              <a:rPr lang="zh-CN" altLang="zh-CN" sz="2000" dirty="0"/>
              <a:t>年</a:t>
            </a:r>
            <a:r>
              <a:rPr lang="en-US" altLang="zh-CN" sz="2000" dirty="0"/>
              <a:t>IT</a:t>
            </a:r>
            <a:r>
              <a:rPr lang="zh-CN" altLang="en-US" sz="2000" dirty="0"/>
              <a:t>行业年薪计算出私营单位开发人员时薪</a:t>
            </a:r>
            <a:r>
              <a:rPr lang="zh-CN" altLang="zh-CN" sz="2000" dirty="0" smtClean="0"/>
              <a:t>每人</a:t>
            </a:r>
            <a:r>
              <a:rPr lang="en-US" altLang="zh-CN" sz="2000" dirty="0" smtClean="0"/>
              <a:t>61.27</a:t>
            </a:r>
            <a:r>
              <a:rPr lang="zh-CN" altLang="zh-CN" sz="2000" dirty="0" smtClean="0"/>
              <a:t>元</a:t>
            </a:r>
            <a:r>
              <a:rPr lang="zh-CN" altLang="zh-CN" sz="2000" dirty="0"/>
              <a:t>每小时的薪资</a:t>
            </a:r>
            <a:r>
              <a:rPr lang="zh-CN" altLang="zh-CN" sz="2000" dirty="0" smtClean="0"/>
              <a:t>水平</a:t>
            </a:r>
            <a:r>
              <a:rPr lang="zh-CN" altLang="en-US" sz="2000" dirty="0" smtClean="0">
                <a:latin typeface="+mn-ea"/>
                <a:cs typeface="微软雅黑 Light" panose="020B0502040204020203" pitchFamily="34" charset="-122"/>
              </a:rPr>
              <a:t>，结合</a:t>
            </a:r>
            <a:r>
              <a:rPr lang="zh-CN" altLang="en-US" sz="2000" dirty="0">
                <a:latin typeface="+mn-ea"/>
                <a:cs typeface="微软雅黑 Light" panose="020B0502040204020203" pitchFamily="34" charset="-122"/>
              </a:rPr>
              <a:t>甘特图中给出的具体所需</a:t>
            </a:r>
            <a:r>
              <a:rPr lang="zh-CN" altLang="en-US" sz="2000" dirty="0" smtClean="0">
                <a:latin typeface="+mn-ea"/>
                <a:cs typeface="微软雅黑 Light" panose="020B0502040204020203" pitchFamily="34" charset="-122"/>
              </a:rPr>
              <a:t>时间</a:t>
            </a:r>
            <a:r>
              <a:rPr lang="zh-CN" altLang="en-US" sz="2000" dirty="0">
                <a:latin typeface="+mn-ea"/>
                <a:cs typeface="微软雅黑 Light" panose="020B0502040204020203" pitchFamily="34" charset="-122"/>
              </a:rPr>
              <a:t>，整个项目开发时间成本预期</a:t>
            </a:r>
            <a:r>
              <a:rPr lang="zh-CN" altLang="en-US" sz="2000" dirty="0" smtClean="0">
                <a:latin typeface="+mn-ea"/>
                <a:cs typeface="微软雅黑 Light" panose="020B0502040204020203" pitchFamily="34" charset="-122"/>
              </a:rPr>
              <a:t>在</a:t>
            </a:r>
            <a:r>
              <a:rPr lang="en-US" altLang="zh-CN" sz="2000" dirty="0" smtClean="0">
                <a:latin typeface="+mn-ea"/>
                <a:cs typeface="微软雅黑 Light" panose="020B0502040204020203" pitchFamily="34" charset="-122"/>
              </a:rPr>
              <a:t>60,110.77</a:t>
            </a:r>
            <a:r>
              <a:rPr lang="zh-CN" altLang="en-US" sz="2000" dirty="0" smtClean="0">
                <a:latin typeface="+mn-ea"/>
                <a:cs typeface="微软雅黑 Light" panose="020B0502040204020203" pitchFamily="34" charset="-122"/>
              </a:rPr>
              <a:t>元</a:t>
            </a:r>
            <a:r>
              <a:rPr lang="zh-CN" altLang="en-US" sz="2000" dirty="0" smtClean="0">
                <a:latin typeface="+mn-ea"/>
                <a:cs typeface="微软雅黑 Light" panose="020B0502040204020203" pitchFamily="34" charset="-122"/>
              </a:rPr>
              <a:t>。</a:t>
            </a:r>
            <a:endParaRPr lang="en-US" altLang="zh-CN" sz="2000" dirty="0" smtClean="0">
              <a:latin typeface="+mn-ea"/>
              <a:cs typeface="微软雅黑 Light" panose="020B0502040204020203" pitchFamily="34" charset="-122"/>
            </a:endParaRPr>
          </a:p>
          <a:p>
            <a:pPr lvl="0">
              <a:lnSpc>
                <a:spcPct val="150000"/>
              </a:lnSpc>
            </a:pPr>
            <a:r>
              <a:rPr lang="zh-CN" altLang="en-US" sz="2000" dirty="0">
                <a:latin typeface="+mn-ea"/>
              </a:rPr>
              <a:t>招募体验</a:t>
            </a:r>
            <a:r>
              <a:rPr lang="zh-CN" altLang="en-US" sz="2000" dirty="0" smtClean="0">
                <a:latin typeface="+mn-ea"/>
              </a:rPr>
              <a:t>用户：</a:t>
            </a:r>
            <a:r>
              <a:rPr lang="en-US" altLang="zh-CN" sz="2000" dirty="0" smtClean="0">
                <a:latin typeface="+mn-ea"/>
              </a:rPr>
              <a:t>		50</a:t>
            </a:r>
            <a:r>
              <a:rPr lang="zh-CN" altLang="en-US" sz="2000" dirty="0" smtClean="0">
                <a:latin typeface="+mn-ea"/>
              </a:rPr>
              <a:t>元</a:t>
            </a:r>
            <a:r>
              <a:rPr lang="en-US" altLang="zh-CN" sz="2000" dirty="0" smtClean="0">
                <a:latin typeface="+mn-ea"/>
              </a:rPr>
              <a:t>/</a:t>
            </a:r>
            <a:r>
              <a:rPr lang="zh-CN" altLang="en-US" sz="2000" dirty="0" smtClean="0">
                <a:latin typeface="+mn-ea"/>
              </a:rPr>
              <a:t>人  * </a:t>
            </a:r>
            <a:r>
              <a:rPr lang="en-US" altLang="zh-CN" sz="2000" dirty="0" smtClean="0">
                <a:latin typeface="+mn-ea"/>
              </a:rPr>
              <a:t>4  = 200</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a:latin typeface="+mn-ea"/>
              </a:rPr>
              <a:t>团</a:t>
            </a:r>
            <a:r>
              <a:rPr lang="zh-CN" altLang="en-US" sz="2000" dirty="0" smtClean="0">
                <a:latin typeface="+mn-ea"/>
              </a:rPr>
              <a:t>建：</a:t>
            </a:r>
            <a:r>
              <a:rPr lang="en-US" altLang="zh-CN" sz="2000" dirty="0" smtClean="0">
                <a:latin typeface="+mn-ea"/>
              </a:rPr>
              <a:t>			100</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3  = 300</a:t>
            </a:r>
            <a:r>
              <a:rPr lang="zh-CN" altLang="en-US" sz="2000" dirty="0" smtClean="0">
                <a:latin typeface="+mn-ea"/>
              </a:rPr>
              <a:t>元</a:t>
            </a:r>
            <a:endParaRPr lang="en-US" altLang="zh-CN" sz="2000" dirty="0">
              <a:latin typeface="+mn-ea"/>
            </a:endParaRPr>
          </a:p>
          <a:p>
            <a:pPr lvl="0">
              <a:lnSpc>
                <a:spcPct val="150000"/>
              </a:lnSpc>
            </a:pPr>
            <a:r>
              <a:rPr lang="zh-CN" altLang="en-US" sz="2000" dirty="0" smtClean="0">
                <a:latin typeface="+mn-ea"/>
              </a:rPr>
              <a:t>合计：</a:t>
            </a:r>
            <a:r>
              <a:rPr lang="en-US" altLang="zh-CN" sz="2000" dirty="0" smtClean="0">
                <a:latin typeface="+mn-ea"/>
              </a:rPr>
              <a:t>		</a:t>
            </a:r>
            <a:r>
              <a:rPr lang="en-US" altLang="zh-CN" sz="2000" smtClean="0">
                <a:latin typeface="+mn-ea"/>
              </a:rPr>
              <a:t>	</a:t>
            </a:r>
            <a:r>
              <a:rPr lang="en-US" altLang="zh-CN" sz="2000" smtClean="0">
                <a:latin typeface="+mn-ea"/>
              </a:rPr>
              <a:t>60,610.77</a:t>
            </a:r>
            <a:r>
              <a:rPr lang="zh-CN" altLang="en-US" sz="2000" dirty="0" smtClean="0">
                <a:latin typeface="+mn-ea"/>
              </a:rPr>
              <a:t>元</a:t>
            </a:r>
            <a:endParaRPr lang="en-US" altLang="zh-CN" sz="2000" dirty="0">
              <a:latin typeface="+mn-ea"/>
            </a:endParaRPr>
          </a:p>
        </p:txBody>
      </p:sp>
    </p:spTree>
    <p:custDataLst>
      <p:tags r:id="rId4"/>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文本框 6"/>
          <p:cNvSpPr txBox="1"/>
          <p:nvPr/>
        </p:nvSpPr>
        <p:spPr>
          <a:xfrm>
            <a:off x="1452880" y="1533588"/>
            <a:ext cx="7727713"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项目具体任务预算</a:t>
            </a:r>
            <a:endParaRPr lang="en-US" altLang="zh-CN" sz="2400" b="1" dirty="0" smtClean="0">
              <a:latin typeface="+mn-ea"/>
            </a:endParaRPr>
          </a:p>
          <a:p>
            <a:pPr lvl="0">
              <a:lnSpc>
                <a:spcPct val="150000"/>
              </a:lnSpc>
            </a:pPr>
            <a:r>
              <a:rPr lang="zh-CN" altLang="en-US" sz="2400" dirty="0">
                <a:latin typeface="+mn-ea"/>
              </a:rPr>
              <a:t>前期</a:t>
            </a:r>
            <a:r>
              <a:rPr lang="zh-CN" altLang="en-US" sz="2400" dirty="0" smtClean="0">
                <a:latin typeface="+mn-ea"/>
              </a:rPr>
              <a:t>准备：</a:t>
            </a:r>
            <a:r>
              <a:rPr lang="en-US" altLang="zh-CN" sz="2400" dirty="0" smtClean="0">
                <a:latin typeface="+mn-ea"/>
              </a:rPr>
              <a:t>9700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可行性分析：</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需求分析：</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项目需求评审：</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设计：</a:t>
            </a:r>
            <a:r>
              <a:rPr lang="en-US" altLang="zh-CN" sz="2400" dirty="0" smtClean="0">
                <a:latin typeface="+mn-ea"/>
              </a:rPr>
              <a:t>8200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实现：</a:t>
            </a:r>
            <a:r>
              <a:rPr lang="en-US" altLang="zh-CN" sz="2400" dirty="0" smtClean="0">
                <a:latin typeface="+mn-ea"/>
              </a:rPr>
              <a:t>26900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a:latin typeface="+mn-ea"/>
              </a:rPr>
              <a:t>测试</a:t>
            </a:r>
            <a:r>
              <a:rPr lang="zh-CN" altLang="en-US" sz="2400" dirty="0" smtClean="0">
                <a:latin typeface="+mn-ea"/>
              </a:rPr>
              <a:t>维护：</a:t>
            </a:r>
            <a:r>
              <a:rPr lang="en-US" altLang="zh-CN" sz="2400" dirty="0" smtClean="0">
                <a:latin typeface="+mn-ea"/>
              </a:rPr>
              <a:t>5200</a:t>
            </a:r>
            <a:r>
              <a:rPr lang="zh-CN" altLang="en-US" sz="2400" dirty="0" smtClean="0">
                <a:latin typeface="+mn-ea"/>
              </a:rPr>
              <a:t>元</a:t>
            </a:r>
            <a:endParaRPr lang="en-US" altLang="zh-CN" sz="2400" dirty="0" smtClean="0">
              <a:latin typeface="+mn-ea"/>
            </a:endParaRPr>
          </a:p>
        </p:txBody>
      </p:sp>
    </p:spTree>
    <p:custDataLst>
      <p:tags r:id="rId4"/>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3221670"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会议记录</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7</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7988" y="383222"/>
            <a:ext cx="5111466" cy="6517323"/>
          </a:xfrm>
          <a:prstGeom prst="rect">
            <a:avLst/>
          </a:prstGeom>
        </p:spPr>
      </p:pic>
      <p:sp>
        <p:nvSpPr>
          <p:cNvPr id="6" name="TextBox 8"/>
          <p:cNvSpPr txBox="1"/>
          <p:nvPr/>
        </p:nvSpPr>
        <p:spPr>
          <a:xfrm>
            <a:off x="950814" y="200602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 name="图片 3"/>
          <p:cNvPicPr>
            <a:picLocks noChangeAspect="1"/>
          </p:cNvPicPr>
          <p:nvPr/>
        </p:nvPicPr>
        <p:blipFill>
          <a:blip r:embed="rId5"/>
          <a:stretch>
            <a:fillRect/>
          </a:stretch>
        </p:blipFill>
        <p:spPr>
          <a:xfrm>
            <a:off x="950814" y="2931520"/>
            <a:ext cx="4665291" cy="3048526"/>
          </a:xfrm>
          <a:prstGeom prst="rect">
            <a:avLst/>
          </a:prstGeom>
        </p:spPr>
      </p:pic>
    </p:spTree>
    <p:custDataLst>
      <p:tags r:id="rId6"/>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3222"/>
            <a:ext cx="3144757"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绩效评价</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smtClean="0">
                <a:solidFill>
                  <a:schemeClr val="bg1"/>
                </a:solidFill>
                <a:latin typeface="Arial" panose="020B0604020202020204" pitchFamily="34" charset="0"/>
                <a:ea typeface="微软雅黑" panose="020B0503020204020204" charset="-122"/>
                <a:cs typeface="Arial" panose="020B0604020202020204" pitchFamily="34" charset="0"/>
                <a:sym typeface="+mn-lt"/>
              </a:rPr>
              <a:t>8</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4"/>
          <a:stretch>
            <a:fillRect/>
          </a:stretch>
        </p:blipFill>
        <p:spPr>
          <a:xfrm>
            <a:off x="1248728" y="1654545"/>
            <a:ext cx="9707213" cy="4079683"/>
          </a:xfrm>
          <a:prstGeom prst="rect">
            <a:avLst/>
          </a:prstGeom>
        </p:spPr>
      </p:pic>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10" name="文本框 9"/>
          <p:cNvSpPr txBox="1"/>
          <p:nvPr/>
        </p:nvSpPr>
        <p:spPr>
          <a:xfrm>
            <a:off x="935990" y="946150"/>
            <a:ext cx="10326370" cy="2584450"/>
          </a:xfrm>
          <a:prstGeom prst="rect">
            <a:avLst/>
          </a:prstGeom>
          <a:noFill/>
        </p:spPr>
        <p:txBody>
          <a:bodyPr wrap="square" rtlCol="0">
            <a:spAutoFit/>
          </a:bodyPr>
          <a:lstStyle/>
          <a:p>
            <a:pPr fontAlgn="auto">
              <a:lnSpc>
                <a:spcPct val="150000"/>
              </a:lnSpc>
            </a:pPr>
            <a:r>
              <a:rPr lang="en-US" altLang="zh-CN" sz="2800" dirty="0"/>
              <a:t>1</a:t>
            </a:r>
            <a:r>
              <a:rPr lang="zh-CN" altLang="en-US" sz="2800" dirty="0"/>
              <a:t>、项目背景</a:t>
            </a:r>
            <a:endParaRPr lang="zh-CN" altLang="en-US" sz="2800" dirty="0"/>
          </a:p>
          <a:p>
            <a:pPr fontAlgn="auto">
              <a:lnSpc>
                <a:spcPct val="150000"/>
              </a:lnSpc>
            </a:pPr>
            <a:r>
              <a:rPr lang="zh-CN" altLang="en-US" dirty="0"/>
              <a:t>       </a:t>
            </a:r>
            <a:r>
              <a:rPr lang="zh-CN" altLang="en-US" dirty="0" smtClean="0"/>
              <a:t> </a:t>
            </a:r>
            <a:r>
              <a:rPr lang="zh-CN" altLang="en-US" sz="2000" dirty="0" smtClean="0"/>
              <a:t>随着</a:t>
            </a:r>
            <a:r>
              <a:rPr lang="zh-CN" altLang="en-US" sz="2000" dirty="0"/>
              <a:t>人们物质生活水平的提高，对精神文明建设的需求愈发热烈。</a:t>
            </a:r>
            <a:endParaRPr lang="zh-CN" altLang="en-US" sz="2000" dirty="0"/>
          </a:p>
          <a:p>
            <a:pPr fontAlgn="auto">
              <a:lnSpc>
                <a:spcPct val="150000"/>
              </a:lnSpc>
            </a:pPr>
            <a:r>
              <a:rPr lang="en-US" altLang="zh-CN" sz="2000" dirty="0"/>
              <a:t>       </a:t>
            </a:r>
            <a:r>
              <a:rPr lang="zh-CN" altLang="en-US" sz="2000" dirty="0"/>
              <a:t>鉴于如今大多数书籍网站鱼龙混杂，有较多网络小说、社科类书籍、工具书充斥在书籍市场，对于爱好文学的读者</a:t>
            </a:r>
            <a:r>
              <a:rPr lang="zh-CN" altLang="en-US" sz="2000" dirty="0">
                <a:sym typeface="+mn-ea"/>
              </a:rPr>
              <a:t>，本网站聚焦于纯文学书籍，并提供一个此类书籍交流、推荐的平台。</a:t>
            </a:r>
            <a:endParaRPr lang="zh-CN" altLang="en-US" sz="2000" dirty="0">
              <a:sym typeface="+mn-ea"/>
            </a:endParaRPr>
          </a:p>
        </p:txBody>
      </p:sp>
      <p:sp>
        <p:nvSpPr>
          <p:cNvPr id="2" name="椭圆 1"/>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3" name="文本框 2"/>
          <p:cNvSpPr txBox="1"/>
          <p:nvPr/>
        </p:nvSpPr>
        <p:spPr>
          <a:xfrm>
            <a:off x="935990" y="3974981"/>
            <a:ext cx="10104755" cy="1660525"/>
          </a:xfrm>
          <a:prstGeom prst="rect">
            <a:avLst/>
          </a:prstGeom>
          <a:noFill/>
        </p:spPr>
        <p:txBody>
          <a:bodyPr wrap="square" rtlCol="0">
            <a:spAutoFit/>
          </a:bodyPr>
          <a:lstStyle/>
          <a:p>
            <a:pPr fontAlgn="auto">
              <a:lnSpc>
                <a:spcPct val="150000"/>
              </a:lnSpc>
            </a:pPr>
            <a:r>
              <a:rPr lang="en-US" altLang="zh-CN" sz="2800" dirty="0"/>
              <a:t>2</a:t>
            </a:r>
            <a:r>
              <a:rPr lang="zh-CN" altLang="en-US" sz="2800" dirty="0"/>
              <a:t>、项目呈现</a:t>
            </a:r>
            <a:endParaRPr lang="zh-CN" altLang="en-US" sz="2800" dirty="0"/>
          </a:p>
          <a:p>
            <a:pPr fontAlgn="auto">
              <a:lnSpc>
                <a:spcPct val="150000"/>
              </a:lnSpc>
            </a:pPr>
            <a:r>
              <a:rPr lang="zh-CN" altLang="en-US" dirty="0"/>
              <a:t>       </a:t>
            </a:r>
            <a:r>
              <a:rPr lang="zh-CN" altLang="en-US" sz="2000" dirty="0"/>
              <a:t>网站能够向用户推荐文学领域热门书籍与新书，用户可以搜索书籍，查看其简介，浏览其他读者的书评，参与讨论，发表看法。</a:t>
            </a:r>
            <a:endParaRPr lang="zh-CN" altLang="en-US" sz="2000" dirty="0">
              <a:sym typeface="+mn-ea"/>
            </a:endParaRPr>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83223" y="22447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336868" y="26257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9</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24965" y="347345"/>
            <a:ext cx="3340142" cy="835660"/>
          </a:xfrm>
        </p:spPr>
        <p:txBody>
          <a:bodyPr>
            <a:normAutofit fontScale="90000"/>
          </a:bodyPr>
          <a:lstStyle/>
          <a:p>
            <a:pPr algn="l"/>
            <a:r>
              <a:rPr lang="zh-CN" altLang="en-US" spc="150" smtClean="0">
                <a:solidFill>
                  <a:schemeClr val="tx1">
                    <a:lumMod val="65000"/>
                    <a:lumOff val="35000"/>
                  </a:schemeClr>
                </a:solidFill>
                <a:ea typeface="微软雅黑" panose="020B0503020204020204" charset="-122"/>
                <a:sym typeface="Arial" panose="020B0604020202020204" pitchFamily="34" charset="0"/>
              </a:rPr>
              <a:t>参考</a:t>
            </a:r>
            <a:r>
              <a:rPr lang="zh-CN" altLang="en-US" spc="150">
                <a:solidFill>
                  <a:schemeClr val="tx1">
                    <a:lumMod val="65000"/>
                    <a:lumOff val="35000"/>
                  </a:schemeClr>
                </a:solidFill>
                <a:ea typeface="微软雅黑" panose="020B0503020204020204" charset="-122"/>
                <a:sym typeface="Arial" panose="020B0604020202020204" pitchFamily="34" charset="0"/>
              </a:rPr>
              <a:t>资料</a:t>
            </a:r>
            <a:endParaRPr lang="zh-CN" altLang="en-US" dirty="0"/>
          </a:p>
        </p:txBody>
      </p:sp>
      <p:sp>
        <p:nvSpPr>
          <p:cNvPr id="4" name="文本框 3"/>
          <p:cNvSpPr txBox="1"/>
          <p:nvPr/>
        </p:nvSpPr>
        <p:spPr>
          <a:xfrm>
            <a:off x="881698" y="1714500"/>
            <a:ext cx="10928350" cy="4524315"/>
          </a:xfrm>
          <a:prstGeom prst="rect">
            <a:avLst/>
          </a:prstGeom>
          <a:noFill/>
        </p:spPr>
        <p:txBody>
          <a:bodyPr wrap="square" rtlCol="0">
            <a:spAutoFit/>
          </a:bodyPr>
          <a:lstStyle/>
          <a:p>
            <a:pPr fontAlgn="auto">
              <a:lnSpc>
                <a:spcPct val="150000"/>
              </a:lnSpc>
            </a:pPr>
            <a:r>
              <a:rPr lang="zh-CN" altLang="en-US" sz="2400" dirty="0"/>
              <a:t>[1]陈新博,段飞志.基于B/S架构下的慕课平台设计与实现[J].数码世界,2020(09):256-258.</a:t>
            </a:r>
            <a:endParaRPr lang="zh-CN" altLang="en-US" sz="2400" dirty="0"/>
          </a:p>
          <a:p>
            <a:pPr fontAlgn="auto">
              <a:lnSpc>
                <a:spcPct val="150000"/>
              </a:lnSpc>
            </a:pPr>
            <a:r>
              <a:rPr lang="zh-CN" altLang="en-US" sz="2400" dirty="0"/>
              <a:t>[</a:t>
            </a:r>
            <a:r>
              <a:rPr lang="en-US" altLang="zh-CN" sz="2400" dirty="0"/>
              <a:t>2</a:t>
            </a:r>
            <a:r>
              <a:rPr lang="zh-CN" altLang="en-US" sz="2400" dirty="0"/>
              <a:t>]耿庆阳. 基于Spring Boot与Vue的电子商城设计与实现[D].西安石油大学,2020.</a:t>
            </a:r>
            <a:endParaRPr lang="zh-CN" altLang="en-US" sz="2400" dirty="0"/>
          </a:p>
          <a:p>
            <a:pPr fontAlgn="auto">
              <a:lnSpc>
                <a:spcPct val="150000"/>
              </a:lnSpc>
            </a:pPr>
            <a:r>
              <a:rPr lang="en-US" altLang="zh-CN" sz="2400" dirty="0"/>
              <a:t>[3]</a:t>
            </a:r>
            <a:r>
              <a:rPr lang="zh-CN" altLang="en-US" sz="2400" dirty="0"/>
              <a:t>豆瓣网站 </a:t>
            </a:r>
            <a:r>
              <a:rPr lang="zh-CN" altLang="en-US" sz="2400" dirty="0">
                <a:hlinkClick r:id="rId4"/>
              </a:rPr>
              <a:t>https://book.douban.com</a:t>
            </a:r>
            <a:r>
              <a:rPr lang="zh-CN" altLang="en-US" sz="2400" dirty="0" smtClean="0">
                <a:hlinkClick r:id="rId4"/>
              </a:rPr>
              <a:t>/</a:t>
            </a:r>
            <a:endParaRPr lang="en-US" altLang="zh-CN" sz="2400" dirty="0" smtClean="0"/>
          </a:p>
          <a:p>
            <a:pPr fontAlgn="auto">
              <a:lnSpc>
                <a:spcPct val="150000"/>
              </a:lnSpc>
            </a:pPr>
            <a:r>
              <a:rPr lang="en-US" altLang="zh-CN" sz="2400" dirty="0" smtClean="0"/>
              <a:t>[4]</a:t>
            </a:r>
            <a:r>
              <a:rPr lang="zh-CN" altLang="en-US" sz="2400" dirty="0"/>
              <a:t>陈豪</a:t>
            </a:r>
            <a:r>
              <a:rPr lang="en-US" altLang="zh-CN" sz="2400" dirty="0"/>
              <a:t>. </a:t>
            </a:r>
            <a:r>
              <a:rPr lang="zh-CN" altLang="en-US" sz="2400" dirty="0"/>
              <a:t>个性化推荐方法在高校图书馆书目推荐中的应用研究</a:t>
            </a:r>
            <a:r>
              <a:rPr lang="en-US" altLang="zh-CN" sz="2400" dirty="0"/>
              <a:t>[D].</a:t>
            </a:r>
            <a:r>
              <a:rPr lang="zh-CN" altLang="en-US" sz="2400" dirty="0"/>
              <a:t>贵州财经大学</a:t>
            </a:r>
            <a:r>
              <a:rPr lang="en-US" altLang="zh-CN" sz="2400" dirty="0"/>
              <a:t>,2019</a:t>
            </a:r>
            <a:r>
              <a:rPr lang="en-US" altLang="zh-CN" sz="2400" dirty="0" smtClean="0"/>
              <a:t>.</a:t>
            </a:r>
            <a:endParaRPr lang="en-US" altLang="zh-CN" sz="2400" dirty="0" smtClean="0"/>
          </a:p>
          <a:p>
            <a:pPr fontAlgn="auto">
              <a:lnSpc>
                <a:spcPct val="150000"/>
              </a:lnSpc>
            </a:pPr>
            <a:r>
              <a:rPr lang="en-US" altLang="zh-CN" sz="2400" dirty="0" smtClean="0"/>
              <a:t>[</a:t>
            </a:r>
            <a:r>
              <a:rPr lang="en-US" altLang="zh-CN" sz="2400" dirty="0"/>
              <a:t>5] 《Project Management Body Of </a:t>
            </a:r>
            <a:r>
              <a:rPr lang="en-US" altLang="zh-CN" sz="2400" dirty="0" smtClean="0"/>
              <a:t>Knowledge》P158,P159</a:t>
            </a:r>
            <a:endParaRPr lang="en-US" altLang="zh-CN" sz="2400" dirty="0" smtClean="0"/>
          </a:p>
        </p:txBody>
      </p:sp>
    </p:spTree>
    <p:custDataLst>
      <p:tags r:id="rId5"/>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9790" y="1607185"/>
            <a:ext cx="7931785" cy="1568450"/>
          </a:xfrm>
          <a:prstGeom prst="rect">
            <a:avLst/>
          </a:prstGeom>
          <a:noFill/>
        </p:spPr>
        <p:txBody>
          <a:bodyPr wrap="square" rtlCol="0">
            <a:spAutoFit/>
          </a:bodyPr>
          <a:lstStyle/>
          <a:p>
            <a:pPr algn="ctr"/>
            <a:r>
              <a:rPr lang="en-US" altLang="zh-CN" sz="9600" b="1" i="1"/>
              <a:t>THANKS</a:t>
            </a:r>
            <a:endParaRPr lang="en-US" altLang="zh-CN" sz="9600" b="1" i="1"/>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1"/>
            </p:custDataLst>
          </p:nvPr>
        </p:nvPicPr>
        <p:blipFill>
          <a:blip r:embed="rId2" r:link="rId3" cstate="email"/>
          <a:stretch>
            <a:fillRect/>
          </a:stretch>
        </p:blipFill>
        <p:spPr>
          <a:xfrm>
            <a:off x="0" y="0"/>
            <a:ext cx="720090" cy="514350"/>
          </a:xfrm>
          <a:prstGeom prst="rect">
            <a:avLst/>
          </a:prstGeom>
        </p:spPr>
      </p:pic>
      <p:pic>
        <p:nvPicPr>
          <p:cNvPr id="23" name="图片 22"/>
          <p:cNvPicPr/>
          <p:nvPr>
            <p:custDataLst>
              <p:tags r:id="rId4"/>
            </p:custDataLst>
          </p:nvPr>
        </p:nvPicPr>
        <p:blipFill>
          <a:blip r:embed="rId5" r:link="rId6" cstate="email"/>
          <a:stretch>
            <a:fillRect/>
          </a:stretch>
        </p:blipFill>
        <p:spPr>
          <a:xfrm>
            <a:off x="11471910" y="0"/>
            <a:ext cx="720090" cy="514350"/>
          </a:xfrm>
          <a:prstGeom prst="rect">
            <a:avLst/>
          </a:prstGeom>
        </p:spPr>
      </p:pic>
      <p:sp>
        <p:nvSpPr>
          <p:cNvPr id="5" name="任意多边形: 形状 4"/>
          <p:cNvSpPr/>
          <p:nvPr>
            <p:custDataLst>
              <p:tags r:id="rId7"/>
            </p:custDataLst>
          </p:nvPr>
        </p:nvSpPr>
        <p:spPr>
          <a:xfrm>
            <a:off x="1820253" y="3159630"/>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 name="任意多边形: 形状 5"/>
          <p:cNvSpPr/>
          <p:nvPr>
            <p:custDataLst>
              <p:tags r:id="rId8"/>
            </p:custDataLst>
          </p:nvPr>
        </p:nvSpPr>
        <p:spPr>
          <a:xfrm>
            <a:off x="5939698" y="3159630"/>
            <a:ext cx="4006667" cy="1656869"/>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9"/>
            </p:custDataLst>
          </p:nvPr>
        </p:nvSpPr>
        <p:spPr>
          <a:xfrm>
            <a:off x="1820252" y="4901788"/>
            <a:ext cx="4006669"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 name="任意多边形: 形状 8"/>
          <p:cNvSpPr/>
          <p:nvPr>
            <p:custDataLst>
              <p:tags r:id="rId10"/>
            </p:custDataLst>
          </p:nvPr>
        </p:nvSpPr>
        <p:spPr>
          <a:xfrm>
            <a:off x="5939698" y="4901788"/>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11"/>
            </p:custDataLst>
          </p:nvPr>
        </p:nvSpPr>
        <p:spPr>
          <a:xfrm flipH="1">
            <a:off x="4897257" y="3775950"/>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9" name="直角三角形 18"/>
          <p:cNvSpPr/>
          <p:nvPr>
            <p:custDataLst>
              <p:tags r:id="rId12"/>
            </p:custDataLst>
          </p:nvPr>
        </p:nvSpPr>
        <p:spPr>
          <a:xfrm>
            <a:off x="5939697" y="3775950"/>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直角三角形 19"/>
          <p:cNvSpPr/>
          <p:nvPr>
            <p:custDataLst>
              <p:tags r:id="rId13"/>
            </p:custDataLst>
          </p:nvPr>
        </p:nvSpPr>
        <p:spPr>
          <a:xfrm flipV="1">
            <a:off x="5939697" y="490178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直角三角形 20"/>
          <p:cNvSpPr/>
          <p:nvPr>
            <p:custDataLst>
              <p:tags r:id="rId14"/>
            </p:custDataLst>
          </p:nvPr>
        </p:nvSpPr>
        <p:spPr>
          <a:xfrm flipH="1" flipV="1">
            <a:off x="4897257" y="490178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15"/>
            </p:custDataLst>
          </p:nvPr>
        </p:nvSpPr>
        <p:spPr>
          <a:xfrm>
            <a:off x="481177" y="268984"/>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27" name="TextBox 2"/>
          <p:cNvSpPr txBox="1"/>
          <p:nvPr>
            <p:custDataLst>
              <p:tags r:id="rId16"/>
            </p:custDataLst>
          </p:nvPr>
        </p:nvSpPr>
        <p:spPr>
          <a:xfrm>
            <a:off x="418947" y="318514"/>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28" name="文本框 27"/>
          <p:cNvSpPr txBox="1"/>
          <p:nvPr/>
        </p:nvSpPr>
        <p:spPr>
          <a:xfrm>
            <a:off x="1687801" y="328751"/>
            <a:ext cx="2459355" cy="706755"/>
          </a:xfrm>
          <a:prstGeom prst="rect">
            <a:avLst/>
          </a:prstGeom>
          <a:noFill/>
        </p:spPr>
        <p:txBody>
          <a:bodyPr wrap="square" rtlCol="0">
            <a:spAutoFit/>
          </a:bodyPr>
          <a:lstStyle/>
          <a:p>
            <a:r>
              <a:rPr lang="zh-CN" altLang="en-US" sz="4000" dirty="0"/>
              <a:t>项目概述</a:t>
            </a:r>
            <a:endParaRPr lang="zh-CN" altLang="en-US" sz="4000" dirty="0"/>
          </a:p>
        </p:txBody>
      </p:sp>
      <p:sp>
        <p:nvSpPr>
          <p:cNvPr id="2" name="矩形 1"/>
          <p:cNvSpPr/>
          <p:nvPr/>
        </p:nvSpPr>
        <p:spPr>
          <a:xfrm>
            <a:off x="1338321" y="1120794"/>
            <a:ext cx="2510624" cy="646331"/>
          </a:xfrm>
          <a:prstGeom prst="rect">
            <a:avLst/>
          </a:prstGeom>
        </p:spPr>
        <p:txBody>
          <a:bodyPr wrap="none">
            <a:spAutoFit/>
          </a:bodyPr>
          <a:lstStyle/>
          <a:p>
            <a:pPr fontAlgn="auto">
              <a:lnSpc>
                <a:spcPct val="150000"/>
              </a:lnSpc>
            </a:pPr>
            <a:r>
              <a:rPr lang="en-US" altLang="zh-CN" sz="2400" dirty="0"/>
              <a:t>3</a:t>
            </a:r>
            <a:r>
              <a:rPr lang="zh-CN" altLang="en-US" sz="2400" dirty="0"/>
              <a:t>、目标</a:t>
            </a:r>
            <a:r>
              <a:rPr lang="zh-CN" altLang="en-US" sz="2400" dirty="0" smtClean="0"/>
              <a:t>用户群体</a:t>
            </a:r>
            <a:endParaRPr lang="zh-CN" altLang="en-US" sz="2400" dirty="0"/>
          </a:p>
        </p:txBody>
      </p:sp>
      <p:sp>
        <p:nvSpPr>
          <p:cNvPr id="3" name="文本框 2"/>
          <p:cNvSpPr txBox="1"/>
          <p:nvPr/>
        </p:nvSpPr>
        <p:spPr>
          <a:xfrm>
            <a:off x="3823587" y="1875811"/>
            <a:ext cx="5725682" cy="461665"/>
          </a:xfrm>
          <a:prstGeom prst="rect">
            <a:avLst/>
          </a:prstGeom>
          <a:noFill/>
        </p:spPr>
        <p:txBody>
          <a:bodyPr wrap="square" rtlCol="0">
            <a:spAutoFit/>
          </a:bodyPr>
          <a:lstStyle/>
          <a:p>
            <a:r>
              <a:rPr lang="zh-CN" altLang="en-US" sz="2400" b="1" dirty="0" smtClean="0">
                <a:solidFill>
                  <a:srgbClr val="C00000"/>
                </a:solidFill>
              </a:rPr>
              <a:t>任何对文学类书籍有兴趣的人</a:t>
            </a:r>
            <a:endParaRPr lang="zh-CN" altLang="en-US" sz="2400" b="1" dirty="0">
              <a:solidFill>
                <a:srgbClr val="C00000"/>
              </a:solidFill>
            </a:endParaRPr>
          </a:p>
        </p:txBody>
      </p:sp>
      <p:sp>
        <p:nvSpPr>
          <p:cNvPr id="30" name="矩形 29"/>
          <p:cNvSpPr/>
          <p:nvPr/>
        </p:nvSpPr>
        <p:spPr>
          <a:xfrm>
            <a:off x="1820252" y="2337476"/>
            <a:ext cx="1415772" cy="580415"/>
          </a:xfrm>
          <a:prstGeom prst="rect">
            <a:avLst/>
          </a:prstGeom>
        </p:spPr>
        <p:txBody>
          <a:bodyPr wrap="none">
            <a:spAutoFit/>
          </a:bodyPr>
          <a:lstStyle/>
          <a:p>
            <a:pPr fontAlgn="auto">
              <a:lnSpc>
                <a:spcPct val="150000"/>
              </a:lnSpc>
            </a:pPr>
            <a:r>
              <a:rPr lang="zh-CN" altLang="en-US" sz="2400" dirty="0"/>
              <a:t>典型</a:t>
            </a:r>
            <a:r>
              <a:rPr lang="zh-CN" altLang="en-US" sz="2400" dirty="0" smtClean="0"/>
              <a:t>用户</a:t>
            </a:r>
            <a:endParaRPr lang="zh-CN" altLang="en-US" sz="2400" dirty="0"/>
          </a:p>
        </p:txBody>
      </p:sp>
      <p:sp>
        <p:nvSpPr>
          <p:cNvPr id="7" name="文本框 6"/>
          <p:cNvSpPr txBox="1"/>
          <p:nvPr/>
        </p:nvSpPr>
        <p:spPr>
          <a:xfrm>
            <a:off x="1940932" y="3375840"/>
            <a:ext cx="3616327" cy="369332"/>
          </a:xfrm>
          <a:prstGeom prst="rect">
            <a:avLst/>
          </a:prstGeom>
          <a:noFill/>
        </p:spPr>
        <p:txBody>
          <a:bodyPr wrap="square" rtlCol="0">
            <a:spAutoFit/>
          </a:bodyPr>
          <a:lstStyle/>
          <a:p>
            <a:r>
              <a:rPr lang="zh-CN" altLang="en-US" dirty="0" smtClean="0"/>
              <a:t>浙江音乐学院 流行演唱</a:t>
            </a:r>
            <a:r>
              <a:rPr lang="en-US" altLang="zh-CN" dirty="0" smtClean="0"/>
              <a:t>181</a:t>
            </a:r>
            <a:r>
              <a:rPr lang="zh-CN" altLang="en-US" dirty="0" smtClean="0"/>
              <a:t>班</a:t>
            </a:r>
            <a:endParaRPr lang="zh-CN" altLang="en-US" dirty="0"/>
          </a:p>
        </p:txBody>
      </p:sp>
      <p:sp>
        <p:nvSpPr>
          <p:cNvPr id="31" name="文本框 30"/>
          <p:cNvSpPr txBox="1"/>
          <p:nvPr/>
        </p:nvSpPr>
        <p:spPr>
          <a:xfrm>
            <a:off x="1966422" y="4049434"/>
            <a:ext cx="1295092" cy="461665"/>
          </a:xfrm>
          <a:prstGeom prst="rect">
            <a:avLst/>
          </a:prstGeom>
          <a:noFill/>
        </p:spPr>
        <p:txBody>
          <a:bodyPr wrap="square" rtlCol="0">
            <a:spAutoFit/>
          </a:bodyPr>
          <a:lstStyle/>
          <a:p>
            <a:r>
              <a:rPr lang="zh-CN" altLang="en-US" sz="2400" dirty="0" smtClean="0"/>
              <a:t>蔡韵宜</a:t>
            </a:r>
            <a:endParaRPr lang="zh-CN" altLang="en-US" sz="2400" dirty="0"/>
          </a:p>
        </p:txBody>
      </p:sp>
      <p:sp>
        <p:nvSpPr>
          <p:cNvPr id="32" name="文本框 31"/>
          <p:cNvSpPr txBox="1"/>
          <p:nvPr/>
        </p:nvSpPr>
        <p:spPr>
          <a:xfrm>
            <a:off x="6077583" y="3375840"/>
            <a:ext cx="3730896" cy="369332"/>
          </a:xfrm>
          <a:prstGeom prst="rect">
            <a:avLst/>
          </a:prstGeom>
          <a:noFill/>
        </p:spPr>
        <p:txBody>
          <a:bodyPr wrap="square" rtlCol="0">
            <a:spAutoFit/>
          </a:bodyPr>
          <a:lstStyle/>
          <a:p>
            <a:r>
              <a:rPr lang="zh-CN" altLang="en-US" dirty="0" smtClean="0"/>
              <a:t>宁波大学 小学教育（师范）</a:t>
            </a:r>
            <a:r>
              <a:rPr lang="en-US" altLang="zh-CN" dirty="0" smtClean="0"/>
              <a:t>182</a:t>
            </a:r>
            <a:r>
              <a:rPr lang="zh-CN" altLang="en-US" dirty="0" smtClean="0"/>
              <a:t>班</a:t>
            </a:r>
            <a:endParaRPr lang="zh-CN" altLang="en-US" dirty="0"/>
          </a:p>
        </p:txBody>
      </p:sp>
      <p:sp>
        <p:nvSpPr>
          <p:cNvPr id="33" name="文本框 32"/>
          <p:cNvSpPr txBox="1"/>
          <p:nvPr/>
        </p:nvSpPr>
        <p:spPr>
          <a:xfrm>
            <a:off x="6452075" y="6070307"/>
            <a:ext cx="3324314" cy="369332"/>
          </a:xfrm>
          <a:prstGeom prst="rect">
            <a:avLst/>
          </a:prstGeom>
          <a:noFill/>
        </p:spPr>
        <p:txBody>
          <a:bodyPr wrap="square" rtlCol="0">
            <a:spAutoFit/>
          </a:bodyPr>
          <a:lstStyle/>
          <a:p>
            <a:r>
              <a:rPr lang="zh-CN" altLang="en-US" dirty="0" smtClean="0"/>
              <a:t>浙大城市学院 软件工程</a:t>
            </a:r>
            <a:r>
              <a:rPr lang="en-US" altLang="zh-CN" dirty="0" smtClean="0"/>
              <a:t>1801</a:t>
            </a:r>
            <a:r>
              <a:rPr lang="zh-CN" altLang="en-US" dirty="0" smtClean="0"/>
              <a:t>班</a:t>
            </a:r>
            <a:endParaRPr lang="zh-CN" altLang="en-US" dirty="0"/>
          </a:p>
        </p:txBody>
      </p:sp>
      <p:sp>
        <p:nvSpPr>
          <p:cNvPr id="34" name="文本框 33"/>
          <p:cNvSpPr txBox="1"/>
          <p:nvPr/>
        </p:nvSpPr>
        <p:spPr>
          <a:xfrm>
            <a:off x="8576506" y="5297205"/>
            <a:ext cx="1199881" cy="461665"/>
          </a:xfrm>
          <a:prstGeom prst="rect">
            <a:avLst/>
          </a:prstGeom>
          <a:noFill/>
        </p:spPr>
        <p:txBody>
          <a:bodyPr wrap="square" rtlCol="0">
            <a:spAutoFit/>
          </a:bodyPr>
          <a:lstStyle/>
          <a:p>
            <a:r>
              <a:rPr lang="zh-CN" altLang="en-US" sz="2400" dirty="0"/>
              <a:t>张景雄</a:t>
            </a:r>
            <a:endParaRPr lang="zh-CN" altLang="en-US" sz="2400" dirty="0"/>
          </a:p>
        </p:txBody>
      </p:sp>
      <p:sp>
        <p:nvSpPr>
          <p:cNvPr id="35" name="文本框 34"/>
          <p:cNvSpPr txBox="1"/>
          <p:nvPr/>
        </p:nvSpPr>
        <p:spPr>
          <a:xfrm>
            <a:off x="1940932" y="6033331"/>
            <a:ext cx="3477102" cy="369332"/>
          </a:xfrm>
          <a:prstGeom prst="rect">
            <a:avLst/>
          </a:prstGeom>
          <a:noFill/>
        </p:spPr>
        <p:txBody>
          <a:bodyPr wrap="square" rtlCol="0">
            <a:spAutoFit/>
          </a:bodyPr>
          <a:lstStyle/>
          <a:p>
            <a:r>
              <a:rPr lang="zh-CN" altLang="en-US" dirty="0"/>
              <a:t>浙大城市</a:t>
            </a:r>
            <a:r>
              <a:rPr lang="zh-CN" altLang="en-US" dirty="0" smtClean="0"/>
              <a:t>学院 中文</a:t>
            </a:r>
            <a:r>
              <a:rPr lang="en-US" altLang="zh-CN" dirty="0" smtClean="0"/>
              <a:t>1901</a:t>
            </a:r>
            <a:r>
              <a:rPr lang="zh-CN" altLang="en-US" dirty="0" smtClean="0"/>
              <a:t>班</a:t>
            </a:r>
            <a:endParaRPr lang="zh-CN" altLang="en-US" dirty="0"/>
          </a:p>
        </p:txBody>
      </p:sp>
      <p:sp>
        <p:nvSpPr>
          <p:cNvPr id="36" name="文本框 35"/>
          <p:cNvSpPr txBox="1"/>
          <p:nvPr/>
        </p:nvSpPr>
        <p:spPr>
          <a:xfrm>
            <a:off x="8576507" y="4065392"/>
            <a:ext cx="1199881" cy="461665"/>
          </a:xfrm>
          <a:prstGeom prst="rect">
            <a:avLst/>
          </a:prstGeom>
          <a:noFill/>
        </p:spPr>
        <p:txBody>
          <a:bodyPr wrap="square" rtlCol="0">
            <a:spAutoFit/>
          </a:bodyPr>
          <a:lstStyle/>
          <a:p>
            <a:r>
              <a:rPr lang="zh-CN" altLang="en-US" sz="2400" dirty="0" smtClean="0"/>
              <a:t>杨艺宁</a:t>
            </a:r>
            <a:endParaRPr lang="zh-CN" altLang="en-US" sz="2400" dirty="0"/>
          </a:p>
        </p:txBody>
      </p:sp>
      <p:sp>
        <p:nvSpPr>
          <p:cNvPr id="37" name="文本框 36"/>
          <p:cNvSpPr txBox="1"/>
          <p:nvPr/>
        </p:nvSpPr>
        <p:spPr>
          <a:xfrm>
            <a:off x="1940932" y="5301712"/>
            <a:ext cx="1186829" cy="461665"/>
          </a:xfrm>
          <a:prstGeom prst="rect">
            <a:avLst/>
          </a:prstGeom>
          <a:noFill/>
        </p:spPr>
        <p:txBody>
          <a:bodyPr wrap="square" rtlCol="0">
            <a:spAutoFit/>
          </a:bodyPr>
          <a:lstStyle/>
          <a:p>
            <a:r>
              <a:rPr lang="zh-CN" altLang="en-US" sz="2400" dirty="0"/>
              <a:t>范丽娜</a:t>
            </a:r>
            <a:endParaRPr lang="zh-CN" altLang="en-US" sz="2400" dirty="0"/>
          </a:p>
        </p:txBody>
      </p:sp>
    </p:spTree>
    <p:custDataLst>
      <p:tags r:id="rId1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07178" y="1048385"/>
            <a:ext cx="10326370" cy="4893647"/>
          </a:xfrm>
          <a:prstGeom prst="rect">
            <a:avLst/>
          </a:prstGeom>
          <a:noFill/>
        </p:spPr>
        <p:txBody>
          <a:bodyPr wrap="square" rtlCol="0">
            <a:spAutoFit/>
          </a:bodyPr>
          <a:lstStyle/>
          <a:p>
            <a:pPr fontAlgn="auto">
              <a:lnSpc>
                <a:spcPct val="150000"/>
              </a:lnSpc>
            </a:pPr>
            <a:r>
              <a:rPr lang="en-US" altLang="zh-CN" sz="3200" dirty="0"/>
              <a:t>4</a:t>
            </a:r>
            <a:r>
              <a:rPr lang="zh-CN" altLang="en-US" sz="3200" dirty="0"/>
              <a:t>、项目</a:t>
            </a:r>
            <a:r>
              <a:rPr lang="zh-CN" altLang="en-US" sz="3200" dirty="0" smtClean="0"/>
              <a:t>目标</a:t>
            </a:r>
            <a:endParaRPr lang="zh-CN" altLang="en-US" sz="3200" dirty="0"/>
          </a:p>
          <a:p>
            <a:pPr fontAlgn="auto">
              <a:lnSpc>
                <a:spcPct val="150000"/>
              </a:lnSpc>
            </a:pPr>
            <a:r>
              <a:rPr lang="zh-CN" altLang="en-US" dirty="0"/>
              <a:t>       </a:t>
            </a:r>
            <a:r>
              <a:rPr lang="zh-CN" altLang="en-US" dirty="0" smtClean="0"/>
              <a:t>   </a:t>
            </a:r>
            <a:r>
              <a:rPr lang="zh-CN" altLang="en-US" sz="2400" dirty="0" smtClean="0"/>
              <a:t>第一</a:t>
            </a:r>
            <a:r>
              <a:rPr lang="zh-CN" altLang="en-US" sz="2400" dirty="0"/>
              <a:t>目标：打开网页，用户可以登录个人账号发表个人动态和浏览他人动态，可以检索书籍并查看书籍详情。</a:t>
            </a:r>
            <a:endParaRPr lang="zh-CN" altLang="en-US" sz="2400" dirty="0"/>
          </a:p>
          <a:p>
            <a:pPr fontAlgn="auto">
              <a:lnSpc>
                <a:spcPct val="150000"/>
              </a:lnSpc>
            </a:pPr>
            <a:endParaRPr lang="zh-CN" altLang="en-US" sz="2400" dirty="0"/>
          </a:p>
          <a:p>
            <a:pPr fontAlgn="auto">
              <a:lnSpc>
                <a:spcPct val="150000"/>
              </a:lnSpc>
            </a:pPr>
            <a:r>
              <a:rPr lang="zh-CN" altLang="en-US" sz="2800" dirty="0"/>
              <a:t>      </a:t>
            </a:r>
            <a:r>
              <a:rPr lang="zh-CN" altLang="en-US" sz="2400" dirty="0"/>
              <a:t>第二目标：用户可以在书籍详情页面留下书评并完成留言回复、关注点赞的社交功能。</a:t>
            </a:r>
            <a:endParaRPr lang="zh-CN" altLang="en-US" sz="2400" dirty="0"/>
          </a:p>
          <a:p>
            <a:pPr fontAlgn="auto">
              <a:lnSpc>
                <a:spcPct val="150000"/>
              </a:lnSpc>
            </a:pPr>
            <a:endParaRPr lang="zh-CN" altLang="en-US" sz="2800" dirty="0"/>
          </a:p>
          <a:p>
            <a:pPr fontAlgn="auto">
              <a:lnSpc>
                <a:spcPct val="150000"/>
              </a:lnSpc>
            </a:pPr>
            <a:r>
              <a:rPr lang="zh-CN" altLang="en-US" sz="2400" dirty="0">
                <a:sym typeface="+mn-ea"/>
              </a:rPr>
              <a:t>      第三目标：网站可以根据用户的行为数据分析，推荐相关的书籍。</a:t>
            </a:r>
            <a:endParaRPr lang="zh-CN" altLang="en-US" sz="2400" dirty="0">
              <a:sym typeface="+mn-ea"/>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45455" y="1507464"/>
            <a:ext cx="9810473" cy="2954655"/>
          </a:xfrm>
          <a:prstGeom prst="rect">
            <a:avLst/>
          </a:prstGeom>
          <a:noFill/>
        </p:spPr>
        <p:txBody>
          <a:bodyPr wrap="square" rtlCol="0">
            <a:spAutoFit/>
          </a:bodyPr>
          <a:lstStyle/>
          <a:p>
            <a:pPr fontAlgn="auto">
              <a:lnSpc>
                <a:spcPct val="150000"/>
              </a:lnSpc>
            </a:pPr>
            <a:r>
              <a:rPr lang="en-US" altLang="zh-CN" sz="2800" dirty="0"/>
              <a:t>5</a:t>
            </a:r>
            <a:r>
              <a:rPr lang="zh-CN" altLang="en-US" sz="2800" dirty="0" smtClean="0"/>
              <a:t>、</a:t>
            </a:r>
            <a:r>
              <a:rPr lang="zh-CN" altLang="en-US" sz="2800" dirty="0"/>
              <a:t>具体功能</a:t>
            </a:r>
            <a:r>
              <a:rPr lang="en-US" altLang="zh-CN" sz="2800" baseline="30000" dirty="0"/>
              <a:t>[3</a:t>
            </a:r>
            <a:r>
              <a:rPr lang="en-US" altLang="zh-CN" sz="2800" baseline="30000" dirty="0" smtClean="0"/>
              <a:t>]</a:t>
            </a:r>
            <a:endParaRPr lang="zh-CN" altLang="en-US" sz="2800" dirty="0"/>
          </a:p>
          <a:p>
            <a:pPr fontAlgn="auto">
              <a:lnSpc>
                <a:spcPct val="150000"/>
              </a:lnSpc>
            </a:pPr>
            <a:r>
              <a:rPr lang="zh-CN" altLang="en-US" sz="2400" dirty="0"/>
              <a:t>       用户模块：用户登录、注册，个人主页、个人动态、书单，社交</a:t>
            </a:r>
            <a:endParaRPr lang="zh-CN" altLang="en-US" sz="2400" dirty="0"/>
          </a:p>
          <a:p>
            <a:pPr fontAlgn="auto">
              <a:lnSpc>
                <a:spcPct val="150000"/>
              </a:lnSpc>
            </a:pPr>
            <a:r>
              <a:rPr lang="en-US" altLang="zh-CN" sz="2400" dirty="0"/>
              <a:t>       </a:t>
            </a:r>
            <a:r>
              <a:rPr lang="zh-CN" altLang="en-US" sz="2400" dirty="0"/>
              <a:t>书籍模块：搜索书籍</a:t>
            </a:r>
            <a:r>
              <a:rPr lang="zh-CN" altLang="en-US" sz="2400" dirty="0" smtClean="0"/>
              <a:t>，书籍推荐，</a:t>
            </a:r>
            <a:r>
              <a:rPr lang="zh-CN" altLang="en-US" sz="2400" dirty="0"/>
              <a:t>查看书评，查看书</a:t>
            </a:r>
            <a:r>
              <a:rPr lang="zh-CN" altLang="en-US" sz="2400" dirty="0" smtClean="0"/>
              <a:t>摘</a:t>
            </a:r>
            <a:endParaRPr lang="zh-CN" altLang="en-US" sz="2400" dirty="0"/>
          </a:p>
          <a:p>
            <a:pPr fontAlgn="auto">
              <a:lnSpc>
                <a:spcPct val="150000"/>
              </a:lnSpc>
            </a:pPr>
            <a:r>
              <a:rPr lang="en-US" altLang="zh-CN" sz="2400" dirty="0"/>
              <a:t>       </a:t>
            </a:r>
            <a:r>
              <a:rPr lang="zh-CN" altLang="en-US" sz="2400" dirty="0"/>
              <a:t>作家模块：搜索作家，查看作品</a:t>
            </a:r>
            <a:endParaRPr lang="zh-CN" altLang="en-US" sz="2400" dirty="0"/>
          </a:p>
          <a:p>
            <a:pPr fontAlgn="auto">
              <a:lnSpc>
                <a:spcPct val="150000"/>
              </a:lnSpc>
            </a:pPr>
            <a:r>
              <a:rPr lang="en-US" altLang="zh-CN" sz="2400" dirty="0"/>
              <a:t>       </a:t>
            </a:r>
            <a:r>
              <a:rPr lang="zh-CN" altLang="en-US" sz="2400" dirty="0"/>
              <a:t>社区模块：用户动态分享交流</a:t>
            </a:r>
            <a:endParaRPr lang="zh-CN" altLang="en-US" sz="2400" dirty="0"/>
          </a:p>
        </p:txBody>
      </p:sp>
      <p:sp>
        <p:nvSpPr>
          <p:cNvPr id="9" name="文本框 8"/>
          <p:cNvSpPr txBox="1"/>
          <p:nvPr/>
        </p:nvSpPr>
        <p:spPr>
          <a:xfrm>
            <a:off x="1270000" y="282575"/>
            <a:ext cx="2459355" cy="706755"/>
          </a:xfrm>
          <a:prstGeom prst="rect">
            <a:avLst/>
          </a:prstGeom>
          <a:noFill/>
        </p:spPr>
        <p:txBody>
          <a:bodyPr wrap="square" rtlCol="0">
            <a:spAutoFit/>
          </a:bodyPr>
          <a:lstStyle/>
          <a:p>
            <a:r>
              <a:rPr lang="zh-CN" altLang="en-US" sz="4000" dirty="0" smtClean="0"/>
              <a:t>项目概述</a:t>
            </a:r>
            <a:endParaRPr lang="zh-CN" altLang="en-US" sz="4000" dirty="0"/>
          </a:p>
        </p:txBody>
      </p:sp>
      <p:sp>
        <p:nvSpPr>
          <p:cNvPr id="8" name="椭圆 7"/>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11"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5" y="1048385"/>
            <a:ext cx="10326370" cy="5032147"/>
          </a:xfrm>
          <a:prstGeom prst="rect">
            <a:avLst/>
          </a:prstGeom>
          <a:noFill/>
        </p:spPr>
        <p:txBody>
          <a:bodyPr wrap="square" rtlCol="0">
            <a:spAutoFit/>
          </a:bodyPr>
          <a:lstStyle/>
          <a:p>
            <a:pPr fontAlgn="auto">
              <a:lnSpc>
                <a:spcPct val="150000"/>
              </a:lnSpc>
            </a:pPr>
            <a:r>
              <a:rPr lang="en-US" altLang="zh-CN" sz="3200" dirty="0"/>
              <a:t>6</a:t>
            </a:r>
            <a:r>
              <a:rPr lang="zh-CN" altLang="en-US" sz="3200" dirty="0" smtClean="0"/>
              <a:t>、</a:t>
            </a:r>
            <a:r>
              <a:rPr lang="zh-CN" altLang="en-US" sz="3200" dirty="0"/>
              <a:t>项目</a:t>
            </a:r>
            <a:r>
              <a:rPr lang="zh-CN" altLang="en-US" sz="3200" dirty="0" smtClean="0"/>
              <a:t>实现</a:t>
            </a:r>
            <a:r>
              <a:rPr lang="en-US" altLang="zh-CN" sz="3200" baseline="30000" dirty="0" smtClean="0"/>
              <a:t>[1][2]</a:t>
            </a:r>
            <a:endParaRPr lang="zh-CN" altLang="en-US" sz="3200" dirty="0"/>
          </a:p>
          <a:p>
            <a:pPr fontAlgn="auto">
              <a:lnSpc>
                <a:spcPct val="150000"/>
              </a:lnSpc>
            </a:pPr>
            <a:r>
              <a:rPr lang="zh-CN" altLang="en-US" sz="2000" dirty="0"/>
              <a:t>       </a:t>
            </a:r>
            <a:r>
              <a:rPr lang="zh-CN" altLang="en-US" sz="2000" dirty="0" smtClean="0"/>
              <a:t>  </a:t>
            </a:r>
            <a:r>
              <a:rPr lang="zh-CN" altLang="en-US" sz="2600" dirty="0" smtClean="0"/>
              <a:t>网站</a:t>
            </a:r>
            <a:r>
              <a:rPr lang="zh-CN" altLang="en-US" sz="2600" dirty="0"/>
              <a:t>前端采用</a:t>
            </a:r>
            <a:r>
              <a:rPr lang="en-US" altLang="zh-CN" sz="2600" dirty="0" err="1"/>
              <a:t>vue</a:t>
            </a:r>
            <a:r>
              <a:rPr lang="zh-CN" altLang="en-US" sz="2600" dirty="0"/>
              <a:t>框架</a:t>
            </a:r>
            <a:r>
              <a:rPr lang="en-US" altLang="zh-CN" sz="2600" dirty="0"/>
              <a:t>+element </a:t>
            </a:r>
            <a:r>
              <a:rPr lang="en-US" altLang="zh-CN" sz="2600" dirty="0" err="1"/>
              <a:t>ui</a:t>
            </a:r>
            <a:r>
              <a:rPr lang="zh-CN" altLang="en-US" sz="2600" dirty="0"/>
              <a:t>组件库，完成网页交互界面的实现。</a:t>
            </a:r>
            <a:endParaRPr lang="zh-CN" altLang="en-US" sz="2600" dirty="0"/>
          </a:p>
          <a:p>
            <a:pPr fontAlgn="auto">
              <a:lnSpc>
                <a:spcPct val="150000"/>
              </a:lnSpc>
            </a:pPr>
            <a:r>
              <a:rPr lang="zh-CN" altLang="en-US" sz="2600" dirty="0"/>
              <a:t>       网站后端使用</a:t>
            </a:r>
            <a:r>
              <a:rPr lang="en-US" altLang="zh-CN" sz="2600" dirty="0"/>
              <a:t>Tomcat</a:t>
            </a:r>
            <a:r>
              <a:rPr lang="zh-CN" altLang="en-US" sz="2600" dirty="0"/>
              <a:t>服务器</a:t>
            </a:r>
            <a:r>
              <a:rPr lang="en-US" altLang="zh-CN" sz="2600" dirty="0"/>
              <a:t>+</a:t>
            </a:r>
            <a:r>
              <a:rPr lang="en-US" altLang="zh-CN" sz="2600" dirty="0" err="1"/>
              <a:t>mysql</a:t>
            </a:r>
            <a:r>
              <a:rPr lang="zh-CN" altLang="en-US" sz="2600" dirty="0"/>
              <a:t>数据库</a:t>
            </a:r>
            <a:r>
              <a:rPr lang="en-US" altLang="zh-CN" sz="2600" dirty="0"/>
              <a:t>+spring boot</a:t>
            </a:r>
            <a:r>
              <a:rPr lang="zh-CN" altLang="en-US" sz="2600" dirty="0"/>
              <a:t>框架。</a:t>
            </a:r>
            <a:endParaRPr lang="zh-CN" altLang="en-US" sz="2600" dirty="0"/>
          </a:p>
          <a:p>
            <a:pPr fontAlgn="auto">
              <a:lnSpc>
                <a:spcPct val="150000"/>
              </a:lnSpc>
            </a:pPr>
            <a:r>
              <a:rPr lang="zh-CN" altLang="en-US" sz="2600" dirty="0"/>
              <a:t>       用户通过浏览器访问服务器，请求数据库内容，并加载到网页上供用户浏览。</a:t>
            </a:r>
            <a:endParaRPr lang="zh-CN" altLang="en-US" sz="2600" dirty="0">
              <a:sym typeface="+mn-ea"/>
            </a:endParaRPr>
          </a:p>
          <a:p>
            <a:pPr fontAlgn="auto">
              <a:lnSpc>
                <a:spcPct val="150000"/>
              </a:lnSpc>
            </a:pPr>
            <a:r>
              <a:rPr lang="zh-CN" altLang="en-US" sz="2600" dirty="0">
                <a:sym typeface="+mn-ea"/>
              </a:rPr>
              <a:t>       网站采集用户的行为数据，通过基于协同</a:t>
            </a:r>
            <a:r>
              <a:rPr lang="zh-CN" altLang="en-US" sz="2600" dirty="0" smtClean="0">
                <a:sym typeface="+mn-ea"/>
              </a:rPr>
              <a:t>过滤</a:t>
            </a:r>
            <a:r>
              <a:rPr lang="en-US" altLang="zh-CN" sz="2600" baseline="30000" dirty="0" smtClean="0">
                <a:sym typeface="+mn-ea"/>
              </a:rPr>
              <a:t>[4]</a:t>
            </a:r>
            <a:r>
              <a:rPr lang="zh-CN" altLang="en-US" sz="2600" dirty="0" smtClean="0">
                <a:sym typeface="+mn-ea"/>
              </a:rPr>
              <a:t>的</a:t>
            </a:r>
            <a:r>
              <a:rPr lang="zh-CN" altLang="en-US" sz="2600" dirty="0">
                <a:sym typeface="+mn-ea"/>
              </a:rPr>
              <a:t>推荐算法，分析用户偏好，给出相关书籍的推荐。</a:t>
            </a:r>
            <a:endParaRPr lang="zh-CN" altLang="en-US" sz="2600" dirty="0">
              <a:sym typeface="+mn-ea"/>
            </a:endParaRPr>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5" y="946150"/>
            <a:ext cx="3605530" cy="2214880"/>
          </a:xfrm>
          <a:prstGeom prst="rect">
            <a:avLst/>
          </a:prstGeom>
          <a:noFill/>
        </p:spPr>
        <p:txBody>
          <a:bodyPr wrap="square" rtlCol="0">
            <a:spAutoFit/>
          </a:bodyPr>
          <a:lstStyle/>
          <a:p>
            <a:pPr fontAlgn="auto">
              <a:lnSpc>
                <a:spcPct val="150000"/>
              </a:lnSpc>
            </a:pPr>
            <a:r>
              <a:rPr lang="en-US" altLang="zh-CN" sz="3200" dirty="0"/>
              <a:t>7</a:t>
            </a:r>
            <a:r>
              <a:rPr lang="zh-CN" altLang="en-US" sz="3200" dirty="0" smtClean="0"/>
              <a:t>、</a:t>
            </a:r>
            <a:r>
              <a:rPr lang="zh-CN" altLang="en-US" sz="3200" dirty="0"/>
              <a:t>项目开发工具</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grpSp>
        <p:nvGrpSpPr>
          <p:cNvPr id="14" name="组合 13"/>
          <p:cNvGrpSpPr/>
          <p:nvPr/>
        </p:nvGrpSpPr>
        <p:grpSpPr>
          <a:xfrm>
            <a:off x="1626235" y="1865630"/>
            <a:ext cx="4849495" cy="860425"/>
            <a:chOff x="2561" y="2938"/>
            <a:chExt cx="7637" cy="1355"/>
          </a:xfrm>
        </p:grpSpPr>
        <p:pic>
          <p:nvPicPr>
            <p:cNvPr id="2" name="图片 1"/>
            <p:cNvPicPr>
              <a:picLocks noChangeAspect="1"/>
            </p:cNvPicPr>
            <p:nvPr/>
          </p:nvPicPr>
          <p:blipFill>
            <a:blip r:embed="rId3"/>
            <a:stretch>
              <a:fillRect/>
            </a:stretch>
          </p:blipFill>
          <p:spPr>
            <a:xfrm>
              <a:off x="2561" y="2938"/>
              <a:ext cx="989" cy="989"/>
            </a:xfrm>
            <a:prstGeom prst="rect">
              <a:avLst/>
            </a:prstGeom>
          </p:spPr>
        </p:pic>
        <p:sp>
          <p:nvSpPr>
            <p:cNvPr id="5" name="文本框 4"/>
            <p:cNvSpPr txBox="1"/>
            <p:nvPr/>
          </p:nvSpPr>
          <p:spPr>
            <a:xfrm>
              <a:off x="3550" y="2938"/>
              <a:ext cx="6648" cy="1355"/>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vue.js：一套用于构建用户界面的渐进式JavaScript框架。</a:t>
              </a:r>
              <a:endParaRPr lang="zh-CN" altLang="en-US" sz="1600" kern="100" dirty="0">
                <a:latin typeface="微软雅黑 Light" panose="020B0502040204020203" pitchFamily="34" charset="-122"/>
                <a:ea typeface="微软雅黑 Light" panose="020B0502040204020203" pitchFamily="34" charset="-122"/>
              </a:endParaRPr>
            </a:p>
            <a:p>
              <a:endParaRPr lang="en-US" altLang="zh-CN"/>
            </a:p>
          </p:txBody>
        </p:sp>
      </p:grpSp>
      <p:grpSp>
        <p:nvGrpSpPr>
          <p:cNvPr id="8" name="组 7"/>
          <p:cNvGrpSpPr/>
          <p:nvPr/>
        </p:nvGrpSpPr>
        <p:grpSpPr>
          <a:xfrm>
            <a:off x="1600664" y="2918269"/>
            <a:ext cx="5214390" cy="657553"/>
            <a:chOff x="3100534" y="3146614"/>
            <a:chExt cx="5214390" cy="657553"/>
          </a:xfrm>
        </p:grpSpPr>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1" name="组 10"/>
          <p:cNvGrpSpPr/>
          <p:nvPr/>
        </p:nvGrpSpPr>
        <p:grpSpPr>
          <a:xfrm>
            <a:off x="1601111" y="3896492"/>
            <a:ext cx="5132665" cy="584775"/>
            <a:chOff x="3182259" y="3787652"/>
            <a:chExt cx="5132665" cy="584775"/>
          </a:xfrm>
        </p:grpSpPr>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2" name="组 11"/>
          <p:cNvGrpSpPr/>
          <p:nvPr/>
        </p:nvGrpSpPr>
        <p:grpSpPr>
          <a:xfrm>
            <a:off x="1600787" y="4897367"/>
            <a:ext cx="4156879" cy="464269"/>
            <a:chOff x="3119705" y="4495792"/>
            <a:chExt cx="4156879" cy="464269"/>
          </a:xfrm>
        </p:grpSpPr>
        <p:pic>
          <p:nvPicPr>
            <p:cNvPr id="28" name="图片 27"/>
            <p:cNvPicPr>
              <a:picLocks noChangeAspect="1"/>
            </p:cNvPicPr>
            <p:nvPr/>
          </p:nvPicPr>
          <p:blipFill rotWithShape="1">
            <a:blip r:embed="rId6" cstate="print">
              <a:extLst>
                <a:ext uri="{28A0092B-C50C-407E-A947-70E740481C1C}">
                  <a14:useLocalDpi xmlns:a14="http://schemas.microsoft.com/office/drawing/2010/main" val="0"/>
                </a:ext>
              </a:extLst>
            </a:blip>
            <a:srcRect b="7217"/>
            <a:stretch>
              <a:fillRect/>
            </a:stretch>
          </p:blipFill>
          <p:spPr>
            <a:xfrm>
              <a:off x="3119705" y="4495792"/>
              <a:ext cx="589564" cy="464269"/>
            </a:xfrm>
            <a:prstGeom prst="rect">
              <a:avLst/>
            </a:prstGeom>
          </p:spPr>
        </p:pic>
        <p:sp>
          <p:nvSpPr>
            <p:cNvPr id="29" name="矩形 28"/>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5" name="组合 14"/>
          <p:cNvGrpSpPr/>
          <p:nvPr/>
        </p:nvGrpSpPr>
        <p:grpSpPr>
          <a:xfrm>
            <a:off x="1557020" y="5636260"/>
            <a:ext cx="4867910" cy="584200"/>
            <a:chOff x="2729" y="9481"/>
            <a:chExt cx="7666" cy="920"/>
          </a:xfrm>
        </p:grpSpPr>
        <p:pic>
          <p:nvPicPr>
            <p:cNvPr id="6" name="图片 5"/>
            <p:cNvPicPr>
              <a:picLocks noChangeAspect="1"/>
            </p:cNvPicPr>
            <p:nvPr/>
          </p:nvPicPr>
          <p:blipFill>
            <a:blip r:embed="rId7"/>
            <a:stretch>
              <a:fillRect/>
            </a:stretch>
          </p:blipFill>
          <p:spPr>
            <a:xfrm>
              <a:off x="2729" y="9550"/>
              <a:ext cx="940" cy="851"/>
            </a:xfrm>
            <a:prstGeom prst="rect">
              <a:avLst/>
            </a:prstGeom>
          </p:spPr>
        </p:pic>
        <p:sp>
          <p:nvSpPr>
            <p:cNvPr id="13" name="文本框 12"/>
            <p:cNvSpPr txBox="1"/>
            <p:nvPr/>
          </p:nvSpPr>
          <p:spPr>
            <a:xfrm>
              <a:off x="3747" y="9481"/>
              <a:ext cx="6648" cy="919"/>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tomcat：一个免费的开放源代码的Web 应用服务器</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8" name="组合 17"/>
          <p:cNvGrpSpPr/>
          <p:nvPr/>
        </p:nvGrpSpPr>
        <p:grpSpPr>
          <a:xfrm>
            <a:off x="7292975" y="3764280"/>
            <a:ext cx="4899025" cy="862330"/>
            <a:chOff x="10772" y="2701"/>
            <a:chExt cx="7715" cy="1358"/>
          </a:xfrm>
        </p:grpSpPr>
        <p:pic>
          <p:nvPicPr>
            <p:cNvPr id="16" name="图片 15"/>
            <p:cNvPicPr>
              <a:picLocks noChangeAspect="1"/>
            </p:cNvPicPr>
            <p:nvPr/>
          </p:nvPicPr>
          <p:blipFill>
            <a:blip r:embed="rId8"/>
            <a:stretch>
              <a:fillRect/>
            </a:stretch>
          </p:blipFill>
          <p:spPr>
            <a:xfrm>
              <a:off x="10772" y="2701"/>
              <a:ext cx="1067" cy="1067"/>
            </a:xfrm>
            <a:prstGeom prst="rect">
              <a:avLst/>
            </a:prstGeom>
          </p:spPr>
        </p:pic>
        <p:sp>
          <p:nvSpPr>
            <p:cNvPr id="17" name="文本框 16"/>
            <p:cNvSpPr txBox="1"/>
            <p:nvPr/>
          </p:nvSpPr>
          <p:spPr>
            <a:xfrm>
              <a:off x="11839" y="2752"/>
              <a:ext cx="6648" cy="1307"/>
            </a:xfrm>
            <a:prstGeom prst="rect">
              <a:avLst/>
            </a:prstGeom>
            <a:noFill/>
          </p:spPr>
          <p:txBody>
            <a:bodyPr wrap="square" rtlCol="0">
              <a:spAutoFit/>
            </a:bodyPr>
            <a:lstStyle/>
            <a:p>
              <a:pPr algn="l">
                <a:buClrTx/>
                <a:buSzTx/>
                <a:buFontTx/>
              </a:pPr>
              <a:r>
                <a:rPr lang="en-US" altLang="zh-CN" sz="1600" kern="100" dirty="0">
                  <a:latin typeface="微软雅黑 Light" panose="020B0502040204020203" pitchFamily="34" charset="-122"/>
                  <a:ea typeface="微软雅黑 Light" panose="020B0502040204020203" pitchFamily="34" charset="-122"/>
                </a:rPr>
                <a:t>S</a:t>
              </a:r>
              <a:r>
                <a:rPr lang="zh-CN" altLang="en-US" sz="1600" kern="100" dirty="0">
                  <a:latin typeface="微软雅黑 Light" panose="020B0502040204020203" pitchFamily="34" charset="-122"/>
                  <a:ea typeface="微软雅黑 Light" panose="020B0502040204020203" pitchFamily="34" charset="-122"/>
                </a:rPr>
                <a:t>pring boot：Java平台上的一种开源应用框架，提供具有控制反转特性的容器。</a:t>
              </a:r>
              <a:endParaRPr lang="zh-CN" altLang="en-US" sz="1600" kern="100" dirty="0">
                <a:latin typeface="微软雅黑 Light" panose="020B0502040204020203" pitchFamily="34" charset="-122"/>
                <a:ea typeface="微软雅黑 Light" panose="020B0502040204020203" pitchFamily="34" charset="-122"/>
              </a:endParaRPr>
            </a:p>
            <a:p>
              <a:pPr algn="l">
                <a:buClrTx/>
                <a:buSzTx/>
                <a:buFontTx/>
              </a:pP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7292975" y="1731010"/>
            <a:ext cx="4899025" cy="670560"/>
            <a:chOff x="11485" y="2726"/>
            <a:chExt cx="7715" cy="1056"/>
          </a:xfrm>
        </p:grpSpPr>
        <p:pic>
          <p:nvPicPr>
            <p:cNvPr id="19" name="图片 18"/>
            <p:cNvPicPr>
              <a:picLocks noChangeAspect="1"/>
            </p:cNvPicPr>
            <p:nvPr/>
          </p:nvPicPr>
          <p:blipFill>
            <a:blip r:embed="rId9"/>
            <a:stretch>
              <a:fillRect/>
            </a:stretch>
          </p:blipFill>
          <p:spPr>
            <a:xfrm>
              <a:off x="11485" y="2726"/>
              <a:ext cx="1056" cy="1056"/>
            </a:xfrm>
            <a:prstGeom prst="rect">
              <a:avLst/>
            </a:prstGeom>
          </p:spPr>
        </p:pic>
        <p:sp>
          <p:nvSpPr>
            <p:cNvPr id="20" name="文本框 19"/>
            <p:cNvSpPr txBox="1"/>
            <p:nvPr/>
          </p:nvSpPr>
          <p:spPr>
            <a:xfrm>
              <a:off x="12552" y="2726"/>
              <a:ext cx="6648" cy="1016"/>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webstorm：一款JavaScript 开发工具</a:t>
              </a:r>
              <a:endParaRPr lang="zh-CN" altLang="en-US" sz="1600" kern="100" dirty="0">
                <a:latin typeface="微软雅黑 Light" panose="020B0502040204020203" pitchFamily="34" charset="-122"/>
                <a:ea typeface="微软雅黑 Light" panose="020B0502040204020203" pitchFamily="34" charset="-122"/>
              </a:endParaRPr>
            </a:p>
            <a:p>
              <a:endParaRPr lang="en-US" altLang="zh-CN"/>
            </a:p>
          </p:txBody>
        </p:sp>
      </p:grpSp>
      <p:grpSp>
        <p:nvGrpSpPr>
          <p:cNvPr id="35" name="组合 34"/>
          <p:cNvGrpSpPr/>
          <p:nvPr/>
        </p:nvGrpSpPr>
        <p:grpSpPr>
          <a:xfrm>
            <a:off x="7341870" y="2887980"/>
            <a:ext cx="4850130" cy="645160"/>
            <a:chOff x="11562" y="4333"/>
            <a:chExt cx="7638" cy="1016"/>
          </a:xfrm>
        </p:grpSpPr>
        <p:pic>
          <p:nvPicPr>
            <p:cNvPr id="21" name="图片 20"/>
            <p:cNvPicPr>
              <a:picLocks noChangeAspect="1"/>
            </p:cNvPicPr>
            <p:nvPr/>
          </p:nvPicPr>
          <p:blipFill>
            <a:blip r:embed="rId10"/>
            <a:stretch>
              <a:fillRect/>
            </a:stretch>
          </p:blipFill>
          <p:spPr>
            <a:xfrm>
              <a:off x="11562" y="4333"/>
              <a:ext cx="902" cy="902"/>
            </a:xfrm>
            <a:prstGeom prst="rect">
              <a:avLst/>
            </a:prstGeom>
          </p:spPr>
        </p:pic>
        <p:sp>
          <p:nvSpPr>
            <p:cNvPr id="27" name="文本框 26"/>
            <p:cNvSpPr txBox="1"/>
            <p:nvPr/>
          </p:nvSpPr>
          <p:spPr>
            <a:xfrm>
              <a:off x="12552" y="4333"/>
              <a:ext cx="6648" cy="1016"/>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IntelliJ IDEA：java编程语言开发的集成环境</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6" name="组合 35"/>
          <p:cNvGrpSpPr/>
          <p:nvPr/>
        </p:nvGrpSpPr>
        <p:grpSpPr>
          <a:xfrm>
            <a:off x="7292975" y="4818380"/>
            <a:ext cx="4892040" cy="621030"/>
            <a:chOff x="11485" y="7464"/>
            <a:chExt cx="7704" cy="978"/>
          </a:xfrm>
        </p:grpSpPr>
        <p:pic>
          <p:nvPicPr>
            <p:cNvPr id="30" name="图片 29"/>
            <p:cNvPicPr>
              <a:picLocks noChangeAspect="1"/>
            </p:cNvPicPr>
            <p:nvPr/>
          </p:nvPicPr>
          <p:blipFill>
            <a:blip r:embed="rId11"/>
            <a:stretch>
              <a:fillRect/>
            </a:stretch>
          </p:blipFill>
          <p:spPr>
            <a:xfrm>
              <a:off x="11485" y="7464"/>
              <a:ext cx="979" cy="979"/>
            </a:xfrm>
            <a:prstGeom prst="rect">
              <a:avLst/>
            </a:prstGeom>
          </p:spPr>
        </p:pic>
        <p:sp>
          <p:nvSpPr>
            <p:cNvPr id="31" name="文本框 30"/>
            <p:cNvSpPr txBox="1"/>
            <p:nvPr/>
          </p:nvSpPr>
          <p:spPr>
            <a:xfrm>
              <a:off x="12541" y="7464"/>
              <a:ext cx="6648" cy="919"/>
            </a:xfrm>
            <a:prstGeom prst="rect">
              <a:avLst/>
            </a:prstGeom>
            <a:noFill/>
          </p:spPr>
          <p:txBody>
            <a:bodyPr wrap="square" rtlCol="0">
              <a:spAutoFit/>
            </a:bodyPr>
            <a:lstStyle/>
            <a:p>
              <a:pPr algn="l">
                <a:buClrTx/>
                <a:buSzTx/>
                <a:buNone/>
              </a:pPr>
              <a:r>
                <a:rPr lang="zh-CN" altLang="en-US" sz="1600" kern="100" dirty="0">
                  <a:latin typeface="微软雅黑 Light" panose="020B0502040204020203" pitchFamily="34" charset="-122"/>
                  <a:ea typeface="微软雅黑 Light" panose="020B0502040204020203" pitchFamily="34" charset="-122"/>
                </a:rPr>
                <a:t>Navicat：是一套快速、可靠并价格相当便宜的数据库管理工具</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7" name="组合 36"/>
          <p:cNvGrpSpPr/>
          <p:nvPr/>
        </p:nvGrpSpPr>
        <p:grpSpPr>
          <a:xfrm>
            <a:off x="7292975" y="5615305"/>
            <a:ext cx="4892040" cy="670560"/>
            <a:chOff x="11496" y="8876"/>
            <a:chExt cx="7704" cy="1056"/>
          </a:xfrm>
        </p:grpSpPr>
        <p:pic>
          <p:nvPicPr>
            <p:cNvPr id="32" name="图片 31"/>
            <p:cNvPicPr>
              <a:picLocks noChangeAspect="1"/>
            </p:cNvPicPr>
            <p:nvPr/>
          </p:nvPicPr>
          <p:blipFill>
            <a:blip r:embed="rId12"/>
            <a:stretch>
              <a:fillRect/>
            </a:stretch>
          </p:blipFill>
          <p:spPr>
            <a:xfrm>
              <a:off x="11496" y="8876"/>
              <a:ext cx="1056" cy="1056"/>
            </a:xfrm>
            <a:prstGeom prst="rect">
              <a:avLst/>
            </a:prstGeom>
          </p:spPr>
        </p:pic>
        <p:sp>
          <p:nvSpPr>
            <p:cNvPr id="33" name="文本框 32"/>
            <p:cNvSpPr txBox="1"/>
            <p:nvPr/>
          </p:nvSpPr>
          <p:spPr>
            <a:xfrm>
              <a:off x="12552" y="8970"/>
              <a:ext cx="6648" cy="580"/>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Redis：一个高性能的key-value数据库。</a:t>
              </a:r>
              <a:endParaRPr lang="zh-CN" altLang="en-US" sz="1600" kern="100" dirty="0">
                <a:latin typeface="微软雅黑 Light" panose="020B0502040204020203" pitchFamily="34" charset="-122"/>
                <a:ea typeface="微软雅黑 Light" panose="020B0502040204020203" pitchFamily="34" charset="-122"/>
              </a:endParaRPr>
            </a:p>
          </p:txBody>
        </p:sp>
      </p:grpSp>
    </p:spTree>
    <p:custDataLst>
      <p:tags r:id="rId1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4" y="946150"/>
            <a:ext cx="4382669" cy="2215991"/>
          </a:xfrm>
          <a:prstGeom prst="rect">
            <a:avLst/>
          </a:prstGeom>
          <a:noFill/>
        </p:spPr>
        <p:txBody>
          <a:bodyPr wrap="square" rtlCol="0">
            <a:spAutoFit/>
          </a:bodyPr>
          <a:lstStyle/>
          <a:p>
            <a:pPr fontAlgn="auto">
              <a:lnSpc>
                <a:spcPct val="150000"/>
              </a:lnSpc>
            </a:pPr>
            <a:r>
              <a:rPr lang="en-US" altLang="zh-CN" sz="3200" dirty="0"/>
              <a:t>8</a:t>
            </a:r>
            <a:r>
              <a:rPr lang="zh-CN" altLang="en-US" sz="3200" dirty="0" smtClean="0"/>
              <a:t>、项目层次方框图</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59" y="1789092"/>
            <a:ext cx="7766436" cy="4820546"/>
          </a:xfrm>
          <a:prstGeom prst="rect">
            <a:avLst/>
          </a:prstGeom>
        </p:spPr>
      </p:pic>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0.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1.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3.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4.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5.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6.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7.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9.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xml><?xml version="1.0" encoding="utf-8"?>
<p:tagLst xmlns:p="http://schemas.openxmlformats.org/presentationml/2006/main">
  <p:tag name="KSO_WM_SLIDE_ID" val="custom20204473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12.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13.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ID" val="custom20204473_30*l_h_i*1_1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ID" val="custom20204473_30*l_h_i*1_2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ID" val="custom20204473_30*l_h_i*1_3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ID" val="custom20204473_30*l_h_i*1_4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ID" val="custom20204473_30*l_h_i*1_1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ID" val="custom20204473_30*l_h_i*1_2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ID" val="custom20204473_30*l_h_i*1_4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ID" val="custom20204473_30*l_h_i*1_3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8.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9.xml><?xml version="1.0" encoding="utf-8"?>
<p:tagLst xmlns:p="http://schemas.openxmlformats.org/presentationml/2006/main">
  <p:tag name="KSO_WM_BEAUTIFY_FLAG" val="#wm#"/>
  <p:tag name="KSO_WM_TEMPLATE_CATEGORY" val="custom"/>
  <p:tag name="KSO_WM_TEMPLATE_INDEX" val="2020447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5.xml><?xml version="1.0" encoding="utf-8"?>
<p:tagLst xmlns:p="http://schemas.openxmlformats.org/presentationml/2006/main">
  <p:tag name="KSO_WM_BEAUTIFY_FLAG" val="#wm#"/>
  <p:tag name="KSO_WM_TEMPLATE_CATEGORY" val="custom"/>
  <p:tag name="KSO_WM_TEMPLATE_INDEX" val="20204473"/>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8.xml><?xml version="1.0" encoding="utf-8"?>
<p:tagLst xmlns:p="http://schemas.openxmlformats.org/presentationml/2006/main">
  <p:tag name="KSO_WM_BEAUTIFY_FLAG" val="#wm#"/>
  <p:tag name="KSO_WM_TEMPLATE_CATEGORY" val="custom"/>
  <p:tag name="KSO_WM_TEMPLATE_INDEX" val="2020447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1.xml><?xml version="1.0" encoding="utf-8"?>
<p:tagLst xmlns:p="http://schemas.openxmlformats.org/presentationml/2006/main">
  <p:tag name="KSO_WM_BEAUTIFY_FLAG" val="#wm#"/>
  <p:tag name="KSO_WM_TEMPLATE_CATEGORY" val="custom"/>
  <p:tag name="KSO_WM_TEMPLATE_INDEX" val="2020447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45.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4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4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7.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2.xml><?xml version="1.0" encoding="utf-8"?>
<p:tagLst xmlns:p="http://schemas.openxmlformats.org/presentationml/2006/main">
  <p:tag name="KSO_WM_BEAUTIFY_FLAG" val="#wm#"/>
  <p:tag name="KSO_WM_TEMPLATE_CATEGORY" val="custom"/>
  <p:tag name="KSO_WM_TEMPLATE_INDEX" val="20204473"/>
</p:tagLst>
</file>

<file path=ppt/tags/tag17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6.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0.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4.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6.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0.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4.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2.xml><?xml version="1.0" encoding="utf-8"?>
<p:tagLst xmlns:p="http://schemas.openxmlformats.org/presentationml/2006/main">
  <p:tag name="KSO_WM_BEAUTIFY_FLAG" val="#wm#"/>
  <p:tag name="KSO_WM_TEMPLATE_CATEGORY" val="custom"/>
  <p:tag name="KSO_WM_TEMPLATE_INDEX" val="20204473"/>
</p:tagLst>
</file>

<file path=ppt/tags/tag21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6.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4.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3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3.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4.xml><?xml version="1.0" encoding="utf-8"?>
<p:tagLst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PRESENTATION_TITLE" val="PowerPoint 演示文稿"/>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20447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73_4*a*1"/>
  <p:tag name="KSO_WM_TEMPLATE_CATEGORY" val="custom"/>
  <p:tag name="KSO_WM_TEMPLATE_INDEX" val="2020447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73_4*l_h_i*1_1_1"/>
  <p:tag name="KSO_WM_TEMPLATE_CATEGORY" val="custom"/>
  <p:tag name="KSO_WM_TEMPLATE_INDEX" val="20204473"/>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7.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9.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BA301E"/>
      </a:accent1>
      <a:accent2>
        <a:srgbClr val="968A26"/>
      </a:accent2>
      <a:accent3>
        <a:srgbClr val="F5AE1B"/>
      </a:accent3>
      <a:accent4>
        <a:srgbClr val="BA301E"/>
      </a:accent4>
      <a:accent5>
        <a:srgbClr val="968A26"/>
      </a:accent5>
      <a:accent6>
        <a:srgbClr val="F5AE1B"/>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3366</Words>
  <Application>WPS 演示</Application>
  <PresentationFormat>宽屏</PresentationFormat>
  <Paragraphs>414</Paragraphs>
  <Slides>31</Slides>
  <Notes>24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Arial</vt:lpstr>
      <vt:lpstr>宋体</vt:lpstr>
      <vt:lpstr>Wingdings</vt:lpstr>
      <vt:lpstr>腾祥铁山楷书简繁合集</vt:lpstr>
      <vt:lpstr>微软雅黑</vt:lpstr>
      <vt:lpstr>汉仪旗黑-85S</vt:lpstr>
      <vt:lpstr>黑体</vt:lpstr>
      <vt:lpstr>微软雅黑 Light</vt:lpstr>
      <vt:lpstr>Calibri Light</vt:lpstr>
      <vt:lpstr>Calibri</vt:lpstr>
      <vt:lpstr>Arial Unicode MS</vt:lpstr>
      <vt:lpstr>等线</vt:lpstr>
      <vt:lpstr>PPT定制1801380800</vt:lpstr>
      <vt:lpstr>Office Theme</vt:lpstr>
      <vt:lpstr>一个简约的文学书籍交流推荐网站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可行性分析</vt:lpstr>
      <vt:lpstr>PowerPoint 演示文稿</vt:lpstr>
      <vt:lpstr>可行性分析</vt:lpstr>
      <vt:lpstr>可行性分析</vt:lpstr>
      <vt:lpstr>可行性分析</vt:lpstr>
      <vt:lpstr>可行性分析</vt:lpstr>
      <vt:lpstr>项目计划</vt:lpstr>
      <vt:lpstr>项目计划</vt:lpstr>
      <vt:lpstr>项目团队建设</vt:lpstr>
      <vt:lpstr>项目团队建设</vt:lpstr>
      <vt:lpstr>项目团队建设</vt:lpstr>
      <vt:lpstr>项目团队建设</vt:lpstr>
      <vt:lpstr>项目团队建设</vt:lpstr>
      <vt:lpstr>甘特图</vt:lpstr>
      <vt:lpstr>甘特图</vt:lpstr>
      <vt:lpstr>甘特图</vt:lpstr>
      <vt:lpstr>预算</vt:lpstr>
      <vt:lpstr>预算</vt:lpstr>
      <vt:lpstr>会议记录</vt:lpstr>
      <vt:lpstr>绩效评价</vt:lpstr>
      <vt:lpstr>参考资料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category>模板</cp:category>
  <cp:lastModifiedBy>木草千支</cp:lastModifiedBy>
  <cp:revision>233</cp:revision>
  <dcterms:created xsi:type="dcterms:W3CDTF">2017-12-29T08:37:00Z</dcterms:created>
  <dcterms:modified xsi:type="dcterms:W3CDTF">2020-10-29T14:56:18Z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