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6"/>
  </p:notesMasterIdLst>
  <p:sldIdLst>
    <p:sldId id="292" r:id="rId4"/>
    <p:sldId id="291" r:id="rId5"/>
    <p:sldId id="298" r:id="rId7"/>
    <p:sldId id="299" r:id="rId8"/>
    <p:sldId id="297" r:id="rId9"/>
    <p:sldId id="300" r:id="rId10"/>
    <p:sldId id="296" r:id="rId11"/>
    <p:sldId id="290" r:id="rId12"/>
    <p:sldId id="301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32" y="48"/>
      </p:cViewPr>
      <p:guideLst>
        <p:guide orient="horz" pos="151"/>
        <p:guide orient="horz" pos="4200"/>
        <p:guide pos="258"/>
        <p:guide pos="7426"/>
        <p:guide orient="horz" pos="530"/>
        <p:guide orient="horz" pos="772"/>
        <p:guide orient="horz" pos="4030"/>
        <p:guide orient="horz"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8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3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174047"/>
            <a:ext cx="5767705" cy="835660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212907"/>
            <a:ext cx="5767705" cy="71501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049396"/>
            <a:ext cx="6350000" cy="361315"/>
          </a:xfrm>
        </p:spPr>
        <p:txBody>
          <a:bodyPr vert="horz" wrap="square" lIns="90000" tIns="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780371" y="2447291"/>
            <a:ext cx="6631258" cy="1398905"/>
          </a:xfrm>
        </p:spPr>
        <p:txBody>
          <a:bodyPr vert="horz" wrap="square" lIns="90000" tIns="46800" rIns="9000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2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38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46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image" Target="../media/image10.png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2094865" y="3461385"/>
            <a:ext cx="7774305" cy="1481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/>
              <a:t>一个简约的文学书籍交流选购网站</a:t>
            </a:r>
            <a:endParaRPr lang="zh-CN" altLang="en-US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ym typeface="+mn-ea"/>
              </a:rPr>
              <a:t>南山书城</a:t>
            </a:r>
            <a:endParaRPr lang="zh-CN" altLang="en-US" sz="4400" b="1"/>
          </a:p>
        </p:txBody>
      </p:sp>
      <p:pic>
        <p:nvPicPr>
          <p:cNvPr id="6" name="图片 5" descr="书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8820" y="-142240"/>
            <a:ext cx="2987675" cy="298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菱形 47"/>
          <p:cNvSpPr/>
          <p:nvPr>
            <p:custDataLst>
              <p:tags r:id="rId1"/>
            </p:custDataLst>
          </p:nvPr>
        </p:nvSpPr>
        <p:spPr>
          <a:xfrm>
            <a:off x="7090410" y="331120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788910" y="334359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菱形 43"/>
          <p:cNvSpPr/>
          <p:nvPr>
            <p:custDataLst>
              <p:tags r:id="rId3"/>
            </p:custDataLst>
          </p:nvPr>
        </p:nvSpPr>
        <p:spPr>
          <a:xfrm>
            <a:off x="7100570" y="145954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7788910" y="149256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课题介绍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7187957" y="338054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7198117" y="152888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7763510" y="45688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菱形 1"/>
          <p:cNvSpPr/>
          <p:nvPr>
            <p:custDataLst>
              <p:tags r:id="rId8"/>
            </p:custDataLst>
          </p:nvPr>
        </p:nvSpPr>
        <p:spPr>
          <a:xfrm>
            <a:off x="7100570" y="526319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88910" y="5263198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小组成员及分工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菱形 3"/>
          <p:cNvSpPr/>
          <p:nvPr>
            <p:custDataLst>
              <p:tags r:id="rId10"/>
            </p:custDataLst>
          </p:nvPr>
        </p:nvSpPr>
        <p:spPr>
          <a:xfrm>
            <a:off x="7100570" y="4311968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788910" y="4344988"/>
            <a:ext cx="343852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7198117" y="526141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7198117" y="438130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书城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7755" y="1898650"/>
            <a:ext cx="2987675" cy="2987675"/>
          </a:xfrm>
          <a:prstGeom prst="rect">
            <a:avLst/>
          </a:prstGeom>
        </p:spPr>
      </p:pic>
      <p:sp>
        <p:nvSpPr>
          <p:cNvPr id="9" name="菱形 8"/>
          <p:cNvSpPr/>
          <p:nvPr>
            <p:custDataLst>
              <p:tags r:id="rId15"/>
            </p:custDataLst>
          </p:nvPr>
        </p:nvSpPr>
        <p:spPr>
          <a:xfrm>
            <a:off x="7090410" y="2390458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7788910" y="2422843"/>
            <a:ext cx="3458845" cy="6705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p>
            <a:pPr algn="l"/>
            <a:r>
              <a:rPr lang="zh-CN" altLang="en-US" sz="2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2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7"/>
            </p:custDataLst>
          </p:nvPr>
        </p:nvSpPr>
        <p:spPr>
          <a:xfrm>
            <a:off x="7187957" y="2459792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/>
              <a:t>项目背景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随着人们物质生活水平的提高，对精神文明建设的需求愈发热烈。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       </a:t>
            </a:r>
            <a:r>
              <a:rPr lang="zh-CN" altLang="en-US" sz="2000"/>
              <a:t>鉴于如今大多数书籍网站鱼龙混杂，有较多网络小说、社科类书籍、工具书充斥在书籍市场，对于爱好文学的读者</a:t>
            </a:r>
            <a:r>
              <a:rPr lang="zh-CN" altLang="en-US" sz="2000">
                <a:sym typeface="+mn-ea"/>
              </a:rPr>
              <a:t>，本网站聚焦于纯文学书籍，并提供一个此类书籍交流、选购的平台。</a:t>
            </a:r>
            <a:endParaRPr lang="zh-CN" altLang="en-US" sz="2000"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990" y="3530600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zh-CN" altLang="en-US" sz="2800"/>
              <a:t>项目目标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网站能够向用户推荐文学领域热门书籍与新书，用户可以搜索书籍，查看其简介，浏览其他读者的书评，参与讨论，发表看法。并可下单购买书籍。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5237480"/>
            <a:ext cx="8341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zh-CN" altLang="en-US" sz="2800"/>
              <a:t>目标用户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/>
              <a:t>任何对文学类书籍有兴趣的人</a:t>
            </a:r>
            <a:endParaRPr lang="zh-CN" altLang="en-US" sz="20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35990" y="946150"/>
            <a:ext cx="83419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/>
              <a:t>4</a:t>
            </a:r>
            <a:r>
              <a:rPr lang="zh-CN" altLang="en-US" sz="2800"/>
              <a:t>、</a:t>
            </a:r>
            <a:r>
              <a:rPr lang="zh-CN" altLang="en-US" sz="2800"/>
              <a:t>具体功能</a:t>
            </a:r>
            <a:r>
              <a:rPr lang="en-US" altLang="zh-CN" sz="2800" baseline="30000"/>
              <a:t>[3]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r>
              <a:rPr lang="zh-CN" altLang="en-US"/>
              <a:t>       用户模块：用户登录、注册，个人主页、个人动态、书单，社交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书籍模块：搜索书籍，推荐书籍，查看书评，查看书摘，书籍购买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作家模块：搜索作家，查看作品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zh-CN" altLang="en-US"/>
              <a:t>社区模块：用户动态分享交流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0000" y="28257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课题介绍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5719"/>
          <a:stretch>
            <a:fillRect/>
          </a:stretch>
        </p:blipFill>
        <p:spPr>
          <a:xfrm>
            <a:off x="638175" y="2084705"/>
            <a:ext cx="8937625" cy="4598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51785"/>
            <a:ext cx="6357620" cy="3250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365" y="2992120"/>
            <a:ext cx="3625850" cy="3437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0" y="419100"/>
            <a:ext cx="6433820" cy="6010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795" y="852170"/>
            <a:ext cx="6789420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795" y="585470"/>
            <a:ext cx="4314190" cy="5843905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TextBox 2"/>
          <p:cNvSpPr txBox="1"/>
          <p:nvPr>
            <p:custDataLst>
              <p:tags r:id="rId8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18453" y="18764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272098" y="22574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618615" y="267970"/>
            <a:ext cx="3617595" cy="835660"/>
          </a:xfrm>
        </p:spPr>
        <p:txBody>
          <a:bodyPr/>
          <a:lstStyle/>
          <a:p>
            <a:pPr algn="l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6610" y="1835150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1.</a:t>
            </a:r>
            <a:r>
              <a:rPr lang="zh-CN" altLang="en-US" sz="3200"/>
              <a:t>技术可行性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3881120" y="1399540"/>
            <a:ext cx="80105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/>
              <a:t>方案比较：项目可以由多种形式实现，小程序、</a:t>
            </a:r>
            <a:r>
              <a:rPr lang="en-US" altLang="zh-CN" sz="2000"/>
              <a:t>app</a:t>
            </a:r>
            <a:r>
              <a:rPr lang="zh-CN" altLang="en-US" sz="2000"/>
              <a:t>、网站皆可。</a:t>
            </a:r>
            <a:endParaRPr lang="zh-CN" altLang="en-US" sz="2000"/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选择网站形式的理由：小组成员有一定</a:t>
            </a:r>
            <a:r>
              <a:rPr lang="en-US" altLang="zh-CN" sz="2000"/>
              <a:t>web</a:t>
            </a:r>
            <a:r>
              <a:rPr lang="zh-CN" altLang="en-US" sz="2000"/>
              <a:t>开发基础，但是不了解</a:t>
            </a:r>
            <a:r>
              <a:rPr lang="en-US" altLang="zh-CN" sz="2000"/>
              <a:t>APP</a:t>
            </a:r>
            <a:r>
              <a:rPr lang="zh-CN" altLang="en-US" sz="2000"/>
              <a:t>开发，所以采用</a:t>
            </a:r>
            <a:r>
              <a:rPr lang="en-US" altLang="zh-CN" sz="2000"/>
              <a:t>web</a:t>
            </a:r>
            <a:r>
              <a:rPr lang="zh-CN" altLang="en-US" sz="2000"/>
              <a:t>形式能节省学习成本。采用当前比较主流的技术栈来实现，相关技术在后面有所提及。</a:t>
            </a:r>
            <a:endParaRPr lang="zh-CN" altLang="en-US" sz="2000"/>
          </a:p>
        </p:txBody>
      </p:sp>
      <p:sp>
        <p:nvSpPr>
          <p:cNvPr id="4" name="标题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16610" y="357695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2.</a:t>
            </a:r>
            <a:r>
              <a:rPr lang="zh-CN" altLang="en-US" sz="3200"/>
              <a:t>经济</a:t>
            </a:r>
            <a:r>
              <a:rPr lang="zh-CN" altLang="en-US" sz="3200"/>
              <a:t>可行性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777615" y="3764280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开发成本主要在服务器的租用，学生能够享有更优惠的折扣。</a:t>
            </a:r>
            <a:endParaRPr lang="zh-CN" altLang="en-US" sz="2000"/>
          </a:p>
        </p:txBody>
      </p:sp>
      <p:sp>
        <p:nvSpPr>
          <p:cNvPr id="9" name="标题 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16610" y="5168265"/>
            <a:ext cx="3064510" cy="835660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3200"/>
              <a:t>3.</a:t>
            </a:r>
            <a:r>
              <a:rPr lang="zh-CN" altLang="en-US" sz="3200"/>
              <a:t>操作</a:t>
            </a:r>
            <a:r>
              <a:rPr lang="zh-CN" altLang="en-US" sz="3200"/>
              <a:t>可行性</a:t>
            </a:r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3881120" y="5356225"/>
            <a:ext cx="80105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/>
              <a:t>网站的操作方式符合类似网站用户的操作习惯。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452880" y="382905"/>
            <a:ext cx="2562225" cy="835660"/>
          </a:xfrm>
        </p:spPr>
        <p:txBody>
          <a:bodyPr/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功能实现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690" y="1218565"/>
            <a:ext cx="62172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400" dirty="0"/>
              <a:t>采用</a:t>
            </a:r>
            <a:r>
              <a:rPr lang="en-US" altLang="zh-CN" sz="2400" dirty="0"/>
              <a:t>B/S</a:t>
            </a:r>
            <a:r>
              <a:rPr lang="zh-CN" altLang="en-US" sz="2400" dirty="0"/>
              <a:t>模式</a:t>
            </a:r>
            <a:r>
              <a:rPr lang="en-US" altLang="zh-CN" sz="2400" baseline="30000" dirty="0"/>
              <a:t>[1]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前端实现：</a:t>
            </a:r>
            <a:r>
              <a:rPr lang="zh-CN" altLang="en-US" sz="2400" dirty="0" smtClean="0"/>
              <a:t>利用</a:t>
            </a:r>
            <a:r>
              <a:rPr lang="en-US" altLang="zh-CN" sz="2400" dirty="0" err="1"/>
              <a:t>V</a:t>
            </a:r>
            <a:r>
              <a:rPr lang="en-US" altLang="zh-CN" sz="2400" dirty="0" err="1" smtClean="0"/>
              <a:t>ue</a:t>
            </a:r>
            <a:r>
              <a:rPr lang="zh-CN" altLang="en-US" sz="2400" dirty="0"/>
              <a:t>框架</a:t>
            </a:r>
            <a:endParaRPr lang="zh-CN" altLang="en-US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后端实现：利用</a:t>
            </a:r>
            <a:r>
              <a:rPr lang="en-US" altLang="zh-CN" sz="2400" dirty="0" err="1"/>
              <a:t>springboot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/SSM</a:t>
            </a:r>
            <a:r>
              <a:rPr lang="zh-CN" altLang="en-US" sz="2400" dirty="0" smtClean="0"/>
              <a:t>框架 </a:t>
            </a:r>
            <a:r>
              <a:rPr lang="en-US" altLang="zh-CN" sz="2400" baseline="30000" dirty="0" smtClean="0"/>
              <a:t>[2]</a:t>
            </a:r>
            <a:endParaRPr lang="en-US" altLang="zh-CN" sz="2400" dirty="0" smtClean="0"/>
          </a:p>
          <a:p>
            <a:pPr fontAlgn="auto">
              <a:lnSpc>
                <a:spcPct val="200000"/>
              </a:lnSpc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应用服务器软件：</a:t>
            </a:r>
            <a:r>
              <a:rPr lang="en-US" altLang="zh-CN" sz="2400" dirty="0">
                <a:sym typeface="+mn-ea"/>
              </a:rPr>
              <a:t>T</a:t>
            </a:r>
            <a:r>
              <a:rPr lang="en-US" altLang="zh-CN" sz="2400" dirty="0" smtClean="0">
                <a:sym typeface="+mn-ea"/>
              </a:rPr>
              <a:t>omcat</a:t>
            </a:r>
            <a:endParaRPr lang="en-US" altLang="zh-CN" sz="2400" dirty="0" smtClean="0"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 +  </a:t>
            </a:r>
            <a:r>
              <a:rPr lang="en-US" altLang="zh-CN" sz="2400" dirty="0" err="1">
                <a:sym typeface="+mn-ea"/>
              </a:rPr>
              <a:t>Redis</a:t>
            </a:r>
            <a:r>
              <a:rPr lang="en-US" altLang="zh-CN" sz="2400" dirty="0">
                <a:sym typeface="+mn-ea"/>
              </a:rPr>
              <a:t> 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代码管理：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fontAlgn="auto">
              <a:lnSpc>
                <a:spcPct val="200000"/>
              </a:lnSpc>
            </a:pPr>
            <a:r>
              <a:rPr lang="zh-CN" altLang="en-US" sz="2400" dirty="0"/>
              <a:t>网页设计工具：墨刀</a:t>
            </a:r>
            <a:endParaRPr lang="zh-CN" altLang="en-US" sz="2400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624965" y="347345"/>
            <a:ext cx="2813685" cy="835660"/>
          </a:xfrm>
        </p:spPr>
        <p:txBody>
          <a:bodyPr/>
          <a:lstStyle/>
          <a:p>
            <a:pPr algn="l"/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105" y="1714500"/>
            <a:ext cx="10928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[1]陈新博,段飞志.基于B/S架构下的慕课平台设计与实现[J].数码世界,2020(09):256-258.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[</a:t>
            </a:r>
            <a:r>
              <a:rPr lang="en-US" altLang="zh-CN" sz="2400"/>
              <a:t>2</a:t>
            </a:r>
            <a:r>
              <a:rPr lang="zh-CN" altLang="en-US" sz="2400"/>
              <a:t>]耿庆阳. 基于Spring Boot与Vue的电子商城设计与实现[D].西安石油大学,2020.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[3]</a:t>
            </a:r>
            <a:r>
              <a:rPr lang="zh-CN" altLang="en-US" sz="2400"/>
              <a:t>豆瓣网站 https://book.douban.com/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4320" y="254635"/>
            <a:ext cx="1089660" cy="996950"/>
            <a:chOff x="8773" y="3105"/>
            <a:chExt cx="1716" cy="1570"/>
          </a:xfrm>
        </p:grpSpPr>
        <p:sp>
          <p:nvSpPr>
            <p:cNvPr id="2" name="椭圆 1"/>
            <p:cNvSpPr/>
            <p:nvPr>
              <p:custDataLst>
                <p:tags r:id="rId1"/>
              </p:custDataLst>
            </p:nvPr>
          </p:nvSpPr>
          <p:spPr>
            <a:xfrm>
              <a:off x="8846" y="3105"/>
              <a:ext cx="1570" cy="1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pc="2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7" name="TextBox 2"/>
            <p:cNvSpPr txBox="1"/>
            <p:nvPr>
              <p:custDataLst>
                <p:tags r:id="rId2"/>
              </p:custDataLst>
            </p:nvPr>
          </p:nvSpPr>
          <p:spPr>
            <a:xfrm>
              <a:off x="8773" y="3165"/>
              <a:ext cx="1716" cy="145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en-US" altLang="zh-CN" sz="4400" spc="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lt"/>
                </a:rPr>
                <a:t>4</a:t>
              </a:r>
              <a:endPara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1536065" y="335280"/>
            <a:ext cx="463994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小组成员及分工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536065" y="2179320"/>
            <a:ext cx="7976870" cy="2499360"/>
          </a:xfrm>
        </p:spPr>
        <p:txBody>
          <a:bodyPr lIns="90000" rIns="90000" bIns="46800">
            <a:noAutofit/>
          </a:bodyPr>
          <a:lstStyle/>
          <a:p>
            <a:pPr algn="l"/>
            <a:r>
              <a:rPr lang="zh-CN" altLang="en-US" sz="2400"/>
              <a:t>沈瑞杰 </a:t>
            </a:r>
            <a:r>
              <a:rPr lang="en-US" altLang="zh-CN" sz="2400"/>
              <a:t>31801310</a:t>
            </a:r>
            <a:r>
              <a:rPr lang="zh-CN" altLang="en-US" sz="2400"/>
              <a:t>（组长）</a:t>
            </a:r>
            <a:r>
              <a:rPr lang="en-US" altLang="zh-CN" sz="2400"/>
              <a:t>	</a:t>
            </a:r>
            <a:r>
              <a:rPr lang="zh-CN" altLang="en-US" sz="2400"/>
              <a:t>选题、策划  </a:t>
            </a:r>
            <a:r>
              <a:rPr lang="en-US" altLang="zh-CN" sz="2400"/>
              <a:t>	80</a:t>
            </a:r>
            <a:endParaRPr lang="en-US" altLang="zh-CN" sz="2400"/>
          </a:p>
          <a:p>
            <a:pPr algn="l"/>
            <a:r>
              <a:rPr lang="zh-CN" altLang="en-US" sz="2400"/>
              <a:t>黄文涛 </a:t>
            </a:r>
            <a:r>
              <a:rPr lang="en-US" altLang="zh-CN" sz="2400"/>
              <a:t>31801309	   	ppt</a:t>
            </a:r>
            <a:r>
              <a:rPr lang="zh-CN" altLang="en-US" sz="2400"/>
              <a:t>制作、查找文献</a:t>
            </a:r>
            <a:r>
              <a:rPr lang="en-US" altLang="zh-CN" sz="2400"/>
              <a:t>	85</a:t>
            </a:r>
            <a:endParaRPr lang="en-US" altLang="zh-CN" sz="2400"/>
          </a:p>
          <a:p>
            <a:pPr algn="l"/>
            <a:r>
              <a:rPr lang="zh-CN" altLang="en-US" sz="2400"/>
              <a:t>梅一枝 </a:t>
            </a:r>
            <a:r>
              <a:rPr lang="en-US" altLang="zh-CN" sz="2400"/>
              <a:t>31801320		ppt</a:t>
            </a:r>
            <a:r>
              <a:rPr lang="zh-CN" altLang="en-US" sz="2400"/>
              <a:t>制作、策划</a:t>
            </a:r>
            <a:r>
              <a:rPr lang="en-US" altLang="zh-CN" sz="2400"/>
              <a:t>		80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  <a:endParaRPr lang="en-US" altLang="zh-CN" sz="9600" b="1" i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7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TEMPLATE_THUMBS_INDEX" val="1、4、7、8、9、12、16、21、24、25、26、27、30、33、36、39、40、41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5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73_4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2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73_7*b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输入你的副标题，文字是您思想的提炼，请尽量言简意赅的阐述观点"/>
</p:tagLst>
</file>

<file path=ppt/tags/tag18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89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4473">
      <a:dk1>
        <a:srgbClr val="000000"/>
      </a:dk1>
      <a:lt1>
        <a:srgbClr val="FFFFFF"/>
      </a:lt1>
      <a:dk2>
        <a:srgbClr val="ECEFEF"/>
      </a:dk2>
      <a:lt2>
        <a:srgbClr val="FCFDFD"/>
      </a:lt2>
      <a:accent1>
        <a:srgbClr val="829E9A"/>
      </a:accent1>
      <a:accent2>
        <a:srgbClr val="87999F"/>
      </a:accent2>
      <a:accent3>
        <a:srgbClr val="8A9DC4"/>
      </a:accent3>
      <a:accent4>
        <a:srgbClr val="9B90C2"/>
      </a:accent4>
      <a:accent5>
        <a:srgbClr val="7F75AB"/>
      </a:accent5>
      <a:accent6>
        <a:srgbClr val="695185"/>
      </a:accent6>
      <a:hlink>
        <a:srgbClr val="033D77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千图</Template>
  <TotalTime>0</TotalTime>
  <Words>971</Words>
  <Application>WPS 演示</Application>
  <PresentationFormat>宽屏</PresentationFormat>
  <Paragraphs>100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腾祥铁山楷书简繁合集</vt:lpstr>
      <vt:lpstr>微软雅黑</vt:lpstr>
      <vt:lpstr>汉仪旗黑-85S</vt:lpstr>
      <vt:lpstr>黑体</vt:lpstr>
      <vt:lpstr>Arial Unicode MS</vt:lpstr>
      <vt:lpstr>等线</vt:lpstr>
      <vt:lpstr>PPT定制1801380800</vt:lpstr>
      <vt:lpstr>1_Office 主题​​</vt:lpstr>
      <vt:lpstr>一个简约的文学书籍交流选购网站</vt:lpstr>
      <vt:lpstr>PowerPoint 演示文稿</vt:lpstr>
      <vt:lpstr>PowerPoint 演示文稿</vt:lpstr>
      <vt:lpstr>PowerPoint 演示文稿</vt:lpstr>
      <vt:lpstr>可行性分析</vt:lpstr>
      <vt:lpstr>功能实现</vt:lpstr>
      <vt:lpstr>参考文献</vt:lpstr>
      <vt:lpstr>小组成员及分工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category>模板</cp:category>
  <cp:lastModifiedBy>木草千支</cp:lastModifiedBy>
  <cp:revision>128</cp:revision>
  <dcterms:created xsi:type="dcterms:W3CDTF">2017-12-29T08:37:00Z</dcterms:created>
  <dcterms:modified xsi:type="dcterms:W3CDTF">2020-10-13T08:31:50Z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