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6"/>
  </p:notesMasterIdLst>
  <p:sldIdLst>
    <p:sldId id="292" r:id="rId4"/>
    <p:sldId id="291" r:id="rId5"/>
    <p:sldId id="298" r:id="rId7"/>
    <p:sldId id="299" r:id="rId8"/>
    <p:sldId id="302" r:id="rId9"/>
    <p:sldId id="297" r:id="rId10"/>
    <p:sldId id="300" r:id="rId11"/>
    <p:sldId id="296" r:id="rId12"/>
    <p:sldId id="290" r:id="rId13"/>
    <p:sldId id="30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2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18" autoAdjust="0"/>
  </p:normalViewPr>
  <p:slideViewPr>
    <p:cSldViewPr snapToGrid="0" showGuides="1">
      <p:cViewPr varScale="1">
        <p:scale>
          <a:sx n="89" d="100"/>
          <a:sy n="89" d="100"/>
        </p:scale>
        <p:origin x="432" y="53"/>
      </p:cViewPr>
      <p:guideLst>
        <p:guide orient="horz" pos="151"/>
        <p:guide orient="horz" pos="4200"/>
        <p:guide pos="258"/>
        <p:guide pos="7426"/>
        <p:guide orient="horz" pos="530"/>
        <p:guide orient="horz" pos="772"/>
        <p:guide orient="horz" pos="4030"/>
        <p:guide orient="horz" pos="3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8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2794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9" y="3174047"/>
            <a:ext cx="5767705" cy="835660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9" y="4212907"/>
            <a:ext cx="5767705" cy="7150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3201035" y="2530158"/>
            <a:ext cx="5789930" cy="1398905"/>
          </a:xfr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3233057" y="3929063"/>
            <a:ext cx="5554981" cy="476250"/>
          </a:xfr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25926" r="6454" b="19429"/>
          <a:stretch>
            <a:fillRect/>
          </a:stretch>
        </p:blipFill>
        <p:spPr>
          <a:xfrm>
            <a:off x="0" y="1607157"/>
            <a:ext cx="12192000" cy="5250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4049396"/>
            <a:ext cx="6350000" cy="361315"/>
          </a:xfrm>
        </p:spPr>
        <p:txBody>
          <a:bodyPr vert="horz" wrap="square" lIns="90000" tIns="0" rIns="90000" bIns="4680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2780371" y="2447291"/>
            <a:ext cx="6631258" cy="1398905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0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4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46.xml"/><Relationship Id="rId19" Type="http://schemas.openxmlformats.org/officeDocument/2006/relationships/slideLayout" Target="../slideLayouts/slideLayout14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image" Target="../media/image10.png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1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2094865" y="3461385"/>
            <a:ext cx="7774305" cy="1481455"/>
          </a:xfrm>
        </p:spPr>
        <p:txBody>
          <a:bodyPr>
            <a:normAutofit/>
          </a:bodyPr>
          <a:lstStyle/>
          <a:p>
            <a:pPr algn="ctr"/>
            <a:r>
              <a:rPr lang="zh-CN" altLang="en-US" sz="3555"/>
              <a:t>一个简约的文学书籍交流选购网站</a:t>
            </a:r>
            <a:endParaRPr lang="zh-CN" altLang="en-US" sz="3555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3211514" y="4943157"/>
            <a:ext cx="5767705" cy="715010"/>
          </a:xfrm>
        </p:spPr>
        <p:txBody>
          <a:bodyPr/>
          <a:lstStyle/>
          <a:p>
            <a:r>
              <a:rPr lang="en-US" altLang="zh-CN" sz="1800"/>
              <a:t>SE2020-G10小</a:t>
            </a:r>
            <a:r>
              <a:rPr lang="zh-CN" altLang="en-US" sz="1800"/>
              <a:t>组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4528820" y="2693035"/>
            <a:ext cx="313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ym typeface="+mn-ea"/>
              </a:rPr>
              <a:t>南山书城</a:t>
            </a:r>
            <a:endParaRPr lang="zh-CN" altLang="en-US" sz="4400" b="1"/>
          </a:p>
        </p:txBody>
      </p:sp>
      <p:pic>
        <p:nvPicPr>
          <p:cNvPr id="6" name="图片 5" descr="书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8820" y="-142240"/>
            <a:ext cx="2987675" cy="2987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9790" y="1607185"/>
            <a:ext cx="7931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/>
              <a:t>THANKS</a:t>
            </a:r>
            <a:endParaRPr lang="en-US" altLang="zh-CN" sz="9600" b="1" i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菱形 47"/>
          <p:cNvSpPr/>
          <p:nvPr>
            <p:custDataLst>
              <p:tags r:id="rId1"/>
            </p:custDataLst>
          </p:nvPr>
        </p:nvSpPr>
        <p:spPr>
          <a:xfrm>
            <a:off x="7090410" y="331120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2"/>
            </p:custDataLst>
          </p:nvPr>
        </p:nvSpPr>
        <p:spPr>
          <a:xfrm>
            <a:off x="7788910" y="334359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菱形 43"/>
          <p:cNvSpPr/>
          <p:nvPr>
            <p:custDataLst>
              <p:tags r:id="rId3"/>
            </p:custDataLst>
          </p:nvPr>
        </p:nvSpPr>
        <p:spPr>
          <a:xfrm>
            <a:off x="7100570" y="145954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4"/>
            </p:custDataLst>
          </p:nvPr>
        </p:nvSpPr>
        <p:spPr>
          <a:xfrm>
            <a:off x="7788910" y="149256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课题介绍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7187957" y="338054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7198117" y="152888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7763510" y="45688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" name="菱形 1"/>
          <p:cNvSpPr/>
          <p:nvPr>
            <p:custDataLst>
              <p:tags r:id="rId8"/>
            </p:custDataLst>
          </p:nvPr>
        </p:nvSpPr>
        <p:spPr>
          <a:xfrm>
            <a:off x="7100570" y="526319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7788910" y="5263198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小组成员及分工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菱形 3"/>
          <p:cNvSpPr/>
          <p:nvPr>
            <p:custDataLst>
              <p:tags r:id="rId10"/>
            </p:custDataLst>
          </p:nvPr>
        </p:nvSpPr>
        <p:spPr>
          <a:xfrm>
            <a:off x="7100570" y="431196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7788910" y="434498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2"/>
            </p:custDataLst>
          </p:nvPr>
        </p:nvSpPr>
        <p:spPr>
          <a:xfrm>
            <a:off x="7198117" y="526141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3"/>
            </p:custDataLst>
          </p:nvPr>
        </p:nvSpPr>
        <p:spPr>
          <a:xfrm>
            <a:off x="7198117" y="438130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 7" descr="书城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7755" y="1898650"/>
            <a:ext cx="2987675" cy="2987675"/>
          </a:xfrm>
          <a:prstGeom prst="rect">
            <a:avLst/>
          </a:prstGeom>
        </p:spPr>
      </p:pic>
      <p:sp>
        <p:nvSpPr>
          <p:cNvPr id="9" name="菱形 8"/>
          <p:cNvSpPr/>
          <p:nvPr>
            <p:custDataLst>
              <p:tags r:id="rId15"/>
            </p:custDataLst>
          </p:nvPr>
        </p:nvSpPr>
        <p:spPr>
          <a:xfrm>
            <a:off x="7090410" y="239045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7788910" y="242284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可行性分析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7"/>
            </p:custDataLst>
          </p:nvPr>
        </p:nvSpPr>
        <p:spPr>
          <a:xfrm>
            <a:off x="7187957" y="245979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935990" y="946150"/>
            <a:ext cx="103263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、项目背景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随着人们物质生活水平的提高，对精神文明建设的需求愈发热烈。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en-US" sz="2000"/>
              <a:t>鉴于如今大多数书籍网站鱼龙混杂，有较多网络小说、社科类书籍、工具书充斥在书籍市场，对于爱好文学的读者</a:t>
            </a:r>
            <a:r>
              <a:rPr lang="zh-CN" altLang="en-US" sz="2000">
                <a:sym typeface="+mn-ea"/>
              </a:rPr>
              <a:t>，本网站聚焦于纯文学书籍，并提供一个此类书籍交流、选购的平台。</a:t>
            </a:r>
            <a:endParaRPr lang="zh-CN" altLang="en-US" sz="2000">
              <a:sym typeface="+mn-ea"/>
            </a:endParaRPr>
          </a:p>
        </p:txBody>
      </p:sp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990" y="3530600"/>
            <a:ext cx="101047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、项目目标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网站能够向用户推荐文学领域热门书籍与新书，用户可以搜索书籍，查看其简介，浏览其他读者的书评，参与讨论，发表看法。并可下单购买书籍。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990" y="5237480"/>
            <a:ext cx="8341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、目标用户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任何对文学类书籍有兴趣的人</a:t>
            </a:r>
            <a:endParaRPr lang="zh-CN" altLang="en-US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45455" y="1507464"/>
            <a:ext cx="98104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、具体功能</a:t>
            </a:r>
            <a:r>
              <a:rPr lang="en-US" altLang="zh-CN" sz="2800" baseline="30000" dirty="0"/>
              <a:t>[3</a:t>
            </a:r>
            <a:r>
              <a:rPr lang="en-US" altLang="zh-CN" sz="2800" baseline="30000" dirty="0" smtClean="0"/>
              <a:t>]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用户模块：用户登录、注册，个人主页、个人动态、书单，社交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书籍模块：搜索书籍，推荐书籍，查看书评，查看书摘，书籍购买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作家模块：搜索作家，查看作品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社区模块：用户动态分享交流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270000" y="28257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  <a:endParaRPr lang="zh-CN" altLang="en-US" sz="4000"/>
          </a:p>
        </p:txBody>
      </p:sp>
      <p:sp>
        <p:nvSpPr>
          <p:cNvPr id="8" name="椭圆 7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5719"/>
          <a:stretch>
            <a:fillRect/>
          </a:stretch>
        </p:blipFill>
        <p:spPr>
          <a:xfrm>
            <a:off x="483759" y="561099"/>
            <a:ext cx="11097227" cy="570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5" y="1462328"/>
            <a:ext cx="7748599" cy="39617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32" y="1273492"/>
            <a:ext cx="3625850" cy="3437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325" y="420370"/>
            <a:ext cx="678942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86" y="280658"/>
            <a:ext cx="6973563" cy="65144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496" y="165657"/>
            <a:ext cx="4314190" cy="5843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18453" y="18764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72098" y="22574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1618615" y="267970"/>
            <a:ext cx="3617595" cy="835660"/>
          </a:xfrm>
        </p:spPr>
        <p:txBody>
          <a:bodyPr/>
          <a:lstStyle/>
          <a:p>
            <a:pPr algn="l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6610" y="1835150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1.</a:t>
            </a:r>
            <a:r>
              <a:rPr lang="zh-CN" altLang="en-US" sz="3200"/>
              <a:t>技术可行性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3881120" y="1399540"/>
            <a:ext cx="80105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/>
              <a:t>方案比较：项目可以由多种形式实现，小程序、</a:t>
            </a:r>
            <a:r>
              <a:rPr lang="en-US" altLang="zh-CN" sz="2000"/>
              <a:t>app</a:t>
            </a:r>
            <a:r>
              <a:rPr lang="zh-CN" altLang="en-US" sz="2000"/>
              <a:t>、网站皆可。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选择网站形式的理由：小组成员有一定</a:t>
            </a:r>
            <a:r>
              <a:rPr lang="en-US" altLang="zh-CN" sz="2000"/>
              <a:t>web</a:t>
            </a:r>
            <a:r>
              <a:rPr lang="zh-CN" altLang="en-US" sz="2000"/>
              <a:t>开发基础，但是不了解</a:t>
            </a:r>
            <a:r>
              <a:rPr lang="en-US" altLang="zh-CN" sz="2000"/>
              <a:t>APP</a:t>
            </a:r>
            <a:r>
              <a:rPr lang="zh-CN" altLang="en-US" sz="2000"/>
              <a:t>开发，所以采用</a:t>
            </a:r>
            <a:r>
              <a:rPr lang="en-US" altLang="zh-CN" sz="2000"/>
              <a:t>web</a:t>
            </a:r>
            <a:r>
              <a:rPr lang="zh-CN" altLang="en-US" sz="2000"/>
              <a:t>形式能节省学习成本。采用当前比较主流的技术栈来实现，相关技术在后面有所提及。</a:t>
            </a:r>
            <a:endParaRPr lang="zh-CN" altLang="en-US" sz="2000"/>
          </a:p>
        </p:txBody>
      </p:sp>
      <p:sp>
        <p:nvSpPr>
          <p:cNvPr id="4" name="标题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6610" y="357695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2.</a:t>
            </a:r>
            <a:r>
              <a:rPr lang="zh-CN" altLang="en-US" sz="3200"/>
              <a:t>经济可行性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3777615" y="3764280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/>
              <a:t> </a:t>
            </a:r>
            <a:r>
              <a:rPr lang="zh-CN" altLang="en-US" sz="2000"/>
              <a:t>开发成本主要在服务器的租用，学生能够享有更优惠的折扣。</a:t>
            </a:r>
            <a:endParaRPr lang="zh-CN" altLang="en-US" sz="2000"/>
          </a:p>
        </p:txBody>
      </p:sp>
      <p:sp>
        <p:nvSpPr>
          <p:cNvPr id="9" name="标题 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16610" y="516826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3.</a:t>
            </a:r>
            <a:r>
              <a:rPr lang="zh-CN" altLang="en-US" sz="3200"/>
              <a:t>操作可行性</a:t>
            </a:r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3881120" y="5356225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/>
              <a:t>网站的操作方式符合类似网站用户的操作习惯。</a:t>
            </a:r>
            <a:endParaRPr lang="zh-CN" altLang="en-US" sz="200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1452880" y="382905"/>
            <a:ext cx="2562225" cy="835660"/>
          </a:xfrm>
        </p:spPr>
        <p:txBody>
          <a:bodyPr/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2690" y="1218565"/>
            <a:ext cx="62172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B/S</a:t>
            </a:r>
            <a:r>
              <a:rPr lang="zh-CN" altLang="en-US" sz="2400" dirty="0"/>
              <a:t>模式</a:t>
            </a:r>
            <a:r>
              <a:rPr lang="en-US" altLang="zh-CN" sz="2400" baseline="30000" dirty="0"/>
              <a:t>[1]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前端实现：</a:t>
            </a:r>
            <a:r>
              <a:rPr lang="zh-CN" altLang="en-US" sz="2400" dirty="0" smtClean="0"/>
              <a:t>利用</a:t>
            </a:r>
            <a:r>
              <a:rPr lang="en-US" altLang="zh-CN" sz="2400" dirty="0" err="1"/>
              <a:t>V</a:t>
            </a:r>
            <a:r>
              <a:rPr lang="en-US" altLang="zh-CN" sz="2400" dirty="0" err="1" smtClean="0"/>
              <a:t>ue</a:t>
            </a:r>
            <a:r>
              <a:rPr lang="zh-CN" altLang="en-US" sz="2400" dirty="0"/>
              <a:t>框架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后端实现：利用</a:t>
            </a:r>
            <a:r>
              <a:rPr lang="en-US" altLang="zh-CN" sz="2400" dirty="0" err="1"/>
              <a:t>springboot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</a:t>
            </a:r>
            <a:r>
              <a:rPr lang="en-US" altLang="zh-CN" sz="2400" dirty="0" smtClean="0"/>
              <a:t>/SSM</a:t>
            </a:r>
            <a:r>
              <a:rPr lang="zh-CN" altLang="en-US" sz="2400" dirty="0" smtClean="0"/>
              <a:t>框架 </a:t>
            </a:r>
            <a:r>
              <a:rPr lang="en-US" altLang="zh-CN" sz="2400" baseline="30000" dirty="0" smtClean="0"/>
              <a:t>[2]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应用服务器软件：</a:t>
            </a:r>
            <a:r>
              <a:rPr lang="en-US" altLang="zh-CN" sz="2400" dirty="0">
                <a:sym typeface="+mn-ea"/>
              </a:rPr>
              <a:t>T</a:t>
            </a:r>
            <a:r>
              <a:rPr lang="en-US" altLang="zh-CN" sz="2400" dirty="0" smtClean="0">
                <a:sym typeface="+mn-ea"/>
              </a:rPr>
              <a:t>omcat</a:t>
            </a:r>
            <a:endParaRPr lang="en-US" altLang="zh-CN" sz="2400" dirty="0" smtClean="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数据库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 +  </a:t>
            </a:r>
            <a:r>
              <a:rPr lang="en-US" altLang="zh-CN" sz="2400" dirty="0" err="1">
                <a:sym typeface="+mn-ea"/>
              </a:rPr>
              <a:t>Redis</a:t>
            </a:r>
            <a:r>
              <a:rPr lang="en-US" altLang="zh-CN" sz="2400" dirty="0">
                <a:sym typeface="+mn-ea"/>
              </a:rPr>
              <a:t> 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代码管理：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网页设计工具：墨刀</a:t>
            </a:r>
            <a:endParaRPr lang="zh-CN" altLang="en-US" sz="2400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83223" y="22447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36868" y="26257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1624965" y="347345"/>
            <a:ext cx="2813685" cy="835660"/>
          </a:xfrm>
        </p:spPr>
        <p:txBody>
          <a:bodyPr/>
          <a:lstStyle/>
          <a:p>
            <a:pPr algn="l"/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105" y="1714500"/>
            <a:ext cx="10928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[1]陈新博,段飞志.基于B/S架构下的慕课平台设计与实现[J].数码世界,2020(09):256-258.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[</a:t>
            </a:r>
            <a:r>
              <a:rPr lang="en-US" altLang="zh-CN" sz="2400"/>
              <a:t>2</a:t>
            </a:r>
            <a:r>
              <a:rPr lang="zh-CN" altLang="en-US" sz="2400"/>
              <a:t>]耿庆阳. 基于Spring Boot与Vue的电子商城设计与实现[D].西安石油大学,2020.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[3]</a:t>
            </a:r>
            <a:r>
              <a:rPr lang="zh-CN" altLang="en-US" sz="2400"/>
              <a:t>豆瓣网站 https://book.douban.com/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4320" y="254635"/>
            <a:ext cx="1089660" cy="996950"/>
            <a:chOff x="8773" y="3105"/>
            <a:chExt cx="1716" cy="1570"/>
          </a:xfrm>
        </p:grpSpPr>
        <p:sp>
          <p:nvSpPr>
            <p:cNvPr id="2" name="椭圆 1"/>
            <p:cNvSpPr/>
            <p:nvPr>
              <p:custDataLst>
                <p:tags r:id="rId1"/>
              </p:custDataLst>
            </p:nvPr>
          </p:nvSpPr>
          <p:spPr>
            <a:xfrm>
              <a:off x="8846" y="3105"/>
              <a:ext cx="1570" cy="15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" name="TextBox 2"/>
            <p:cNvSpPr txBox="1"/>
            <p:nvPr>
              <p:custDataLst>
                <p:tags r:id="rId2"/>
              </p:custDataLst>
            </p:nvPr>
          </p:nvSpPr>
          <p:spPr>
            <a:xfrm>
              <a:off x="8773" y="3165"/>
              <a:ext cx="1716" cy="145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en-US" altLang="zh-CN" sz="4400" spc="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5</a:t>
              </a:r>
              <a:endPara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1536065" y="335280"/>
            <a:ext cx="4639945" cy="835660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小组成员及分工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536065" y="2179320"/>
            <a:ext cx="7976870" cy="2499360"/>
          </a:xfrm>
        </p:spPr>
        <p:txBody>
          <a:bodyPr lIns="90000" rIns="90000" bIns="46800">
            <a:noAutofit/>
          </a:bodyPr>
          <a:lstStyle/>
          <a:p>
            <a:pPr algn="l"/>
            <a:r>
              <a:rPr lang="zh-CN" altLang="en-US" sz="2400" dirty="0"/>
              <a:t>沈瑞杰 </a:t>
            </a:r>
            <a:r>
              <a:rPr lang="en-US" altLang="zh-CN" sz="2400" dirty="0"/>
              <a:t>31801310</a:t>
            </a:r>
            <a:r>
              <a:rPr lang="zh-CN" altLang="en-US" sz="2400" dirty="0"/>
              <a:t>（组长）</a:t>
            </a:r>
            <a:r>
              <a:rPr lang="en-US" altLang="zh-CN" sz="2400" dirty="0"/>
              <a:t>	</a:t>
            </a:r>
            <a:r>
              <a:rPr lang="zh-CN" altLang="en-US" sz="2400" dirty="0"/>
              <a:t>选题、策划  </a:t>
            </a:r>
            <a:r>
              <a:rPr lang="en-US" altLang="zh-CN" sz="2400" dirty="0"/>
              <a:t>	80</a:t>
            </a:r>
            <a:endParaRPr lang="en-US" altLang="zh-CN" sz="2400" dirty="0"/>
          </a:p>
          <a:p>
            <a:pPr algn="l"/>
            <a:r>
              <a:rPr lang="zh-CN" altLang="en-US" sz="2400" dirty="0"/>
              <a:t>黄文涛 </a:t>
            </a:r>
            <a:r>
              <a:rPr lang="en-US" altLang="zh-CN" sz="2400" dirty="0"/>
              <a:t>31801309	   	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制作、查找文献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80</a:t>
            </a:r>
            <a:endParaRPr lang="en-US" altLang="zh-CN" sz="2400" dirty="0"/>
          </a:p>
          <a:p>
            <a:pPr algn="l"/>
            <a:r>
              <a:rPr lang="zh-CN" altLang="en-US" sz="2400" dirty="0"/>
              <a:t>梅一枝 </a:t>
            </a:r>
            <a:r>
              <a:rPr lang="en-US" altLang="zh-CN" sz="2400" dirty="0"/>
              <a:t>31801320		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制作、策划</a:t>
            </a:r>
            <a:r>
              <a:rPr lang="en-US" altLang="zh-CN" sz="2400" dirty="0"/>
              <a:t>		80</a:t>
            </a:r>
            <a:endParaRPr lang="en-US" altLang="zh-CN" sz="24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、4、7、8、9、12、16、21、24、25、26、27、30、33、36、39、40、41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7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45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73_4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SLIDE_ID" val="custom20204473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4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7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4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8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2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73_7*b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87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8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9.xml><?xml version="1.0" encoding="utf-8"?>
<p:tagLst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PRESENTATION_TITLE" val="PowerPoint 演示文稿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301E"/>
      </a:accent1>
      <a:accent2>
        <a:srgbClr val="968A26"/>
      </a:accent2>
      <a:accent3>
        <a:srgbClr val="F5AE1B"/>
      </a:accent3>
      <a:accent4>
        <a:srgbClr val="BA301E"/>
      </a:accent4>
      <a:accent5>
        <a:srgbClr val="968A26"/>
      </a:accent5>
      <a:accent6>
        <a:srgbClr val="F5AE1B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473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29E9A"/>
      </a:accent1>
      <a:accent2>
        <a:srgbClr val="87999F"/>
      </a:accent2>
      <a:accent3>
        <a:srgbClr val="8A9DC4"/>
      </a:accent3>
      <a:accent4>
        <a:srgbClr val="9B90C2"/>
      </a:accent4>
      <a:accent5>
        <a:srgbClr val="7F75AB"/>
      </a:accent5>
      <a:accent6>
        <a:srgbClr val="695185"/>
      </a:accent6>
      <a:hlink>
        <a:srgbClr val="033D77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0</TotalTime>
  <Words>971</Words>
  <Application>WPS 演示</Application>
  <PresentationFormat>宽屏</PresentationFormat>
  <Paragraphs>100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腾祥铁山楷书简繁合集</vt:lpstr>
      <vt:lpstr>微软雅黑</vt:lpstr>
      <vt:lpstr>汉仪旗黑-85S</vt:lpstr>
      <vt:lpstr>黑体</vt:lpstr>
      <vt:lpstr>Arial Unicode MS</vt:lpstr>
      <vt:lpstr>等线</vt:lpstr>
      <vt:lpstr>PPT定制1801380800</vt:lpstr>
      <vt:lpstr>1_Office 主题​​</vt:lpstr>
      <vt:lpstr>一个简约的文学书籍交流选购网站</vt:lpstr>
      <vt:lpstr>PowerPoint 演示文稿</vt:lpstr>
      <vt:lpstr>PowerPoint 演示文稿</vt:lpstr>
      <vt:lpstr>PowerPoint 演示文稿</vt:lpstr>
      <vt:lpstr>PowerPoint 演示文稿</vt:lpstr>
      <vt:lpstr>可行性分析</vt:lpstr>
      <vt:lpstr>功能实现</vt:lpstr>
      <vt:lpstr>参考文献</vt:lpstr>
      <vt:lpstr>小组成员及分工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柚子设计</dc:creator>
  <cp:keywords>MC-PPT模板</cp:keywords>
  <cp:category>模板</cp:category>
  <cp:lastModifiedBy>木草千支</cp:lastModifiedBy>
  <cp:revision>131</cp:revision>
  <dcterms:created xsi:type="dcterms:W3CDTF">2017-12-29T08:37:00Z</dcterms:created>
  <dcterms:modified xsi:type="dcterms:W3CDTF">2020-10-13T10:35:53Z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