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ans" pitchFamily="2" charset="0"/>
      <p:regular r:id="rId18"/>
    </p:embeddedFont>
    <p:embeddedFont>
      <p:font typeface="DM Sans Bold" panose="020B0604020202020204" charset="0"/>
      <p:regular r:id="rId19"/>
    </p:embeddedFont>
    <p:embeddedFont>
      <p:font typeface="DM Sans Italics" panose="020B0604020202020204" charset="0"/>
      <p:regular r:id="rId20"/>
    </p:embeddedFont>
    <p:embeddedFont>
      <p:font typeface="Poppi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8.svg"/><Relationship Id="rId7" Type="http://schemas.openxmlformats.org/officeDocument/2006/relationships/image" Target="../media/image3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3.svg"/><Relationship Id="rId10" Type="http://schemas.openxmlformats.org/officeDocument/2006/relationships/image" Target="../media/image34.svg"/><Relationship Id="rId4" Type="http://schemas.openxmlformats.org/officeDocument/2006/relationships/image" Target="../media/image22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svg"/><Relationship Id="rId7" Type="http://schemas.openxmlformats.org/officeDocument/2006/relationships/image" Target="../media/image6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8.sv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8.sv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8.sv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12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17.svg"/><Relationship Id="rId10" Type="http://schemas.openxmlformats.org/officeDocument/2006/relationships/image" Target="../media/image34.svg"/><Relationship Id="rId4" Type="http://schemas.openxmlformats.org/officeDocument/2006/relationships/image" Target="../media/image16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3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svg"/><Relationship Id="rId4" Type="http://schemas.openxmlformats.org/officeDocument/2006/relationships/image" Target="../media/image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813" y="0"/>
            <a:ext cx="11360603" cy="4231825"/>
          </a:xfrm>
          <a:custGeom>
            <a:avLst/>
            <a:gdLst/>
            <a:ahLst/>
            <a:cxnLst/>
            <a:rect l="l" t="t" r="r" b="b"/>
            <a:pathLst>
              <a:path w="11360603" h="4231825">
                <a:moveTo>
                  <a:pt x="0" y="0"/>
                </a:moveTo>
                <a:lnTo>
                  <a:pt x="11360604" y="0"/>
                </a:lnTo>
                <a:lnTo>
                  <a:pt x="11360604" y="4231825"/>
                </a:lnTo>
                <a:lnTo>
                  <a:pt x="0" y="423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4838763"/>
            <a:ext cx="16230600" cy="201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del problema del Vertex Cover con gli algoritmi QAOA e VQE ed esecuzione dell’algoritmo VQE su macchina quantistica reale.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4198" y="7213383"/>
            <a:ext cx="539960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Anno Accademico 2024-2025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45694" y="7877175"/>
            <a:ext cx="497465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Docenti: 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Francesco Plastina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Carlo Mastroianni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Andrea Vinci</a:t>
            </a:r>
          </a:p>
          <a:p>
            <a:pPr algn="r">
              <a:lnSpc>
                <a:spcPts val="2999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2064" y="8329612"/>
            <a:ext cx="5415498" cy="1404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Studente: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Francesco Cozza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matr. 252420</a:t>
            </a:r>
          </a:p>
          <a:p>
            <a:pPr algn="l">
              <a:lnSpc>
                <a:spcPts val="1724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10731894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6718691" y="3471246"/>
            <a:ext cx="6572084" cy="4156843"/>
          </a:xfrm>
          <a:custGeom>
            <a:avLst/>
            <a:gdLst/>
            <a:ahLst/>
            <a:cxnLst/>
            <a:rect l="l" t="t" r="r" b="b"/>
            <a:pathLst>
              <a:path w="6572084" h="4156843">
                <a:moveTo>
                  <a:pt x="0" y="0"/>
                </a:moveTo>
                <a:lnTo>
                  <a:pt x="6572084" y="0"/>
                </a:lnTo>
                <a:lnTo>
                  <a:pt x="6572084" y="4156844"/>
                </a:lnTo>
                <a:lnTo>
                  <a:pt x="0" y="4156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6899930" y="7515437"/>
            <a:ext cx="1810134" cy="967599"/>
          </a:xfrm>
          <a:custGeom>
            <a:avLst/>
            <a:gdLst/>
            <a:ahLst/>
            <a:cxnLst/>
            <a:rect l="l" t="t" r="r" b="b"/>
            <a:pathLst>
              <a:path w="1810134" h="967599">
                <a:moveTo>
                  <a:pt x="0" y="0"/>
                </a:moveTo>
                <a:lnTo>
                  <a:pt x="1810134" y="0"/>
                </a:lnTo>
                <a:lnTo>
                  <a:pt x="1810134" y="967599"/>
                </a:lnTo>
                <a:lnTo>
                  <a:pt x="0" y="967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VQE- PRIMA IMPLEMENTAZIONE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È stato,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in prima battuta,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implementato l’algoritmo VQE sfruttando l’Ansatz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Two Local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e l’ottimizzatore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Cobyla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Inoltre, per l’Hamiltoniana del problema, si è scelto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=2 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95002" y="4023219"/>
            <a:ext cx="3664298" cy="262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stato utilizzato un ansatz TwoLocal con gate 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ry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cx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con connettività lineare e 2 ripetizioni della struttura (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reps = 2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84862" y="7786370"/>
            <a:ext cx="10274438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Obiettivo: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Trovare il minimo atteso dell’</a:t>
            </a: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Hamiltoniana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utilizzando un circuito parametrizzato e un ottimizzatore classico per aggiornare i parametri.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3362569" y="6446290"/>
            <a:ext cx="3431529" cy="2308158"/>
          </a:xfrm>
          <a:custGeom>
            <a:avLst/>
            <a:gdLst/>
            <a:ahLst/>
            <a:cxnLst/>
            <a:rect l="l" t="t" r="r" b="b"/>
            <a:pathLst>
              <a:path w="3431529" h="2308158">
                <a:moveTo>
                  <a:pt x="0" y="0"/>
                </a:moveTo>
                <a:lnTo>
                  <a:pt x="3431529" y="0"/>
                </a:lnTo>
                <a:lnTo>
                  <a:pt x="3431529" y="2308158"/>
                </a:lnTo>
                <a:lnTo>
                  <a:pt x="0" y="2308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15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Soluzioni (ottime) trovate</a:t>
            </a:r>
          </a:p>
        </p:txBody>
      </p:sp>
      <p:sp>
        <p:nvSpPr>
          <p:cNvPr id="10" name="Freeform 10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0.9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179680" y="357638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2" y="0"/>
                </a:lnTo>
                <a:lnTo>
                  <a:pt x="3380472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9849463" y="3255816"/>
            <a:ext cx="3938086" cy="3045748"/>
          </a:xfrm>
          <a:custGeom>
            <a:avLst/>
            <a:gdLst/>
            <a:ahLst/>
            <a:cxnLst/>
            <a:rect l="l" t="t" r="r" b="b"/>
            <a:pathLst>
              <a:path w="3938086" h="3045748">
                <a:moveTo>
                  <a:pt x="0" y="0"/>
                </a:moveTo>
                <a:lnTo>
                  <a:pt x="3938086" y="0"/>
                </a:lnTo>
                <a:lnTo>
                  <a:pt x="3938086" y="3045748"/>
                </a:lnTo>
                <a:lnTo>
                  <a:pt x="0" y="3045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PRIMA IMPLEMENTAZIONE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6341957"/>
            <a:ext cx="5101887" cy="227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5000 il numero massimo di iterazioni dell’ottimizzatore classico, è stato eseguito VQE sfruttando il simulatore offerto da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Qiskit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0.56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68118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~0.0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7301031" y="3474732"/>
            <a:ext cx="8983549" cy="4205752"/>
          </a:xfrm>
          <a:custGeom>
            <a:avLst/>
            <a:gdLst/>
            <a:ahLst/>
            <a:cxnLst/>
            <a:rect l="l" t="t" r="r" b="b"/>
            <a:pathLst>
              <a:path w="8983549" h="4205752">
                <a:moveTo>
                  <a:pt x="0" y="0"/>
                </a:moveTo>
                <a:lnTo>
                  <a:pt x="8983550" y="0"/>
                </a:lnTo>
                <a:lnTo>
                  <a:pt x="8983550" y="4205752"/>
                </a:lnTo>
                <a:lnTo>
                  <a:pt x="0" y="4205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99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530935">
            <a:off x="7750756" y="6541846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9310481" y="6788654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 rot="431246">
            <a:off x="10498364" y="6677676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6"/>
                </a:lnTo>
                <a:lnTo>
                  <a:pt x="0" y="493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6837567" y="8015817"/>
            <a:ext cx="1042173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L’ottimizzatore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classico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gioca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ruolo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fondamentale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nel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determinare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l’efficacia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dell’algoritmo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VQE,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poiché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guida</a:t>
            </a:r>
            <a:r>
              <a:rPr lang="en-US" sz="2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la </a:t>
            </a:r>
            <a:r>
              <a:rPr lang="en-US" sz="2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ricerca</a:t>
            </a:r>
            <a:r>
              <a:rPr lang="en-US" sz="2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dei</a:t>
            </a:r>
            <a:r>
              <a:rPr lang="en-US" sz="2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parametri</a:t>
            </a:r>
            <a:r>
              <a:rPr lang="en-US" sz="2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variabili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definiscono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il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comportamento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circuito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4304" y="581730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ANALISI OTTIMIZZATORE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L’ottimizzatore classico utilizzato per aggiornare i parametri in VQE ha un impatto diretto sulla qualità della soluzione ottenuta, e sul tempo di esecuzione complessivo.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  <p:sp>
        <p:nvSpPr>
          <p:cNvPr id="17" name="Freeform 17"/>
          <p:cNvSpPr/>
          <p:nvPr/>
        </p:nvSpPr>
        <p:spPr>
          <a:xfrm>
            <a:off x="7830183" y="6788654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1" y="0"/>
                </a:lnTo>
                <a:lnTo>
                  <a:pt x="1199651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5254" y="1010355"/>
            <a:ext cx="14690454" cy="9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QAOA VS VQE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9FC7AA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32847" y="1642403"/>
            <a:ext cx="6722093" cy="4177909"/>
          </a:xfrm>
          <a:custGeom>
            <a:avLst/>
            <a:gdLst/>
            <a:ahLst/>
            <a:cxnLst/>
            <a:rect l="l" t="t" r="r" b="b"/>
            <a:pathLst>
              <a:path w="6722093" h="4177909">
                <a:moveTo>
                  <a:pt x="0" y="0"/>
                </a:moveTo>
                <a:lnTo>
                  <a:pt x="6722093" y="0"/>
                </a:lnTo>
                <a:lnTo>
                  <a:pt x="6722093" y="4177908"/>
                </a:lnTo>
                <a:lnTo>
                  <a:pt x="0" y="417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1290322" y="6033949"/>
            <a:ext cx="5215862" cy="3224351"/>
          </a:xfrm>
          <a:custGeom>
            <a:avLst/>
            <a:gdLst/>
            <a:ahLst/>
            <a:cxnLst/>
            <a:rect l="l" t="t" r="r" b="b"/>
            <a:pathLst>
              <a:path w="5215862" h="3224351">
                <a:moveTo>
                  <a:pt x="0" y="0"/>
                </a:moveTo>
                <a:lnTo>
                  <a:pt x="5215862" y="0"/>
                </a:lnTo>
                <a:lnTo>
                  <a:pt x="5215862" y="3224351"/>
                </a:lnTo>
                <a:lnTo>
                  <a:pt x="0" y="3224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1028700" y="2659518"/>
            <a:ext cx="8507333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Dopo aver analizzato separatamente le performance di VQE e QAOA in diverse configurazioni (ottimizzatori e, per QAOA, profondità del circuito), si procede a un</a:t>
            </a:r>
            <a:r>
              <a:rPr lang="en-US" sz="2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confronto diretto tra i due algoritmi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887774"/>
            <a:ext cx="8507333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 ciascun metodo viene selezionata la </a:t>
            </a:r>
            <a:r>
              <a:rPr lang="en-US" sz="2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configurazione ottimale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ovvero quella che ha ottenuto:</a:t>
            </a: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</a:t>
            </a:r>
            <a:r>
              <a:rPr lang="en-US" sz="2499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valore atteso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più basso (accuratezza)</a:t>
            </a: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99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 tempo di esecuzione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più contenuto (efficienza)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05852" y="6259602"/>
            <a:ext cx="4685095" cy="27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Dal confronto emerge che QAOA e VQE ottengono</a:t>
            </a:r>
            <a:r>
              <a:rPr lang="en-US" sz="21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valori attesi molto simili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 testimonianza della comparabile qualità delle soluzioni fornite. Tuttavia, VQE si distingue per un </a:t>
            </a:r>
            <a:r>
              <a:rPr lang="en-US" sz="21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tempo di esecuzione leggermente inferiore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1113" y="708144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98586" y="3088808"/>
            <a:ext cx="2645992" cy="2645992"/>
          </a:xfrm>
          <a:custGeom>
            <a:avLst/>
            <a:gdLst/>
            <a:ahLst/>
            <a:cxnLst/>
            <a:rect l="l" t="t" r="r" b="b"/>
            <a:pathLst>
              <a:path w="2645992" h="2645992">
                <a:moveTo>
                  <a:pt x="0" y="0"/>
                </a:moveTo>
                <a:lnTo>
                  <a:pt x="2645992" y="0"/>
                </a:lnTo>
                <a:lnTo>
                  <a:pt x="2645992" y="2645991"/>
                </a:lnTo>
                <a:lnTo>
                  <a:pt x="0" y="2645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7037220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Specifiche di esecuzione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6667600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9310481" y="2742938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 compilato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12695130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2700000">
            <a:off x="15668625" y="7294547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2947721" y="3576815"/>
            <a:ext cx="3707987" cy="5681485"/>
          </a:xfrm>
          <a:custGeom>
            <a:avLst/>
            <a:gdLst/>
            <a:ahLst/>
            <a:cxnLst/>
            <a:rect l="l" t="t" r="r" b="b"/>
            <a:pathLst>
              <a:path w="3707987" h="5681485">
                <a:moveTo>
                  <a:pt x="0" y="0"/>
                </a:moveTo>
                <a:lnTo>
                  <a:pt x="3707987" y="0"/>
                </a:lnTo>
                <a:lnTo>
                  <a:pt x="3707987" y="5681485"/>
                </a:lnTo>
                <a:lnTo>
                  <a:pt x="0" y="5681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14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965254" y="581730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ESECUZIONE DI VQE SU MACCHINA QUANTISTICA REALE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9669" y="6341358"/>
            <a:ext cx="5243825" cy="227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Per valutare le prestazioni di VQE in un contesto più realistico, la miglior configurazione trovata in simulazione è eseguita su un vero dispositivo quantistico IBM.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6910650" y="3576815"/>
          <a:ext cx="4799662" cy="4315968"/>
        </p:xfrm>
        <a:graphic>
          <a:graphicData uri="http://schemas.openxmlformats.org/drawingml/2006/table">
            <a:tbl>
              <a:tblPr/>
              <a:tblGrid>
                <a:gridCol w="239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Dispositivo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IBM Torino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Ansatz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Two Local, con reps=2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Ottimizzatore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COBYLA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Shots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Soluzione (ottima) trovata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0.239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179680" y="357638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2" y="0"/>
                </a:lnTo>
                <a:lnTo>
                  <a:pt x="3380472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9522230" y="3299659"/>
            <a:ext cx="4167571" cy="3146631"/>
          </a:xfrm>
          <a:custGeom>
            <a:avLst/>
            <a:gdLst/>
            <a:ahLst/>
            <a:cxnLst/>
            <a:rect l="l" t="t" r="r" b="b"/>
            <a:pathLst>
              <a:path w="4167571" h="3146631">
                <a:moveTo>
                  <a:pt x="0" y="0"/>
                </a:moveTo>
                <a:lnTo>
                  <a:pt x="4167571" y="0"/>
                </a:lnTo>
                <a:lnTo>
                  <a:pt x="4167571" y="3146631"/>
                </a:lnTo>
                <a:lnTo>
                  <a:pt x="0" y="31466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PRIMA IMPLEMENTAZIONE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150 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il numero massimo di iterazioni dell’ottimizzatore classico, è stato eseguito VQE sfruttando il la macchina quantistica offerta da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IBM Cloud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0.007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88949" y="6533092"/>
            <a:ext cx="3870351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prestazioni limitate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riscontrate sono principalmente dovute al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numero ridotto di iterazioni consentite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legato ai pochi minuti di accesso gratuito offerti dalla piattaforma IBM Quantum. </a:t>
            </a:r>
          </a:p>
        </p:txBody>
      </p:sp>
      <p:sp>
        <p:nvSpPr>
          <p:cNvPr id="19" name="Freeform 19"/>
          <p:cNvSpPr/>
          <p:nvPr/>
        </p:nvSpPr>
        <p:spPr>
          <a:xfrm rot="491127">
            <a:off x="16831119" y="6307078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813" y="0"/>
            <a:ext cx="11360603" cy="4231825"/>
          </a:xfrm>
          <a:custGeom>
            <a:avLst/>
            <a:gdLst/>
            <a:ahLst/>
            <a:cxnLst/>
            <a:rect l="l" t="t" r="r" b="b"/>
            <a:pathLst>
              <a:path w="11360603" h="4231825">
                <a:moveTo>
                  <a:pt x="0" y="0"/>
                </a:moveTo>
                <a:lnTo>
                  <a:pt x="11360604" y="0"/>
                </a:lnTo>
                <a:lnTo>
                  <a:pt x="11360604" y="4231825"/>
                </a:lnTo>
                <a:lnTo>
                  <a:pt x="0" y="423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199813" y="4362191"/>
            <a:ext cx="12109438" cy="332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62"/>
              </a:lnSpc>
            </a:pPr>
            <a:r>
              <a:rPr lang="en-US" sz="1101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Grazie per </a:t>
            </a:r>
          </a:p>
          <a:p>
            <a:pPr algn="ctr">
              <a:lnSpc>
                <a:spcPts val="12662"/>
              </a:lnSpc>
            </a:pPr>
            <a:r>
              <a:rPr lang="en-US" sz="1101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l’Attenzione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45694" y="7877175"/>
            <a:ext cx="497465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Docenti: 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Francesco Plastina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Carlo Mastroianni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Andrea Vinci</a:t>
            </a:r>
          </a:p>
          <a:p>
            <a:pPr algn="r">
              <a:lnSpc>
                <a:spcPts val="2999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2064" y="8329612"/>
            <a:ext cx="5415498" cy="1404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Studente: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Francesco Cozza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matr. 252420</a:t>
            </a:r>
          </a:p>
          <a:p>
            <a:pPr algn="l">
              <a:lnSpc>
                <a:spcPts val="1724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83134" y="1616740"/>
            <a:ext cx="7176166" cy="2128485"/>
            <a:chOff x="0" y="0"/>
            <a:chExt cx="2402281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2280" cy="712528"/>
            </a:xfrm>
            <a:custGeom>
              <a:avLst/>
              <a:gdLst/>
              <a:ahLst/>
              <a:cxnLst/>
              <a:rect l="l" t="t" r="r" b="b"/>
              <a:pathLst>
                <a:path w="2402280" h="712528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658586"/>
                  </a:lnTo>
                  <a:cubicBezTo>
                    <a:pt x="2402280" y="672892"/>
                    <a:pt x="2396597" y="686613"/>
                    <a:pt x="2386481" y="696729"/>
                  </a:cubicBezTo>
                  <a:cubicBezTo>
                    <a:pt x="2376365" y="706845"/>
                    <a:pt x="2362645" y="712528"/>
                    <a:pt x="2348339" y="712528"/>
                  </a:cubicBezTo>
                  <a:lnTo>
                    <a:pt x="53942" y="712528"/>
                  </a:lnTo>
                  <a:cubicBezTo>
                    <a:pt x="39636" y="712528"/>
                    <a:pt x="25915" y="706845"/>
                    <a:pt x="15799" y="696729"/>
                  </a:cubicBezTo>
                  <a:cubicBezTo>
                    <a:pt x="5683" y="686613"/>
                    <a:pt x="0" y="672892"/>
                    <a:pt x="0" y="658586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402281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2118262" y="2409497"/>
            <a:ext cx="0" cy="9740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0534175" y="2220507"/>
            <a:ext cx="1139848" cy="1073737"/>
          </a:xfrm>
          <a:custGeom>
            <a:avLst/>
            <a:gdLst/>
            <a:ahLst/>
            <a:cxnLst/>
            <a:rect l="l" t="t" r="r" b="b"/>
            <a:pathLst>
              <a:path w="1139848" h="1073737">
                <a:moveTo>
                  <a:pt x="0" y="0"/>
                </a:moveTo>
                <a:lnTo>
                  <a:pt x="1139848" y="0"/>
                </a:lnTo>
                <a:lnTo>
                  <a:pt x="1139848" y="1073737"/>
                </a:lnTo>
                <a:lnTo>
                  <a:pt x="0" y="107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/>
          <p:nvPr/>
        </p:nvGrpSpPr>
        <p:grpSpPr>
          <a:xfrm>
            <a:off x="10083134" y="4171811"/>
            <a:ext cx="7176166" cy="2416965"/>
            <a:chOff x="0" y="0"/>
            <a:chExt cx="2402281" cy="8090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2280" cy="809099"/>
            </a:xfrm>
            <a:custGeom>
              <a:avLst/>
              <a:gdLst/>
              <a:ahLst/>
              <a:cxnLst/>
              <a:rect l="l" t="t" r="r" b="b"/>
              <a:pathLst>
                <a:path w="2402280" h="809099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755157"/>
                  </a:lnTo>
                  <a:cubicBezTo>
                    <a:pt x="2402280" y="769463"/>
                    <a:pt x="2396597" y="783184"/>
                    <a:pt x="2386481" y="793300"/>
                  </a:cubicBezTo>
                  <a:cubicBezTo>
                    <a:pt x="2376365" y="803416"/>
                    <a:pt x="2362645" y="809099"/>
                    <a:pt x="2348339" y="809099"/>
                  </a:cubicBezTo>
                  <a:lnTo>
                    <a:pt x="53942" y="809099"/>
                  </a:lnTo>
                  <a:cubicBezTo>
                    <a:pt x="39636" y="809099"/>
                    <a:pt x="25915" y="803416"/>
                    <a:pt x="15799" y="793300"/>
                  </a:cubicBezTo>
                  <a:cubicBezTo>
                    <a:pt x="5683" y="783184"/>
                    <a:pt x="0" y="769463"/>
                    <a:pt x="0" y="755157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2402281" cy="723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12137312" y="4962691"/>
            <a:ext cx="0" cy="14419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11" name="Group 11"/>
          <p:cNvGrpSpPr/>
          <p:nvPr/>
        </p:nvGrpSpPr>
        <p:grpSpPr>
          <a:xfrm>
            <a:off x="10083134" y="6864029"/>
            <a:ext cx="7176166" cy="2645957"/>
            <a:chOff x="0" y="0"/>
            <a:chExt cx="2402281" cy="8857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02280" cy="885756"/>
            </a:xfrm>
            <a:custGeom>
              <a:avLst/>
              <a:gdLst/>
              <a:ahLst/>
              <a:cxnLst/>
              <a:rect l="l" t="t" r="r" b="b"/>
              <a:pathLst>
                <a:path w="2402280" h="885756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831814"/>
                  </a:lnTo>
                  <a:cubicBezTo>
                    <a:pt x="2402280" y="846120"/>
                    <a:pt x="2396597" y="859841"/>
                    <a:pt x="2386481" y="869957"/>
                  </a:cubicBezTo>
                  <a:cubicBezTo>
                    <a:pt x="2376365" y="880073"/>
                    <a:pt x="2362645" y="885756"/>
                    <a:pt x="2348339" y="885756"/>
                  </a:cubicBezTo>
                  <a:lnTo>
                    <a:pt x="53942" y="885756"/>
                  </a:lnTo>
                  <a:cubicBezTo>
                    <a:pt x="39636" y="885756"/>
                    <a:pt x="25915" y="880073"/>
                    <a:pt x="15799" y="869957"/>
                  </a:cubicBezTo>
                  <a:cubicBezTo>
                    <a:pt x="5683" y="859841"/>
                    <a:pt x="0" y="846120"/>
                    <a:pt x="0" y="831814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402281" cy="800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12137312" y="7654908"/>
            <a:ext cx="0" cy="16033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10534175" y="4767278"/>
            <a:ext cx="1139848" cy="1139848"/>
          </a:xfrm>
          <a:custGeom>
            <a:avLst/>
            <a:gdLst/>
            <a:ahLst/>
            <a:cxnLst/>
            <a:rect l="l" t="t" r="r" b="b"/>
            <a:pathLst>
              <a:path w="1139848" h="1139848">
                <a:moveTo>
                  <a:pt x="0" y="0"/>
                </a:moveTo>
                <a:lnTo>
                  <a:pt x="1139848" y="0"/>
                </a:lnTo>
                <a:lnTo>
                  <a:pt x="1139848" y="1139847"/>
                </a:lnTo>
                <a:lnTo>
                  <a:pt x="0" y="113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Freeform 16"/>
          <p:cNvSpPr/>
          <p:nvPr/>
        </p:nvSpPr>
        <p:spPr>
          <a:xfrm>
            <a:off x="10534175" y="7586498"/>
            <a:ext cx="1139848" cy="1139848"/>
          </a:xfrm>
          <a:custGeom>
            <a:avLst/>
            <a:gdLst/>
            <a:ahLst/>
            <a:cxnLst/>
            <a:rect l="l" t="t" r="r" b="b"/>
            <a:pathLst>
              <a:path w="1139848" h="1139848">
                <a:moveTo>
                  <a:pt x="0" y="0"/>
                </a:moveTo>
                <a:lnTo>
                  <a:pt x="1139848" y="0"/>
                </a:lnTo>
                <a:lnTo>
                  <a:pt x="1139848" y="1139848"/>
                </a:lnTo>
                <a:lnTo>
                  <a:pt x="0" y="1139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-1201113" y="708144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1218937" y="1391113"/>
            <a:ext cx="8537476" cy="2541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Scopo del Progetto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8937" y="4295615"/>
            <a:ext cx="7023527" cy="111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 scopo del progetto è stato quello di fornire un’</a:t>
            </a:r>
            <a:r>
              <a:rPr lang="en-US" sz="2182" b="1" spc="1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implementazione quantistica</a:t>
            </a: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alla risoluzione del problema del Vertex Cover.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71731" y="1898139"/>
            <a:ext cx="4433359" cy="148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classica: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prima con un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approccio classico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- senza componente quantistica - al fine di fornire i risultati e i costi reali delle soluzioni.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71731" y="4453210"/>
            <a:ext cx="4433359" cy="173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con QAOA: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con l’algoritmo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QAOA 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(Quantum Approximate Optimization Algorithm), analizzando poi le migliori configurazioni in termini di profondità dell’Ansatz e di algoritmi per l’ottimizzazione dei parametri.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71731" y="7145427"/>
            <a:ext cx="4617880" cy="199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con VQE: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con l’algoritmo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VQE 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(Variational Quantum Eigensolver), analizzando poi le migliori configurazioni in termini di algoritmi per l’ottimizzazione dei parametri. Oltre all’esecuzione sul simulatore, questo approccio è stato testato anche su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macchina quantistica reale.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062593">
            <a:off x="785650" y="4071661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245714" y="4064842"/>
            <a:ext cx="9257392" cy="502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3000" b="1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Definizione e Obiettivo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Dato un grafo, si cerca un sottoinsieme di vertici in modo che ogni arco abbia almeno un estremo in questo sottoinsieme. L'obiettivo è trovare il </a:t>
            </a:r>
            <a:r>
              <a:rPr lang="en-US" sz="2385" b="1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sottoinsieme più piccolo possibile</a:t>
            </a: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4050"/>
              </a:lnSpc>
            </a:pPr>
            <a:r>
              <a:rPr lang="en-US" sz="3000" b="1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Complessità e Applicazioni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un problema NP-completo, ovvero la complessità è esponenziale rispetto all’input. Trova applicazioni in ottimizzazione di reti e sicurezza informatica.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 esempio è minimizzare i server per coprire le connessioni di una rete.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85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 rot="-3062593">
            <a:off x="785650" y="616781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2574381" y="1028700"/>
            <a:ext cx="2766022" cy="8229600"/>
          </a:xfrm>
          <a:custGeom>
            <a:avLst/>
            <a:gdLst/>
            <a:ahLst/>
            <a:cxnLst/>
            <a:rect l="l" t="t" r="r" b="b"/>
            <a:pathLst>
              <a:path w="2766022" h="8229600">
                <a:moveTo>
                  <a:pt x="0" y="0"/>
                </a:moveTo>
                <a:lnTo>
                  <a:pt x="2766022" y="0"/>
                </a:lnTo>
                <a:lnTo>
                  <a:pt x="27660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 rot="-5400000">
            <a:off x="11355428" y="4340207"/>
            <a:ext cx="11080697" cy="1873645"/>
          </a:xfrm>
          <a:custGeom>
            <a:avLst/>
            <a:gdLst/>
            <a:ahLst/>
            <a:cxnLst/>
            <a:rect l="l" t="t" r="r" b="b"/>
            <a:pathLst>
              <a:path w="11080697" h="1873645">
                <a:moveTo>
                  <a:pt x="0" y="0"/>
                </a:moveTo>
                <a:lnTo>
                  <a:pt x="11080697" y="0"/>
                </a:lnTo>
                <a:lnTo>
                  <a:pt x="11080697" y="1873645"/>
                </a:lnTo>
                <a:lnTo>
                  <a:pt x="0" y="1873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1123950"/>
            <a:ext cx="8011990" cy="1908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62"/>
              </a:lnSpc>
            </a:pPr>
            <a:r>
              <a:rPr lang="en-US" sz="72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Il Problema del Vertex Cover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56843"/>
            <a:ext cx="10525970" cy="79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</a:t>
            </a:r>
            <a:r>
              <a:rPr lang="en-US" sz="2385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Vertex Cover è un problema fondamentale della teoria dei grafi.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85" u="none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62809"/>
            <a:ext cx="10844836" cy="705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8"/>
              </a:lnSpc>
              <a:spcBef>
                <a:spcPct val="0"/>
              </a:spcBef>
            </a:pPr>
            <a:r>
              <a:rPr lang="en-US" sz="4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Formulazione QUBO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8918025" y="2810845"/>
            <a:ext cx="451950" cy="335265"/>
          </a:xfrm>
          <a:custGeom>
            <a:avLst/>
            <a:gdLst/>
            <a:ahLst/>
            <a:cxnLst/>
            <a:rect l="l" t="t" r="r" b="b"/>
            <a:pathLst>
              <a:path w="451950" h="335265">
                <a:moveTo>
                  <a:pt x="0" y="0"/>
                </a:moveTo>
                <a:lnTo>
                  <a:pt x="451950" y="0"/>
                </a:lnTo>
                <a:lnTo>
                  <a:pt x="451950" y="335265"/>
                </a:lnTo>
                <a:lnTo>
                  <a:pt x="0" y="33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289038" y="3806531"/>
            <a:ext cx="5095688" cy="1101968"/>
          </a:xfrm>
          <a:custGeom>
            <a:avLst/>
            <a:gdLst/>
            <a:ahLst/>
            <a:cxnLst/>
            <a:rect l="l" t="t" r="r" b="b"/>
            <a:pathLst>
              <a:path w="5095688" h="1101968">
                <a:moveTo>
                  <a:pt x="0" y="0"/>
                </a:moveTo>
                <a:lnTo>
                  <a:pt x="5095688" y="0"/>
                </a:lnTo>
                <a:lnTo>
                  <a:pt x="5095688" y="1101968"/>
                </a:lnTo>
                <a:lnTo>
                  <a:pt x="0" y="11019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378" t="-511710" r="-113497" b="-41539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414464" y="7344404"/>
            <a:ext cx="10844836" cy="705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8"/>
              </a:lnSpc>
              <a:spcBef>
                <a:spcPct val="0"/>
              </a:spcBef>
            </a:pPr>
            <a:r>
              <a:rPr lang="en-US" sz="4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Formulazione ISING</a:t>
            </a:r>
          </a:p>
        </p:txBody>
      </p:sp>
      <p:sp>
        <p:nvSpPr>
          <p:cNvPr id="10" name="Freeform 10"/>
          <p:cNvSpPr/>
          <p:nvPr/>
        </p:nvSpPr>
        <p:spPr>
          <a:xfrm rot="-3062593">
            <a:off x="8918025" y="7392441"/>
            <a:ext cx="451950" cy="335265"/>
          </a:xfrm>
          <a:custGeom>
            <a:avLst/>
            <a:gdLst/>
            <a:ahLst/>
            <a:cxnLst/>
            <a:rect l="l" t="t" r="r" b="b"/>
            <a:pathLst>
              <a:path w="451950" h="335265">
                <a:moveTo>
                  <a:pt x="0" y="0"/>
                </a:moveTo>
                <a:lnTo>
                  <a:pt x="451950" y="0"/>
                </a:lnTo>
                <a:lnTo>
                  <a:pt x="451950" y="335265"/>
                </a:lnTo>
                <a:lnTo>
                  <a:pt x="0" y="33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0236436" y="8391179"/>
            <a:ext cx="1807108" cy="867121"/>
          </a:xfrm>
          <a:custGeom>
            <a:avLst/>
            <a:gdLst/>
            <a:ahLst/>
            <a:cxnLst/>
            <a:rect l="l" t="t" r="r" b="b"/>
            <a:pathLst>
              <a:path w="1807108" h="867121">
                <a:moveTo>
                  <a:pt x="0" y="0"/>
                </a:moveTo>
                <a:lnTo>
                  <a:pt x="1807108" y="0"/>
                </a:lnTo>
                <a:lnTo>
                  <a:pt x="1807108" y="867121"/>
                </a:lnTo>
                <a:lnTo>
                  <a:pt x="0" y="8671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4669" t="-248436" r="-136599" b="-21573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15092699" y="4271175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1"/>
                </a:lnTo>
                <a:lnTo>
                  <a:pt x="0" y="1726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13809732" y="7338899"/>
            <a:ext cx="4232728" cy="2830637"/>
          </a:xfrm>
          <a:custGeom>
            <a:avLst/>
            <a:gdLst/>
            <a:ahLst/>
            <a:cxnLst/>
            <a:rect l="l" t="t" r="r" b="b"/>
            <a:pathLst>
              <a:path w="4232728" h="2830637">
                <a:moveTo>
                  <a:pt x="0" y="0"/>
                </a:moveTo>
                <a:lnTo>
                  <a:pt x="4232728" y="0"/>
                </a:lnTo>
                <a:lnTo>
                  <a:pt x="4232728" y="2830637"/>
                </a:lnTo>
                <a:lnTo>
                  <a:pt x="0" y="2830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FORMULAZIONE HAMILTONIANA DEL VERTEX COVER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Rappresentare il problema del Vertex Cover come un problema di minimizzazione dell'energia (Hamiltoniana), risolvibile tramite algoritmi quantistici come QAOA e VQE.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 della Formulazione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99911" y="4860874"/>
            <a:ext cx="9759389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Dove: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xi ∈ {0,1}: 1 se il nodo </a:t>
            </a:r>
            <a:r>
              <a:rPr lang="en-US" sz="2300" i="1" u="none" strike="noStrik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 </a:t>
            </a: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nel vertex cover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A,B: parametri di penalizzazione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primo termine penalizza gli archi non coperti, il secondo minimizza il numero di vertici scelti nel cover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99911" y="8001924"/>
            <a:ext cx="9759389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 ottiene ponendo: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13846" y="4031615"/>
            <a:ext cx="1140619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 A&gt;B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988832" y="8155940"/>
            <a:ext cx="2270468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Sostituendo, si ottiene l’Hamiltoniana espressa in termini di operatori di Pauli 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567097" y="3363961"/>
            <a:ext cx="5458283" cy="3617680"/>
          </a:xfrm>
          <a:custGeom>
            <a:avLst/>
            <a:gdLst/>
            <a:ahLst/>
            <a:cxnLst/>
            <a:rect l="l" t="t" r="r" b="b"/>
            <a:pathLst>
              <a:path w="5458283" h="3617680">
                <a:moveTo>
                  <a:pt x="0" y="0"/>
                </a:moveTo>
                <a:lnTo>
                  <a:pt x="5458283" y="0"/>
                </a:lnTo>
                <a:lnTo>
                  <a:pt x="5458283" y="3617680"/>
                </a:lnTo>
                <a:lnTo>
                  <a:pt x="0" y="361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3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1801017" y="3259597"/>
            <a:ext cx="5458283" cy="3581580"/>
          </a:xfrm>
          <a:custGeom>
            <a:avLst/>
            <a:gdLst/>
            <a:ahLst/>
            <a:cxnLst/>
            <a:rect l="l" t="t" r="r" b="b"/>
            <a:pathLst>
              <a:path w="5458283" h="3581580">
                <a:moveTo>
                  <a:pt x="0" y="0"/>
                </a:moveTo>
                <a:lnTo>
                  <a:pt x="5458283" y="0"/>
                </a:lnTo>
                <a:lnTo>
                  <a:pt x="5458283" y="3581579"/>
                </a:lnTo>
                <a:lnTo>
                  <a:pt x="0" y="3581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2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6793461" y="2774486"/>
            <a:ext cx="542241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Grafo d’esempio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96880" y="2774486"/>
            <a:ext cx="542241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Soluzione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6464432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3062593">
            <a:off x="12265848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103644" y="1028488"/>
            <a:ext cx="14690454" cy="9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CLASSICA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9668" y="6341957"/>
            <a:ext cx="5243825" cy="2727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Per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disporre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di un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riferimento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utile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nella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valutazione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delle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soluzioni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ottenute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dagli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algoritmi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quantistici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In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particolare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, tutte le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analisi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verranno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effettuate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sullo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stesso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grafo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d’esempio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Motivazione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80023" y="8093287"/>
            <a:ext cx="829071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Minimo Costo Trovato: 3.0.</a:t>
            </a:r>
          </a:p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Tempo di esecuzione dell’algoritmo: 0.005 sec.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6723323" y="3457431"/>
            <a:ext cx="6562821" cy="4249426"/>
          </a:xfrm>
          <a:custGeom>
            <a:avLst/>
            <a:gdLst/>
            <a:ahLst/>
            <a:cxnLst/>
            <a:rect l="l" t="t" r="r" b="b"/>
            <a:pathLst>
              <a:path w="6562821" h="4249426">
                <a:moveTo>
                  <a:pt x="0" y="0"/>
                </a:moveTo>
                <a:lnTo>
                  <a:pt x="6562820" y="0"/>
                </a:lnTo>
                <a:lnTo>
                  <a:pt x="6562820" y="4249426"/>
                </a:lnTo>
                <a:lnTo>
                  <a:pt x="0" y="424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</a:t>
            </a:r>
          </a:p>
        </p:txBody>
      </p:sp>
      <p:sp>
        <p:nvSpPr>
          <p:cNvPr id="8" name="Freeform 8"/>
          <p:cNvSpPr/>
          <p:nvPr/>
        </p:nvSpPr>
        <p:spPr>
          <a:xfrm rot="-3062593">
            <a:off x="10731894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6899930" y="7515437"/>
            <a:ext cx="1810134" cy="967599"/>
          </a:xfrm>
          <a:custGeom>
            <a:avLst/>
            <a:gdLst/>
            <a:ahLst/>
            <a:cxnLst/>
            <a:rect l="l" t="t" r="r" b="b"/>
            <a:pathLst>
              <a:path w="1810134" h="967599">
                <a:moveTo>
                  <a:pt x="0" y="0"/>
                </a:moveTo>
                <a:lnTo>
                  <a:pt x="1810134" y="0"/>
                </a:lnTo>
                <a:lnTo>
                  <a:pt x="1810134" y="967599"/>
                </a:lnTo>
                <a:lnTo>
                  <a:pt x="0" y="967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PRIMA IMPLEMENTAZIONE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È stato,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in prima battuta,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implementato l’algoritmo QAOA con profondità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p=5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, utilizzando l’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AdamOptimizer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per la ricerca dei parametri ottimali. Inoltre, per Hf, si è scelto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=2 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95002" y="4023219"/>
            <a:ext cx="3664298" cy="306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circuito è composto da una sequenza alternata di operatori:</a:t>
            </a:r>
          </a:p>
          <a:p>
            <a:pPr marL="539751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l’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Hamiltoniana del problema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539751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“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mixer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4862" y="7786370"/>
            <a:ext cx="1027443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Obiettivo: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Ottenere una sovrapposizione di stati che massimizzi la probabilità di osservare una soluzione valida e ottima.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556787" y="3475374"/>
            <a:ext cx="4560191" cy="2942783"/>
          </a:xfrm>
          <a:custGeom>
            <a:avLst/>
            <a:gdLst/>
            <a:ahLst/>
            <a:cxnLst/>
            <a:rect l="l" t="t" r="r" b="b"/>
            <a:pathLst>
              <a:path w="4560191" h="2942783">
                <a:moveTo>
                  <a:pt x="0" y="0"/>
                </a:moveTo>
                <a:lnTo>
                  <a:pt x="4560190" y="0"/>
                </a:lnTo>
                <a:lnTo>
                  <a:pt x="4560190" y="2942783"/>
                </a:lnTo>
                <a:lnTo>
                  <a:pt x="0" y="2942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3362569" y="6446290"/>
            <a:ext cx="3431529" cy="2308158"/>
          </a:xfrm>
          <a:custGeom>
            <a:avLst/>
            <a:gdLst/>
            <a:ahLst/>
            <a:cxnLst/>
            <a:rect l="l" t="t" r="r" b="b"/>
            <a:pathLst>
              <a:path w="3431529" h="2308158">
                <a:moveTo>
                  <a:pt x="0" y="0"/>
                </a:moveTo>
                <a:lnTo>
                  <a:pt x="3431529" y="0"/>
                </a:lnTo>
                <a:lnTo>
                  <a:pt x="3431529" y="2308158"/>
                </a:lnTo>
                <a:lnTo>
                  <a:pt x="0" y="230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5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Soluzioni (ottime) trovate</a:t>
            </a:r>
          </a:p>
        </p:txBody>
      </p:sp>
      <p:sp>
        <p:nvSpPr>
          <p:cNvPr id="11" name="Freeform 11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PRIMA IMPLEMENTAZIONE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500 il numero massimo di iterazioni dell’ottimizzatore classico, è stato eseguito QAOA sfruttando il simulatore offerto da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Pennylane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0,23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68118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0,24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0,87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116977" y="366539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3" y="0"/>
                </a:lnTo>
                <a:lnTo>
                  <a:pt x="3380473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519025" y="8731356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2"/>
                </a:lnTo>
                <a:lnTo>
                  <a:pt x="0" y="172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7973336" y="3385885"/>
            <a:ext cx="7727092" cy="4383446"/>
          </a:xfrm>
          <a:custGeom>
            <a:avLst/>
            <a:gdLst/>
            <a:ahLst/>
            <a:cxnLst/>
            <a:rect l="l" t="t" r="r" b="b"/>
            <a:pathLst>
              <a:path w="7727092" h="4383446">
                <a:moveTo>
                  <a:pt x="0" y="0"/>
                </a:moveTo>
                <a:lnTo>
                  <a:pt x="7727092" y="0"/>
                </a:lnTo>
                <a:lnTo>
                  <a:pt x="7727092" y="4383446"/>
                </a:lnTo>
                <a:lnTo>
                  <a:pt x="0" y="438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1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0460848" y="6234200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5720897" y="3385885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0836786" y="3540825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p=7</a:t>
            </a:r>
          </a:p>
        </p:txBody>
      </p:sp>
      <p:sp>
        <p:nvSpPr>
          <p:cNvPr id="13" name="Freeform 13"/>
          <p:cNvSpPr/>
          <p:nvPr/>
        </p:nvSpPr>
        <p:spPr>
          <a:xfrm rot="733333">
            <a:off x="17021447" y="2588299"/>
            <a:ext cx="317710" cy="987234"/>
          </a:xfrm>
          <a:custGeom>
            <a:avLst/>
            <a:gdLst/>
            <a:ahLst/>
            <a:cxnLst/>
            <a:rect l="l" t="t" r="r" b="b"/>
            <a:pathLst>
              <a:path w="317710" h="987234">
                <a:moveTo>
                  <a:pt x="0" y="0"/>
                </a:moveTo>
                <a:lnTo>
                  <a:pt x="317710" y="0"/>
                </a:lnTo>
                <a:lnTo>
                  <a:pt x="317710" y="987234"/>
                </a:lnTo>
                <a:lnTo>
                  <a:pt x="0" y="9872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 rot="1707575">
            <a:off x="12593188" y="2983358"/>
            <a:ext cx="2195020" cy="4471071"/>
          </a:xfrm>
          <a:custGeom>
            <a:avLst/>
            <a:gdLst/>
            <a:ahLst/>
            <a:cxnLst/>
            <a:rect l="l" t="t" r="r" b="b"/>
            <a:pathLst>
              <a:path w="2195020" h="4471071">
                <a:moveTo>
                  <a:pt x="0" y="0"/>
                </a:moveTo>
                <a:lnTo>
                  <a:pt x="2195019" y="0"/>
                </a:lnTo>
                <a:lnTo>
                  <a:pt x="2195019" y="4471071"/>
                </a:lnTo>
                <a:lnTo>
                  <a:pt x="0" y="44710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6837567" y="7851775"/>
            <a:ext cx="10421733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All’aumentare di </a:t>
            </a: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l’expected cost tende a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diminuire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; tuttavia, si osserva anche un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aumento significativo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tempo di esecuzione e dei passi dell’ottimizzatore. Questo perché circuiti più profondi sono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più difficili da simulare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 più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sensibili al rumore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su macchine reali.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ANALISI PROFONDITÀ CIRCUITO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Analizzare l’influenza della profondità del circuito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 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sulle prestazioni di QAOA permette di comprendere il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trade-off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tra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qualità della soluzione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costo computazionale.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87670" y="3422644"/>
            <a:ext cx="9345658" cy="4321394"/>
          </a:xfrm>
          <a:custGeom>
            <a:avLst/>
            <a:gdLst/>
            <a:ahLst/>
            <a:cxnLst/>
            <a:rect l="l" t="t" r="r" b="b"/>
            <a:pathLst>
              <a:path w="9345658" h="4321394">
                <a:moveTo>
                  <a:pt x="0" y="0"/>
                </a:moveTo>
                <a:lnTo>
                  <a:pt x="9345657" y="0"/>
                </a:lnTo>
                <a:lnTo>
                  <a:pt x="9345657" y="4321393"/>
                </a:lnTo>
                <a:lnTo>
                  <a:pt x="0" y="432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2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603499" y="8029787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2"/>
                </a:lnTo>
                <a:lnTo>
                  <a:pt x="0" y="1726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837567" y="7851775"/>
            <a:ext cx="1042173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volta scelto il valore di </a:t>
            </a: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 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ottimale, l’ottimizzatore classico gioca un ruolo fondamentale nel determinare l’efficacia dell’algoritmo QAOA, poiché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guida la ricerca dei parametri variabili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γ,β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che definiscono il comportamento del circuito.</a:t>
            </a:r>
          </a:p>
        </p:txBody>
      </p:sp>
      <p:sp>
        <p:nvSpPr>
          <p:cNvPr id="10" name="Freeform 10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7319374" y="6418157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1" y="0"/>
                </a:lnTo>
                <a:lnTo>
                  <a:pt x="1199651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 rot="-530935">
            <a:off x="7123498" y="6243481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6"/>
                </a:lnTo>
                <a:lnTo>
                  <a:pt x="0" y="4936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ANALISI OTTIMIZZATORE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L’ottimizzatore classico utilizzato per aggiornare i parametri del QAOA influisce significativamente sulla qualità della soluzione finale e sulla velocità di convergenza.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  <p:sp>
        <p:nvSpPr>
          <p:cNvPr id="16" name="Freeform 16"/>
          <p:cNvSpPr/>
          <p:nvPr/>
        </p:nvSpPr>
        <p:spPr>
          <a:xfrm>
            <a:off x="8403849" y="6446290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10508374" y="6418157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18"/>
          <p:cNvSpPr/>
          <p:nvPr/>
        </p:nvSpPr>
        <p:spPr>
          <a:xfrm rot="431246">
            <a:off x="9633755" y="6244763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4" y="0"/>
                </a:lnTo>
                <a:lnTo>
                  <a:pt x="158854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 rot="431246">
            <a:off x="11690754" y="6242198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1183</Words>
  <Application>Microsoft Office PowerPoint</Application>
  <PresentationFormat>Personalizzato</PresentationFormat>
  <Paragraphs>130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Calibri</vt:lpstr>
      <vt:lpstr>DM Sans Italics</vt:lpstr>
      <vt:lpstr>DM Sans</vt:lpstr>
      <vt:lpstr>DM Sans Bold</vt:lpstr>
      <vt:lpstr>Poppins Bold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Quantum Computing</dc:title>
  <cp:lastModifiedBy>FRANCESCO COZZA</cp:lastModifiedBy>
  <cp:revision>3</cp:revision>
  <dcterms:created xsi:type="dcterms:W3CDTF">2006-08-16T00:00:00Z</dcterms:created>
  <dcterms:modified xsi:type="dcterms:W3CDTF">2025-06-24T11:48:18Z</dcterms:modified>
  <dc:identifier>DAGpNqbrwNk</dc:identifier>
</cp:coreProperties>
</file>