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4" r:id="rId18"/>
    <p:sldId id="276" r:id="rId19"/>
    <p:sldId id="273" r:id="rId20"/>
    <p:sldId id="272" r:id="rId21"/>
    <p:sldId id="271"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NAKSHI YUVARAJ" userId="7a017c7a0cb745f4" providerId="LiveId" clId="{415EDC89-785A-4AB1-BFB3-6FD7009EC270}"/>
    <pc:docChg chg="modSld">
      <pc:chgData name="MEENAKSHI YUVARAJ" userId="7a017c7a0cb745f4" providerId="LiveId" clId="{415EDC89-785A-4AB1-BFB3-6FD7009EC270}" dt="2024-03-06T16:46:53.212" v="0" actId="20577"/>
      <pc:docMkLst>
        <pc:docMk/>
      </pc:docMkLst>
      <pc:sldChg chg="modSp mod">
        <pc:chgData name="MEENAKSHI YUVARAJ" userId="7a017c7a0cb745f4" providerId="LiveId" clId="{415EDC89-785A-4AB1-BFB3-6FD7009EC270}" dt="2024-03-06T16:46:53.212" v="0" actId="20577"/>
        <pc:sldMkLst>
          <pc:docMk/>
          <pc:sldMk cId="1159668636" sldId="257"/>
        </pc:sldMkLst>
        <pc:spChg chg="mod">
          <ac:chgData name="MEENAKSHI YUVARAJ" userId="7a017c7a0cb745f4" providerId="LiveId" clId="{415EDC89-785A-4AB1-BFB3-6FD7009EC270}" dt="2024-03-06T16:46:53.212" v="0" actId="20577"/>
          <ac:spMkLst>
            <pc:docMk/>
            <pc:sldMk cId="1159668636" sldId="257"/>
            <ac:spMk id="3" creationId="{60BF39B6-0A11-10B3-B44F-F920C22956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D204-F348-E5F0-C53A-66FA8E29F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0D962D4-AC49-21C4-4B8A-222438981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F8F922A-6DFA-2296-C9A8-97E01B99FE44}"/>
              </a:ext>
            </a:extLst>
          </p:cNvPr>
          <p:cNvSpPr>
            <a:spLocks noGrp="1"/>
          </p:cNvSpPr>
          <p:nvPr>
            <p:ph type="dt" sz="half" idx="10"/>
          </p:nvPr>
        </p:nvSpPr>
        <p:spPr/>
        <p:txBody>
          <a:bodyPr/>
          <a:lstStyle/>
          <a:p>
            <a:fld id="{7A36E1DD-7B54-4BE3-AAD9-C24F5A6EBED2}" type="datetimeFigureOut">
              <a:rPr lang="en-CA" smtClean="0"/>
              <a:t>2024-03-06</a:t>
            </a:fld>
            <a:endParaRPr lang="en-CA"/>
          </a:p>
        </p:txBody>
      </p:sp>
      <p:sp>
        <p:nvSpPr>
          <p:cNvPr id="5" name="Footer Placeholder 4">
            <a:extLst>
              <a:ext uri="{FF2B5EF4-FFF2-40B4-BE49-F238E27FC236}">
                <a16:creationId xmlns:a16="http://schemas.microsoft.com/office/drawing/2014/main" id="{518AC756-E50B-2319-0D5E-60474760DA5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8CF055-F746-544F-2A7E-91C83F99058F}"/>
              </a:ext>
            </a:extLst>
          </p:cNvPr>
          <p:cNvSpPr>
            <a:spLocks noGrp="1"/>
          </p:cNvSpPr>
          <p:nvPr>
            <p:ph type="sldNum" sz="quarter" idx="12"/>
          </p:nvPr>
        </p:nvSpPr>
        <p:spPr/>
        <p:txBody>
          <a:bodyPr/>
          <a:lstStyle/>
          <a:p>
            <a:fld id="{80154565-16A6-4006-BE27-00B12FBE54F1}" type="slidenum">
              <a:rPr lang="en-CA" smtClean="0"/>
              <a:t>‹#›</a:t>
            </a:fld>
            <a:endParaRPr lang="en-CA"/>
          </a:p>
        </p:txBody>
      </p:sp>
    </p:spTree>
    <p:extLst>
      <p:ext uri="{BB962C8B-B14F-4D97-AF65-F5344CB8AC3E}">
        <p14:creationId xmlns:p14="http://schemas.microsoft.com/office/powerpoint/2010/main" val="157400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9522-DCAD-E6C0-6C7B-F0C42A53EED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8341A8F-3BC0-E37F-4D60-F610C6C9E2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882D7A-A50D-ADB4-D77A-7FA6C20F1DBD}"/>
              </a:ext>
            </a:extLst>
          </p:cNvPr>
          <p:cNvSpPr>
            <a:spLocks noGrp="1"/>
          </p:cNvSpPr>
          <p:nvPr>
            <p:ph type="dt" sz="half" idx="10"/>
          </p:nvPr>
        </p:nvSpPr>
        <p:spPr/>
        <p:txBody>
          <a:bodyPr/>
          <a:lstStyle/>
          <a:p>
            <a:fld id="{7A36E1DD-7B54-4BE3-AAD9-C24F5A6EBED2}" type="datetimeFigureOut">
              <a:rPr lang="en-CA" smtClean="0"/>
              <a:t>2024-03-06</a:t>
            </a:fld>
            <a:endParaRPr lang="en-CA"/>
          </a:p>
        </p:txBody>
      </p:sp>
      <p:sp>
        <p:nvSpPr>
          <p:cNvPr id="5" name="Footer Placeholder 4">
            <a:extLst>
              <a:ext uri="{FF2B5EF4-FFF2-40B4-BE49-F238E27FC236}">
                <a16:creationId xmlns:a16="http://schemas.microsoft.com/office/drawing/2014/main" id="{8BB07AA7-1869-4348-634E-379E46307A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6A3360-F0DE-F954-91A4-990E94D981DC}"/>
              </a:ext>
            </a:extLst>
          </p:cNvPr>
          <p:cNvSpPr>
            <a:spLocks noGrp="1"/>
          </p:cNvSpPr>
          <p:nvPr>
            <p:ph type="sldNum" sz="quarter" idx="12"/>
          </p:nvPr>
        </p:nvSpPr>
        <p:spPr/>
        <p:txBody>
          <a:bodyPr/>
          <a:lstStyle/>
          <a:p>
            <a:fld id="{80154565-16A6-4006-BE27-00B12FBE54F1}" type="slidenum">
              <a:rPr lang="en-CA" smtClean="0"/>
              <a:t>‹#›</a:t>
            </a:fld>
            <a:endParaRPr lang="en-CA"/>
          </a:p>
        </p:txBody>
      </p:sp>
    </p:spTree>
    <p:extLst>
      <p:ext uri="{BB962C8B-B14F-4D97-AF65-F5344CB8AC3E}">
        <p14:creationId xmlns:p14="http://schemas.microsoft.com/office/powerpoint/2010/main" val="138447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AB4183-E223-4F35-FFDE-7AFF78D520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941FA91-F667-E7F5-5C6E-646C15C785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8B2A336-8797-121D-0189-EF506ECC7A15}"/>
              </a:ext>
            </a:extLst>
          </p:cNvPr>
          <p:cNvSpPr>
            <a:spLocks noGrp="1"/>
          </p:cNvSpPr>
          <p:nvPr>
            <p:ph type="dt" sz="half" idx="10"/>
          </p:nvPr>
        </p:nvSpPr>
        <p:spPr/>
        <p:txBody>
          <a:bodyPr/>
          <a:lstStyle/>
          <a:p>
            <a:fld id="{7A36E1DD-7B54-4BE3-AAD9-C24F5A6EBED2}" type="datetimeFigureOut">
              <a:rPr lang="en-CA" smtClean="0"/>
              <a:t>2024-03-06</a:t>
            </a:fld>
            <a:endParaRPr lang="en-CA"/>
          </a:p>
        </p:txBody>
      </p:sp>
      <p:sp>
        <p:nvSpPr>
          <p:cNvPr id="5" name="Footer Placeholder 4">
            <a:extLst>
              <a:ext uri="{FF2B5EF4-FFF2-40B4-BE49-F238E27FC236}">
                <a16:creationId xmlns:a16="http://schemas.microsoft.com/office/drawing/2014/main" id="{C89F0EF5-1F53-282A-45F5-5E54CF1321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BAA0499-7C9F-BCC4-0A10-03D122068C69}"/>
              </a:ext>
            </a:extLst>
          </p:cNvPr>
          <p:cNvSpPr>
            <a:spLocks noGrp="1"/>
          </p:cNvSpPr>
          <p:nvPr>
            <p:ph type="sldNum" sz="quarter" idx="12"/>
          </p:nvPr>
        </p:nvSpPr>
        <p:spPr/>
        <p:txBody>
          <a:bodyPr/>
          <a:lstStyle/>
          <a:p>
            <a:fld id="{80154565-16A6-4006-BE27-00B12FBE54F1}" type="slidenum">
              <a:rPr lang="en-CA" smtClean="0"/>
              <a:t>‹#›</a:t>
            </a:fld>
            <a:endParaRPr lang="en-CA"/>
          </a:p>
        </p:txBody>
      </p:sp>
    </p:spTree>
    <p:extLst>
      <p:ext uri="{BB962C8B-B14F-4D97-AF65-F5344CB8AC3E}">
        <p14:creationId xmlns:p14="http://schemas.microsoft.com/office/powerpoint/2010/main" val="308355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3A27-2E04-C1D9-A5E8-E736EFA18D1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FFF4327-BB73-B1B8-1205-7CE5DB1D27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E9C672-24E1-4725-E4A7-B741950C6556}"/>
              </a:ext>
            </a:extLst>
          </p:cNvPr>
          <p:cNvSpPr>
            <a:spLocks noGrp="1"/>
          </p:cNvSpPr>
          <p:nvPr>
            <p:ph type="dt" sz="half" idx="10"/>
          </p:nvPr>
        </p:nvSpPr>
        <p:spPr/>
        <p:txBody>
          <a:bodyPr/>
          <a:lstStyle/>
          <a:p>
            <a:fld id="{7A36E1DD-7B54-4BE3-AAD9-C24F5A6EBED2}" type="datetimeFigureOut">
              <a:rPr lang="en-CA" smtClean="0"/>
              <a:t>2024-03-06</a:t>
            </a:fld>
            <a:endParaRPr lang="en-CA"/>
          </a:p>
        </p:txBody>
      </p:sp>
      <p:sp>
        <p:nvSpPr>
          <p:cNvPr id="5" name="Footer Placeholder 4">
            <a:extLst>
              <a:ext uri="{FF2B5EF4-FFF2-40B4-BE49-F238E27FC236}">
                <a16:creationId xmlns:a16="http://schemas.microsoft.com/office/drawing/2014/main" id="{EC1E3830-1D7E-506A-5C27-2CD57DF759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881220D-2B93-FFE1-132B-B36AD176B227}"/>
              </a:ext>
            </a:extLst>
          </p:cNvPr>
          <p:cNvSpPr>
            <a:spLocks noGrp="1"/>
          </p:cNvSpPr>
          <p:nvPr>
            <p:ph type="sldNum" sz="quarter" idx="12"/>
          </p:nvPr>
        </p:nvSpPr>
        <p:spPr/>
        <p:txBody>
          <a:bodyPr/>
          <a:lstStyle/>
          <a:p>
            <a:fld id="{80154565-16A6-4006-BE27-00B12FBE54F1}" type="slidenum">
              <a:rPr lang="en-CA" smtClean="0"/>
              <a:t>‹#›</a:t>
            </a:fld>
            <a:endParaRPr lang="en-CA"/>
          </a:p>
        </p:txBody>
      </p:sp>
    </p:spTree>
    <p:extLst>
      <p:ext uri="{BB962C8B-B14F-4D97-AF65-F5344CB8AC3E}">
        <p14:creationId xmlns:p14="http://schemas.microsoft.com/office/powerpoint/2010/main" val="114666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FC46-F284-20C2-14FF-E1B9B1BA9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873CB2A-C66E-557B-C623-57CF917F8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99DB9A-2D31-BCF0-498D-44345E8B0042}"/>
              </a:ext>
            </a:extLst>
          </p:cNvPr>
          <p:cNvSpPr>
            <a:spLocks noGrp="1"/>
          </p:cNvSpPr>
          <p:nvPr>
            <p:ph type="dt" sz="half" idx="10"/>
          </p:nvPr>
        </p:nvSpPr>
        <p:spPr/>
        <p:txBody>
          <a:bodyPr/>
          <a:lstStyle/>
          <a:p>
            <a:fld id="{7A36E1DD-7B54-4BE3-AAD9-C24F5A6EBED2}" type="datetimeFigureOut">
              <a:rPr lang="en-CA" smtClean="0"/>
              <a:t>2024-03-06</a:t>
            </a:fld>
            <a:endParaRPr lang="en-CA"/>
          </a:p>
        </p:txBody>
      </p:sp>
      <p:sp>
        <p:nvSpPr>
          <p:cNvPr id="5" name="Footer Placeholder 4">
            <a:extLst>
              <a:ext uri="{FF2B5EF4-FFF2-40B4-BE49-F238E27FC236}">
                <a16:creationId xmlns:a16="http://schemas.microsoft.com/office/drawing/2014/main" id="{4D801058-55A9-388B-0977-5B7F8ADCA61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9018DA-120D-C59A-7655-E8B87365F3AB}"/>
              </a:ext>
            </a:extLst>
          </p:cNvPr>
          <p:cNvSpPr>
            <a:spLocks noGrp="1"/>
          </p:cNvSpPr>
          <p:nvPr>
            <p:ph type="sldNum" sz="quarter" idx="12"/>
          </p:nvPr>
        </p:nvSpPr>
        <p:spPr/>
        <p:txBody>
          <a:bodyPr/>
          <a:lstStyle/>
          <a:p>
            <a:fld id="{80154565-16A6-4006-BE27-00B12FBE54F1}" type="slidenum">
              <a:rPr lang="en-CA" smtClean="0"/>
              <a:t>‹#›</a:t>
            </a:fld>
            <a:endParaRPr lang="en-CA"/>
          </a:p>
        </p:txBody>
      </p:sp>
    </p:spTree>
    <p:extLst>
      <p:ext uri="{BB962C8B-B14F-4D97-AF65-F5344CB8AC3E}">
        <p14:creationId xmlns:p14="http://schemas.microsoft.com/office/powerpoint/2010/main" val="3901566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04F5-D370-2BED-0D33-34A601F5CE0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F64E405-8CF7-9185-023C-A107CC263B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DBB5625-071C-9A75-0398-13984F8EF7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B66119C-0090-4117-D404-2EA30A976A21}"/>
              </a:ext>
            </a:extLst>
          </p:cNvPr>
          <p:cNvSpPr>
            <a:spLocks noGrp="1"/>
          </p:cNvSpPr>
          <p:nvPr>
            <p:ph type="dt" sz="half" idx="10"/>
          </p:nvPr>
        </p:nvSpPr>
        <p:spPr/>
        <p:txBody>
          <a:bodyPr/>
          <a:lstStyle/>
          <a:p>
            <a:fld id="{7A36E1DD-7B54-4BE3-AAD9-C24F5A6EBED2}" type="datetimeFigureOut">
              <a:rPr lang="en-CA" smtClean="0"/>
              <a:t>2024-03-06</a:t>
            </a:fld>
            <a:endParaRPr lang="en-CA"/>
          </a:p>
        </p:txBody>
      </p:sp>
      <p:sp>
        <p:nvSpPr>
          <p:cNvPr id="6" name="Footer Placeholder 5">
            <a:extLst>
              <a:ext uri="{FF2B5EF4-FFF2-40B4-BE49-F238E27FC236}">
                <a16:creationId xmlns:a16="http://schemas.microsoft.com/office/drawing/2014/main" id="{824BD4F4-DE22-561D-107B-ED05DC176BC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AE7697C-1CB7-F624-6886-3FF96FA653D1}"/>
              </a:ext>
            </a:extLst>
          </p:cNvPr>
          <p:cNvSpPr>
            <a:spLocks noGrp="1"/>
          </p:cNvSpPr>
          <p:nvPr>
            <p:ph type="sldNum" sz="quarter" idx="12"/>
          </p:nvPr>
        </p:nvSpPr>
        <p:spPr/>
        <p:txBody>
          <a:bodyPr/>
          <a:lstStyle/>
          <a:p>
            <a:fld id="{80154565-16A6-4006-BE27-00B12FBE54F1}" type="slidenum">
              <a:rPr lang="en-CA" smtClean="0"/>
              <a:t>‹#›</a:t>
            </a:fld>
            <a:endParaRPr lang="en-CA"/>
          </a:p>
        </p:txBody>
      </p:sp>
    </p:spTree>
    <p:extLst>
      <p:ext uri="{BB962C8B-B14F-4D97-AF65-F5344CB8AC3E}">
        <p14:creationId xmlns:p14="http://schemas.microsoft.com/office/powerpoint/2010/main" val="28997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2314-5467-D783-9DBE-18E1419F25F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5165DF3-6144-A753-BE51-6939AEDBB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EE5863-3A4D-E794-FF72-C9E5A7E6AB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B3E0FAC-CADC-8D4B-B77C-DA7305EA3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00B861-E25D-2F20-1178-EE8C8B8FB8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93DDBEC-4A02-BD81-9729-FADB3BD10384}"/>
              </a:ext>
            </a:extLst>
          </p:cNvPr>
          <p:cNvSpPr>
            <a:spLocks noGrp="1"/>
          </p:cNvSpPr>
          <p:nvPr>
            <p:ph type="dt" sz="half" idx="10"/>
          </p:nvPr>
        </p:nvSpPr>
        <p:spPr/>
        <p:txBody>
          <a:bodyPr/>
          <a:lstStyle/>
          <a:p>
            <a:fld id="{7A36E1DD-7B54-4BE3-AAD9-C24F5A6EBED2}" type="datetimeFigureOut">
              <a:rPr lang="en-CA" smtClean="0"/>
              <a:t>2024-03-06</a:t>
            </a:fld>
            <a:endParaRPr lang="en-CA"/>
          </a:p>
        </p:txBody>
      </p:sp>
      <p:sp>
        <p:nvSpPr>
          <p:cNvPr id="8" name="Footer Placeholder 7">
            <a:extLst>
              <a:ext uri="{FF2B5EF4-FFF2-40B4-BE49-F238E27FC236}">
                <a16:creationId xmlns:a16="http://schemas.microsoft.com/office/drawing/2014/main" id="{799E91E3-8FFB-2F80-45E4-E5E239B90CA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732230A-9A83-07A6-E4E2-53B0193CA847}"/>
              </a:ext>
            </a:extLst>
          </p:cNvPr>
          <p:cNvSpPr>
            <a:spLocks noGrp="1"/>
          </p:cNvSpPr>
          <p:nvPr>
            <p:ph type="sldNum" sz="quarter" idx="12"/>
          </p:nvPr>
        </p:nvSpPr>
        <p:spPr/>
        <p:txBody>
          <a:bodyPr/>
          <a:lstStyle/>
          <a:p>
            <a:fld id="{80154565-16A6-4006-BE27-00B12FBE54F1}" type="slidenum">
              <a:rPr lang="en-CA" smtClean="0"/>
              <a:t>‹#›</a:t>
            </a:fld>
            <a:endParaRPr lang="en-CA"/>
          </a:p>
        </p:txBody>
      </p:sp>
    </p:spTree>
    <p:extLst>
      <p:ext uri="{BB962C8B-B14F-4D97-AF65-F5344CB8AC3E}">
        <p14:creationId xmlns:p14="http://schemas.microsoft.com/office/powerpoint/2010/main" val="323357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C93A-D4C1-FCF8-B012-C687A466732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8C8C62F-BA25-75E2-C345-878A1B95D8AD}"/>
              </a:ext>
            </a:extLst>
          </p:cNvPr>
          <p:cNvSpPr>
            <a:spLocks noGrp="1"/>
          </p:cNvSpPr>
          <p:nvPr>
            <p:ph type="dt" sz="half" idx="10"/>
          </p:nvPr>
        </p:nvSpPr>
        <p:spPr/>
        <p:txBody>
          <a:bodyPr/>
          <a:lstStyle/>
          <a:p>
            <a:fld id="{7A36E1DD-7B54-4BE3-AAD9-C24F5A6EBED2}" type="datetimeFigureOut">
              <a:rPr lang="en-CA" smtClean="0"/>
              <a:t>2024-03-06</a:t>
            </a:fld>
            <a:endParaRPr lang="en-CA"/>
          </a:p>
        </p:txBody>
      </p:sp>
      <p:sp>
        <p:nvSpPr>
          <p:cNvPr id="4" name="Footer Placeholder 3">
            <a:extLst>
              <a:ext uri="{FF2B5EF4-FFF2-40B4-BE49-F238E27FC236}">
                <a16:creationId xmlns:a16="http://schemas.microsoft.com/office/drawing/2014/main" id="{1F0A5FC0-6D5B-4C18-79DD-55B14A57439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890A0A3-AF84-2EAB-5D5E-E14BF1261209}"/>
              </a:ext>
            </a:extLst>
          </p:cNvPr>
          <p:cNvSpPr>
            <a:spLocks noGrp="1"/>
          </p:cNvSpPr>
          <p:nvPr>
            <p:ph type="sldNum" sz="quarter" idx="12"/>
          </p:nvPr>
        </p:nvSpPr>
        <p:spPr/>
        <p:txBody>
          <a:bodyPr/>
          <a:lstStyle/>
          <a:p>
            <a:fld id="{80154565-16A6-4006-BE27-00B12FBE54F1}" type="slidenum">
              <a:rPr lang="en-CA" smtClean="0"/>
              <a:t>‹#›</a:t>
            </a:fld>
            <a:endParaRPr lang="en-CA"/>
          </a:p>
        </p:txBody>
      </p:sp>
    </p:spTree>
    <p:extLst>
      <p:ext uri="{BB962C8B-B14F-4D97-AF65-F5344CB8AC3E}">
        <p14:creationId xmlns:p14="http://schemas.microsoft.com/office/powerpoint/2010/main" val="300408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6D229D-6FA1-BC28-48C8-2E2E7327B2E7}"/>
              </a:ext>
            </a:extLst>
          </p:cNvPr>
          <p:cNvSpPr>
            <a:spLocks noGrp="1"/>
          </p:cNvSpPr>
          <p:nvPr>
            <p:ph type="dt" sz="half" idx="10"/>
          </p:nvPr>
        </p:nvSpPr>
        <p:spPr/>
        <p:txBody>
          <a:bodyPr/>
          <a:lstStyle/>
          <a:p>
            <a:fld id="{7A36E1DD-7B54-4BE3-AAD9-C24F5A6EBED2}" type="datetimeFigureOut">
              <a:rPr lang="en-CA" smtClean="0"/>
              <a:t>2024-03-06</a:t>
            </a:fld>
            <a:endParaRPr lang="en-CA"/>
          </a:p>
        </p:txBody>
      </p:sp>
      <p:sp>
        <p:nvSpPr>
          <p:cNvPr id="3" name="Footer Placeholder 2">
            <a:extLst>
              <a:ext uri="{FF2B5EF4-FFF2-40B4-BE49-F238E27FC236}">
                <a16:creationId xmlns:a16="http://schemas.microsoft.com/office/drawing/2014/main" id="{28F73A7D-9A34-3874-68BA-1CF9145F4F8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B949409-128E-4223-8370-F8FEF15B50F9}"/>
              </a:ext>
            </a:extLst>
          </p:cNvPr>
          <p:cNvSpPr>
            <a:spLocks noGrp="1"/>
          </p:cNvSpPr>
          <p:nvPr>
            <p:ph type="sldNum" sz="quarter" idx="12"/>
          </p:nvPr>
        </p:nvSpPr>
        <p:spPr/>
        <p:txBody>
          <a:bodyPr/>
          <a:lstStyle/>
          <a:p>
            <a:fld id="{80154565-16A6-4006-BE27-00B12FBE54F1}" type="slidenum">
              <a:rPr lang="en-CA" smtClean="0"/>
              <a:t>‹#›</a:t>
            </a:fld>
            <a:endParaRPr lang="en-CA"/>
          </a:p>
        </p:txBody>
      </p:sp>
    </p:spTree>
    <p:extLst>
      <p:ext uri="{BB962C8B-B14F-4D97-AF65-F5344CB8AC3E}">
        <p14:creationId xmlns:p14="http://schemas.microsoft.com/office/powerpoint/2010/main" val="213572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76F1-7B24-D371-C5AF-B8B17011C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606F6E6-50C5-6AE0-451C-3C19471B9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600F296-820A-14FB-280D-AF70B809C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AE371-74C7-28D9-FDE5-C24E9D12ED46}"/>
              </a:ext>
            </a:extLst>
          </p:cNvPr>
          <p:cNvSpPr>
            <a:spLocks noGrp="1"/>
          </p:cNvSpPr>
          <p:nvPr>
            <p:ph type="dt" sz="half" idx="10"/>
          </p:nvPr>
        </p:nvSpPr>
        <p:spPr/>
        <p:txBody>
          <a:bodyPr/>
          <a:lstStyle/>
          <a:p>
            <a:fld id="{7A36E1DD-7B54-4BE3-AAD9-C24F5A6EBED2}" type="datetimeFigureOut">
              <a:rPr lang="en-CA" smtClean="0"/>
              <a:t>2024-03-06</a:t>
            </a:fld>
            <a:endParaRPr lang="en-CA"/>
          </a:p>
        </p:txBody>
      </p:sp>
      <p:sp>
        <p:nvSpPr>
          <p:cNvPr id="6" name="Footer Placeholder 5">
            <a:extLst>
              <a:ext uri="{FF2B5EF4-FFF2-40B4-BE49-F238E27FC236}">
                <a16:creationId xmlns:a16="http://schemas.microsoft.com/office/drawing/2014/main" id="{72515AB5-694B-3D07-24ED-1391C6C7AED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014A6FB-C660-7C25-4D31-C21F73A12A32}"/>
              </a:ext>
            </a:extLst>
          </p:cNvPr>
          <p:cNvSpPr>
            <a:spLocks noGrp="1"/>
          </p:cNvSpPr>
          <p:nvPr>
            <p:ph type="sldNum" sz="quarter" idx="12"/>
          </p:nvPr>
        </p:nvSpPr>
        <p:spPr/>
        <p:txBody>
          <a:bodyPr/>
          <a:lstStyle/>
          <a:p>
            <a:fld id="{80154565-16A6-4006-BE27-00B12FBE54F1}" type="slidenum">
              <a:rPr lang="en-CA" smtClean="0"/>
              <a:t>‹#›</a:t>
            </a:fld>
            <a:endParaRPr lang="en-CA"/>
          </a:p>
        </p:txBody>
      </p:sp>
    </p:spTree>
    <p:extLst>
      <p:ext uri="{BB962C8B-B14F-4D97-AF65-F5344CB8AC3E}">
        <p14:creationId xmlns:p14="http://schemas.microsoft.com/office/powerpoint/2010/main" val="234238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DEF1-539E-25AA-93F2-B167BD6E7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1A8720F-5148-A1C2-0959-F320503E96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40958D2-8BF7-5560-30E4-15DC6572F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805C9-C507-FE01-14F8-3E36876D858F}"/>
              </a:ext>
            </a:extLst>
          </p:cNvPr>
          <p:cNvSpPr>
            <a:spLocks noGrp="1"/>
          </p:cNvSpPr>
          <p:nvPr>
            <p:ph type="dt" sz="half" idx="10"/>
          </p:nvPr>
        </p:nvSpPr>
        <p:spPr/>
        <p:txBody>
          <a:bodyPr/>
          <a:lstStyle/>
          <a:p>
            <a:fld id="{7A36E1DD-7B54-4BE3-AAD9-C24F5A6EBED2}" type="datetimeFigureOut">
              <a:rPr lang="en-CA" smtClean="0"/>
              <a:t>2024-03-06</a:t>
            </a:fld>
            <a:endParaRPr lang="en-CA"/>
          </a:p>
        </p:txBody>
      </p:sp>
      <p:sp>
        <p:nvSpPr>
          <p:cNvPr id="6" name="Footer Placeholder 5">
            <a:extLst>
              <a:ext uri="{FF2B5EF4-FFF2-40B4-BE49-F238E27FC236}">
                <a16:creationId xmlns:a16="http://schemas.microsoft.com/office/drawing/2014/main" id="{6E3EC9C9-C161-92FF-816A-6E064993292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B8FA62B-B89A-1739-A2CC-9996DD8AAC2B}"/>
              </a:ext>
            </a:extLst>
          </p:cNvPr>
          <p:cNvSpPr>
            <a:spLocks noGrp="1"/>
          </p:cNvSpPr>
          <p:nvPr>
            <p:ph type="sldNum" sz="quarter" idx="12"/>
          </p:nvPr>
        </p:nvSpPr>
        <p:spPr/>
        <p:txBody>
          <a:bodyPr/>
          <a:lstStyle/>
          <a:p>
            <a:fld id="{80154565-16A6-4006-BE27-00B12FBE54F1}" type="slidenum">
              <a:rPr lang="en-CA" smtClean="0"/>
              <a:t>‹#›</a:t>
            </a:fld>
            <a:endParaRPr lang="en-CA"/>
          </a:p>
        </p:txBody>
      </p:sp>
    </p:spTree>
    <p:extLst>
      <p:ext uri="{BB962C8B-B14F-4D97-AF65-F5344CB8AC3E}">
        <p14:creationId xmlns:p14="http://schemas.microsoft.com/office/powerpoint/2010/main" val="272178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BCDC09-CC49-012D-F78E-CEA3A1706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3730775-F1A6-1695-5495-7FA7B20EFA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BAF173-7508-F0D6-FE07-076C969C5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6E1DD-7B54-4BE3-AAD9-C24F5A6EBED2}" type="datetimeFigureOut">
              <a:rPr lang="en-CA" smtClean="0"/>
              <a:t>2024-03-06</a:t>
            </a:fld>
            <a:endParaRPr lang="en-CA"/>
          </a:p>
        </p:txBody>
      </p:sp>
      <p:sp>
        <p:nvSpPr>
          <p:cNvPr id="5" name="Footer Placeholder 4">
            <a:extLst>
              <a:ext uri="{FF2B5EF4-FFF2-40B4-BE49-F238E27FC236}">
                <a16:creationId xmlns:a16="http://schemas.microsoft.com/office/drawing/2014/main" id="{C796C66C-F281-3A69-554E-75929AB97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4D97DB8-D35D-7F33-3A61-96EE4E2747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54565-16A6-4006-BE27-00B12FBE54F1}" type="slidenum">
              <a:rPr lang="en-CA" smtClean="0"/>
              <a:t>‹#›</a:t>
            </a:fld>
            <a:endParaRPr lang="en-CA"/>
          </a:p>
        </p:txBody>
      </p:sp>
    </p:spTree>
    <p:extLst>
      <p:ext uri="{BB962C8B-B14F-4D97-AF65-F5344CB8AC3E}">
        <p14:creationId xmlns:p14="http://schemas.microsoft.com/office/powerpoint/2010/main" val="1770031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7F8DA-375F-EC73-68A1-5042698C21BF}"/>
              </a:ext>
            </a:extLst>
          </p:cNvPr>
          <p:cNvSpPr>
            <a:spLocks noGrp="1"/>
          </p:cNvSpPr>
          <p:nvPr>
            <p:ph type="ctrTitle"/>
          </p:nvPr>
        </p:nvSpPr>
        <p:spPr>
          <a:xfrm>
            <a:off x="1524000" y="452387"/>
            <a:ext cx="9144000" cy="895150"/>
          </a:xfrm>
        </p:spPr>
        <p:txBody>
          <a:bodyPr>
            <a:normAutofit/>
          </a:bodyPr>
          <a:lstStyle/>
          <a:p>
            <a:pPr marL="0" marR="0" lvl="0" indent="0" defTabSz="914400" rtl="0" eaLnBrk="1" fontAlgn="auto" latinLnBrk="0" hangingPunct="1">
              <a:lnSpc>
                <a:spcPct val="90000"/>
              </a:lnSpc>
              <a:spcBef>
                <a:spcPts val="1000"/>
              </a:spcBef>
              <a:spcAft>
                <a:spcPts val="0"/>
              </a:spcAft>
              <a:tabLst/>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Java Polymorphism</a:t>
            </a:r>
            <a:endParaRPr lang="en-CA" sz="8000" b="1" dirty="0"/>
          </a:p>
        </p:txBody>
      </p:sp>
      <p:sp>
        <p:nvSpPr>
          <p:cNvPr id="3" name="Subtitle 2">
            <a:extLst>
              <a:ext uri="{FF2B5EF4-FFF2-40B4-BE49-F238E27FC236}">
                <a16:creationId xmlns:a16="http://schemas.microsoft.com/office/drawing/2014/main" id="{3C661E09-686E-D89F-CEC3-DA9DB8821162}"/>
              </a:ext>
            </a:extLst>
          </p:cNvPr>
          <p:cNvSpPr>
            <a:spLocks noGrp="1"/>
          </p:cNvSpPr>
          <p:nvPr>
            <p:ph type="subTitle" idx="1"/>
          </p:nvPr>
        </p:nvSpPr>
        <p:spPr>
          <a:xfrm>
            <a:off x="413886" y="1636295"/>
            <a:ext cx="11261558" cy="4947385"/>
          </a:xfrm>
        </p:spPr>
        <p:txBody>
          <a:bodyPr/>
          <a:lstStyle/>
          <a:p>
            <a:pPr algn="just">
              <a:lnSpc>
                <a:spcPct val="150000"/>
              </a:lnSpc>
            </a:pPr>
            <a:r>
              <a:rPr lang="en-US" dirty="0"/>
              <a:t>Polymorphism is an important concept of object-oriented programming. It simply means </a:t>
            </a:r>
            <a:r>
              <a:rPr lang="en-US" b="1" dirty="0">
                <a:highlight>
                  <a:srgbClr val="FFFF00"/>
                </a:highlight>
              </a:rPr>
              <a:t>more than one form</a:t>
            </a:r>
            <a:r>
              <a:rPr lang="en-US" dirty="0"/>
              <a:t>.</a:t>
            </a:r>
          </a:p>
          <a:p>
            <a:pPr algn="just">
              <a:lnSpc>
                <a:spcPct val="150000"/>
              </a:lnSpc>
            </a:pPr>
            <a:r>
              <a:rPr lang="en-US" dirty="0"/>
              <a:t>That is, </a:t>
            </a:r>
            <a:r>
              <a:rPr lang="en-US" b="1" dirty="0">
                <a:highlight>
                  <a:srgbClr val="FFFF00"/>
                </a:highlight>
              </a:rPr>
              <a:t>the same entity (method or operator or object) can perform different operations in different scenarios.</a:t>
            </a:r>
          </a:p>
          <a:p>
            <a:pPr algn="just">
              <a:lnSpc>
                <a:spcPct val="150000"/>
              </a:lnSpc>
            </a:pPr>
            <a:endParaRPr lang="en-CA" dirty="0"/>
          </a:p>
        </p:txBody>
      </p:sp>
    </p:spTree>
    <p:extLst>
      <p:ext uri="{BB962C8B-B14F-4D97-AF65-F5344CB8AC3E}">
        <p14:creationId xmlns:p14="http://schemas.microsoft.com/office/powerpoint/2010/main" val="2659396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DA6D6-5EB8-8C40-283F-4025683BDBBA}"/>
              </a:ext>
            </a:extLst>
          </p:cNvPr>
          <p:cNvSpPr>
            <a:spLocks noGrp="1"/>
          </p:cNvSpPr>
          <p:nvPr>
            <p:ph idx="1"/>
          </p:nvPr>
        </p:nvSpPr>
        <p:spPr>
          <a:xfrm>
            <a:off x="838199" y="279132"/>
            <a:ext cx="11039375" cy="6410425"/>
          </a:xfrm>
        </p:spPr>
        <p:txBody>
          <a:bodyPr numCol="2">
            <a:normAutofit fontScale="85000" lnSpcReduction="20000"/>
          </a:bodyPr>
          <a:lstStyle/>
          <a:p>
            <a:pPr marL="0" indent="0">
              <a:buNone/>
            </a:pPr>
            <a:r>
              <a:rPr lang="en-CA" dirty="0"/>
              <a:t>class Pattern {</a:t>
            </a:r>
          </a:p>
          <a:p>
            <a:pPr marL="0" indent="0">
              <a:buNone/>
            </a:pPr>
            <a:endParaRPr lang="en-CA" dirty="0"/>
          </a:p>
          <a:p>
            <a:pPr marL="0" indent="0">
              <a:buNone/>
            </a:pPr>
            <a:r>
              <a:rPr lang="en-CA" dirty="0"/>
              <a:t>  // method without parameter</a:t>
            </a:r>
          </a:p>
          <a:p>
            <a:pPr marL="0" indent="0">
              <a:buNone/>
            </a:pPr>
            <a:r>
              <a:rPr lang="en-CA" dirty="0"/>
              <a:t>  </a:t>
            </a:r>
            <a:r>
              <a:rPr lang="en-CA" b="1" dirty="0"/>
              <a:t>public </a:t>
            </a:r>
            <a:r>
              <a:rPr lang="en-CA" b="1" dirty="0">
                <a:highlight>
                  <a:srgbClr val="FFFF00"/>
                </a:highlight>
              </a:rPr>
              <a:t>void display() </a:t>
            </a:r>
            <a:r>
              <a:rPr lang="en-CA" dirty="0"/>
              <a:t>{</a:t>
            </a:r>
          </a:p>
          <a:p>
            <a:pPr marL="0" indent="0">
              <a:buNone/>
            </a:pPr>
            <a:r>
              <a:rPr lang="en-CA" dirty="0"/>
              <a:t>    for (int </a:t>
            </a:r>
            <a:r>
              <a:rPr lang="en-CA" dirty="0" err="1"/>
              <a:t>i</a:t>
            </a:r>
            <a:r>
              <a:rPr lang="en-CA" dirty="0"/>
              <a:t> = 0; </a:t>
            </a:r>
            <a:r>
              <a:rPr lang="en-CA" dirty="0" err="1"/>
              <a:t>i</a:t>
            </a:r>
            <a:r>
              <a:rPr lang="en-CA" dirty="0"/>
              <a:t> &lt; 10; </a:t>
            </a:r>
            <a:r>
              <a:rPr lang="en-CA" dirty="0" err="1"/>
              <a:t>i</a:t>
            </a:r>
            <a:r>
              <a:rPr lang="en-CA" dirty="0"/>
              <a:t>++) {</a:t>
            </a:r>
          </a:p>
          <a:p>
            <a:pPr marL="0" indent="0">
              <a:buNone/>
            </a:pPr>
            <a:r>
              <a:rPr lang="en-CA" dirty="0"/>
              <a:t>      </a:t>
            </a:r>
            <a:r>
              <a:rPr lang="en-CA" dirty="0" err="1"/>
              <a:t>System.out.print</a:t>
            </a:r>
            <a:r>
              <a:rPr lang="en-CA" dirty="0"/>
              <a:t>("*");</a:t>
            </a:r>
          </a:p>
          <a:p>
            <a:pPr marL="0" indent="0">
              <a:buNone/>
            </a:pPr>
            <a:r>
              <a:rPr lang="en-CA" dirty="0"/>
              <a:t>    }</a:t>
            </a:r>
          </a:p>
          <a:p>
            <a:pPr marL="0" indent="0">
              <a:buNone/>
            </a:pPr>
            <a:r>
              <a:rPr lang="en-CA" dirty="0"/>
              <a:t>  }</a:t>
            </a:r>
          </a:p>
          <a:p>
            <a:pPr marL="0" indent="0">
              <a:buNone/>
            </a:pPr>
            <a:r>
              <a:rPr lang="en-CA" dirty="0"/>
              <a:t>  // method with single parameter</a:t>
            </a:r>
          </a:p>
          <a:p>
            <a:pPr marL="0" indent="0">
              <a:buNone/>
            </a:pPr>
            <a:r>
              <a:rPr lang="en-CA" dirty="0"/>
              <a:t>  </a:t>
            </a:r>
            <a:r>
              <a:rPr lang="en-CA" b="1" dirty="0"/>
              <a:t>public </a:t>
            </a:r>
            <a:r>
              <a:rPr lang="en-CA" b="1" dirty="0">
                <a:highlight>
                  <a:srgbClr val="FFFF00"/>
                </a:highlight>
              </a:rPr>
              <a:t>void display(char symbol) </a:t>
            </a:r>
            <a:r>
              <a:rPr lang="en-CA" dirty="0"/>
              <a:t>{</a:t>
            </a:r>
          </a:p>
          <a:p>
            <a:pPr marL="0" indent="0">
              <a:buNone/>
            </a:pPr>
            <a:r>
              <a:rPr lang="en-CA" dirty="0"/>
              <a:t>    for (int </a:t>
            </a:r>
            <a:r>
              <a:rPr lang="en-CA" dirty="0" err="1"/>
              <a:t>i</a:t>
            </a:r>
            <a:r>
              <a:rPr lang="en-CA" dirty="0"/>
              <a:t> = 0; </a:t>
            </a:r>
            <a:r>
              <a:rPr lang="en-CA" dirty="0" err="1"/>
              <a:t>i</a:t>
            </a:r>
            <a:r>
              <a:rPr lang="en-CA" dirty="0"/>
              <a:t> &lt; 10; </a:t>
            </a:r>
            <a:r>
              <a:rPr lang="en-CA" dirty="0" err="1"/>
              <a:t>i</a:t>
            </a:r>
            <a:r>
              <a:rPr lang="en-CA" dirty="0"/>
              <a:t>++) {</a:t>
            </a:r>
          </a:p>
          <a:p>
            <a:pPr marL="0" indent="0">
              <a:buNone/>
            </a:pPr>
            <a:r>
              <a:rPr lang="en-CA" dirty="0"/>
              <a:t>      </a:t>
            </a:r>
            <a:r>
              <a:rPr lang="en-CA" dirty="0" err="1"/>
              <a:t>System.out.print</a:t>
            </a:r>
            <a:r>
              <a:rPr lang="en-CA" dirty="0"/>
              <a:t>(symbol);</a:t>
            </a:r>
          </a:p>
          <a:p>
            <a:pPr marL="0" indent="0">
              <a:buNone/>
            </a:pPr>
            <a:r>
              <a:rPr lang="en-CA" dirty="0"/>
              <a:t>    }</a:t>
            </a:r>
          </a:p>
          <a:p>
            <a:pPr marL="0" indent="0">
              <a:buNone/>
            </a:pPr>
            <a:r>
              <a:rPr lang="en-CA" dirty="0"/>
              <a:t>  }</a:t>
            </a:r>
          </a:p>
          <a:p>
            <a:pPr marL="0" indent="0">
              <a:buNone/>
            </a:pPr>
            <a:r>
              <a:rPr lang="en-CA" dirty="0"/>
              <a:t>}</a:t>
            </a:r>
          </a:p>
          <a:p>
            <a:pPr marL="0" indent="0">
              <a:buNone/>
            </a:pPr>
            <a:endParaRPr lang="en-CA" dirty="0"/>
          </a:p>
          <a:p>
            <a:pPr marL="0" indent="0">
              <a:buNone/>
            </a:pPr>
            <a:r>
              <a:rPr lang="en-CA" dirty="0"/>
              <a:t>class Main {</a:t>
            </a:r>
          </a:p>
          <a:p>
            <a:pPr marL="0" indent="0">
              <a:buNone/>
            </a:pPr>
            <a:r>
              <a:rPr lang="en-CA" dirty="0"/>
              <a:t>  public static void main(String[] </a:t>
            </a:r>
            <a:r>
              <a:rPr lang="en-CA" dirty="0" err="1"/>
              <a:t>args</a:t>
            </a:r>
            <a:r>
              <a:rPr lang="en-CA" dirty="0"/>
              <a:t>) {</a:t>
            </a:r>
          </a:p>
          <a:p>
            <a:pPr marL="0" indent="0">
              <a:buNone/>
            </a:pPr>
            <a:r>
              <a:rPr lang="en-CA" dirty="0"/>
              <a:t>    Pattern d1 = new Pattern();</a:t>
            </a:r>
          </a:p>
          <a:p>
            <a:pPr marL="0" indent="0">
              <a:buNone/>
            </a:pPr>
            <a:endParaRPr lang="en-CA" dirty="0"/>
          </a:p>
          <a:p>
            <a:pPr marL="0" indent="0">
              <a:buNone/>
            </a:pPr>
            <a:r>
              <a:rPr lang="en-CA" dirty="0"/>
              <a:t>    // call method without any argument</a:t>
            </a:r>
          </a:p>
          <a:p>
            <a:pPr marL="0" indent="0">
              <a:buNone/>
            </a:pPr>
            <a:r>
              <a:rPr lang="en-CA" dirty="0"/>
              <a:t>    d1.display();</a:t>
            </a:r>
          </a:p>
          <a:p>
            <a:pPr marL="0" indent="0">
              <a:buNone/>
            </a:pPr>
            <a:r>
              <a:rPr lang="en-CA" dirty="0"/>
              <a:t>    </a:t>
            </a:r>
            <a:r>
              <a:rPr lang="en-CA" dirty="0" err="1"/>
              <a:t>System.out.println</a:t>
            </a:r>
            <a:r>
              <a:rPr lang="en-CA" dirty="0"/>
              <a:t>("\n");</a:t>
            </a:r>
          </a:p>
          <a:p>
            <a:pPr marL="0" indent="0">
              <a:buNone/>
            </a:pPr>
            <a:endParaRPr lang="en-CA" dirty="0"/>
          </a:p>
          <a:p>
            <a:pPr marL="0" indent="0">
              <a:buNone/>
            </a:pPr>
            <a:r>
              <a:rPr lang="en-CA" dirty="0"/>
              <a:t>    // call method with a single argument</a:t>
            </a:r>
          </a:p>
          <a:p>
            <a:pPr marL="0" indent="0">
              <a:buNone/>
            </a:pPr>
            <a:r>
              <a:rPr lang="en-CA" dirty="0"/>
              <a:t>    d1.display('#');</a:t>
            </a:r>
          </a:p>
          <a:p>
            <a:pPr marL="0" indent="0">
              <a:buNone/>
            </a:pPr>
            <a:r>
              <a:rPr lang="en-CA" dirty="0"/>
              <a:t>  }</a:t>
            </a:r>
          </a:p>
          <a:p>
            <a:pPr marL="0" indent="0">
              <a:buNone/>
            </a:pPr>
            <a:r>
              <a:rPr lang="en-CA" dirty="0"/>
              <a:t>}</a:t>
            </a:r>
          </a:p>
          <a:p>
            <a:pPr marL="0" indent="0">
              <a:buNone/>
            </a:pPr>
            <a:endParaRPr lang="en-CA" dirty="0"/>
          </a:p>
          <a:p>
            <a:pPr marL="0" indent="0">
              <a:buNone/>
            </a:pPr>
            <a:r>
              <a:rPr lang="en-CA" b="1" dirty="0"/>
              <a:t>**********</a:t>
            </a:r>
          </a:p>
          <a:p>
            <a:pPr marL="0" indent="0">
              <a:buNone/>
            </a:pPr>
            <a:r>
              <a:rPr lang="en-CA" b="1" dirty="0"/>
              <a:t>##########</a:t>
            </a:r>
          </a:p>
        </p:txBody>
      </p:sp>
    </p:spTree>
    <p:extLst>
      <p:ext uri="{BB962C8B-B14F-4D97-AF65-F5344CB8AC3E}">
        <p14:creationId xmlns:p14="http://schemas.microsoft.com/office/powerpoint/2010/main" val="62646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4E69E-B6A6-895C-10E1-3C9A7E746496}"/>
              </a:ext>
            </a:extLst>
          </p:cNvPr>
          <p:cNvSpPr>
            <a:spLocks noGrp="1"/>
          </p:cNvSpPr>
          <p:nvPr>
            <p:ph idx="1"/>
          </p:nvPr>
        </p:nvSpPr>
        <p:spPr>
          <a:xfrm>
            <a:off x="471638" y="404261"/>
            <a:ext cx="11232682" cy="6266046"/>
          </a:xfrm>
        </p:spPr>
        <p:txBody>
          <a:bodyPr>
            <a:normAutofit fontScale="70000" lnSpcReduction="20000"/>
          </a:bodyPr>
          <a:lstStyle/>
          <a:p>
            <a:pPr marL="0" indent="0" algn="just">
              <a:lnSpc>
                <a:spcPct val="160000"/>
              </a:lnSpc>
              <a:buNone/>
            </a:pPr>
            <a:r>
              <a:rPr lang="en-US" dirty="0"/>
              <a:t>In the above example, we have created a class named Pattern. The class contains a method named </a:t>
            </a:r>
            <a:r>
              <a:rPr lang="en-US" b="1" dirty="0"/>
              <a:t>display() </a:t>
            </a:r>
            <a:r>
              <a:rPr lang="en-US" dirty="0"/>
              <a:t>that is overloaded.</a:t>
            </a:r>
          </a:p>
          <a:p>
            <a:pPr marL="0" indent="0" algn="just">
              <a:lnSpc>
                <a:spcPct val="160000"/>
              </a:lnSpc>
              <a:buNone/>
            </a:pPr>
            <a:r>
              <a:rPr lang="en-US" dirty="0"/>
              <a:t>// method with no arguments</a:t>
            </a:r>
          </a:p>
          <a:p>
            <a:pPr marL="0" indent="0" algn="just">
              <a:lnSpc>
                <a:spcPct val="160000"/>
              </a:lnSpc>
              <a:buNone/>
            </a:pPr>
            <a:r>
              <a:rPr lang="en-US" b="1" dirty="0"/>
              <a:t>display() </a:t>
            </a:r>
            <a:r>
              <a:rPr lang="en-US" dirty="0"/>
              <a:t>{...}</a:t>
            </a:r>
          </a:p>
          <a:p>
            <a:pPr marL="0" indent="0" algn="just">
              <a:lnSpc>
                <a:spcPct val="160000"/>
              </a:lnSpc>
              <a:buNone/>
            </a:pPr>
            <a:r>
              <a:rPr lang="en-US" dirty="0"/>
              <a:t>// method with a single char type argument</a:t>
            </a:r>
          </a:p>
          <a:p>
            <a:pPr marL="0" indent="0" algn="just">
              <a:lnSpc>
                <a:spcPct val="160000"/>
              </a:lnSpc>
              <a:buNone/>
            </a:pPr>
            <a:r>
              <a:rPr lang="en-US" b="1" dirty="0"/>
              <a:t>display(char symbol) </a:t>
            </a:r>
            <a:r>
              <a:rPr lang="en-US" dirty="0"/>
              <a:t>{...}</a:t>
            </a:r>
          </a:p>
          <a:p>
            <a:pPr marL="0" indent="0" algn="just">
              <a:lnSpc>
                <a:spcPct val="160000"/>
              </a:lnSpc>
              <a:buNone/>
            </a:pPr>
            <a:r>
              <a:rPr lang="en-US" dirty="0"/>
              <a:t>Here, the main function of display() is to print the pattern. However, based on the arguments passed, the method is performing different operations:</a:t>
            </a:r>
          </a:p>
          <a:p>
            <a:pPr marL="0" indent="0" algn="just">
              <a:lnSpc>
                <a:spcPct val="160000"/>
              </a:lnSpc>
              <a:buNone/>
            </a:pPr>
            <a:r>
              <a:rPr lang="en-US" dirty="0"/>
              <a:t>prints a pattern of *, if no argument is passed or</a:t>
            </a:r>
          </a:p>
          <a:p>
            <a:pPr marL="0" indent="0" algn="just">
              <a:lnSpc>
                <a:spcPct val="160000"/>
              </a:lnSpc>
              <a:buNone/>
            </a:pPr>
            <a:r>
              <a:rPr lang="en-US" dirty="0"/>
              <a:t>prints pattern of the parameter, if a single char type argument is passed.</a:t>
            </a:r>
          </a:p>
          <a:p>
            <a:pPr marL="0" indent="0" algn="just">
              <a:lnSpc>
                <a:spcPct val="160000"/>
              </a:lnSpc>
              <a:buNone/>
            </a:pPr>
            <a:r>
              <a:rPr lang="en-US" b="1" dirty="0"/>
              <a:t>Note: The method that is called is </a:t>
            </a:r>
            <a:r>
              <a:rPr lang="en-US" b="1" dirty="0">
                <a:highlight>
                  <a:srgbClr val="FFFF00"/>
                </a:highlight>
              </a:rPr>
              <a:t>determined by the compiler</a:t>
            </a:r>
            <a:r>
              <a:rPr lang="en-US" b="1" dirty="0"/>
              <a:t>. Hence, it is also known as </a:t>
            </a:r>
            <a:r>
              <a:rPr lang="en-US" b="1" dirty="0">
                <a:highlight>
                  <a:srgbClr val="FFFF00"/>
                </a:highlight>
              </a:rPr>
              <a:t>compile-time polymorphism.</a:t>
            </a:r>
            <a:endParaRPr lang="en-CA" b="1" dirty="0">
              <a:highlight>
                <a:srgbClr val="FFFF00"/>
              </a:highlight>
            </a:endParaRPr>
          </a:p>
        </p:txBody>
      </p:sp>
    </p:spTree>
    <p:extLst>
      <p:ext uri="{BB962C8B-B14F-4D97-AF65-F5344CB8AC3E}">
        <p14:creationId xmlns:p14="http://schemas.microsoft.com/office/powerpoint/2010/main" val="163956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2859F7-204A-065C-F128-B1E76148F61F}"/>
              </a:ext>
            </a:extLst>
          </p:cNvPr>
          <p:cNvSpPr>
            <a:spLocks noGrp="1"/>
          </p:cNvSpPr>
          <p:nvPr>
            <p:ph idx="1"/>
          </p:nvPr>
        </p:nvSpPr>
        <p:spPr>
          <a:xfrm>
            <a:off x="308008" y="161223"/>
            <a:ext cx="11389895" cy="6535553"/>
          </a:xfrm>
        </p:spPr>
        <p:txBody>
          <a:bodyPr>
            <a:normAutofit fontScale="40000" lnSpcReduction="20000"/>
          </a:bodyPr>
          <a:lstStyle/>
          <a:p>
            <a:pPr marL="0" indent="0" algn="just">
              <a:lnSpc>
                <a:spcPct val="170000"/>
              </a:lnSpc>
              <a:buNone/>
            </a:pPr>
            <a:r>
              <a:rPr lang="en-US" sz="5900" b="1" dirty="0"/>
              <a:t>3. Java Operator Overloading</a:t>
            </a:r>
          </a:p>
          <a:p>
            <a:pPr marL="0" indent="0" algn="just">
              <a:lnSpc>
                <a:spcPct val="170000"/>
              </a:lnSpc>
              <a:buNone/>
            </a:pPr>
            <a:r>
              <a:rPr lang="en-US" sz="4500" dirty="0"/>
              <a:t>Some operators in Java behave differently with different operands. For example,</a:t>
            </a:r>
          </a:p>
          <a:p>
            <a:pPr marL="0" indent="0" algn="just">
              <a:lnSpc>
                <a:spcPct val="170000"/>
              </a:lnSpc>
              <a:buNone/>
            </a:pPr>
            <a:r>
              <a:rPr lang="en-US" sz="4500" dirty="0"/>
              <a:t>+ operator is overloaded to perform numeric addition as well as string concatenation.</a:t>
            </a:r>
          </a:p>
          <a:p>
            <a:pPr marL="0" indent="0" algn="just">
              <a:lnSpc>
                <a:spcPct val="170000"/>
              </a:lnSpc>
              <a:buNone/>
            </a:pPr>
            <a:r>
              <a:rPr lang="en-US" sz="4500" dirty="0"/>
              <a:t>1. When + is used with numbers (integers and floating-point numbers), it performs mathematical addition. For example,</a:t>
            </a:r>
          </a:p>
          <a:p>
            <a:pPr marL="0" indent="0" algn="just">
              <a:lnSpc>
                <a:spcPct val="170000"/>
              </a:lnSpc>
              <a:buNone/>
            </a:pPr>
            <a:r>
              <a:rPr lang="en-US" sz="4500" dirty="0"/>
              <a:t>	int a = 5;</a:t>
            </a:r>
          </a:p>
          <a:p>
            <a:pPr marL="0" indent="0" algn="just">
              <a:lnSpc>
                <a:spcPct val="170000"/>
              </a:lnSpc>
              <a:buNone/>
            </a:pPr>
            <a:r>
              <a:rPr lang="en-US" sz="4500" dirty="0"/>
              <a:t>	int b = 6;</a:t>
            </a:r>
          </a:p>
          <a:p>
            <a:pPr marL="0" indent="0" algn="just">
              <a:lnSpc>
                <a:spcPct val="170000"/>
              </a:lnSpc>
              <a:buNone/>
            </a:pPr>
            <a:r>
              <a:rPr lang="en-US" sz="4500" dirty="0"/>
              <a:t>	int sum = </a:t>
            </a:r>
            <a:r>
              <a:rPr lang="en-US" sz="4500" b="1" dirty="0">
                <a:highlight>
                  <a:srgbClr val="FFFF00"/>
                </a:highlight>
              </a:rPr>
              <a:t>a + b</a:t>
            </a:r>
            <a:r>
              <a:rPr lang="en-US" sz="4500" dirty="0"/>
              <a:t>;  // Output = 11</a:t>
            </a:r>
          </a:p>
          <a:p>
            <a:pPr marL="0" indent="0" algn="just">
              <a:lnSpc>
                <a:spcPct val="170000"/>
              </a:lnSpc>
              <a:buNone/>
            </a:pPr>
            <a:r>
              <a:rPr lang="en-US" sz="4500" dirty="0"/>
              <a:t>2. When we use the + operator with strings, it will perform string concatenation (join two strings). For example,</a:t>
            </a:r>
          </a:p>
          <a:p>
            <a:pPr marL="0" indent="0" algn="just">
              <a:lnSpc>
                <a:spcPct val="170000"/>
              </a:lnSpc>
              <a:buNone/>
            </a:pPr>
            <a:r>
              <a:rPr lang="en-US" sz="4500" dirty="0"/>
              <a:t>	String first = "Java ";</a:t>
            </a:r>
          </a:p>
          <a:p>
            <a:pPr marL="0" indent="0" algn="just">
              <a:lnSpc>
                <a:spcPct val="170000"/>
              </a:lnSpc>
              <a:buNone/>
            </a:pPr>
            <a:r>
              <a:rPr lang="en-US" sz="4500" dirty="0"/>
              <a:t>	String second = "Programming";</a:t>
            </a:r>
          </a:p>
          <a:p>
            <a:pPr marL="0" indent="0" algn="just">
              <a:lnSpc>
                <a:spcPct val="170000"/>
              </a:lnSpc>
              <a:buNone/>
            </a:pPr>
            <a:r>
              <a:rPr lang="en-US" sz="4500" dirty="0"/>
              <a:t>	name = </a:t>
            </a:r>
            <a:r>
              <a:rPr lang="en-US" sz="4500" b="1" dirty="0">
                <a:highlight>
                  <a:srgbClr val="FFFF00"/>
                </a:highlight>
              </a:rPr>
              <a:t>first + second</a:t>
            </a:r>
            <a:r>
              <a:rPr lang="en-US" sz="4500" dirty="0"/>
              <a:t>;  // Output = Java Programming</a:t>
            </a:r>
          </a:p>
          <a:p>
            <a:pPr marL="0" indent="0" algn="just">
              <a:lnSpc>
                <a:spcPct val="170000"/>
              </a:lnSpc>
              <a:buNone/>
            </a:pPr>
            <a:r>
              <a:rPr lang="en-US" sz="4500" dirty="0"/>
              <a:t>Here, we can see that the + operator is overloaded in Java to perform two operations: addition and concatenation.</a:t>
            </a:r>
          </a:p>
        </p:txBody>
      </p:sp>
    </p:spTree>
    <p:extLst>
      <p:ext uri="{BB962C8B-B14F-4D97-AF65-F5344CB8AC3E}">
        <p14:creationId xmlns:p14="http://schemas.microsoft.com/office/powerpoint/2010/main" val="207126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EE4E-45CA-4795-3607-C23F5D496347}"/>
              </a:ext>
            </a:extLst>
          </p:cNvPr>
          <p:cNvSpPr>
            <a:spLocks noGrp="1"/>
          </p:cNvSpPr>
          <p:nvPr>
            <p:ph type="title"/>
          </p:nvPr>
        </p:nvSpPr>
        <p:spPr/>
        <p:txBody>
          <a:bodyPr/>
          <a:lstStyle/>
          <a:p>
            <a:r>
              <a:rPr lang="en-US" b="1" dirty="0"/>
              <a:t>Polymorphic Variables</a:t>
            </a:r>
            <a:endParaRPr lang="en-CA" b="1" dirty="0"/>
          </a:p>
        </p:txBody>
      </p:sp>
      <p:sp>
        <p:nvSpPr>
          <p:cNvPr id="3" name="Content Placeholder 2">
            <a:extLst>
              <a:ext uri="{FF2B5EF4-FFF2-40B4-BE49-F238E27FC236}">
                <a16:creationId xmlns:a16="http://schemas.microsoft.com/office/drawing/2014/main" id="{09F6823B-5FE5-85BC-9BB8-10D32F4A5E04}"/>
              </a:ext>
            </a:extLst>
          </p:cNvPr>
          <p:cNvSpPr>
            <a:spLocks noGrp="1"/>
          </p:cNvSpPr>
          <p:nvPr>
            <p:ph idx="1"/>
          </p:nvPr>
        </p:nvSpPr>
        <p:spPr/>
        <p:txBody>
          <a:bodyPr/>
          <a:lstStyle/>
          <a:p>
            <a:pPr marL="0" indent="0" algn="just">
              <a:lnSpc>
                <a:spcPct val="150000"/>
              </a:lnSpc>
              <a:buNone/>
            </a:pPr>
            <a:r>
              <a:rPr lang="en-US" dirty="0"/>
              <a:t>A variable is called polymorphic if it refers to different values under different conditions.</a:t>
            </a:r>
          </a:p>
          <a:p>
            <a:pPr marL="0" indent="0" algn="just">
              <a:lnSpc>
                <a:spcPct val="150000"/>
              </a:lnSpc>
              <a:buNone/>
            </a:pPr>
            <a:r>
              <a:rPr lang="en-US" dirty="0"/>
              <a:t>Object variables (instance variables) represent the behavior of polymorphic variables in Java. It is because </a:t>
            </a:r>
            <a:r>
              <a:rPr lang="en-US" b="1" dirty="0">
                <a:highlight>
                  <a:srgbClr val="FFFF00"/>
                </a:highlight>
              </a:rPr>
              <a:t>object variables of a class can refer to objects of its class as well as objects of its subclasses</a:t>
            </a:r>
            <a:r>
              <a:rPr lang="en-US" dirty="0"/>
              <a:t>.</a:t>
            </a:r>
            <a:endParaRPr lang="en-CA" dirty="0"/>
          </a:p>
        </p:txBody>
      </p:sp>
    </p:spTree>
    <p:extLst>
      <p:ext uri="{BB962C8B-B14F-4D97-AF65-F5344CB8AC3E}">
        <p14:creationId xmlns:p14="http://schemas.microsoft.com/office/powerpoint/2010/main" val="1353225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01935-F2AB-EB73-5AE4-401197832E84}"/>
              </a:ext>
            </a:extLst>
          </p:cNvPr>
          <p:cNvSpPr>
            <a:spLocks noGrp="1"/>
          </p:cNvSpPr>
          <p:nvPr>
            <p:ph idx="1"/>
          </p:nvPr>
        </p:nvSpPr>
        <p:spPr>
          <a:xfrm>
            <a:off x="154003" y="336884"/>
            <a:ext cx="11848699" cy="6343049"/>
          </a:xfrm>
        </p:spPr>
        <p:txBody>
          <a:bodyPr numCol="2">
            <a:normAutofit fontScale="85000" lnSpcReduction="20000"/>
          </a:bodyPr>
          <a:lstStyle/>
          <a:p>
            <a:pPr marL="0" indent="0">
              <a:buNone/>
            </a:pPr>
            <a:r>
              <a:rPr lang="en-CA" dirty="0"/>
              <a:t>class </a:t>
            </a:r>
            <a:r>
              <a:rPr lang="en-CA" dirty="0" err="1"/>
              <a:t>ProgrammingLanguage</a:t>
            </a:r>
            <a:r>
              <a:rPr lang="en-CA" dirty="0"/>
              <a:t> {</a:t>
            </a:r>
          </a:p>
          <a:p>
            <a:pPr marL="0" indent="0">
              <a:buNone/>
            </a:pPr>
            <a:r>
              <a:rPr lang="en-CA" dirty="0"/>
              <a:t>  public void display() {</a:t>
            </a:r>
          </a:p>
          <a:p>
            <a:pPr marL="0" indent="0">
              <a:buNone/>
            </a:pPr>
            <a:r>
              <a:rPr lang="en-CA" dirty="0"/>
              <a:t>    </a:t>
            </a:r>
            <a:r>
              <a:rPr lang="en-CA" dirty="0" err="1"/>
              <a:t>System.out.println</a:t>
            </a:r>
            <a:r>
              <a:rPr lang="en-CA" dirty="0"/>
              <a:t>("I am Programming Language.");</a:t>
            </a:r>
          </a:p>
          <a:p>
            <a:pPr marL="0" indent="0">
              <a:buNone/>
            </a:pPr>
            <a:r>
              <a:rPr lang="en-CA" dirty="0"/>
              <a:t>  }</a:t>
            </a:r>
          </a:p>
          <a:p>
            <a:pPr marL="0" indent="0">
              <a:buNone/>
            </a:pPr>
            <a:r>
              <a:rPr lang="en-CA" dirty="0"/>
              <a:t>}</a:t>
            </a:r>
          </a:p>
          <a:p>
            <a:pPr marL="0" indent="0">
              <a:buNone/>
            </a:pPr>
            <a:endParaRPr lang="en-CA" dirty="0"/>
          </a:p>
          <a:p>
            <a:pPr marL="0" indent="0">
              <a:buNone/>
            </a:pPr>
            <a:r>
              <a:rPr lang="en-CA" dirty="0"/>
              <a:t>class Java extends </a:t>
            </a:r>
            <a:r>
              <a:rPr lang="en-CA" dirty="0" err="1"/>
              <a:t>ProgrammingLanguage</a:t>
            </a:r>
            <a:r>
              <a:rPr lang="en-CA" dirty="0"/>
              <a:t> {</a:t>
            </a:r>
          </a:p>
          <a:p>
            <a:pPr marL="0" indent="0">
              <a:buNone/>
            </a:pPr>
            <a:r>
              <a:rPr lang="en-CA" dirty="0"/>
              <a:t>  @Override</a:t>
            </a:r>
          </a:p>
          <a:p>
            <a:pPr marL="0" indent="0">
              <a:buNone/>
            </a:pPr>
            <a:r>
              <a:rPr lang="en-CA" dirty="0"/>
              <a:t>  public void display() {</a:t>
            </a:r>
          </a:p>
          <a:p>
            <a:pPr marL="0" indent="0">
              <a:buNone/>
            </a:pPr>
            <a:r>
              <a:rPr lang="en-CA" dirty="0"/>
              <a:t>    </a:t>
            </a:r>
            <a:r>
              <a:rPr lang="en-CA" dirty="0" err="1"/>
              <a:t>System.out.println</a:t>
            </a:r>
            <a:r>
              <a:rPr lang="en-CA" dirty="0"/>
              <a:t>("I am Object-Oriented Programming Language.");</a:t>
            </a:r>
          </a:p>
          <a:p>
            <a:pPr marL="0" indent="0">
              <a:buNone/>
            </a:pPr>
            <a:r>
              <a:rPr lang="en-CA" dirty="0"/>
              <a:t>  }</a:t>
            </a:r>
          </a:p>
          <a:p>
            <a:pPr marL="0" indent="0">
              <a:buNone/>
            </a:pPr>
            <a:r>
              <a:rPr lang="en-CA" dirty="0"/>
              <a:t>}</a:t>
            </a:r>
          </a:p>
          <a:p>
            <a:pPr marL="0" indent="0">
              <a:buNone/>
            </a:pPr>
            <a:endParaRPr lang="en-CA" dirty="0"/>
          </a:p>
          <a:p>
            <a:pPr marL="0" indent="0">
              <a:buNone/>
            </a:pPr>
            <a:endParaRPr lang="en-CA" dirty="0"/>
          </a:p>
          <a:p>
            <a:pPr marL="0" indent="0">
              <a:buNone/>
            </a:pPr>
            <a:endParaRPr lang="en-CA" dirty="0"/>
          </a:p>
          <a:p>
            <a:pPr marL="0" indent="0">
              <a:buNone/>
            </a:pPr>
            <a:r>
              <a:rPr lang="en-CA" dirty="0"/>
              <a:t>class Main {</a:t>
            </a:r>
          </a:p>
          <a:p>
            <a:pPr marL="0" indent="0">
              <a:buNone/>
            </a:pPr>
            <a:r>
              <a:rPr lang="en-CA" dirty="0"/>
              <a:t>  public static void main(String[] </a:t>
            </a:r>
            <a:r>
              <a:rPr lang="en-CA" dirty="0" err="1"/>
              <a:t>args</a:t>
            </a:r>
            <a:r>
              <a:rPr lang="en-CA" dirty="0"/>
              <a:t>) {</a:t>
            </a:r>
          </a:p>
          <a:p>
            <a:pPr marL="0" indent="0">
              <a:buNone/>
            </a:pPr>
            <a:endParaRPr lang="en-CA" dirty="0"/>
          </a:p>
          <a:p>
            <a:pPr marL="0" indent="0">
              <a:buNone/>
            </a:pPr>
            <a:r>
              <a:rPr lang="en-CA" dirty="0"/>
              <a:t>    // declare an object variable</a:t>
            </a:r>
          </a:p>
          <a:p>
            <a:pPr marL="0" indent="0">
              <a:buNone/>
            </a:pPr>
            <a:r>
              <a:rPr lang="en-CA" dirty="0"/>
              <a:t>    </a:t>
            </a:r>
            <a:r>
              <a:rPr lang="en-CA" dirty="0" err="1"/>
              <a:t>ProgrammingLanguage</a:t>
            </a:r>
            <a:r>
              <a:rPr lang="en-CA" dirty="0"/>
              <a:t> pl;</a:t>
            </a:r>
          </a:p>
          <a:p>
            <a:pPr marL="0" indent="0">
              <a:buNone/>
            </a:pPr>
            <a:endParaRPr lang="en-CA" dirty="0"/>
          </a:p>
          <a:p>
            <a:pPr marL="0" indent="0">
              <a:buNone/>
            </a:pPr>
            <a:r>
              <a:rPr lang="en-CA" dirty="0"/>
              <a:t>    // create object of </a:t>
            </a:r>
            <a:r>
              <a:rPr lang="en-CA" dirty="0" err="1"/>
              <a:t>ProgrammingLanguage</a:t>
            </a:r>
            <a:endParaRPr lang="en-CA" dirty="0"/>
          </a:p>
          <a:p>
            <a:pPr marL="0" indent="0">
              <a:buNone/>
            </a:pPr>
            <a:r>
              <a:rPr lang="en-CA" dirty="0"/>
              <a:t>    </a:t>
            </a:r>
            <a:r>
              <a:rPr lang="en-CA" b="1" dirty="0">
                <a:highlight>
                  <a:srgbClr val="FFFF00"/>
                </a:highlight>
              </a:rPr>
              <a:t>pl</a:t>
            </a:r>
            <a:r>
              <a:rPr lang="en-CA" dirty="0"/>
              <a:t> = new </a:t>
            </a:r>
            <a:r>
              <a:rPr lang="en-CA" dirty="0" err="1"/>
              <a:t>ProgrammingLanguage</a:t>
            </a:r>
            <a:r>
              <a:rPr lang="en-CA" dirty="0"/>
              <a:t>();</a:t>
            </a:r>
          </a:p>
          <a:p>
            <a:pPr marL="0" indent="0">
              <a:buNone/>
            </a:pPr>
            <a:r>
              <a:rPr lang="en-CA" dirty="0"/>
              <a:t>    </a:t>
            </a:r>
            <a:r>
              <a:rPr lang="en-CA" dirty="0" err="1"/>
              <a:t>pl.display</a:t>
            </a:r>
            <a:r>
              <a:rPr lang="en-CA" dirty="0"/>
              <a:t>();</a:t>
            </a:r>
          </a:p>
          <a:p>
            <a:pPr marL="0" indent="0">
              <a:buNone/>
            </a:pPr>
            <a:endParaRPr lang="en-CA" dirty="0"/>
          </a:p>
          <a:p>
            <a:pPr marL="0" indent="0">
              <a:buNone/>
            </a:pPr>
            <a:r>
              <a:rPr lang="en-CA" dirty="0"/>
              <a:t>    // create object of Java class</a:t>
            </a:r>
          </a:p>
          <a:p>
            <a:pPr marL="0" indent="0">
              <a:buNone/>
            </a:pPr>
            <a:r>
              <a:rPr lang="en-CA" dirty="0"/>
              <a:t>    </a:t>
            </a:r>
            <a:r>
              <a:rPr lang="en-CA" b="1" dirty="0">
                <a:highlight>
                  <a:srgbClr val="FFFF00"/>
                </a:highlight>
              </a:rPr>
              <a:t>pl</a:t>
            </a:r>
            <a:r>
              <a:rPr lang="en-CA" dirty="0"/>
              <a:t> = new Java();</a:t>
            </a:r>
          </a:p>
          <a:p>
            <a:pPr marL="0" indent="0">
              <a:buNone/>
            </a:pPr>
            <a:r>
              <a:rPr lang="en-CA" dirty="0"/>
              <a:t>    </a:t>
            </a:r>
            <a:r>
              <a:rPr lang="en-CA" dirty="0" err="1"/>
              <a:t>pl.display</a:t>
            </a:r>
            <a:r>
              <a:rPr lang="en-CA" dirty="0"/>
              <a:t>();</a:t>
            </a:r>
          </a:p>
          <a:p>
            <a:pPr marL="0" indent="0">
              <a:buNone/>
            </a:pPr>
            <a:r>
              <a:rPr lang="en-CA" dirty="0"/>
              <a:t>  }</a:t>
            </a:r>
          </a:p>
          <a:p>
            <a:pPr marL="0" indent="0">
              <a:buNone/>
            </a:pPr>
            <a:r>
              <a:rPr lang="en-CA" dirty="0"/>
              <a:t>}</a:t>
            </a:r>
          </a:p>
        </p:txBody>
      </p:sp>
      <p:cxnSp>
        <p:nvCxnSpPr>
          <p:cNvPr id="5" name="Straight Connector 4">
            <a:extLst>
              <a:ext uri="{FF2B5EF4-FFF2-40B4-BE49-F238E27FC236}">
                <a16:creationId xmlns:a16="http://schemas.microsoft.com/office/drawing/2014/main" id="{6CF70E44-583B-41FC-5955-DB74DF6AD55E}"/>
              </a:ext>
            </a:extLst>
          </p:cNvPr>
          <p:cNvCxnSpPr>
            <a:cxnSpLocks/>
          </p:cNvCxnSpPr>
          <p:nvPr/>
        </p:nvCxnSpPr>
        <p:spPr>
          <a:xfrm>
            <a:off x="5832909"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49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BF33-7341-1DF0-9886-FBAC1855BCCC}"/>
              </a:ext>
            </a:extLst>
          </p:cNvPr>
          <p:cNvSpPr>
            <a:spLocks noGrp="1"/>
          </p:cNvSpPr>
          <p:nvPr>
            <p:ph type="title"/>
          </p:nvPr>
        </p:nvSpPr>
        <p:spPr>
          <a:xfrm>
            <a:off x="838200" y="1"/>
            <a:ext cx="10515600" cy="1203157"/>
          </a:xfrm>
        </p:spPr>
        <p:txBody>
          <a:bodyPr/>
          <a:lstStyle/>
          <a:p>
            <a:r>
              <a:rPr lang="en-US" b="1" dirty="0"/>
              <a:t>Java Abstract Class and Abstract Methods</a:t>
            </a:r>
            <a:endParaRPr lang="en-CA" b="1" dirty="0"/>
          </a:p>
        </p:txBody>
      </p:sp>
      <p:sp>
        <p:nvSpPr>
          <p:cNvPr id="3" name="Content Placeholder 2">
            <a:extLst>
              <a:ext uri="{FF2B5EF4-FFF2-40B4-BE49-F238E27FC236}">
                <a16:creationId xmlns:a16="http://schemas.microsoft.com/office/drawing/2014/main" id="{E036522A-C622-3181-91FC-54B702EB29F7}"/>
              </a:ext>
            </a:extLst>
          </p:cNvPr>
          <p:cNvSpPr>
            <a:spLocks noGrp="1"/>
          </p:cNvSpPr>
          <p:nvPr>
            <p:ph idx="1"/>
          </p:nvPr>
        </p:nvSpPr>
        <p:spPr>
          <a:xfrm>
            <a:off x="838200" y="1366788"/>
            <a:ext cx="10515600" cy="5126088"/>
          </a:xfrm>
        </p:spPr>
        <p:txBody>
          <a:bodyPr/>
          <a:lstStyle/>
          <a:p>
            <a:pPr marL="0" indent="0" algn="just">
              <a:lnSpc>
                <a:spcPct val="150000"/>
              </a:lnSpc>
              <a:buNone/>
            </a:pPr>
            <a:r>
              <a:rPr lang="en-US" sz="3200" b="1" dirty="0"/>
              <a:t>Java Abstract Class</a:t>
            </a:r>
          </a:p>
          <a:p>
            <a:pPr marL="0" indent="0" algn="just">
              <a:lnSpc>
                <a:spcPct val="150000"/>
              </a:lnSpc>
              <a:buNone/>
            </a:pPr>
            <a:r>
              <a:rPr lang="en-US" dirty="0"/>
              <a:t>The abstract class in Java cannot be instantiated (we cannot create objects of abstract classes). We use the </a:t>
            </a:r>
            <a:r>
              <a:rPr lang="en-US" b="1" dirty="0">
                <a:highlight>
                  <a:srgbClr val="FFFF00"/>
                </a:highlight>
              </a:rPr>
              <a:t>abstract</a:t>
            </a:r>
            <a:r>
              <a:rPr lang="en-US" dirty="0"/>
              <a:t> keyword to declare an abstract class.</a:t>
            </a:r>
          </a:p>
          <a:p>
            <a:pPr marL="0" indent="0" algn="just">
              <a:lnSpc>
                <a:spcPct val="150000"/>
              </a:lnSpc>
              <a:buNone/>
            </a:pPr>
            <a:r>
              <a:rPr lang="en-US" dirty="0"/>
              <a:t>	</a:t>
            </a:r>
            <a:r>
              <a:rPr lang="en-US" b="1" dirty="0">
                <a:highlight>
                  <a:srgbClr val="FFFF00"/>
                </a:highlight>
              </a:rPr>
              <a:t>abstract</a:t>
            </a:r>
            <a:r>
              <a:rPr lang="en-US" dirty="0"/>
              <a:t> class Language {</a:t>
            </a:r>
          </a:p>
          <a:p>
            <a:pPr marL="0" indent="0" algn="just">
              <a:lnSpc>
                <a:spcPct val="150000"/>
              </a:lnSpc>
              <a:buNone/>
            </a:pPr>
            <a:r>
              <a:rPr lang="en-US" dirty="0"/>
              <a:t>  		// fields and methods</a:t>
            </a:r>
          </a:p>
          <a:p>
            <a:pPr marL="0" indent="0" algn="just">
              <a:lnSpc>
                <a:spcPct val="150000"/>
              </a:lnSpc>
              <a:buNone/>
            </a:pPr>
            <a:r>
              <a:rPr lang="en-US" dirty="0"/>
              <a:t>	}</a:t>
            </a:r>
            <a:endParaRPr lang="en-CA" dirty="0"/>
          </a:p>
        </p:txBody>
      </p:sp>
    </p:spTree>
    <p:extLst>
      <p:ext uri="{BB962C8B-B14F-4D97-AF65-F5344CB8AC3E}">
        <p14:creationId xmlns:p14="http://schemas.microsoft.com/office/powerpoint/2010/main" val="265315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E3B97-2C4A-6BAC-A148-B16B551927CB}"/>
              </a:ext>
            </a:extLst>
          </p:cNvPr>
          <p:cNvSpPr>
            <a:spLocks noGrp="1"/>
          </p:cNvSpPr>
          <p:nvPr>
            <p:ph idx="1"/>
          </p:nvPr>
        </p:nvSpPr>
        <p:spPr>
          <a:xfrm>
            <a:off x="838200" y="577516"/>
            <a:ext cx="10515600" cy="5599447"/>
          </a:xfrm>
        </p:spPr>
        <p:txBody>
          <a:bodyPr>
            <a:normAutofit fontScale="77500" lnSpcReduction="20000"/>
          </a:bodyPr>
          <a:lstStyle/>
          <a:p>
            <a:pPr marL="0" indent="0" algn="just">
              <a:lnSpc>
                <a:spcPct val="170000"/>
              </a:lnSpc>
              <a:buNone/>
            </a:pPr>
            <a:r>
              <a:rPr lang="en-US" dirty="0"/>
              <a:t>An abstract class can have both the regular methods and abstract methods. For example,</a:t>
            </a:r>
          </a:p>
          <a:p>
            <a:pPr marL="0" indent="0" algn="just">
              <a:lnSpc>
                <a:spcPct val="170000"/>
              </a:lnSpc>
              <a:buNone/>
            </a:pPr>
            <a:r>
              <a:rPr lang="en-US" b="1" dirty="0">
                <a:highlight>
                  <a:srgbClr val="FFFF00"/>
                </a:highlight>
              </a:rPr>
              <a:t>abstract</a:t>
            </a:r>
            <a:r>
              <a:rPr lang="en-US" dirty="0"/>
              <a:t> class Language {</a:t>
            </a:r>
          </a:p>
          <a:p>
            <a:pPr marL="0" indent="0" algn="just">
              <a:lnSpc>
                <a:spcPct val="170000"/>
              </a:lnSpc>
              <a:buNone/>
            </a:pPr>
            <a:r>
              <a:rPr lang="en-US" dirty="0"/>
              <a:t>  	// abstract method</a:t>
            </a:r>
          </a:p>
          <a:p>
            <a:pPr marL="0" indent="0" algn="just">
              <a:lnSpc>
                <a:spcPct val="170000"/>
              </a:lnSpc>
              <a:buNone/>
            </a:pPr>
            <a:r>
              <a:rPr lang="en-US" dirty="0"/>
              <a:t>  	</a:t>
            </a:r>
            <a:r>
              <a:rPr lang="en-US" b="1" dirty="0">
                <a:highlight>
                  <a:srgbClr val="FFFF00"/>
                </a:highlight>
              </a:rPr>
              <a:t>abstract</a:t>
            </a:r>
            <a:r>
              <a:rPr lang="en-US" dirty="0"/>
              <a:t> void method1();</a:t>
            </a:r>
          </a:p>
          <a:p>
            <a:pPr marL="0" indent="0" algn="just">
              <a:lnSpc>
                <a:spcPct val="170000"/>
              </a:lnSpc>
              <a:buNone/>
            </a:pPr>
            <a:r>
              <a:rPr lang="en-US" dirty="0"/>
              <a:t>  	// regular method</a:t>
            </a:r>
          </a:p>
          <a:p>
            <a:pPr marL="0" indent="0" algn="just">
              <a:lnSpc>
                <a:spcPct val="170000"/>
              </a:lnSpc>
              <a:buNone/>
            </a:pPr>
            <a:r>
              <a:rPr lang="en-US" dirty="0"/>
              <a:t>  	void method2() {</a:t>
            </a:r>
          </a:p>
          <a:p>
            <a:pPr marL="0" indent="0" algn="just">
              <a:lnSpc>
                <a:spcPct val="170000"/>
              </a:lnSpc>
              <a:buNone/>
            </a:pPr>
            <a:r>
              <a:rPr lang="en-US" dirty="0"/>
              <a:t>    	</a:t>
            </a:r>
            <a:r>
              <a:rPr lang="en-US" dirty="0" err="1"/>
              <a:t>System.out.println</a:t>
            </a:r>
            <a:r>
              <a:rPr lang="en-US" dirty="0"/>
              <a:t>("This is regular method");</a:t>
            </a:r>
          </a:p>
          <a:p>
            <a:pPr marL="0" indent="0" algn="just">
              <a:lnSpc>
                <a:spcPct val="170000"/>
              </a:lnSpc>
              <a:buNone/>
            </a:pPr>
            <a:r>
              <a:rPr lang="en-US" dirty="0"/>
              <a:t>  	}</a:t>
            </a:r>
          </a:p>
          <a:p>
            <a:pPr marL="0" indent="0" algn="just">
              <a:lnSpc>
                <a:spcPct val="170000"/>
              </a:lnSpc>
              <a:buNone/>
            </a:pPr>
            <a:r>
              <a:rPr lang="en-US" dirty="0"/>
              <a:t>}</a:t>
            </a:r>
            <a:endParaRPr lang="en-CA" dirty="0"/>
          </a:p>
        </p:txBody>
      </p:sp>
    </p:spTree>
    <p:extLst>
      <p:ext uri="{BB962C8B-B14F-4D97-AF65-F5344CB8AC3E}">
        <p14:creationId xmlns:p14="http://schemas.microsoft.com/office/powerpoint/2010/main" val="3174484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00FD-0A53-D421-4613-F7EEA9ED45F9}"/>
              </a:ext>
            </a:extLst>
          </p:cNvPr>
          <p:cNvSpPr>
            <a:spLocks noGrp="1"/>
          </p:cNvSpPr>
          <p:nvPr>
            <p:ph type="title"/>
          </p:nvPr>
        </p:nvSpPr>
        <p:spPr>
          <a:xfrm>
            <a:off x="838200" y="96254"/>
            <a:ext cx="10515600" cy="991402"/>
          </a:xfrm>
        </p:spPr>
        <p:txBody>
          <a:bodyPr/>
          <a:lstStyle/>
          <a:p>
            <a:r>
              <a:rPr lang="en-US" b="1" dirty="0"/>
              <a:t>Java Abstract Method</a:t>
            </a:r>
            <a:endParaRPr lang="en-CA" b="1" dirty="0"/>
          </a:p>
        </p:txBody>
      </p:sp>
      <p:sp>
        <p:nvSpPr>
          <p:cNvPr id="3" name="Content Placeholder 2">
            <a:extLst>
              <a:ext uri="{FF2B5EF4-FFF2-40B4-BE49-F238E27FC236}">
                <a16:creationId xmlns:a16="http://schemas.microsoft.com/office/drawing/2014/main" id="{FE496EBE-4DD0-95B6-3BE6-B74FF63CA6DF}"/>
              </a:ext>
            </a:extLst>
          </p:cNvPr>
          <p:cNvSpPr>
            <a:spLocks noGrp="1"/>
          </p:cNvSpPr>
          <p:nvPr>
            <p:ph idx="1"/>
          </p:nvPr>
        </p:nvSpPr>
        <p:spPr>
          <a:xfrm>
            <a:off x="838200" y="1087656"/>
            <a:ext cx="10515600" cy="5505649"/>
          </a:xfrm>
        </p:spPr>
        <p:txBody>
          <a:bodyPr>
            <a:normAutofit fontScale="70000" lnSpcReduction="20000"/>
          </a:bodyPr>
          <a:lstStyle/>
          <a:p>
            <a:pPr marL="0" indent="0" algn="just">
              <a:lnSpc>
                <a:spcPct val="160000"/>
              </a:lnSpc>
              <a:buNone/>
            </a:pPr>
            <a:r>
              <a:rPr lang="en-US" dirty="0"/>
              <a:t>A method that doesn't have its body is known as an abstract method. We use the same abstract keyword to create abstract methods. For example,</a:t>
            </a:r>
          </a:p>
          <a:p>
            <a:pPr marL="0" indent="0" algn="just">
              <a:lnSpc>
                <a:spcPct val="160000"/>
              </a:lnSpc>
              <a:buNone/>
            </a:pPr>
            <a:r>
              <a:rPr lang="en-US" dirty="0"/>
              <a:t>	</a:t>
            </a:r>
            <a:r>
              <a:rPr lang="en-US" b="1" dirty="0">
                <a:highlight>
                  <a:srgbClr val="FFFF00"/>
                </a:highlight>
              </a:rPr>
              <a:t>abstract</a:t>
            </a:r>
            <a:r>
              <a:rPr lang="en-US" dirty="0"/>
              <a:t> void display();</a:t>
            </a:r>
          </a:p>
          <a:p>
            <a:pPr marL="0" indent="0" algn="just">
              <a:lnSpc>
                <a:spcPct val="160000"/>
              </a:lnSpc>
              <a:buNone/>
            </a:pPr>
            <a:r>
              <a:rPr lang="en-US" dirty="0"/>
              <a:t>Here, display() is an abstract method. The body of display() is replaced by ;.</a:t>
            </a:r>
          </a:p>
          <a:p>
            <a:pPr marL="0" indent="0" algn="just">
              <a:lnSpc>
                <a:spcPct val="160000"/>
              </a:lnSpc>
              <a:buNone/>
            </a:pPr>
            <a:r>
              <a:rPr lang="en-US" dirty="0"/>
              <a:t>If a class contains an abstract method, then the class should be declared abstract. Otherwise, it will generate an error.</a:t>
            </a:r>
          </a:p>
          <a:p>
            <a:pPr marL="0" indent="0" algn="just">
              <a:lnSpc>
                <a:spcPct val="160000"/>
              </a:lnSpc>
              <a:buNone/>
            </a:pPr>
            <a:r>
              <a:rPr lang="en-US" dirty="0"/>
              <a:t>	// error, class should be abstract</a:t>
            </a:r>
          </a:p>
          <a:p>
            <a:pPr marL="0" indent="0" algn="just">
              <a:lnSpc>
                <a:spcPct val="160000"/>
              </a:lnSpc>
              <a:buNone/>
            </a:pPr>
            <a:r>
              <a:rPr lang="en-US" dirty="0"/>
              <a:t>	</a:t>
            </a:r>
            <a:r>
              <a:rPr lang="en-US" b="1" dirty="0">
                <a:highlight>
                  <a:srgbClr val="FF0000"/>
                </a:highlight>
              </a:rPr>
              <a:t>class</a:t>
            </a:r>
            <a:r>
              <a:rPr lang="en-US" dirty="0"/>
              <a:t> Language {</a:t>
            </a:r>
          </a:p>
          <a:p>
            <a:pPr marL="0" indent="0" algn="just">
              <a:lnSpc>
                <a:spcPct val="160000"/>
              </a:lnSpc>
              <a:buNone/>
            </a:pPr>
            <a:r>
              <a:rPr lang="en-US" dirty="0"/>
              <a:t>  	  	</a:t>
            </a:r>
            <a:r>
              <a:rPr lang="en-US" b="1" dirty="0">
                <a:highlight>
                  <a:srgbClr val="FFFF00"/>
                </a:highlight>
              </a:rPr>
              <a:t>abstract</a:t>
            </a:r>
            <a:r>
              <a:rPr lang="en-US" dirty="0"/>
              <a:t> void method1();</a:t>
            </a:r>
          </a:p>
          <a:p>
            <a:pPr marL="0" indent="0" algn="just">
              <a:lnSpc>
                <a:spcPct val="160000"/>
              </a:lnSpc>
              <a:buNone/>
            </a:pPr>
            <a:r>
              <a:rPr lang="en-US" dirty="0"/>
              <a:t>	}</a:t>
            </a:r>
            <a:endParaRPr lang="en-CA" dirty="0"/>
          </a:p>
        </p:txBody>
      </p:sp>
    </p:spTree>
    <p:extLst>
      <p:ext uri="{BB962C8B-B14F-4D97-AF65-F5344CB8AC3E}">
        <p14:creationId xmlns:p14="http://schemas.microsoft.com/office/powerpoint/2010/main" val="373530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5ED9D-45DD-1689-C538-8BC104046CE3}"/>
              </a:ext>
            </a:extLst>
          </p:cNvPr>
          <p:cNvSpPr>
            <a:spLocks noGrp="1"/>
          </p:cNvSpPr>
          <p:nvPr>
            <p:ph idx="1"/>
          </p:nvPr>
        </p:nvSpPr>
        <p:spPr>
          <a:xfrm>
            <a:off x="375385" y="317634"/>
            <a:ext cx="11511815" cy="6540366"/>
          </a:xfrm>
        </p:spPr>
        <p:txBody>
          <a:bodyPr numCol="2">
            <a:normAutofit fontScale="77500" lnSpcReduction="20000"/>
          </a:bodyPr>
          <a:lstStyle/>
          <a:p>
            <a:pPr marL="0" indent="0" algn="just">
              <a:lnSpc>
                <a:spcPct val="170000"/>
              </a:lnSpc>
              <a:buNone/>
            </a:pPr>
            <a:r>
              <a:rPr lang="en-US" dirty="0"/>
              <a:t>Though abstract classes cannot be instantiated,  we can create subclasses from it. We can then access members of the abstract class using the object of the subclass. </a:t>
            </a:r>
          </a:p>
          <a:p>
            <a:pPr marL="0" indent="0" algn="just">
              <a:lnSpc>
                <a:spcPct val="170000"/>
              </a:lnSpc>
              <a:buNone/>
            </a:pPr>
            <a:r>
              <a:rPr lang="en-US" dirty="0"/>
              <a:t>For example,</a:t>
            </a:r>
          </a:p>
          <a:p>
            <a:pPr marL="0" indent="0" algn="just">
              <a:lnSpc>
                <a:spcPct val="170000"/>
              </a:lnSpc>
              <a:buNone/>
            </a:pPr>
            <a:r>
              <a:rPr lang="en-US" b="1" dirty="0">
                <a:highlight>
                  <a:srgbClr val="FFFF00"/>
                </a:highlight>
              </a:rPr>
              <a:t>abstract</a:t>
            </a:r>
            <a:r>
              <a:rPr lang="en-US" dirty="0"/>
              <a:t> class Language {</a:t>
            </a:r>
          </a:p>
          <a:p>
            <a:pPr marL="0" indent="0" algn="just">
              <a:lnSpc>
                <a:spcPct val="170000"/>
              </a:lnSpc>
              <a:buNone/>
            </a:pPr>
            <a:r>
              <a:rPr lang="en-US" dirty="0"/>
              <a:t>  // method of abstract class</a:t>
            </a:r>
          </a:p>
          <a:p>
            <a:pPr marL="0" indent="0" algn="just">
              <a:lnSpc>
                <a:spcPct val="170000"/>
              </a:lnSpc>
              <a:buNone/>
            </a:pPr>
            <a:r>
              <a:rPr lang="en-US" dirty="0"/>
              <a:t>  public void display() {</a:t>
            </a:r>
          </a:p>
          <a:p>
            <a:pPr marL="0" indent="0" algn="just">
              <a:lnSpc>
                <a:spcPct val="170000"/>
              </a:lnSpc>
              <a:buNone/>
            </a:pPr>
            <a:r>
              <a:rPr lang="en-US" dirty="0"/>
              <a:t>    </a:t>
            </a:r>
            <a:r>
              <a:rPr lang="en-US" dirty="0" err="1"/>
              <a:t>System.out.println</a:t>
            </a:r>
            <a:r>
              <a:rPr lang="en-US" dirty="0"/>
              <a:t>("This is Java Programming");</a:t>
            </a:r>
          </a:p>
          <a:p>
            <a:pPr marL="0" indent="0" algn="just">
              <a:lnSpc>
                <a:spcPct val="170000"/>
              </a:lnSpc>
              <a:buNone/>
            </a:pPr>
            <a:r>
              <a:rPr lang="en-US" dirty="0"/>
              <a:t>  }</a:t>
            </a:r>
          </a:p>
          <a:p>
            <a:pPr marL="0" indent="0" algn="just">
              <a:lnSpc>
                <a:spcPct val="170000"/>
              </a:lnSpc>
              <a:buNone/>
            </a:pPr>
            <a:r>
              <a:rPr lang="en-US" dirty="0"/>
              <a:t>}</a:t>
            </a:r>
          </a:p>
          <a:p>
            <a:pPr marL="0" indent="0" algn="just">
              <a:lnSpc>
                <a:spcPct val="170000"/>
              </a:lnSpc>
              <a:buNone/>
            </a:pPr>
            <a:r>
              <a:rPr lang="en-US" dirty="0"/>
              <a:t>	</a:t>
            </a:r>
          </a:p>
          <a:p>
            <a:pPr marL="0" indent="0" algn="just">
              <a:lnSpc>
                <a:spcPct val="170000"/>
              </a:lnSpc>
              <a:buNone/>
            </a:pPr>
            <a:r>
              <a:rPr lang="en-US" dirty="0"/>
              <a:t>	class Main extends Language {</a:t>
            </a:r>
          </a:p>
          <a:p>
            <a:pPr marL="0" indent="0" algn="just">
              <a:lnSpc>
                <a:spcPct val="170000"/>
              </a:lnSpc>
              <a:buNone/>
            </a:pPr>
            <a:r>
              <a:rPr lang="en-US" dirty="0"/>
              <a:t>	 public static void main(String[] </a:t>
            </a:r>
            <a:r>
              <a:rPr lang="en-US" dirty="0" err="1"/>
              <a:t>args</a:t>
            </a:r>
            <a:r>
              <a:rPr lang="en-US" dirty="0"/>
              <a:t>) {</a:t>
            </a:r>
          </a:p>
          <a:p>
            <a:pPr marL="0" indent="0" algn="just">
              <a:lnSpc>
                <a:spcPct val="170000"/>
              </a:lnSpc>
              <a:buNone/>
            </a:pPr>
            <a:r>
              <a:rPr lang="en-US" dirty="0"/>
              <a:t>    	// create an object of Main</a:t>
            </a:r>
          </a:p>
          <a:p>
            <a:pPr marL="0" indent="0" algn="just">
              <a:lnSpc>
                <a:spcPct val="170000"/>
              </a:lnSpc>
              <a:buNone/>
            </a:pPr>
            <a:r>
              <a:rPr lang="en-US" dirty="0"/>
              <a:t>    	Main obj = new Main();</a:t>
            </a:r>
          </a:p>
          <a:p>
            <a:pPr marL="0" indent="0" algn="just">
              <a:lnSpc>
                <a:spcPct val="170000"/>
              </a:lnSpc>
              <a:buNone/>
            </a:pPr>
            <a:r>
              <a:rPr lang="en-US" dirty="0"/>
              <a:t>	// access method of abstract class</a:t>
            </a:r>
          </a:p>
          <a:p>
            <a:pPr marL="0" indent="0" algn="just">
              <a:lnSpc>
                <a:spcPct val="170000"/>
              </a:lnSpc>
              <a:buNone/>
            </a:pPr>
            <a:r>
              <a:rPr lang="en-US" dirty="0"/>
              <a:t>    	// using object of Main class</a:t>
            </a:r>
          </a:p>
          <a:p>
            <a:pPr marL="0" indent="0" algn="just">
              <a:lnSpc>
                <a:spcPct val="170000"/>
              </a:lnSpc>
              <a:buNone/>
            </a:pPr>
            <a:r>
              <a:rPr lang="en-US" dirty="0"/>
              <a:t>    	</a:t>
            </a:r>
            <a:r>
              <a:rPr lang="en-US" dirty="0" err="1"/>
              <a:t>obj.display</a:t>
            </a:r>
            <a:r>
              <a:rPr lang="en-US" dirty="0"/>
              <a:t>();</a:t>
            </a:r>
          </a:p>
          <a:p>
            <a:pPr marL="0" indent="0" algn="just">
              <a:lnSpc>
                <a:spcPct val="170000"/>
              </a:lnSpc>
              <a:buNone/>
            </a:pPr>
            <a:r>
              <a:rPr lang="en-US" dirty="0"/>
              <a:t>  	}</a:t>
            </a:r>
            <a:endParaRPr lang="en-CA" dirty="0"/>
          </a:p>
        </p:txBody>
      </p:sp>
      <p:cxnSp>
        <p:nvCxnSpPr>
          <p:cNvPr id="5" name="Straight Connector 4">
            <a:extLst>
              <a:ext uri="{FF2B5EF4-FFF2-40B4-BE49-F238E27FC236}">
                <a16:creationId xmlns:a16="http://schemas.microsoft.com/office/drawing/2014/main" id="{22A48C1F-C2B3-B2E2-5024-0F55499360C6}"/>
              </a:ext>
            </a:extLst>
          </p:cNvPr>
          <p:cNvCxnSpPr/>
          <p:nvPr/>
        </p:nvCxnSpPr>
        <p:spPr>
          <a:xfrm>
            <a:off x="6660682"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339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40C1-0158-74BF-7D04-E82482BEA543}"/>
              </a:ext>
            </a:extLst>
          </p:cNvPr>
          <p:cNvSpPr>
            <a:spLocks noGrp="1"/>
          </p:cNvSpPr>
          <p:nvPr>
            <p:ph type="title"/>
          </p:nvPr>
        </p:nvSpPr>
        <p:spPr/>
        <p:txBody>
          <a:bodyPr/>
          <a:lstStyle/>
          <a:p>
            <a:r>
              <a:rPr lang="en-US" b="1" dirty="0"/>
              <a:t>Implementing Abstract Methods</a:t>
            </a:r>
            <a:endParaRPr lang="en-CA" b="1" dirty="0"/>
          </a:p>
        </p:txBody>
      </p:sp>
      <p:sp>
        <p:nvSpPr>
          <p:cNvPr id="3" name="Content Placeholder 2">
            <a:extLst>
              <a:ext uri="{FF2B5EF4-FFF2-40B4-BE49-F238E27FC236}">
                <a16:creationId xmlns:a16="http://schemas.microsoft.com/office/drawing/2014/main" id="{AB24CDBD-3A80-9546-C0AA-0AFAA15B8A3F}"/>
              </a:ext>
            </a:extLst>
          </p:cNvPr>
          <p:cNvSpPr>
            <a:spLocks noGrp="1"/>
          </p:cNvSpPr>
          <p:nvPr>
            <p:ph idx="1"/>
          </p:nvPr>
        </p:nvSpPr>
        <p:spPr/>
        <p:txBody>
          <a:bodyPr/>
          <a:lstStyle/>
          <a:p>
            <a:pPr marL="0" indent="0" algn="just">
              <a:lnSpc>
                <a:spcPct val="150000"/>
              </a:lnSpc>
              <a:buNone/>
            </a:pPr>
            <a:r>
              <a:rPr lang="en-US" dirty="0"/>
              <a:t>If the abstract class includes </a:t>
            </a:r>
            <a:r>
              <a:rPr lang="en-US" b="1" dirty="0">
                <a:highlight>
                  <a:srgbClr val="FFFF00"/>
                </a:highlight>
              </a:rPr>
              <a:t>any abstract method</a:t>
            </a:r>
            <a:r>
              <a:rPr lang="en-US" dirty="0"/>
              <a:t>, then all the child classes inherited from the abstract superclass </a:t>
            </a:r>
            <a:r>
              <a:rPr lang="en-US" b="1" dirty="0">
                <a:highlight>
                  <a:srgbClr val="FFFF00"/>
                </a:highlight>
              </a:rPr>
              <a:t>must provide the implementation</a:t>
            </a:r>
            <a:r>
              <a:rPr lang="en-US" dirty="0"/>
              <a:t> of the abstract method</a:t>
            </a:r>
            <a:endParaRPr lang="en-CA" dirty="0"/>
          </a:p>
        </p:txBody>
      </p:sp>
    </p:spTree>
    <p:extLst>
      <p:ext uri="{BB962C8B-B14F-4D97-AF65-F5344CB8AC3E}">
        <p14:creationId xmlns:p14="http://schemas.microsoft.com/office/powerpoint/2010/main" val="416241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F39B6-0A11-10B3-B44F-F920C229562D}"/>
              </a:ext>
            </a:extLst>
          </p:cNvPr>
          <p:cNvSpPr>
            <a:spLocks noGrp="1"/>
          </p:cNvSpPr>
          <p:nvPr>
            <p:ph idx="1"/>
          </p:nvPr>
        </p:nvSpPr>
        <p:spPr>
          <a:xfrm>
            <a:off x="442762" y="67377"/>
            <a:ext cx="10911038" cy="6790623"/>
          </a:xfrm>
        </p:spPr>
        <p:txBody>
          <a:bodyPr numCol="2">
            <a:noAutofit/>
          </a:bodyPr>
          <a:lstStyle/>
          <a:p>
            <a:pPr marL="0" indent="0">
              <a:lnSpc>
                <a:spcPct val="100000"/>
              </a:lnSpc>
              <a:buNone/>
            </a:pPr>
            <a:r>
              <a:rPr lang="en-CA" sz="1800" dirty="0"/>
              <a:t>class Shape {</a:t>
            </a:r>
          </a:p>
          <a:p>
            <a:pPr marL="0" indent="0">
              <a:lnSpc>
                <a:spcPct val="100000"/>
              </a:lnSpc>
              <a:buNone/>
            </a:pPr>
            <a:r>
              <a:rPr lang="en-CA" sz="1800" dirty="0"/>
              <a:t>	public void </a:t>
            </a:r>
            <a:r>
              <a:rPr lang="en-CA" sz="1800" b="1" dirty="0">
                <a:highlight>
                  <a:srgbClr val="FFFF00"/>
                </a:highlight>
              </a:rPr>
              <a:t>draw() </a:t>
            </a:r>
            <a:r>
              <a:rPr lang="en-CA" sz="1800" dirty="0"/>
              <a:t>{</a:t>
            </a:r>
          </a:p>
          <a:p>
            <a:pPr marL="0" indent="0">
              <a:lnSpc>
                <a:spcPct val="100000"/>
              </a:lnSpc>
              <a:buNone/>
            </a:pPr>
            <a:r>
              <a:rPr lang="en-CA" sz="1800" dirty="0"/>
              <a:t>    	</a:t>
            </a:r>
            <a:r>
              <a:rPr lang="en-CA" sz="1800" dirty="0" err="1"/>
              <a:t>System.out.println</a:t>
            </a:r>
            <a:r>
              <a:rPr lang="en-CA" sz="1800" dirty="0"/>
              <a:t>(“Drawing Shape...");</a:t>
            </a:r>
          </a:p>
          <a:p>
            <a:pPr marL="0" indent="0">
              <a:lnSpc>
                <a:spcPct val="100000"/>
              </a:lnSpc>
              <a:buNone/>
            </a:pPr>
            <a:r>
              <a:rPr lang="en-CA" sz="1800" dirty="0"/>
              <a:t>  	}</a:t>
            </a:r>
          </a:p>
          <a:p>
            <a:pPr marL="0" indent="0">
              <a:lnSpc>
                <a:spcPct val="100000"/>
              </a:lnSpc>
              <a:buNone/>
            </a:pPr>
            <a:r>
              <a:rPr lang="en-CA" sz="1800" dirty="0"/>
              <a:t>}</a:t>
            </a:r>
          </a:p>
          <a:p>
            <a:pPr marL="0" indent="0">
              <a:lnSpc>
                <a:spcPct val="120000"/>
              </a:lnSpc>
              <a:buNone/>
            </a:pPr>
            <a:r>
              <a:rPr lang="en-CA" sz="1800" dirty="0"/>
              <a:t>class Square extends Shape {</a:t>
            </a:r>
          </a:p>
          <a:p>
            <a:pPr marL="0" indent="0">
              <a:lnSpc>
                <a:spcPct val="120000"/>
              </a:lnSpc>
              <a:buNone/>
            </a:pPr>
            <a:r>
              <a:rPr lang="en-CA" sz="1800" dirty="0"/>
              <a:t>	public void </a:t>
            </a:r>
            <a:r>
              <a:rPr lang="en-CA" sz="1800" b="1" dirty="0">
                <a:highlight>
                  <a:srgbClr val="FFFF00"/>
                </a:highlight>
              </a:rPr>
              <a:t>draw() </a:t>
            </a:r>
            <a:r>
              <a:rPr lang="en-CA" sz="1800" dirty="0"/>
              <a:t>{</a:t>
            </a:r>
          </a:p>
          <a:p>
            <a:pPr marL="0" indent="0">
              <a:lnSpc>
                <a:spcPct val="120000"/>
              </a:lnSpc>
              <a:buNone/>
            </a:pPr>
            <a:r>
              <a:rPr lang="en-CA" sz="1800" dirty="0"/>
              <a:t>    	</a:t>
            </a:r>
            <a:r>
              <a:rPr lang="en-CA" sz="1800" dirty="0" err="1"/>
              <a:t>System.out.println</a:t>
            </a:r>
            <a:r>
              <a:rPr lang="en-CA" sz="1800" dirty="0"/>
              <a:t>(“Drawing Square...");</a:t>
            </a:r>
          </a:p>
          <a:p>
            <a:pPr marL="0" indent="0">
              <a:lnSpc>
                <a:spcPct val="120000"/>
              </a:lnSpc>
              <a:buNone/>
            </a:pPr>
            <a:r>
              <a:rPr lang="en-CA" sz="1800" dirty="0"/>
              <a:t>  	}</a:t>
            </a:r>
          </a:p>
          <a:p>
            <a:pPr marL="0" indent="0">
              <a:lnSpc>
                <a:spcPct val="120000"/>
              </a:lnSpc>
              <a:buNone/>
            </a:pPr>
            <a:r>
              <a:rPr lang="en-CA" sz="1800" dirty="0"/>
              <a:t>}</a:t>
            </a:r>
          </a:p>
          <a:p>
            <a:pPr marL="0" indent="0">
              <a:lnSpc>
                <a:spcPct val="120000"/>
              </a:lnSpc>
              <a:buNone/>
            </a:pPr>
            <a:r>
              <a:rPr lang="en-CA" sz="1800" dirty="0"/>
              <a:t>class Circle extends Shape {</a:t>
            </a:r>
          </a:p>
          <a:p>
            <a:pPr marL="0" indent="0">
              <a:lnSpc>
                <a:spcPct val="120000"/>
              </a:lnSpc>
              <a:buNone/>
            </a:pPr>
            <a:r>
              <a:rPr lang="en-CA" sz="1800" dirty="0"/>
              <a:t>  	public void </a:t>
            </a:r>
            <a:r>
              <a:rPr lang="en-CA" sz="1800" b="1" dirty="0">
                <a:highlight>
                  <a:srgbClr val="FFFF00"/>
                </a:highlight>
              </a:rPr>
              <a:t>draw() </a:t>
            </a:r>
            <a:r>
              <a:rPr lang="en-CA" sz="1800" dirty="0"/>
              <a:t>{</a:t>
            </a:r>
          </a:p>
          <a:p>
            <a:pPr marL="0" indent="0">
              <a:lnSpc>
                <a:spcPct val="120000"/>
              </a:lnSpc>
              <a:buNone/>
            </a:pPr>
            <a:r>
              <a:rPr lang="en-CA" sz="1800" dirty="0"/>
              <a:t>    	</a:t>
            </a:r>
            <a:r>
              <a:rPr lang="en-CA" sz="1800" dirty="0" err="1"/>
              <a:t>System.out.println</a:t>
            </a:r>
            <a:r>
              <a:rPr lang="en-CA" sz="1800" dirty="0"/>
              <a:t>(“Drawing Circle...");</a:t>
            </a:r>
          </a:p>
          <a:p>
            <a:pPr marL="0" indent="0">
              <a:lnSpc>
                <a:spcPct val="120000"/>
              </a:lnSpc>
              <a:buNone/>
            </a:pPr>
            <a:r>
              <a:rPr lang="en-CA" sz="1800" dirty="0"/>
              <a:t>  	}</a:t>
            </a:r>
          </a:p>
          <a:p>
            <a:pPr marL="0" indent="0">
              <a:lnSpc>
                <a:spcPct val="120000"/>
              </a:lnSpc>
              <a:buNone/>
            </a:pPr>
            <a:r>
              <a:rPr lang="en-CA" sz="1800" dirty="0"/>
              <a:t>}</a:t>
            </a:r>
          </a:p>
          <a:p>
            <a:pPr marL="0" indent="0">
              <a:lnSpc>
                <a:spcPct val="170000"/>
              </a:lnSpc>
              <a:buNone/>
            </a:pPr>
            <a:r>
              <a:rPr lang="en-CA" sz="1800" dirty="0"/>
              <a:t>  class Main {</a:t>
            </a:r>
          </a:p>
          <a:p>
            <a:pPr marL="0" indent="0">
              <a:lnSpc>
                <a:spcPct val="100000"/>
              </a:lnSpc>
              <a:buNone/>
            </a:pPr>
            <a:r>
              <a:rPr lang="en-CA" sz="1800" dirty="0"/>
              <a:t>  public static void main(String[] </a:t>
            </a:r>
            <a:r>
              <a:rPr lang="en-CA" sz="1800" dirty="0" err="1"/>
              <a:t>args</a:t>
            </a:r>
            <a:r>
              <a:rPr lang="en-CA" sz="1800" dirty="0"/>
              <a:t>) {</a:t>
            </a:r>
          </a:p>
          <a:p>
            <a:pPr marL="0" indent="0">
              <a:lnSpc>
                <a:spcPct val="100000"/>
              </a:lnSpc>
              <a:buNone/>
            </a:pPr>
            <a:r>
              <a:rPr lang="en-CA" sz="1800" dirty="0"/>
              <a:t>    // create an object of Square</a:t>
            </a:r>
          </a:p>
          <a:p>
            <a:pPr marL="0" indent="0">
              <a:lnSpc>
                <a:spcPct val="100000"/>
              </a:lnSpc>
              <a:buNone/>
            </a:pPr>
            <a:r>
              <a:rPr lang="en-CA" sz="1800" dirty="0"/>
              <a:t>    Square s1 = new Square();</a:t>
            </a:r>
          </a:p>
          <a:p>
            <a:pPr marL="0" indent="0">
              <a:lnSpc>
                <a:spcPct val="100000"/>
              </a:lnSpc>
              <a:buNone/>
            </a:pPr>
            <a:r>
              <a:rPr lang="en-CA" sz="1800" dirty="0"/>
              <a:t>    s1.draw();</a:t>
            </a:r>
          </a:p>
          <a:p>
            <a:pPr marL="0" indent="0">
              <a:lnSpc>
                <a:spcPct val="100000"/>
              </a:lnSpc>
              <a:buNone/>
            </a:pPr>
            <a:r>
              <a:rPr lang="en-CA" sz="1800" dirty="0"/>
              <a:t>    // create an object of Circle</a:t>
            </a:r>
          </a:p>
          <a:p>
            <a:pPr marL="0" indent="0">
              <a:lnSpc>
                <a:spcPct val="100000"/>
              </a:lnSpc>
              <a:buNone/>
            </a:pPr>
            <a:r>
              <a:rPr lang="en-CA" sz="1800" dirty="0"/>
              <a:t>    Circle c1 = new Circle();</a:t>
            </a:r>
          </a:p>
          <a:p>
            <a:pPr marL="0" indent="0">
              <a:lnSpc>
                <a:spcPct val="100000"/>
              </a:lnSpc>
              <a:buNone/>
            </a:pPr>
            <a:r>
              <a:rPr lang="en-CA" sz="1800" dirty="0"/>
              <a:t>    </a:t>
            </a:r>
            <a:r>
              <a:rPr lang="en-CA" sz="1800"/>
              <a:t>c1.draw</a:t>
            </a:r>
            <a:r>
              <a:rPr lang="en-CA" sz="1800" dirty="0"/>
              <a:t>();</a:t>
            </a:r>
          </a:p>
          <a:p>
            <a:pPr marL="0" indent="0">
              <a:lnSpc>
                <a:spcPct val="100000"/>
              </a:lnSpc>
              <a:buNone/>
            </a:pPr>
            <a:r>
              <a:rPr lang="en-CA" sz="1800" dirty="0"/>
              <a:t>  }</a:t>
            </a:r>
          </a:p>
          <a:p>
            <a:pPr marL="0" indent="0">
              <a:lnSpc>
                <a:spcPct val="100000"/>
              </a:lnSpc>
              <a:buNone/>
            </a:pPr>
            <a:r>
              <a:rPr lang="en-CA" sz="1800" dirty="0"/>
              <a:t>}</a:t>
            </a:r>
          </a:p>
          <a:p>
            <a:pPr marL="0" indent="0">
              <a:lnSpc>
                <a:spcPct val="100000"/>
              </a:lnSpc>
              <a:buNone/>
            </a:pPr>
            <a:endParaRPr lang="en-CA" sz="1800" dirty="0"/>
          </a:p>
          <a:p>
            <a:pPr marL="0" indent="0">
              <a:lnSpc>
                <a:spcPct val="100000"/>
              </a:lnSpc>
              <a:buNone/>
            </a:pPr>
            <a:r>
              <a:rPr lang="en-CA" sz="2000" b="1" u="sng" dirty="0"/>
              <a:t>Output:</a:t>
            </a:r>
          </a:p>
          <a:p>
            <a:pPr marL="0" indent="0">
              <a:lnSpc>
                <a:spcPct val="100000"/>
              </a:lnSpc>
              <a:buNone/>
            </a:pPr>
            <a:r>
              <a:rPr lang="en-CA" sz="2000" b="1" dirty="0"/>
              <a:t>Drawing Square...</a:t>
            </a:r>
          </a:p>
          <a:p>
            <a:pPr marL="0" indent="0">
              <a:lnSpc>
                <a:spcPct val="100000"/>
              </a:lnSpc>
              <a:buNone/>
            </a:pPr>
            <a:r>
              <a:rPr lang="en-CA" sz="2000" b="1" dirty="0"/>
              <a:t>Drawing Circle...</a:t>
            </a:r>
          </a:p>
        </p:txBody>
      </p:sp>
    </p:spTree>
    <p:extLst>
      <p:ext uri="{BB962C8B-B14F-4D97-AF65-F5344CB8AC3E}">
        <p14:creationId xmlns:p14="http://schemas.microsoft.com/office/powerpoint/2010/main" val="1159668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A416ED-BCCB-940D-8B72-B98DF6B8FB89}"/>
              </a:ext>
            </a:extLst>
          </p:cNvPr>
          <p:cNvSpPr>
            <a:spLocks noGrp="1"/>
          </p:cNvSpPr>
          <p:nvPr>
            <p:ph idx="1"/>
          </p:nvPr>
        </p:nvSpPr>
        <p:spPr>
          <a:xfrm>
            <a:off x="279133" y="163630"/>
            <a:ext cx="11646568" cy="6497052"/>
          </a:xfrm>
        </p:spPr>
        <p:txBody>
          <a:bodyPr numCol="2">
            <a:normAutofit/>
          </a:bodyPr>
          <a:lstStyle/>
          <a:p>
            <a:pPr marL="0" indent="0">
              <a:buNone/>
            </a:pPr>
            <a:r>
              <a:rPr lang="en-CA" dirty="0"/>
              <a:t>abstract class Animal {</a:t>
            </a:r>
          </a:p>
          <a:p>
            <a:pPr marL="0" indent="0">
              <a:buNone/>
            </a:pPr>
            <a:r>
              <a:rPr lang="en-CA" dirty="0"/>
              <a:t>  </a:t>
            </a:r>
            <a:r>
              <a:rPr lang="en-CA" b="1" dirty="0">
                <a:highlight>
                  <a:srgbClr val="FFFF00"/>
                </a:highlight>
              </a:rPr>
              <a:t>abstract void </a:t>
            </a:r>
            <a:r>
              <a:rPr lang="en-CA" b="1" dirty="0" err="1">
                <a:highlight>
                  <a:srgbClr val="FFFF00"/>
                </a:highlight>
              </a:rPr>
              <a:t>makeSound</a:t>
            </a:r>
            <a:r>
              <a:rPr lang="en-CA" dirty="0"/>
              <a:t>();</a:t>
            </a:r>
          </a:p>
          <a:p>
            <a:pPr marL="0" indent="0">
              <a:buNone/>
            </a:pPr>
            <a:r>
              <a:rPr lang="en-CA" dirty="0"/>
              <a:t>  public void eat() {</a:t>
            </a:r>
          </a:p>
          <a:p>
            <a:pPr marL="0" indent="0">
              <a:buNone/>
            </a:pPr>
            <a:r>
              <a:rPr lang="en-CA" dirty="0"/>
              <a:t>    </a:t>
            </a:r>
            <a:r>
              <a:rPr lang="en-CA" dirty="0" err="1"/>
              <a:t>System.out.println</a:t>
            </a:r>
            <a:r>
              <a:rPr lang="en-CA" dirty="0"/>
              <a:t>("I can eat.");</a:t>
            </a:r>
          </a:p>
          <a:p>
            <a:pPr marL="0" indent="0">
              <a:buNone/>
            </a:pPr>
            <a:r>
              <a:rPr lang="en-CA" dirty="0"/>
              <a:t>  }</a:t>
            </a:r>
          </a:p>
          <a:p>
            <a:pPr marL="0" indent="0">
              <a:buNone/>
            </a:pPr>
            <a:r>
              <a:rPr lang="en-CA" dirty="0"/>
              <a:t>}</a:t>
            </a:r>
          </a:p>
          <a:p>
            <a:pPr marL="0" indent="0">
              <a:buNone/>
            </a:pPr>
            <a:r>
              <a:rPr lang="en-CA" dirty="0"/>
              <a:t>class Dog extends Animal {</a:t>
            </a:r>
          </a:p>
          <a:p>
            <a:pPr marL="0" indent="0">
              <a:buNone/>
            </a:pPr>
            <a:r>
              <a:rPr lang="en-CA" b="1" dirty="0">
                <a:highlight>
                  <a:srgbClr val="FFFF00"/>
                </a:highlight>
              </a:rPr>
              <a:t>  // provide implementation </a:t>
            </a:r>
          </a:p>
          <a:p>
            <a:pPr marL="0" indent="0">
              <a:buNone/>
            </a:pPr>
            <a:r>
              <a:rPr lang="en-CA" dirty="0"/>
              <a:t>    public void </a:t>
            </a:r>
            <a:r>
              <a:rPr lang="en-CA" dirty="0" err="1"/>
              <a:t>makeSound</a:t>
            </a:r>
            <a:r>
              <a:rPr lang="en-CA" dirty="0"/>
              <a:t>() {</a:t>
            </a:r>
          </a:p>
          <a:p>
            <a:pPr marL="0" indent="0">
              <a:buNone/>
            </a:pPr>
            <a:r>
              <a:rPr lang="en-CA" dirty="0"/>
              <a:t>    </a:t>
            </a:r>
            <a:r>
              <a:rPr lang="en-CA" dirty="0" err="1"/>
              <a:t>System.out.println</a:t>
            </a:r>
            <a:r>
              <a:rPr lang="en-CA" dirty="0"/>
              <a:t>("Bark bark");</a:t>
            </a:r>
          </a:p>
          <a:p>
            <a:pPr marL="0" indent="0">
              <a:buNone/>
            </a:pPr>
            <a:r>
              <a:rPr lang="en-CA" dirty="0"/>
              <a:t>  }</a:t>
            </a:r>
          </a:p>
          <a:p>
            <a:pPr marL="0" indent="0">
              <a:buNone/>
            </a:pPr>
            <a:r>
              <a:rPr lang="en-CA" dirty="0"/>
              <a:t>}</a:t>
            </a:r>
          </a:p>
          <a:p>
            <a:pPr marL="0" indent="0">
              <a:buNone/>
            </a:pPr>
            <a:endParaRPr lang="en-CA" dirty="0"/>
          </a:p>
          <a:p>
            <a:pPr marL="0" indent="0">
              <a:buNone/>
            </a:pPr>
            <a:r>
              <a:rPr lang="en-CA" dirty="0"/>
              <a:t>class Main {</a:t>
            </a:r>
          </a:p>
          <a:p>
            <a:pPr marL="0" indent="0">
              <a:buNone/>
            </a:pPr>
            <a:r>
              <a:rPr lang="en-CA" dirty="0"/>
              <a:t>  public static void main(String[] </a:t>
            </a:r>
            <a:r>
              <a:rPr lang="en-CA" dirty="0" err="1"/>
              <a:t>args</a:t>
            </a:r>
            <a:r>
              <a:rPr lang="en-CA" dirty="0"/>
              <a:t>) {</a:t>
            </a:r>
          </a:p>
          <a:p>
            <a:pPr marL="0" indent="0">
              <a:buNone/>
            </a:pPr>
            <a:r>
              <a:rPr lang="en-CA" dirty="0"/>
              <a:t>    // create an object of Dog class</a:t>
            </a:r>
          </a:p>
          <a:p>
            <a:pPr marL="0" indent="0">
              <a:buNone/>
            </a:pPr>
            <a:r>
              <a:rPr lang="en-CA" dirty="0"/>
              <a:t>    Dog d1 = new Dog();</a:t>
            </a:r>
          </a:p>
          <a:p>
            <a:pPr marL="0" indent="0">
              <a:buNone/>
            </a:pPr>
            <a:r>
              <a:rPr lang="en-CA" dirty="0"/>
              <a:t>    d1.makeSound();</a:t>
            </a:r>
          </a:p>
          <a:p>
            <a:pPr marL="0" indent="0">
              <a:buNone/>
            </a:pPr>
            <a:r>
              <a:rPr lang="en-CA" dirty="0"/>
              <a:t>    d1.eat();</a:t>
            </a:r>
          </a:p>
          <a:p>
            <a:pPr marL="0" indent="0">
              <a:buNone/>
            </a:pPr>
            <a:r>
              <a:rPr lang="en-CA" dirty="0"/>
              <a:t>  }</a:t>
            </a:r>
          </a:p>
          <a:p>
            <a:pPr marL="0" indent="0">
              <a:buNone/>
            </a:pPr>
            <a:r>
              <a:rPr lang="en-CA" dirty="0"/>
              <a:t>}</a:t>
            </a:r>
          </a:p>
          <a:p>
            <a:pPr marL="0" indent="0">
              <a:buNone/>
            </a:pPr>
            <a:r>
              <a:rPr lang="en-US" sz="3200" b="1" dirty="0"/>
              <a:t>			Bark </a:t>
            </a:r>
            <a:r>
              <a:rPr lang="en-US" sz="3200" b="1" dirty="0" err="1"/>
              <a:t>bark</a:t>
            </a:r>
            <a:endParaRPr lang="en-US" sz="3200" b="1" dirty="0"/>
          </a:p>
          <a:p>
            <a:pPr marL="0" indent="0">
              <a:buNone/>
            </a:pPr>
            <a:r>
              <a:rPr lang="en-US" sz="3200" b="1" dirty="0"/>
              <a:t>			I can eat.</a:t>
            </a:r>
            <a:endParaRPr lang="en-CA" sz="3200" b="1" dirty="0"/>
          </a:p>
        </p:txBody>
      </p:sp>
      <p:cxnSp>
        <p:nvCxnSpPr>
          <p:cNvPr id="5" name="Straight Connector 4">
            <a:extLst>
              <a:ext uri="{FF2B5EF4-FFF2-40B4-BE49-F238E27FC236}">
                <a16:creationId xmlns:a16="http://schemas.microsoft.com/office/drawing/2014/main" id="{6ADB2ABD-2896-8741-7C92-1BD6FA741DA5}"/>
              </a:ext>
            </a:extLst>
          </p:cNvPr>
          <p:cNvCxnSpPr/>
          <p:nvPr/>
        </p:nvCxnSpPr>
        <p:spPr>
          <a:xfrm>
            <a:off x="5775158"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58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2411-ABBB-BD3B-BCFF-BB502198E38B}"/>
              </a:ext>
            </a:extLst>
          </p:cNvPr>
          <p:cNvSpPr>
            <a:spLocks noGrp="1"/>
          </p:cNvSpPr>
          <p:nvPr>
            <p:ph type="title"/>
          </p:nvPr>
        </p:nvSpPr>
        <p:spPr>
          <a:xfrm>
            <a:off x="838200" y="77003"/>
            <a:ext cx="10515600" cy="1116530"/>
          </a:xfrm>
        </p:spPr>
        <p:txBody>
          <a:bodyPr>
            <a:normAutofit/>
          </a:bodyPr>
          <a:lstStyle/>
          <a:p>
            <a:r>
              <a:rPr lang="en-US" sz="4000" b="1" dirty="0"/>
              <a:t>Key Points to Remember</a:t>
            </a:r>
            <a:endParaRPr lang="en-CA" sz="4000" b="1" dirty="0"/>
          </a:p>
        </p:txBody>
      </p:sp>
      <p:sp>
        <p:nvSpPr>
          <p:cNvPr id="3" name="Content Placeholder 2">
            <a:extLst>
              <a:ext uri="{FF2B5EF4-FFF2-40B4-BE49-F238E27FC236}">
                <a16:creationId xmlns:a16="http://schemas.microsoft.com/office/drawing/2014/main" id="{67745CCB-BC06-946A-8846-33190B66C81B}"/>
              </a:ext>
            </a:extLst>
          </p:cNvPr>
          <p:cNvSpPr>
            <a:spLocks noGrp="1"/>
          </p:cNvSpPr>
          <p:nvPr>
            <p:ph idx="1"/>
          </p:nvPr>
        </p:nvSpPr>
        <p:spPr>
          <a:xfrm>
            <a:off x="838200" y="1049154"/>
            <a:ext cx="10515600" cy="5601903"/>
          </a:xfrm>
        </p:spPr>
        <p:txBody>
          <a:bodyPr>
            <a:normAutofit fontScale="92500" lnSpcReduction="20000"/>
          </a:bodyPr>
          <a:lstStyle/>
          <a:p>
            <a:pPr algn="just">
              <a:lnSpc>
                <a:spcPct val="150000"/>
              </a:lnSpc>
            </a:pPr>
            <a:r>
              <a:rPr lang="en-US" dirty="0"/>
              <a:t>We use the abstract keyword to create abstract classes and methods.</a:t>
            </a:r>
          </a:p>
          <a:p>
            <a:pPr algn="just">
              <a:lnSpc>
                <a:spcPct val="150000"/>
              </a:lnSpc>
            </a:pPr>
            <a:r>
              <a:rPr lang="en-US" dirty="0"/>
              <a:t>An abstract method doesn't have any implementation (method body).</a:t>
            </a:r>
          </a:p>
          <a:p>
            <a:pPr algn="just">
              <a:lnSpc>
                <a:spcPct val="150000"/>
              </a:lnSpc>
            </a:pPr>
            <a:r>
              <a:rPr lang="en-US" dirty="0"/>
              <a:t>A class containing abstract methods should also be abstract.</a:t>
            </a:r>
          </a:p>
          <a:p>
            <a:pPr algn="just">
              <a:lnSpc>
                <a:spcPct val="150000"/>
              </a:lnSpc>
            </a:pPr>
            <a:r>
              <a:rPr lang="en-US" dirty="0"/>
              <a:t>We cannot create objects of an abstract class.</a:t>
            </a:r>
          </a:p>
          <a:p>
            <a:pPr algn="just">
              <a:lnSpc>
                <a:spcPct val="150000"/>
              </a:lnSpc>
            </a:pPr>
            <a:r>
              <a:rPr lang="en-US" dirty="0"/>
              <a:t>To implement features of an abstract class, we inherit subclasses from it and create objects of the subclass.</a:t>
            </a:r>
          </a:p>
          <a:p>
            <a:pPr algn="just">
              <a:lnSpc>
                <a:spcPct val="150000"/>
              </a:lnSpc>
            </a:pPr>
            <a:r>
              <a:rPr lang="en-US" dirty="0"/>
              <a:t>A subclass must override all abstract methods of an abstract class. However, if the subclass is declared abstract, it's not mandatory to override abstract methods.</a:t>
            </a:r>
            <a:endParaRPr lang="en-CA" dirty="0"/>
          </a:p>
        </p:txBody>
      </p:sp>
    </p:spTree>
    <p:extLst>
      <p:ext uri="{BB962C8B-B14F-4D97-AF65-F5344CB8AC3E}">
        <p14:creationId xmlns:p14="http://schemas.microsoft.com/office/powerpoint/2010/main" val="1688211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F49D3-5535-9AB8-5983-111967056274}"/>
              </a:ext>
            </a:extLst>
          </p:cNvPr>
          <p:cNvSpPr>
            <a:spLocks noGrp="1"/>
          </p:cNvSpPr>
          <p:nvPr>
            <p:ph type="title"/>
          </p:nvPr>
        </p:nvSpPr>
        <p:spPr>
          <a:xfrm>
            <a:off x="838200" y="365126"/>
            <a:ext cx="10515600" cy="847658"/>
          </a:xfrm>
        </p:spPr>
        <p:txBody>
          <a:bodyPr/>
          <a:lstStyle/>
          <a:p>
            <a:r>
              <a:rPr lang="en-CA" b="1" dirty="0"/>
              <a:t>Java Interface</a:t>
            </a:r>
          </a:p>
        </p:txBody>
      </p:sp>
      <p:sp>
        <p:nvSpPr>
          <p:cNvPr id="3" name="Content Placeholder 2">
            <a:extLst>
              <a:ext uri="{FF2B5EF4-FFF2-40B4-BE49-F238E27FC236}">
                <a16:creationId xmlns:a16="http://schemas.microsoft.com/office/drawing/2014/main" id="{69EF53B1-15C7-70B4-ABFD-347B54BBB65A}"/>
              </a:ext>
            </a:extLst>
          </p:cNvPr>
          <p:cNvSpPr>
            <a:spLocks noGrp="1"/>
          </p:cNvSpPr>
          <p:nvPr>
            <p:ph idx="1"/>
          </p:nvPr>
        </p:nvSpPr>
        <p:spPr>
          <a:xfrm>
            <a:off x="838200" y="1212784"/>
            <a:ext cx="10515600" cy="4964179"/>
          </a:xfrm>
        </p:spPr>
        <p:txBody>
          <a:bodyPr>
            <a:normAutofit fontScale="92500" lnSpcReduction="10000"/>
          </a:bodyPr>
          <a:lstStyle/>
          <a:p>
            <a:pPr marL="0" indent="0" algn="just">
              <a:lnSpc>
                <a:spcPct val="160000"/>
              </a:lnSpc>
              <a:buNone/>
            </a:pPr>
            <a:r>
              <a:rPr lang="en-US" dirty="0"/>
              <a:t>An interface is a fully abstract class. It includes a group of abstract methods (methods without a body).</a:t>
            </a:r>
          </a:p>
          <a:p>
            <a:pPr marL="0" indent="0" algn="just">
              <a:lnSpc>
                <a:spcPct val="160000"/>
              </a:lnSpc>
              <a:buNone/>
            </a:pPr>
            <a:r>
              <a:rPr lang="en-US" dirty="0"/>
              <a:t>We use the interface keyword to create an interface in Java. For example,</a:t>
            </a:r>
          </a:p>
          <a:p>
            <a:pPr marL="0" indent="0" algn="just">
              <a:lnSpc>
                <a:spcPct val="160000"/>
              </a:lnSpc>
              <a:buNone/>
            </a:pPr>
            <a:r>
              <a:rPr lang="en-US" b="1" dirty="0"/>
              <a:t>	</a:t>
            </a:r>
            <a:r>
              <a:rPr lang="en-US" b="1" dirty="0">
                <a:highlight>
                  <a:srgbClr val="FFFF00"/>
                </a:highlight>
              </a:rPr>
              <a:t>interface</a:t>
            </a:r>
            <a:r>
              <a:rPr lang="en-US" b="1" dirty="0"/>
              <a:t> </a:t>
            </a:r>
            <a:r>
              <a:rPr lang="en-US" dirty="0"/>
              <a:t>Language {</a:t>
            </a:r>
          </a:p>
          <a:p>
            <a:pPr marL="0" indent="0" algn="just">
              <a:lnSpc>
                <a:spcPct val="160000"/>
              </a:lnSpc>
              <a:buNone/>
            </a:pPr>
            <a:r>
              <a:rPr lang="en-US" dirty="0"/>
              <a:t>  		public void </a:t>
            </a:r>
            <a:r>
              <a:rPr lang="en-US" dirty="0" err="1"/>
              <a:t>getType</a:t>
            </a:r>
            <a:r>
              <a:rPr lang="en-US" dirty="0"/>
              <a:t>();</a:t>
            </a:r>
          </a:p>
          <a:p>
            <a:pPr marL="0" indent="0" algn="just">
              <a:lnSpc>
                <a:spcPct val="160000"/>
              </a:lnSpc>
              <a:buNone/>
            </a:pPr>
            <a:r>
              <a:rPr lang="en-US" dirty="0"/>
              <a:t>  		public void </a:t>
            </a:r>
            <a:r>
              <a:rPr lang="en-US" dirty="0" err="1"/>
              <a:t>getVersion</a:t>
            </a:r>
            <a:r>
              <a:rPr lang="en-US" dirty="0"/>
              <a:t>();</a:t>
            </a:r>
          </a:p>
          <a:p>
            <a:pPr marL="0" indent="0" algn="just">
              <a:lnSpc>
                <a:spcPct val="160000"/>
              </a:lnSpc>
              <a:buNone/>
            </a:pPr>
            <a:r>
              <a:rPr lang="en-US" dirty="0"/>
              <a:t>	}</a:t>
            </a:r>
            <a:endParaRPr lang="en-CA" dirty="0"/>
          </a:p>
        </p:txBody>
      </p:sp>
    </p:spTree>
    <p:extLst>
      <p:ext uri="{BB962C8B-B14F-4D97-AF65-F5344CB8AC3E}">
        <p14:creationId xmlns:p14="http://schemas.microsoft.com/office/powerpoint/2010/main" val="1276194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62E6-6986-6237-13BB-40582DFE1FB2}"/>
              </a:ext>
            </a:extLst>
          </p:cNvPr>
          <p:cNvSpPr>
            <a:spLocks noGrp="1"/>
          </p:cNvSpPr>
          <p:nvPr>
            <p:ph type="title"/>
          </p:nvPr>
        </p:nvSpPr>
        <p:spPr/>
        <p:txBody>
          <a:bodyPr/>
          <a:lstStyle/>
          <a:p>
            <a:r>
              <a:rPr lang="en-US" b="1" dirty="0"/>
              <a:t>Implementing an Interface</a:t>
            </a:r>
            <a:endParaRPr lang="en-CA" b="1" dirty="0"/>
          </a:p>
        </p:txBody>
      </p:sp>
      <p:sp>
        <p:nvSpPr>
          <p:cNvPr id="3" name="Content Placeholder 2">
            <a:extLst>
              <a:ext uri="{FF2B5EF4-FFF2-40B4-BE49-F238E27FC236}">
                <a16:creationId xmlns:a16="http://schemas.microsoft.com/office/drawing/2014/main" id="{E436FA92-C1F5-AD26-04E2-9E80064CB9C7}"/>
              </a:ext>
            </a:extLst>
          </p:cNvPr>
          <p:cNvSpPr>
            <a:spLocks noGrp="1"/>
          </p:cNvSpPr>
          <p:nvPr>
            <p:ph idx="1"/>
          </p:nvPr>
        </p:nvSpPr>
        <p:spPr/>
        <p:txBody>
          <a:bodyPr/>
          <a:lstStyle/>
          <a:p>
            <a:pPr marL="0" indent="0" algn="just">
              <a:lnSpc>
                <a:spcPct val="150000"/>
              </a:lnSpc>
              <a:buNone/>
            </a:pPr>
            <a:r>
              <a:rPr lang="en-US" dirty="0"/>
              <a:t>Like abstract classes, we </a:t>
            </a:r>
            <a:r>
              <a:rPr lang="en-US" b="1" dirty="0">
                <a:highlight>
                  <a:srgbClr val="FFFF00"/>
                </a:highlight>
              </a:rPr>
              <a:t>cannot create objects </a:t>
            </a:r>
            <a:r>
              <a:rPr lang="en-US" dirty="0"/>
              <a:t>of interfaces.</a:t>
            </a:r>
          </a:p>
          <a:p>
            <a:pPr marL="0" indent="0" algn="just">
              <a:lnSpc>
                <a:spcPct val="150000"/>
              </a:lnSpc>
              <a:buNone/>
            </a:pPr>
            <a:r>
              <a:rPr lang="en-US" dirty="0"/>
              <a:t>To use an interface, other classes must implement it. We use the </a:t>
            </a:r>
            <a:r>
              <a:rPr lang="en-US" b="1" dirty="0">
                <a:highlight>
                  <a:srgbClr val="FFFF00"/>
                </a:highlight>
              </a:rPr>
              <a:t>implements</a:t>
            </a:r>
            <a:r>
              <a:rPr lang="en-US" dirty="0"/>
              <a:t> keyword to implement an interface.</a:t>
            </a:r>
            <a:endParaRPr lang="en-CA" dirty="0"/>
          </a:p>
        </p:txBody>
      </p:sp>
    </p:spTree>
    <p:extLst>
      <p:ext uri="{BB962C8B-B14F-4D97-AF65-F5344CB8AC3E}">
        <p14:creationId xmlns:p14="http://schemas.microsoft.com/office/powerpoint/2010/main" val="3196572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C67EB9-27A7-6550-E839-B76218E53EBC}"/>
              </a:ext>
            </a:extLst>
          </p:cNvPr>
          <p:cNvSpPr>
            <a:spLocks noGrp="1"/>
          </p:cNvSpPr>
          <p:nvPr>
            <p:ph idx="1"/>
          </p:nvPr>
        </p:nvSpPr>
        <p:spPr>
          <a:xfrm>
            <a:off x="838200" y="259882"/>
            <a:ext cx="10515600" cy="6448926"/>
          </a:xfrm>
        </p:spPr>
        <p:txBody>
          <a:bodyPr>
            <a:normAutofit fontScale="85000" lnSpcReduction="20000"/>
          </a:bodyPr>
          <a:lstStyle/>
          <a:p>
            <a:pPr marL="0" indent="0">
              <a:buNone/>
            </a:pPr>
            <a:r>
              <a:rPr lang="en-CA" b="1" dirty="0">
                <a:highlight>
                  <a:srgbClr val="FFFF00"/>
                </a:highlight>
              </a:rPr>
              <a:t>interface</a:t>
            </a:r>
            <a:r>
              <a:rPr lang="en-CA" dirty="0"/>
              <a:t> Polygon {</a:t>
            </a:r>
          </a:p>
          <a:p>
            <a:pPr marL="0" indent="0">
              <a:buNone/>
            </a:pPr>
            <a:r>
              <a:rPr lang="en-CA" dirty="0"/>
              <a:t>  void </a:t>
            </a:r>
            <a:r>
              <a:rPr lang="en-CA" dirty="0" err="1"/>
              <a:t>getArea</a:t>
            </a:r>
            <a:r>
              <a:rPr lang="en-CA" dirty="0"/>
              <a:t>(int length, int width);</a:t>
            </a:r>
          </a:p>
          <a:p>
            <a:pPr marL="0" indent="0">
              <a:buNone/>
            </a:pPr>
            <a:r>
              <a:rPr lang="en-CA" dirty="0"/>
              <a:t>}</a:t>
            </a:r>
          </a:p>
          <a:p>
            <a:pPr marL="0" indent="0">
              <a:buNone/>
            </a:pPr>
            <a:r>
              <a:rPr lang="en-CA" dirty="0"/>
              <a:t>// implement the Polygon interface</a:t>
            </a:r>
          </a:p>
          <a:p>
            <a:pPr marL="0" indent="0">
              <a:buNone/>
            </a:pPr>
            <a:r>
              <a:rPr lang="en-CA" dirty="0"/>
              <a:t>class Rectangle </a:t>
            </a:r>
            <a:r>
              <a:rPr lang="en-CA" b="1" dirty="0">
                <a:highlight>
                  <a:srgbClr val="FFFF00"/>
                </a:highlight>
              </a:rPr>
              <a:t>implement</a:t>
            </a:r>
            <a:r>
              <a:rPr lang="en-CA" dirty="0"/>
              <a:t>s Polygon {</a:t>
            </a:r>
          </a:p>
          <a:p>
            <a:pPr marL="0" indent="0">
              <a:buNone/>
            </a:pPr>
            <a:r>
              <a:rPr lang="en-CA" dirty="0"/>
              <a:t>  // implementation of abstract method</a:t>
            </a:r>
          </a:p>
          <a:p>
            <a:pPr marL="0" indent="0">
              <a:buNone/>
            </a:pPr>
            <a:r>
              <a:rPr lang="en-CA" dirty="0"/>
              <a:t>  public void </a:t>
            </a:r>
            <a:r>
              <a:rPr lang="en-CA" dirty="0" err="1"/>
              <a:t>getArea</a:t>
            </a:r>
            <a:r>
              <a:rPr lang="en-CA" dirty="0"/>
              <a:t>(int length, int width) {</a:t>
            </a:r>
          </a:p>
          <a:p>
            <a:pPr marL="0" indent="0">
              <a:buNone/>
            </a:pPr>
            <a:r>
              <a:rPr lang="en-CA" dirty="0"/>
              <a:t>    </a:t>
            </a:r>
            <a:r>
              <a:rPr lang="en-CA" dirty="0" err="1"/>
              <a:t>System.out.println</a:t>
            </a:r>
            <a:r>
              <a:rPr lang="en-CA" dirty="0"/>
              <a:t>("The area of the rectangle is " + (length </a:t>
            </a:r>
            <a:r>
              <a:rPr lang="en-CA"/>
              <a:t>* width));</a:t>
            </a:r>
            <a:endParaRPr lang="en-CA" dirty="0"/>
          </a:p>
          <a:p>
            <a:pPr marL="0" indent="0">
              <a:buNone/>
            </a:pPr>
            <a:r>
              <a:rPr lang="en-CA" dirty="0"/>
              <a:t>  }</a:t>
            </a:r>
          </a:p>
          <a:p>
            <a:pPr marL="0" indent="0">
              <a:buNone/>
            </a:pPr>
            <a:r>
              <a:rPr lang="en-CA" dirty="0"/>
              <a:t>}</a:t>
            </a:r>
          </a:p>
          <a:p>
            <a:pPr marL="0" indent="0">
              <a:buNone/>
            </a:pPr>
            <a:r>
              <a:rPr lang="en-CA" dirty="0"/>
              <a:t>class Main {</a:t>
            </a:r>
          </a:p>
          <a:p>
            <a:pPr marL="0" indent="0">
              <a:buNone/>
            </a:pPr>
            <a:r>
              <a:rPr lang="en-CA" dirty="0"/>
              <a:t>  public static void main(String[] </a:t>
            </a:r>
            <a:r>
              <a:rPr lang="en-CA" dirty="0" err="1"/>
              <a:t>args</a:t>
            </a:r>
            <a:r>
              <a:rPr lang="en-CA" dirty="0"/>
              <a:t>) {</a:t>
            </a:r>
          </a:p>
          <a:p>
            <a:pPr marL="0" indent="0">
              <a:buNone/>
            </a:pPr>
            <a:r>
              <a:rPr lang="en-CA" dirty="0"/>
              <a:t>    Rectangle r1 = new Rectangle();</a:t>
            </a:r>
          </a:p>
          <a:p>
            <a:pPr marL="0" indent="0">
              <a:buNone/>
            </a:pPr>
            <a:r>
              <a:rPr lang="en-CA" dirty="0"/>
              <a:t>    r1.getArea(5, 6);</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3838837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80FC8E-B9FA-A3D1-02D7-E2EB124F8177}"/>
              </a:ext>
            </a:extLst>
          </p:cNvPr>
          <p:cNvSpPr>
            <a:spLocks noGrp="1"/>
          </p:cNvSpPr>
          <p:nvPr>
            <p:ph idx="1"/>
          </p:nvPr>
        </p:nvSpPr>
        <p:spPr>
          <a:xfrm>
            <a:off x="838200" y="231006"/>
            <a:ext cx="10515600" cy="6506678"/>
          </a:xfrm>
        </p:spPr>
        <p:txBody>
          <a:bodyPr>
            <a:normAutofit fontScale="85000" lnSpcReduction="20000"/>
          </a:bodyPr>
          <a:lstStyle/>
          <a:p>
            <a:pPr marL="0" indent="0">
              <a:buNone/>
            </a:pPr>
            <a:r>
              <a:rPr lang="en-CA" b="1" dirty="0">
                <a:highlight>
                  <a:srgbClr val="FFFF00"/>
                </a:highlight>
              </a:rPr>
              <a:t>interface</a:t>
            </a:r>
            <a:r>
              <a:rPr lang="en-CA" dirty="0"/>
              <a:t> Language {</a:t>
            </a:r>
          </a:p>
          <a:p>
            <a:pPr marL="0" indent="0">
              <a:buNone/>
            </a:pPr>
            <a:r>
              <a:rPr lang="en-CA" dirty="0"/>
              <a:t>  void </a:t>
            </a:r>
            <a:r>
              <a:rPr lang="en-CA" dirty="0" err="1"/>
              <a:t>getName</a:t>
            </a:r>
            <a:r>
              <a:rPr lang="en-CA" dirty="0"/>
              <a:t>(String name);</a:t>
            </a:r>
          </a:p>
          <a:p>
            <a:pPr marL="0" indent="0">
              <a:buNone/>
            </a:pPr>
            <a:r>
              <a:rPr lang="en-CA" dirty="0"/>
              <a:t>}</a:t>
            </a:r>
          </a:p>
          <a:p>
            <a:pPr marL="0" indent="0">
              <a:buNone/>
            </a:pPr>
            <a:r>
              <a:rPr lang="en-CA" dirty="0"/>
              <a:t>// class implements interface</a:t>
            </a:r>
          </a:p>
          <a:p>
            <a:pPr marL="0" indent="0">
              <a:buNone/>
            </a:pPr>
            <a:r>
              <a:rPr lang="en-CA" dirty="0"/>
              <a:t>class </a:t>
            </a:r>
            <a:r>
              <a:rPr lang="en-CA" dirty="0" err="1"/>
              <a:t>ProgrammingLanguage</a:t>
            </a:r>
            <a:r>
              <a:rPr lang="en-CA" b="1" dirty="0">
                <a:highlight>
                  <a:srgbClr val="FFFF00"/>
                </a:highlight>
              </a:rPr>
              <a:t> implements </a:t>
            </a:r>
            <a:r>
              <a:rPr lang="en-CA" dirty="0"/>
              <a:t>Language {</a:t>
            </a:r>
          </a:p>
          <a:p>
            <a:pPr marL="0" indent="0">
              <a:buNone/>
            </a:pPr>
            <a:r>
              <a:rPr lang="en-CA" dirty="0"/>
              <a:t>  // implementation of abstract method</a:t>
            </a:r>
          </a:p>
          <a:p>
            <a:pPr marL="0" indent="0">
              <a:buNone/>
            </a:pPr>
            <a:r>
              <a:rPr lang="en-CA" dirty="0"/>
              <a:t>  public void </a:t>
            </a:r>
            <a:r>
              <a:rPr lang="en-CA" dirty="0" err="1"/>
              <a:t>getName</a:t>
            </a:r>
            <a:r>
              <a:rPr lang="en-CA" dirty="0"/>
              <a:t>(String name) {</a:t>
            </a:r>
          </a:p>
          <a:p>
            <a:pPr marL="0" indent="0">
              <a:buNone/>
            </a:pPr>
            <a:r>
              <a:rPr lang="en-CA" dirty="0"/>
              <a:t>    </a:t>
            </a:r>
            <a:r>
              <a:rPr lang="en-CA" dirty="0" err="1"/>
              <a:t>System.out.println</a:t>
            </a:r>
            <a:r>
              <a:rPr lang="en-CA" dirty="0"/>
              <a:t>("Programming Language: " + name);</a:t>
            </a:r>
          </a:p>
          <a:p>
            <a:pPr marL="0" indent="0">
              <a:buNone/>
            </a:pPr>
            <a:r>
              <a:rPr lang="en-CA" dirty="0"/>
              <a:t>  }</a:t>
            </a:r>
          </a:p>
          <a:p>
            <a:pPr marL="0" indent="0">
              <a:buNone/>
            </a:pPr>
            <a:r>
              <a:rPr lang="en-CA" dirty="0"/>
              <a:t>}</a:t>
            </a:r>
          </a:p>
          <a:p>
            <a:pPr marL="0" indent="0">
              <a:buNone/>
            </a:pPr>
            <a:r>
              <a:rPr lang="en-CA" dirty="0"/>
              <a:t>class Main {</a:t>
            </a:r>
          </a:p>
          <a:p>
            <a:pPr marL="0" indent="0">
              <a:buNone/>
            </a:pPr>
            <a:r>
              <a:rPr lang="en-CA" dirty="0"/>
              <a:t>  public static void main(String[] </a:t>
            </a:r>
            <a:r>
              <a:rPr lang="en-CA" dirty="0" err="1"/>
              <a:t>args</a:t>
            </a:r>
            <a:r>
              <a:rPr lang="en-CA" dirty="0"/>
              <a:t>) {</a:t>
            </a:r>
          </a:p>
          <a:p>
            <a:pPr marL="0" indent="0">
              <a:buNone/>
            </a:pPr>
            <a:r>
              <a:rPr lang="en-CA" dirty="0"/>
              <a:t>    </a:t>
            </a:r>
            <a:r>
              <a:rPr lang="en-CA" dirty="0" err="1"/>
              <a:t>ProgrammingLanguage</a:t>
            </a:r>
            <a:r>
              <a:rPr lang="en-CA" dirty="0"/>
              <a:t> language = new </a:t>
            </a:r>
            <a:r>
              <a:rPr lang="en-CA" dirty="0" err="1"/>
              <a:t>ProgrammingLanguage</a:t>
            </a:r>
            <a:r>
              <a:rPr lang="en-CA" dirty="0"/>
              <a:t>();</a:t>
            </a:r>
          </a:p>
          <a:p>
            <a:pPr marL="0" indent="0">
              <a:buNone/>
            </a:pPr>
            <a:r>
              <a:rPr lang="en-CA" dirty="0"/>
              <a:t>    </a:t>
            </a:r>
            <a:r>
              <a:rPr lang="en-CA" dirty="0" err="1"/>
              <a:t>language.getName</a:t>
            </a:r>
            <a:r>
              <a:rPr lang="en-CA" dirty="0"/>
              <a:t>("Java");</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3044837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123C-D5FE-8F68-90E9-1D657B816F31}"/>
              </a:ext>
            </a:extLst>
          </p:cNvPr>
          <p:cNvSpPr>
            <a:spLocks noGrp="1"/>
          </p:cNvSpPr>
          <p:nvPr>
            <p:ph type="title"/>
          </p:nvPr>
        </p:nvSpPr>
        <p:spPr>
          <a:xfrm>
            <a:off x="838200" y="365125"/>
            <a:ext cx="10515600" cy="732155"/>
          </a:xfrm>
        </p:spPr>
        <p:txBody>
          <a:bodyPr>
            <a:normAutofit/>
          </a:bodyPr>
          <a:lstStyle/>
          <a:p>
            <a:r>
              <a:rPr lang="en-US" sz="4000" b="1" dirty="0"/>
              <a:t>Implementing Multiple Interfaces</a:t>
            </a:r>
            <a:endParaRPr lang="en-CA" sz="4000" b="1" dirty="0"/>
          </a:p>
        </p:txBody>
      </p:sp>
      <p:sp>
        <p:nvSpPr>
          <p:cNvPr id="3" name="Content Placeholder 2">
            <a:extLst>
              <a:ext uri="{FF2B5EF4-FFF2-40B4-BE49-F238E27FC236}">
                <a16:creationId xmlns:a16="http://schemas.microsoft.com/office/drawing/2014/main" id="{34BC1FA8-A762-A46D-0CEC-BEA2CCEA9313}"/>
              </a:ext>
            </a:extLst>
          </p:cNvPr>
          <p:cNvSpPr>
            <a:spLocks noGrp="1"/>
          </p:cNvSpPr>
          <p:nvPr>
            <p:ph idx="1"/>
          </p:nvPr>
        </p:nvSpPr>
        <p:spPr>
          <a:xfrm>
            <a:off x="838200" y="1097280"/>
            <a:ext cx="10515600" cy="5265019"/>
          </a:xfrm>
        </p:spPr>
        <p:txBody>
          <a:bodyPr>
            <a:normAutofit fontScale="77500" lnSpcReduction="20000"/>
          </a:bodyPr>
          <a:lstStyle/>
          <a:p>
            <a:pPr marL="0" indent="0">
              <a:buNone/>
            </a:pPr>
            <a:r>
              <a:rPr lang="en-US" dirty="0"/>
              <a:t>In Java, a class can also implement multiple interfaces. For example,</a:t>
            </a:r>
          </a:p>
          <a:p>
            <a:pPr marL="0" indent="0">
              <a:buNone/>
            </a:pPr>
            <a:endParaRPr lang="en-US" dirty="0"/>
          </a:p>
          <a:p>
            <a:pPr marL="0" indent="0">
              <a:buNone/>
            </a:pPr>
            <a:r>
              <a:rPr lang="en-US" dirty="0"/>
              <a:t>interface A {</a:t>
            </a:r>
          </a:p>
          <a:p>
            <a:pPr marL="0" indent="0">
              <a:buNone/>
            </a:pPr>
            <a:r>
              <a:rPr lang="en-US" dirty="0"/>
              <a:t>  // members of A</a:t>
            </a:r>
          </a:p>
          <a:p>
            <a:pPr marL="0" indent="0">
              <a:buNone/>
            </a:pPr>
            <a:r>
              <a:rPr lang="en-US" dirty="0"/>
              <a:t>}</a:t>
            </a:r>
          </a:p>
          <a:p>
            <a:pPr marL="0" indent="0">
              <a:buNone/>
            </a:pPr>
            <a:endParaRPr lang="en-US" dirty="0"/>
          </a:p>
          <a:p>
            <a:pPr marL="0" indent="0">
              <a:buNone/>
            </a:pPr>
            <a:r>
              <a:rPr lang="en-US" dirty="0"/>
              <a:t>interface B {</a:t>
            </a:r>
          </a:p>
          <a:p>
            <a:pPr marL="0" indent="0">
              <a:buNone/>
            </a:pPr>
            <a:r>
              <a:rPr lang="en-US" dirty="0"/>
              <a:t>  // members of B</a:t>
            </a:r>
          </a:p>
          <a:p>
            <a:pPr marL="0" indent="0">
              <a:buNone/>
            </a:pPr>
            <a:r>
              <a:rPr lang="en-US" dirty="0"/>
              <a:t>}</a:t>
            </a:r>
          </a:p>
          <a:p>
            <a:pPr marL="0" indent="0">
              <a:buNone/>
            </a:pPr>
            <a:endParaRPr lang="en-US" dirty="0"/>
          </a:p>
          <a:p>
            <a:pPr marL="0" indent="0">
              <a:buNone/>
            </a:pPr>
            <a:r>
              <a:rPr lang="en-US" dirty="0"/>
              <a:t>class C implements A, B {</a:t>
            </a:r>
          </a:p>
          <a:p>
            <a:pPr marL="0" indent="0">
              <a:buNone/>
            </a:pPr>
            <a:r>
              <a:rPr lang="en-US" dirty="0"/>
              <a:t>  // abstract members of A</a:t>
            </a:r>
          </a:p>
          <a:p>
            <a:pPr marL="0" indent="0">
              <a:buNone/>
            </a:pPr>
            <a:r>
              <a:rPr lang="en-US" dirty="0"/>
              <a:t>  // abstract members of B</a:t>
            </a:r>
          </a:p>
          <a:p>
            <a:pPr marL="0" indent="0">
              <a:buNone/>
            </a:pPr>
            <a:r>
              <a:rPr lang="en-US" dirty="0"/>
              <a:t>}</a:t>
            </a:r>
            <a:endParaRPr lang="en-CA" dirty="0"/>
          </a:p>
        </p:txBody>
      </p:sp>
    </p:spTree>
    <p:extLst>
      <p:ext uri="{BB962C8B-B14F-4D97-AF65-F5344CB8AC3E}">
        <p14:creationId xmlns:p14="http://schemas.microsoft.com/office/powerpoint/2010/main" val="4079125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1636-35B5-8819-8EED-A80A50E195A8}"/>
              </a:ext>
            </a:extLst>
          </p:cNvPr>
          <p:cNvSpPr>
            <a:spLocks noGrp="1"/>
          </p:cNvSpPr>
          <p:nvPr>
            <p:ph type="title"/>
          </p:nvPr>
        </p:nvSpPr>
        <p:spPr>
          <a:xfrm>
            <a:off x="838200" y="365125"/>
            <a:ext cx="10515600" cy="780281"/>
          </a:xfrm>
        </p:spPr>
        <p:txBody>
          <a:bodyPr>
            <a:normAutofit fontScale="90000"/>
          </a:bodyPr>
          <a:lstStyle/>
          <a:p>
            <a:r>
              <a:rPr lang="en-CA" b="1" dirty="0"/>
              <a:t>Extending an Interface</a:t>
            </a:r>
            <a:br>
              <a:rPr lang="en-CA" dirty="0"/>
            </a:br>
            <a:endParaRPr lang="en-CA" dirty="0"/>
          </a:p>
        </p:txBody>
      </p:sp>
      <p:sp>
        <p:nvSpPr>
          <p:cNvPr id="3" name="Content Placeholder 2">
            <a:extLst>
              <a:ext uri="{FF2B5EF4-FFF2-40B4-BE49-F238E27FC236}">
                <a16:creationId xmlns:a16="http://schemas.microsoft.com/office/drawing/2014/main" id="{EE6A11A8-F92E-D65C-57A2-B6E09363A994}"/>
              </a:ext>
            </a:extLst>
          </p:cNvPr>
          <p:cNvSpPr>
            <a:spLocks noGrp="1"/>
          </p:cNvSpPr>
          <p:nvPr>
            <p:ph idx="1"/>
          </p:nvPr>
        </p:nvSpPr>
        <p:spPr>
          <a:xfrm>
            <a:off x="838200" y="741145"/>
            <a:ext cx="10515600" cy="5919537"/>
          </a:xfrm>
        </p:spPr>
        <p:txBody>
          <a:bodyPr>
            <a:noAutofit/>
          </a:bodyPr>
          <a:lstStyle/>
          <a:p>
            <a:pPr marL="0" indent="0" algn="just">
              <a:lnSpc>
                <a:spcPct val="100000"/>
              </a:lnSpc>
              <a:buNone/>
            </a:pPr>
            <a:r>
              <a:rPr lang="en-US" sz="2400" dirty="0"/>
              <a:t>Similar to classes, interfaces can extend other interfaces. The extends keyword is used for extending interfaces. For example,</a:t>
            </a:r>
          </a:p>
          <a:p>
            <a:pPr marL="0" indent="0" algn="just">
              <a:lnSpc>
                <a:spcPct val="100000"/>
              </a:lnSpc>
              <a:buNone/>
            </a:pPr>
            <a:r>
              <a:rPr lang="en-US" sz="2400" dirty="0"/>
              <a:t>interface Line {</a:t>
            </a:r>
          </a:p>
          <a:p>
            <a:pPr marL="0" indent="0" algn="just">
              <a:lnSpc>
                <a:spcPct val="100000"/>
              </a:lnSpc>
              <a:buNone/>
            </a:pPr>
            <a:r>
              <a:rPr lang="en-US" sz="2400" dirty="0"/>
              <a:t>  // members of Line interface</a:t>
            </a:r>
          </a:p>
          <a:p>
            <a:pPr marL="0" indent="0" algn="just">
              <a:lnSpc>
                <a:spcPct val="100000"/>
              </a:lnSpc>
              <a:buNone/>
            </a:pPr>
            <a:r>
              <a:rPr lang="en-US" sz="2400" dirty="0"/>
              <a:t>}</a:t>
            </a:r>
          </a:p>
          <a:p>
            <a:pPr marL="0" indent="0" algn="just">
              <a:lnSpc>
                <a:spcPct val="100000"/>
              </a:lnSpc>
              <a:buNone/>
            </a:pPr>
            <a:r>
              <a:rPr lang="en-US" sz="2400" dirty="0"/>
              <a:t>// extending interface</a:t>
            </a:r>
          </a:p>
          <a:p>
            <a:pPr marL="0" indent="0" algn="just">
              <a:lnSpc>
                <a:spcPct val="100000"/>
              </a:lnSpc>
              <a:buNone/>
            </a:pPr>
            <a:r>
              <a:rPr lang="en-US" sz="2400" dirty="0"/>
              <a:t>interface Polygon extends Line {</a:t>
            </a:r>
          </a:p>
          <a:p>
            <a:pPr marL="0" indent="0" algn="just">
              <a:lnSpc>
                <a:spcPct val="100000"/>
              </a:lnSpc>
              <a:buNone/>
            </a:pPr>
            <a:r>
              <a:rPr lang="en-US" sz="2400" dirty="0"/>
              <a:t>  // members of Polygon interface</a:t>
            </a:r>
          </a:p>
          <a:p>
            <a:pPr marL="0" indent="0" algn="just">
              <a:lnSpc>
                <a:spcPct val="100000"/>
              </a:lnSpc>
              <a:buNone/>
            </a:pPr>
            <a:r>
              <a:rPr lang="en-US" sz="2400" dirty="0"/>
              <a:t>  // members of Line interface</a:t>
            </a:r>
          </a:p>
          <a:p>
            <a:pPr marL="0" indent="0" algn="just">
              <a:lnSpc>
                <a:spcPct val="100000"/>
              </a:lnSpc>
              <a:buNone/>
            </a:pPr>
            <a:r>
              <a:rPr lang="en-US" sz="2400" dirty="0"/>
              <a:t>}</a:t>
            </a:r>
          </a:p>
          <a:p>
            <a:pPr marL="0" indent="0" algn="just">
              <a:lnSpc>
                <a:spcPct val="100000"/>
              </a:lnSpc>
              <a:buNone/>
            </a:pPr>
            <a:r>
              <a:rPr lang="en-US" sz="2400" dirty="0"/>
              <a:t>Here, the Polygon interface extends the Line interface. Now, if any class implements Polygon, it should provide implementations for all the abstract methods of both Line and Polygon.</a:t>
            </a:r>
            <a:endParaRPr lang="en-CA" sz="2400" dirty="0"/>
          </a:p>
        </p:txBody>
      </p:sp>
    </p:spTree>
    <p:extLst>
      <p:ext uri="{BB962C8B-B14F-4D97-AF65-F5344CB8AC3E}">
        <p14:creationId xmlns:p14="http://schemas.microsoft.com/office/powerpoint/2010/main" val="2383340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8E4F-D191-92D5-B81D-0F6DB205D4BB}"/>
              </a:ext>
            </a:extLst>
          </p:cNvPr>
          <p:cNvSpPr>
            <a:spLocks noGrp="1"/>
          </p:cNvSpPr>
          <p:nvPr>
            <p:ph type="title"/>
          </p:nvPr>
        </p:nvSpPr>
        <p:spPr/>
        <p:txBody>
          <a:bodyPr>
            <a:normAutofit/>
          </a:bodyPr>
          <a:lstStyle/>
          <a:p>
            <a:r>
              <a:rPr lang="en-US" sz="4000" b="1" dirty="0"/>
              <a:t>Extending Multiple Interfaces</a:t>
            </a:r>
            <a:endParaRPr lang="en-CA" sz="4000" b="1" dirty="0"/>
          </a:p>
        </p:txBody>
      </p:sp>
      <p:sp>
        <p:nvSpPr>
          <p:cNvPr id="3" name="Content Placeholder 2">
            <a:extLst>
              <a:ext uri="{FF2B5EF4-FFF2-40B4-BE49-F238E27FC236}">
                <a16:creationId xmlns:a16="http://schemas.microsoft.com/office/drawing/2014/main" id="{2B23F866-72EC-FC8D-8470-82DA55267BA7}"/>
              </a:ext>
            </a:extLst>
          </p:cNvPr>
          <p:cNvSpPr>
            <a:spLocks noGrp="1"/>
          </p:cNvSpPr>
          <p:nvPr>
            <p:ph idx="1"/>
          </p:nvPr>
        </p:nvSpPr>
        <p:spPr>
          <a:xfrm>
            <a:off x="838200" y="1597794"/>
            <a:ext cx="10515600" cy="4579169"/>
          </a:xfrm>
        </p:spPr>
        <p:txBody>
          <a:bodyPr>
            <a:normAutofit fontScale="85000" lnSpcReduction="20000"/>
          </a:bodyPr>
          <a:lstStyle/>
          <a:p>
            <a:pPr marL="0" indent="0">
              <a:buNone/>
            </a:pPr>
            <a:r>
              <a:rPr lang="en-US" dirty="0"/>
              <a:t>An interface can extend multiple interfaces. For example,</a:t>
            </a:r>
          </a:p>
          <a:p>
            <a:pPr marL="0" indent="0">
              <a:buNone/>
            </a:pPr>
            <a:endParaRPr lang="en-US" dirty="0"/>
          </a:p>
          <a:p>
            <a:pPr marL="0" indent="0">
              <a:buNone/>
            </a:pPr>
            <a:r>
              <a:rPr lang="en-US" dirty="0"/>
              <a:t>interface A {</a:t>
            </a:r>
          </a:p>
          <a:p>
            <a:pPr marL="0" indent="0">
              <a:buNone/>
            </a:pPr>
            <a:r>
              <a:rPr lang="en-US" dirty="0"/>
              <a:t>   ...</a:t>
            </a:r>
          </a:p>
          <a:p>
            <a:pPr marL="0" indent="0">
              <a:buNone/>
            </a:pPr>
            <a:r>
              <a:rPr lang="en-US" dirty="0"/>
              <a:t>}</a:t>
            </a:r>
          </a:p>
          <a:p>
            <a:pPr marL="0" indent="0">
              <a:buNone/>
            </a:pPr>
            <a:r>
              <a:rPr lang="en-US" dirty="0"/>
              <a:t>interface B {</a:t>
            </a:r>
          </a:p>
          <a:p>
            <a:pPr marL="0" indent="0">
              <a:buNone/>
            </a:pPr>
            <a:r>
              <a:rPr lang="en-US" dirty="0"/>
              <a:t>   ... </a:t>
            </a:r>
          </a:p>
          <a:p>
            <a:pPr marL="0" indent="0">
              <a:buNone/>
            </a:pPr>
            <a:r>
              <a:rPr lang="en-US" dirty="0"/>
              <a:t>}</a:t>
            </a:r>
          </a:p>
          <a:p>
            <a:pPr marL="0" indent="0">
              <a:buNone/>
            </a:pPr>
            <a:endParaRPr lang="en-US" dirty="0"/>
          </a:p>
          <a:p>
            <a:pPr marL="0" indent="0">
              <a:buNone/>
            </a:pPr>
            <a:r>
              <a:rPr lang="en-US" dirty="0"/>
              <a:t>interface C extends A, B {</a:t>
            </a:r>
          </a:p>
          <a:p>
            <a:pPr marL="0" indent="0">
              <a:buNone/>
            </a:pPr>
            <a:r>
              <a:rPr lang="en-US" dirty="0"/>
              <a:t>   ...</a:t>
            </a:r>
          </a:p>
          <a:p>
            <a:pPr marL="0" indent="0">
              <a:buNone/>
            </a:pPr>
            <a:r>
              <a:rPr lang="en-US" dirty="0"/>
              <a:t>}</a:t>
            </a:r>
            <a:endParaRPr lang="en-CA" dirty="0"/>
          </a:p>
        </p:txBody>
      </p:sp>
    </p:spTree>
    <p:extLst>
      <p:ext uri="{BB962C8B-B14F-4D97-AF65-F5344CB8AC3E}">
        <p14:creationId xmlns:p14="http://schemas.microsoft.com/office/powerpoint/2010/main" val="1899051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7E0C-33A0-5ADF-2D83-EA585AD6B712}"/>
              </a:ext>
            </a:extLst>
          </p:cNvPr>
          <p:cNvSpPr>
            <a:spLocks noGrp="1"/>
          </p:cNvSpPr>
          <p:nvPr>
            <p:ph type="title"/>
          </p:nvPr>
        </p:nvSpPr>
        <p:spPr/>
        <p:txBody>
          <a:bodyPr>
            <a:normAutofit/>
          </a:bodyPr>
          <a:lstStyle/>
          <a:p>
            <a:r>
              <a:rPr lang="en-US" sz="4000" b="1" dirty="0"/>
              <a:t>Interfaces are also used to achieve multiple inheritance in Java. </a:t>
            </a:r>
            <a:endParaRPr lang="en-CA" sz="4000" b="1" dirty="0"/>
          </a:p>
        </p:txBody>
      </p:sp>
      <p:sp>
        <p:nvSpPr>
          <p:cNvPr id="3" name="Content Placeholder 2">
            <a:extLst>
              <a:ext uri="{FF2B5EF4-FFF2-40B4-BE49-F238E27FC236}">
                <a16:creationId xmlns:a16="http://schemas.microsoft.com/office/drawing/2014/main" id="{75100AFD-A375-6E1F-A215-091157B18FF6}"/>
              </a:ext>
            </a:extLst>
          </p:cNvPr>
          <p:cNvSpPr>
            <a:spLocks noGrp="1"/>
          </p:cNvSpPr>
          <p:nvPr>
            <p:ph idx="1"/>
          </p:nvPr>
        </p:nvSpPr>
        <p:spPr/>
        <p:txBody>
          <a:bodyPr>
            <a:normAutofit fontScale="77500" lnSpcReduction="20000"/>
          </a:bodyPr>
          <a:lstStyle/>
          <a:p>
            <a:pPr marL="0" indent="0">
              <a:buNone/>
            </a:pPr>
            <a:r>
              <a:rPr lang="en-US" dirty="0"/>
              <a:t> </a:t>
            </a:r>
          </a:p>
          <a:p>
            <a:pPr marL="0" indent="0">
              <a:buNone/>
            </a:pPr>
            <a:r>
              <a:rPr lang="en-US" dirty="0"/>
              <a:t>interface Line {</a:t>
            </a:r>
          </a:p>
          <a:p>
            <a:pPr marL="0" indent="0">
              <a:buNone/>
            </a:pPr>
            <a:r>
              <a:rPr lang="en-US" dirty="0"/>
              <a:t>…</a:t>
            </a:r>
          </a:p>
          <a:p>
            <a:pPr marL="0" indent="0">
              <a:buNone/>
            </a:pPr>
            <a:r>
              <a:rPr lang="en-US" dirty="0"/>
              <a:t>}</a:t>
            </a:r>
          </a:p>
          <a:p>
            <a:pPr marL="0" indent="0">
              <a:buNone/>
            </a:pPr>
            <a:endParaRPr lang="en-US" dirty="0"/>
          </a:p>
          <a:p>
            <a:pPr marL="0" indent="0">
              <a:buNone/>
            </a:pPr>
            <a:r>
              <a:rPr lang="en-US" dirty="0"/>
              <a:t>interface Polygon {</a:t>
            </a:r>
          </a:p>
          <a:p>
            <a:pPr marL="0" indent="0">
              <a:buNone/>
            </a:pPr>
            <a:r>
              <a:rPr lang="en-US" dirty="0"/>
              <a:t>…</a:t>
            </a:r>
          </a:p>
          <a:p>
            <a:pPr marL="0" indent="0">
              <a:buNone/>
            </a:pPr>
            <a:r>
              <a:rPr lang="en-US" dirty="0"/>
              <a:t>}</a:t>
            </a:r>
          </a:p>
          <a:p>
            <a:pPr marL="0" indent="0">
              <a:buNone/>
            </a:pPr>
            <a:endParaRPr lang="en-US" dirty="0"/>
          </a:p>
          <a:p>
            <a:pPr marL="0" indent="0">
              <a:buNone/>
            </a:pPr>
            <a:r>
              <a:rPr lang="en-US" dirty="0"/>
              <a:t>class Rectangle implements Line, Polygon {</a:t>
            </a:r>
          </a:p>
          <a:p>
            <a:pPr marL="0" indent="0">
              <a:buNone/>
            </a:pPr>
            <a:r>
              <a:rPr lang="en-US" dirty="0"/>
              <a:t>…</a:t>
            </a:r>
          </a:p>
          <a:p>
            <a:pPr marL="0" indent="0">
              <a:buNone/>
            </a:pPr>
            <a:r>
              <a:rPr lang="en-US" dirty="0"/>
              <a:t>}</a:t>
            </a:r>
            <a:endParaRPr lang="en-CA" dirty="0"/>
          </a:p>
        </p:txBody>
      </p:sp>
    </p:spTree>
    <p:extLst>
      <p:ext uri="{BB962C8B-B14F-4D97-AF65-F5344CB8AC3E}">
        <p14:creationId xmlns:p14="http://schemas.microsoft.com/office/powerpoint/2010/main" val="92051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523CF-007F-9D91-6A5F-3AC46569A206}"/>
              </a:ext>
            </a:extLst>
          </p:cNvPr>
          <p:cNvSpPr>
            <a:spLocks noGrp="1"/>
          </p:cNvSpPr>
          <p:nvPr>
            <p:ph idx="1"/>
          </p:nvPr>
        </p:nvSpPr>
        <p:spPr>
          <a:xfrm>
            <a:off x="548640" y="1280160"/>
            <a:ext cx="10805160" cy="4896803"/>
          </a:xfrm>
        </p:spPr>
        <p:txBody>
          <a:bodyPr>
            <a:normAutofit/>
          </a:bodyPr>
          <a:lstStyle/>
          <a:p>
            <a:pPr marL="0" indent="0" algn="just">
              <a:lnSpc>
                <a:spcPct val="150000"/>
              </a:lnSpc>
              <a:buNone/>
            </a:pPr>
            <a:r>
              <a:rPr lang="en-US" dirty="0"/>
              <a:t>In the example, we have created a superclass: Shape and two subclasses: Square and Circle. Notice the use of the </a:t>
            </a:r>
            <a:r>
              <a:rPr lang="en-US" b="1" dirty="0"/>
              <a:t>draw() </a:t>
            </a:r>
            <a:r>
              <a:rPr lang="en-US" dirty="0"/>
              <a:t>method.</a:t>
            </a:r>
          </a:p>
          <a:p>
            <a:pPr marL="0" indent="0" algn="just">
              <a:lnSpc>
                <a:spcPct val="150000"/>
              </a:lnSpc>
              <a:buNone/>
            </a:pPr>
            <a:r>
              <a:rPr lang="en-US" dirty="0"/>
              <a:t>The main purpose of the draw() method is to draw the shape. However, the process of drawing a square is different than the process of drawing a circle.</a:t>
            </a:r>
          </a:p>
          <a:p>
            <a:pPr marL="0" indent="0" algn="just">
              <a:lnSpc>
                <a:spcPct val="150000"/>
              </a:lnSpc>
              <a:buNone/>
            </a:pPr>
            <a:r>
              <a:rPr lang="en-US" dirty="0"/>
              <a:t>Hence, the draw() method behaves differently in different classes. Or, we can say draw() method is polymorphic.</a:t>
            </a:r>
            <a:endParaRPr lang="en-CA" dirty="0"/>
          </a:p>
        </p:txBody>
      </p:sp>
    </p:spTree>
    <p:extLst>
      <p:ext uri="{BB962C8B-B14F-4D97-AF65-F5344CB8AC3E}">
        <p14:creationId xmlns:p14="http://schemas.microsoft.com/office/powerpoint/2010/main" val="1793167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BEE5-3D86-1262-DFAE-1B0902A25F4E}"/>
              </a:ext>
            </a:extLst>
          </p:cNvPr>
          <p:cNvSpPr>
            <a:spLocks noGrp="1"/>
          </p:cNvSpPr>
          <p:nvPr>
            <p:ph type="title"/>
          </p:nvPr>
        </p:nvSpPr>
        <p:spPr/>
        <p:txBody>
          <a:bodyPr>
            <a:normAutofit/>
          </a:bodyPr>
          <a:lstStyle/>
          <a:p>
            <a:r>
              <a:rPr lang="en-US" b="1" dirty="0"/>
              <a:t>default methods in Java Interfaces</a:t>
            </a:r>
            <a:endParaRPr lang="en-CA" b="1" dirty="0"/>
          </a:p>
        </p:txBody>
      </p:sp>
      <p:sp>
        <p:nvSpPr>
          <p:cNvPr id="3" name="Content Placeholder 2">
            <a:extLst>
              <a:ext uri="{FF2B5EF4-FFF2-40B4-BE49-F238E27FC236}">
                <a16:creationId xmlns:a16="http://schemas.microsoft.com/office/drawing/2014/main" id="{8EF2D2E8-B3C7-1A02-C57C-24A95ACF4128}"/>
              </a:ext>
            </a:extLst>
          </p:cNvPr>
          <p:cNvSpPr>
            <a:spLocks noGrp="1"/>
          </p:cNvSpPr>
          <p:nvPr>
            <p:ph idx="1"/>
          </p:nvPr>
        </p:nvSpPr>
        <p:spPr>
          <a:xfrm>
            <a:off x="423512" y="1501541"/>
            <a:ext cx="11232682" cy="4675422"/>
          </a:xfrm>
        </p:spPr>
        <p:txBody>
          <a:bodyPr>
            <a:normAutofit fontScale="92500" lnSpcReduction="10000"/>
          </a:bodyPr>
          <a:lstStyle/>
          <a:p>
            <a:pPr marL="0" indent="0" algn="just">
              <a:lnSpc>
                <a:spcPct val="150000"/>
              </a:lnSpc>
              <a:buNone/>
            </a:pPr>
            <a:r>
              <a:rPr lang="en-US" dirty="0"/>
              <a:t>With the release of Java 8, we can now add methods with implementation inside an interface. These methods are called default methods.</a:t>
            </a:r>
          </a:p>
          <a:p>
            <a:pPr marL="0" indent="0" algn="just">
              <a:lnSpc>
                <a:spcPct val="150000"/>
              </a:lnSpc>
              <a:buNone/>
            </a:pPr>
            <a:r>
              <a:rPr lang="en-US" dirty="0"/>
              <a:t>To declare default methods inside interfaces, we use the default keyword. For example,</a:t>
            </a:r>
          </a:p>
          <a:p>
            <a:pPr marL="0" indent="0" algn="just">
              <a:lnSpc>
                <a:spcPct val="150000"/>
              </a:lnSpc>
              <a:buNone/>
            </a:pPr>
            <a:r>
              <a:rPr lang="en-US" dirty="0"/>
              <a:t>	public </a:t>
            </a:r>
            <a:r>
              <a:rPr lang="en-US" b="1" dirty="0">
                <a:highlight>
                  <a:srgbClr val="FFFF00"/>
                </a:highlight>
              </a:rPr>
              <a:t>default</a:t>
            </a:r>
            <a:r>
              <a:rPr lang="en-US" dirty="0"/>
              <a:t> void </a:t>
            </a:r>
            <a:r>
              <a:rPr lang="en-US" dirty="0" err="1"/>
              <a:t>getSides</a:t>
            </a:r>
            <a:r>
              <a:rPr lang="en-US" dirty="0"/>
              <a:t>() {</a:t>
            </a:r>
          </a:p>
          <a:p>
            <a:pPr marL="0" indent="0" algn="just">
              <a:lnSpc>
                <a:spcPct val="150000"/>
              </a:lnSpc>
              <a:buNone/>
            </a:pPr>
            <a:r>
              <a:rPr lang="en-US" dirty="0"/>
              <a:t>   		// body of </a:t>
            </a:r>
            <a:r>
              <a:rPr lang="en-US" dirty="0" err="1"/>
              <a:t>getSides</a:t>
            </a:r>
            <a:r>
              <a:rPr lang="en-US" dirty="0"/>
              <a:t>()</a:t>
            </a:r>
          </a:p>
          <a:p>
            <a:pPr marL="0" indent="0" algn="just">
              <a:lnSpc>
                <a:spcPct val="150000"/>
              </a:lnSpc>
              <a:buNone/>
            </a:pPr>
            <a:r>
              <a:rPr lang="en-US" dirty="0"/>
              <a:t>	}</a:t>
            </a:r>
            <a:endParaRPr lang="en-CA" dirty="0"/>
          </a:p>
        </p:txBody>
      </p:sp>
    </p:spTree>
    <p:extLst>
      <p:ext uri="{BB962C8B-B14F-4D97-AF65-F5344CB8AC3E}">
        <p14:creationId xmlns:p14="http://schemas.microsoft.com/office/powerpoint/2010/main" val="4177178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50E5-C5BD-EA24-598D-2A6A979C92AB}"/>
              </a:ext>
            </a:extLst>
          </p:cNvPr>
          <p:cNvSpPr>
            <a:spLocks noGrp="1"/>
          </p:cNvSpPr>
          <p:nvPr>
            <p:ph type="title"/>
          </p:nvPr>
        </p:nvSpPr>
        <p:spPr>
          <a:xfrm>
            <a:off x="838200" y="365125"/>
            <a:ext cx="10515600" cy="684029"/>
          </a:xfrm>
        </p:spPr>
        <p:txBody>
          <a:bodyPr>
            <a:normAutofit fontScale="90000"/>
          </a:bodyPr>
          <a:lstStyle/>
          <a:p>
            <a:r>
              <a:rPr lang="en-US" b="1" dirty="0"/>
              <a:t>Why default methods?</a:t>
            </a:r>
            <a:endParaRPr lang="en-CA" b="1" dirty="0"/>
          </a:p>
        </p:txBody>
      </p:sp>
      <p:sp>
        <p:nvSpPr>
          <p:cNvPr id="3" name="Content Placeholder 2">
            <a:extLst>
              <a:ext uri="{FF2B5EF4-FFF2-40B4-BE49-F238E27FC236}">
                <a16:creationId xmlns:a16="http://schemas.microsoft.com/office/drawing/2014/main" id="{7BE60969-0B83-909C-8C45-D58AB20A1E8A}"/>
              </a:ext>
            </a:extLst>
          </p:cNvPr>
          <p:cNvSpPr>
            <a:spLocks noGrp="1"/>
          </p:cNvSpPr>
          <p:nvPr>
            <p:ph idx="1"/>
          </p:nvPr>
        </p:nvSpPr>
        <p:spPr>
          <a:xfrm>
            <a:off x="442761" y="1164656"/>
            <a:ext cx="11194181" cy="5419023"/>
          </a:xfrm>
        </p:spPr>
        <p:txBody>
          <a:bodyPr>
            <a:normAutofit fontScale="77500" lnSpcReduction="20000"/>
          </a:bodyPr>
          <a:lstStyle/>
          <a:p>
            <a:pPr marL="0" indent="0" algn="just">
              <a:lnSpc>
                <a:spcPct val="170000"/>
              </a:lnSpc>
              <a:buNone/>
            </a:pPr>
            <a:r>
              <a:rPr lang="en-US" dirty="0"/>
              <a:t>Let's take a scenario to understand why default methods are introduced in Java.</a:t>
            </a:r>
          </a:p>
          <a:p>
            <a:pPr marL="0" indent="0" algn="just">
              <a:lnSpc>
                <a:spcPct val="170000"/>
              </a:lnSpc>
              <a:buNone/>
            </a:pPr>
            <a:r>
              <a:rPr lang="en-US" dirty="0"/>
              <a:t>Suppose, we need to add a new method in an interface.</a:t>
            </a:r>
          </a:p>
          <a:p>
            <a:pPr marL="0" indent="0" algn="just">
              <a:lnSpc>
                <a:spcPct val="170000"/>
              </a:lnSpc>
              <a:buNone/>
            </a:pPr>
            <a:r>
              <a:rPr lang="en-US" dirty="0"/>
              <a:t>We can add the method in our interface easily without implementation. However, that's not the end of the story. All our classes that implement that interface must provide an implementation for the method.</a:t>
            </a:r>
          </a:p>
          <a:p>
            <a:pPr marL="0" indent="0" algn="just">
              <a:lnSpc>
                <a:spcPct val="170000"/>
              </a:lnSpc>
              <a:buNone/>
            </a:pPr>
            <a:r>
              <a:rPr lang="en-US" dirty="0"/>
              <a:t>If a large number of classes were implementing this interface, we need to track all these classes and make changes to them. This is not only tedious but error-prone as well.</a:t>
            </a:r>
          </a:p>
          <a:p>
            <a:pPr marL="0" indent="0" algn="just">
              <a:lnSpc>
                <a:spcPct val="170000"/>
              </a:lnSpc>
              <a:buNone/>
            </a:pPr>
            <a:r>
              <a:rPr lang="en-US" dirty="0"/>
              <a:t>To resolve this, Java introduced default methods. Default methods are inherited like ordinary methods.</a:t>
            </a:r>
            <a:endParaRPr lang="en-CA" dirty="0"/>
          </a:p>
        </p:txBody>
      </p:sp>
    </p:spTree>
    <p:extLst>
      <p:ext uri="{BB962C8B-B14F-4D97-AF65-F5344CB8AC3E}">
        <p14:creationId xmlns:p14="http://schemas.microsoft.com/office/powerpoint/2010/main" val="280129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BC4050-C73A-DADF-AC7F-C41CB02CFA2F}"/>
              </a:ext>
            </a:extLst>
          </p:cNvPr>
          <p:cNvSpPr>
            <a:spLocks noGrp="1"/>
          </p:cNvSpPr>
          <p:nvPr>
            <p:ph idx="1"/>
          </p:nvPr>
        </p:nvSpPr>
        <p:spPr>
          <a:xfrm>
            <a:off x="202131" y="317634"/>
            <a:ext cx="11790947" cy="6352673"/>
          </a:xfrm>
        </p:spPr>
        <p:txBody>
          <a:bodyPr numCol="2">
            <a:normAutofit fontScale="40000" lnSpcReduction="20000"/>
          </a:bodyPr>
          <a:lstStyle/>
          <a:p>
            <a:pPr marL="0" indent="0">
              <a:buNone/>
            </a:pPr>
            <a:r>
              <a:rPr lang="en-CA" dirty="0"/>
              <a:t>interface Polygon {</a:t>
            </a:r>
          </a:p>
          <a:p>
            <a:pPr marL="0" indent="0">
              <a:buNone/>
            </a:pPr>
            <a:r>
              <a:rPr lang="en-CA" dirty="0"/>
              <a:t>  void </a:t>
            </a:r>
            <a:r>
              <a:rPr lang="en-CA" dirty="0" err="1"/>
              <a:t>getArea</a:t>
            </a:r>
            <a:r>
              <a:rPr lang="en-CA" dirty="0"/>
              <a:t>();</a:t>
            </a:r>
          </a:p>
          <a:p>
            <a:pPr marL="0" indent="0">
              <a:buNone/>
            </a:pPr>
            <a:r>
              <a:rPr lang="en-CA" dirty="0"/>
              <a:t> </a:t>
            </a:r>
          </a:p>
          <a:p>
            <a:pPr marL="0" indent="0">
              <a:buNone/>
            </a:pPr>
            <a:r>
              <a:rPr lang="en-CA" dirty="0"/>
              <a:t> // default method </a:t>
            </a:r>
          </a:p>
          <a:p>
            <a:pPr marL="0" indent="0">
              <a:buNone/>
            </a:pPr>
            <a:r>
              <a:rPr lang="en-CA" dirty="0"/>
              <a:t>  default void </a:t>
            </a:r>
            <a:r>
              <a:rPr lang="en-CA" dirty="0" err="1"/>
              <a:t>getSides</a:t>
            </a:r>
            <a:r>
              <a:rPr lang="en-CA" dirty="0"/>
              <a:t>() {</a:t>
            </a:r>
          </a:p>
          <a:p>
            <a:pPr marL="0" indent="0">
              <a:buNone/>
            </a:pPr>
            <a:r>
              <a:rPr lang="en-CA" dirty="0"/>
              <a:t>    </a:t>
            </a:r>
            <a:r>
              <a:rPr lang="en-CA" dirty="0" err="1"/>
              <a:t>System.out.println</a:t>
            </a:r>
            <a:r>
              <a:rPr lang="en-CA" dirty="0"/>
              <a:t>("I can get sides of a polygon.");</a:t>
            </a:r>
          </a:p>
          <a:p>
            <a:pPr marL="0" indent="0">
              <a:buNone/>
            </a:pPr>
            <a:r>
              <a:rPr lang="en-CA" dirty="0"/>
              <a:t>  }</a:t>
            </a:r>
          </a:p>
          <a:p>
            <a:pPr marL="0" indent="0">
              <a:buNone/>
            </a:pPr>
            <a:r>
              <a:rPr lang="en-CA" dirty="0"/>
              <a:t>}</a:t>
            </a:r>
          </a:p>
          <a:p>
            <a:pPr marL="0" indent="0">
              <a:buNone/>
            </a:pPr>
            <a:endParaRPr lang="en-CA" dirty="0"/>
          </a:p>
          <a:p>
            <a:pPr marL="0" indent="0">
              <a:buNone/>
            </a:pPr>
            <a:r>
              <a:rPr lang="en-CA" dirty="0"/>
              <a:t>// implements the interface</a:t>
            </a:r>
          </a:p>
          <a:p>
            <a:pPr marL="0" indent="0">
              <a:buNone/>
            </a:pPr>
            <a:r>
              <a:rPr lang="en-CA" dirty="0"/>
              <a:t>class Rectangle implements Polygon {</a:t>
            </a:r>
          </a:p>
          <a:p>
            <a:pPr marL="0" indent="0">
              <a:buNone/>
            </a:pPr>
            <a:r>
              <a:rPr lang="en-CA" dirty="0"/>
              <a:t>  public void </a:t>
            </a:r>
            <a:r>
              <a:rPr lang="en-CA" dirty="0" err="1"/>
              <a:t>getArea</a:t>
            </a:r>
            <a:r>
              <a:rPr lang="en-CA" dirty="0"/>
              <a:t>() {</a:t>
            </a:r>
          </a:p>
          <a:p>
            <a:pPr marL="0" indent="0">
              <a:buNone/>
            </a:pPr>
            <a:r>
              <a:rPr lang="en-CA" dirty="0"/>
              <a:t>    int length = 6;</a:t>
            </a:r>
          </a:p>
          <a:p>
            <a:pPr marL="0" indent="0">
              <a:buNone/>
            </a:pPr>
            <a:r>
              <a:rPr lang="en-CA" dirty="0"/>
              <a:t>    int breadth = 5;</a:t>
            </a:r>
          </a:p>
          <a:p>
            <a:pPr marL="0" indent="0">
              <a:buNone/>
            </a:pPr>
            <a:r>
              <a:rPr lang="en-CA" dirty="0"/>
              <a:t>    int area = length * breadth;</a:t>
            </a:r>
          </a:p>
          <a:p>
            <a:pPr marL="0" indent="0">
              <a:buNone/>
            </a:pPr>
            <a:r>
              <a:rPr lang="en-CA" dirty="0"/>
              <a:t>    </a:t>
            </a:r>
            <a:r>
              <a:rPr lang="en-CA" dirty="0" err="1"/>
              <a:t>System.out.println</a:t>
            </a:r>
            <a:r>
              <a:rPr lang="en-CA" dirty="0"/>
              <a:t>("The area of the rectangle is " + area);</a:t>
            </a:r>
          </a:p>
          <a:p>
            <a:pPr marL="0" indent="0">
              <a:buNone/>
            </a:pPr>
            <a:r>
              <a:rPr lang="en-CA" dirty="0"/>
              <a:t>  }</a:t>
            </a:r>
          </a:p>
          <a:p>
            <a:pPr marL="0" indent="0">
              <a:buNone/>
            </a:pPr>
            <a:endParaRPr lang="en-CA" dirty="0"/>
          </a:p>
          <a:p>
            <a:pPr marL="0" indent="0">
              <a:buNone/>
            </a:pPr>
            <a:r>
              <a:rPr lang="en-CA" dirty="0"/>
              <a:t>  // overrides the </a:t>
            </a:r>
            <a:r>
              <a:rPr lang="en-CA" dirty="0" err="1"/>
              <a:t>getSides</a:t>
            </a:r>
            <a:r>
              <a:rPr lang="en-CA" dirty="0"/>
              <a:t>()</a:t>
            </a:r>
          </a:p>
          <a:p>
            <a:pPr marL="0" indent="0">
              <a:buNone/>
            </a:pPr>
            <a:r>
              <a:rPr lang="en-CA" dirty="0"/>
              <a:t>  public void </a:t>
            </a:r>
            <a:r>
              <a:rPr lang="en-CA" dirty="0" err="1"/>
              <a:t>getSides</a:t>
            </a:r>
            <a:r>
              <a:rPr lang="en-CA" dirty="0"/>
              <a:t>() {</a:t>
            </a:r>
          </a:p>
          <a:p>
            <a:pPr marL="0" indent="0">
              <a:buNone/>
            </a:pPr>
            <a:r>
              <a:rPr lang="en-CA" dirty="0"/>
              <a:t>    </a:t>
            </a:r>
            <a:r>
              <a:rPr lang="en-CA" dirty="0" err="1"/>
              <a:t>System.out.println</a:t>
            </a:r>
            <a:r>
              <a:rPr lang="en-CA" dirty="0"/>
              <a:t>("I have 4 sides.");</a:t>
            </a:r>
          </a:p>
          <a:p>
            <a:pPr marL="0" indent="0">
              <a:buNone/>
            </a:pPr>
            <a:r>
              <a:rPr lang="en-CA" dirty="0"/>
              <a:t>  }</a:t>
            </a:r>
          </a:p>
          <a:p>
            <a:pPr marL="0" indent="0">
              <a:buNone/>
            </a:pPr>
            <a:r>
              <a:rPr lang="en-CA" dirty="0"/>
              <a:t>}</a:t>
            </a:r>
          </a:p>
          <a:p>
            <a:pPr marL="0" indent="0">
              <a:buNone/>
            </a:pPr>
            <a:endParaRPr lang="en-CA" dirty="0"/>
          </a:p>
          <a:p>
            <a:pPr marL="0" indent="0">
              <a:buNone/>
            </a:pPr>
            <a:endParaRPr lang="en-CA" dirty="0"/>
          </a:p>
          <a:p>
            <a:pPr marL="0" indent="0">
              <a:buNone/>
            </a:pPr>
            <a:endParaRPr lang="en-CA" dirty="0"/>
          </a:p>
          <a:p>
            <a:pPr marL="0" indent="0">
              <a:buNone/>
            </a:pPr>
            <a:r>
              <a:rPr lang="en-CA" dirty="0"/>
              <a:t>// implements the interface</a:t>
            </a:r>
          </a:p>
          <a:p>
            <a:pPr marL="0" indent="0">
              <a:buNone/>
            </a:pPr>
            <a:r>
              <a:rPr lang="en-CA" dirty="0"/>
              <a:t>class Square implements Polygon {</a:t>
            </a:r>
          </a:p>
          <a:p>
            <a:pPr marL="0" indent="0">
              <a:buNone/>
            </a:pPr>
            <a:r>
              <a:rPr lang="en-CA" dirty="0"/>
              <a:t>  public void </a:t>
            </a:r>
            <a:r>
              <a:rPr lang="en-CA" dirty="0" err="1"/>
              <a:t>getArea</a:t>
            </a:r>
            <a:r>
              <a:rPr lang="en-CA" dirty="0"/>
              <a:t>() {</a:t>
            </a:r>
          </a:p>
          <a:p>
            <a:pPr marL="0" indent="0">
              <a:buNone/>
            </a:pPr>
            <a:r>
              <a:rPr lang="en-CA" dirty="0"/>
              <a:t>    int length = 5;</a:t>
            </a:r>
          </a:p>
          <a:p>
            <a:pPr marL="0" indent="0">
              <a:buNone/>
            </a:pPr>
            <a:r>
              <a:rPr lang="en-CA" dirty="0"/>
              <a:t>    int area = length * length;</a:t>
            </a:r>
          </a:p>
          <a:p>
            <a:pPr marL="0" indent="0">
              <a:buNone/>
            </a:pPr>
            <a:r>
              <a:rPr lang="en-CA" dirty="0"/>
              <a:t>    </a:t>
            </a:r>
            <a:r>
              <a:rPr lang="en-CA" dirty="0" err="1"/>
              <a:t>System.out.println</a:t>
            </a:r>
            <a:r>
              <a:rPr lang="en-CA" dirty="0"/>
              <a:t>("The area of the square is " + area);</a:t>
            </a:r>
          </a:p>
          <a:p>
            <a:pPr marL="0" indent="0">
              <a:buNone/>
            </a:pPr>
            <a:r>
              <a:rPr lang="en-CA" dirty="0"/>
              <a:t>  }</a:t>
            </a:r>
          </a:p>
          <a:p>
            <a:pPr marL="0" indent="0">
              <a:buNone/>
            </a:pPr>
            <a:r>
              <a:rPr lang="en-CA" dirty="0"/>
              <a:t>}</a:t>
            </a:r>
          </a:p>
          <a:p>
            <a:pPr marL="0" indent="0">
              <a:buNone/>
            </a:pPr>
            <a:r>
              <a:rPr lang="en-CA" dirty="0"/>
              <a:t>class Main {</a:t>
            </a:r>
          </a:p>
          <a:p>
            <a:pPr marL="0" indent="0">
              <a:buNone/>
            </a:pPr>
            <a:r>
              <a:rPr lang="en-CA" dirty="0"/>
              <a:t>  public static void main(String[] </a:t>
            </a:r>
            <a:r>
              <a:rPr lang="en-CA" dirty="0" err="1"/>
              <a:t>args</a:t>
            </a:r>
            <a:r>
              <a:rPr lang="en-CA" dirty="0"/>
              <a:t>) {</a:t>
            </a:r>
          </a:p>
          <a:p>
            <a:pPr marL="0" indent="0">
              <a:buNone/>
            </a:pPr>
            <a:r>
              <a:rPr lang="en-CA" dirty="0"/>
              <a:t>    // create an object of Rectangle</a:t>
            </a:r>
          </a:p>
          <a:p>
            <a:pPr marL="0" indent="0">
              <a:buNone/>
            </a:pPr>
            <a:r>
              <a:rPr lang="en-CA" dirty="0"/>
              <a:t>    Rectangle r1 = new Rectangle();</a:t>
            </a:r>
          </a:p>
          <a:p>
            <a:pPr marL="0" indent="0">
              <a:buNone/>
            </a:pPr>
            <a:r>
              <a:rPr lang="en-CA" dirty="0"/>
              <a:t>    r1.getArea();</a:t>
            </a:r>
          </a:p>
          <a:p>
            <a:pPr marL="0" indent="0">
              <a:buNone/>
            </a:pPr>
            <a:r>
              <a:rPr lang="en-CA" dirty="0"/>
              <a:t>    r1.getSides();</a:t>
            </a:r>
          </a:p>
          <a:p>
            <a:pPr marL="0" indent="0">
              <a:buNone/>
            </a:pPr>
            <a:endParaRPr lang="en-CA" dirty="0"/>
          </a:p>
          <a:p>
            <a:pPr marL="0" indent="0">
              <a:buNone/>
            </a:pPr>
            <a:r>
              <a:rPr lang="en-CA" dirty="0"/>
              <a:t>    // create an object of Square</a:t>
            </a:r>
          </a:p>
          <a:p>
            <a:pPr marL="0" indent="0">
              <a:buNone/>
            </a:pPr>
            <a:r>
              <a:rPr lang="en-CA" dirty="0"/>
              <a:t>    Square s1 = new Square();</a:t>
            </a:r>
          </a:p>
          <a:p>
            <a:pPr marL="0" indent="0">
              <a:buNone/>
            </a:pPr>
            <a:r>
              <a:rPr lang="en-CA" dirty="0"/>
              <a:t>    s1.getArea();</a:t>
            </a:r>
          </a:p>
          <a:p>
            <a:pPr marL="0" indent="0">
              <a:buNone/>
            </a:pPr>
            <a:r>
              <a:rPr lang="en-CA" dirty="0"/>
              <a:t>    s1.getSides();</a:t>
            </a:r>
          </a:p>
          <a:p>
            <a:pPr marL="0" indent="0">
              <a:buNone/>
            </a:pPr>
            <a:r>
              <a:rPr lang="en-CA" dirty="0"/>
              <a:t>  }</a:t>
            </a:r>
          </a:p>
          <a:p>
            <a:pPr marL="0" indent="0">
              <a:buNone/>
            </a:pPr>
            <a:r>
              <a:rPr lang="en-CA" dirty="0"/>
              <a:t>}</a:t>
            </a:r>
          </a:p>
          <a:p>
            <a:pPr marL="0" indent="0">
              <a:buNone/>
            </a:pPr>
            <a:r>
              <a:rPr lang="en-US" sz="4000" b="1" dirty="0"/>
              <a:t>The area of the rectangle is 30</a:t>
            </a:r>
          </a:p>
          <a:p>
            <a:pPr marL="0" indent="0">
              <a:buNone/>
            </a:pPr>
            <a:r>
              <a:rPr lang="en-US" sz="4000" b="1" dirty="0"/>
              <a:t>I have 4 sides.</a:t>
            </a:r>
          </a:p>
          <a:p>
            <a:pPr marL="0" indent="0">
              <a:buNone/>
            </a:pPr>
            <a:r>
              <a:rPr lang="en-US" sz="4000" b="1" dirty="0"/>
              <a:t>The area of the square is 25</a:t>
            </a:r>
          </a:p>
          <a:p>
            <a:pPr marL="0" indent="0">
              <a:buNone/>
            </a:pPr>
            <a:r>
              <a:rPr lang="en-US" sz="4000" b="1" dirty="0"/>
              <a:t>I can get sides of a polygon.</a:t>
            </a:r>
            <a:endParaRPr lang="en-CA" sz="4000" b="1" dirty="0"/>
          </a:p>
        </p:txBody>
      </p:sp>
    </p:spTree>
    <p:extLst>
      <p:ext uri="{BB962C8B-B14F-4D97-AF65-F5344CB8AC3E}">
        <p14:creationId xmlns:p14="http://schemas.microsoft.com/office/powerpoint/2010/main" val="2928464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D3B56-9925-2BF5-716E-2710E4685F4F}"/>
              </a:ext>
            </a:extLst>
          </p:cNvPr>
          <p:cNvSpPr>
            <a:spLocks noGrp="1"/>
          </p:cNvSpPr>
          <p:nvPr>
            <p:ph idx="1"/>
          </p:nvPr>
        </p:nvSpPr>
        <p:spPr>
          <a:xfrm>
            <a:off x="182880" y="96253"/>
            <a:ext cx="11858324" cy="6670307"/>
          </a:xfrm>
        </p:spPr>
        <p:txBody>
          <a:bodyPr numCol="2">
            <a:normAutofit fontScale="62500" lnSpcReduction="20000"/>
          </a:bodyPr>
          <a:lstStyle/>
          <a:p>
            <a:pPr marL="0" indent="0">
              <a:buNone/>
            </a:pPr>
            <a:r>
              <a:rPr lang="en-CA" dirty="0"/>
              <a:t>import </a:t>
            </a:r>
            <a:r>
              <a:rPr lang="en-CA" dirty="0" err="1"/>
              <a:t>java.lang.Math</a:t>
            </a:r>
            <a:r>
              <a:rPr lang="en-CA" dirty="0"/>
              <a:t>;</a:t>
            </a:r>
          </a:p>
          <a:p>
            <a:pPr marL="0" indent="0">
              <a:buNone/>
            </a:pPr>
            <a:r>
              <a:rPr lang="en-CA" dirty="0"/>
              <a:t>interface  Polygon {</a:t>
            </a:r>
          </a:p>
          <a:p>
            <a:pPr marL="0" indent="0">
              <a:buNone/>
            </a:pPr>
            <a:r>
              <a:rPr lang="en-CA" dirty="0"/>
              <a:t>   void </a:t>
            </a:r>
            <a:r>
              <a:rPr lang="en-CA" dirty="0" err="1"/>
              <a:t>getArea</a:t>
            </a:r>
            <a:r>
              <a:rPr lang="en-CA" dirty="0"/>
              <a:t>();</a:t>
            </a:r>
          </a:p>
          <a:p>
            <a:pPr marL="0" indent="0">
              <a:buNone/>
            </a:pPr>
            <a:r>
              <a:rPr lang="en-CA" dirty="0"/>
              <a:t> // calculate the perimeter of a Polygon</a:t>
            </a:r>
          </a:p>
          <a:p>
            <a:pPr marL="0" indent="0">
              <a:buNone/>
            </a:pPr>
            <a:r>
              <a:rPr lang="en-CA" dirty="0"/>
              <a:t>   </a:t>
            </a:r>
            <a:r>
              <a:rPr lang="en-CA" b="1" dirty="0">
                <a:highlight>
                  <a:srgbClr val="FFFF00"/>
                </a:highlight>
              </a:rPr>
              <a:t>default </a:t>
            </a:r>
            <a:r>
              <a:rPr lang="en-CA" dirty="0"/>
              <a:t>void </a:t>
            </a:r>
            <a:r>
              <a:rPr lang="en-CA" dirty="0" err="1"/>
              <a:t>getPerimeter</a:t>
            </a:r>
            <a:r>
              <a:rPr lang="en-CA" dirty="0"/>
              <a:t>(int... sides) {</a:t>
            </a:r>
          </a:p>
          <a:p>
            <a:pPr marL="0" indent="0">
              <a:buNone/>
            </a:pPr>
            <a:r>
              <a:rPr lang="en-CA" dirty="0"/>
              <a:t>      int perimeter = 0;</a:t>
            </a:r>
          </a:p>
          <a:p>
            <a:pPr marL="0" indent="0">
              <a:buNone/>
            </a:pPr>
            <a:r>
              <a:rPr lang="en-CA" dirty="0"/>
              <a:t>      for (int side: sides) {</a:t>
            </a:r>
          </a:p>
          <a:p>
            <a:pPr marL="0" indent="0">
              <a:buNone/>
            </a:pPr>
            <a:r>
              <a:rPr lang="en-CA" dirty="0"/>
              <a:t>         perimeter += side;</a:t>
            </a:r>
          </a:p>
          <a:p>
            <a:pPr marL="0" indent="0">
              <a:buNone/>
            </a:pPr>
            <a:r>
              <a:rPr lang="en-CA" dirty="0"/>
              <a:t>      }</a:t>
            </a:r>
          </a:p>
          <a:p>
            <a:pPr marL="0" indent="0">
              <a:buNone/>
            </a:pPr>
            <a:r>
              <a:rPr lang="en-CA" dirty="0"/>
              <a:t>   </a:t>
            </a:r>
            <a:r>
              <a:rPr lang="en-CA" dirty="0" err="1"/>
              <a:t>System.out.println</a:t>
            </a:r>
            <a:r>
              <a:rPr lang="en-CA" dirty="0"/>
              <a:t>("Perimeter: " + perimeter);</a:t>
            </a:r>
          </a:p>
          <a:p>
            <a:pPr marL="0" indent="0">
              <a:buNone/>
            </a:pPr>
            <a:r>
              <a:rPr lang="en-CA" dirty="0"/>
              <a:t>   }</a:t>
            </a:r>
          </a:p>
          <a:p>
            <a:pPr marL="0" indent="0">
              <a:buNone/>
            </a:pPr>
            <a:r>
              <a:rPr lang="en-CA" dirty="0"/>
              <a:t>}</a:t>
            </a:r>
          </a:p>
          <a:p>
            <a:pPr marL="0" indent="0">
              <a:buNone/>
            </a:pPr>
            <a:r>
              <a:rPr lang="en-CA" dirty="0"/>
              <a:t>class Triangle implements Polygon {</a:t>
            </a:r>
          </a:p>
          <a:p>
            <a:pPr marL="0" indent="0">
              <a:buNone/>
            </a:pPr>
            <a:r>
              <a:rPr lang="en-CA" dirty="0"/>
              <a:t>   private int a, b, c;</a:t>
            </a:r>
          </a:p>
          <a:p>
            <a:pPr marL="0" indent="0">
              <a:buNone/>
            </a:pPr>
            <a:r>
              <a:rPr lang="en-CA" dirty="0"/>
              <a:t>   private double s, area;</a:t>
            </a:r>
          </a:p>
          <a:p>
            <a:pPr marL="0" indent="0">
              <a:buNone/>
            </a:pPr>
            <a:r>
              <a:rPr lang="en-CA" dirty="0"/>
              <a:t>Triangle(int a, int b, int c) {</a:t>
            </a:r>
          </a:p>
          <a:p>
            <a:pPr marL="0" indent="0">
              <a:buNone/>
            </a:pPr>
            <a:r>
              <a:rPr lang="en-CA" dirty="0"/>
              <a:t>      </a:t>
            </a:r>
            <a:r>
              <a:rPr lang="en-CA" dirty="0" err="1"/>
              <a:t>this.a</a:t>
            </a:r>
            <a:r>
              <a:rPr lang="en-CA" dirty="0"/>
              <a:t> = a;</a:t>
            </a:r>
          </a:p>
          <a:p>
            <a:pPr marL="0" indent="0">
              <a:buNone/>
            </a:pPr>
            <a:r>
              <a:rPr lang="en-CA" dirty="0"/>
              <a:t>      </a:t>
            </a:r>
            <a:r>
              <a:rPr lang="en-CA" dirty="0" err="1"/>
              <a:t>this.b</a:t>
            </a:r>
            <a:r>
              <a:rPr lang="en-CA" dirty="0"/>
              <a:t> = b;</a:t>
            </a:r>
          </a:p>
          <a:p>
            <a:pPr marL="0" indent="0">
              <a:buNone/>
            </a:pPr>
            <a:r>
              <a:rPr lang="en-CA" dirty="0"/>
              <a:t>      </a:t>
            </a:r>
            <a:r>
              <a:rPr lang="en-CA" dirty="0" err="1"/>
              <a:t>this.c</a:t>
            </a:r>
            <a:r>
              <a:rPr lang="en-CA" dirty="0"/>
              <a:t> = c;</a:t>
            </a:r>
          </a:p>
          <a:p>
            <a:pPr marL="0" indent="0">
              <a:buNone/>
            </a:pPr>
            <a:r>
              <a:rPr lang="en-CA" dirty="0"/>
              <a:t>      s = 0;</a:t>
            </a:r>
          </a:p>
          <a:p>
            <a:pPr marL="0" indent="0">
              <a:buNone/>
            </a:pPr>
            <a:r>
              <a:rPr lang="en-CA" dirty="0"/>
              <a:t>   }</a:t>
            </a:r>
          </a:p>
          <a:p>
            <a:pPr marL="0" indent="0">
              <a:buNone/>
            </a:pPr>
            <a:endParaRPr lang="en-CA" dirty="0"/>
          </a:p>
          <a:p>
            <a:pPr marL="0" indent="0">
              <a:buNone/>
            </a:pPr>
            <a:r>
              <a:rPr lang="en-CA" dirty="0"/>
              <a:t>// calculate the area of a triangle</a:t>
            </a:r>
          </a:p>
          <a:p>
            <a:pPr marL="0" indent="0">
              <a:buNone/>
            </a:pPr>
            <a:r>
              <a:rPr lang="en-CA" dirty="0"/>
              <a:t>   public void </a:t>
            </a:r>
            <a:r>
              <a:rPr lang="en-CA" dirty="0" err="1"/>
              <a:t>getArea</a:t>
            </a:r>
            <a:r>
              <a:rPr lang="en-CA" dirty="0"/>
              <a:t>() {</a:t>
            </a:r>
          </a:p>
          <a:p>
            <a:pPr marL="0" indent="0">
              <a:buNone/>
            </a:pPr>
            <a:r>
              <a:rPr lang="en-CA" dirty="0"/>
              <a:t>      s = (double) (a + b + c)/2;</a:t>
            </a:r>
          </a:p>
          <a:p>
            <a:pPr marL="0" indent="0">
              <a:buNone/>
            </a:pPr>
            <a:r>
              <a:rPr lang="en-CA" dirty="0"/>
              <a:t>      area = </a:t>
            </a:r>
            <a:r>
              <a:rPr lang="en-CA" dirty="0" err="1"/>
              <a:t>Math.sqrt</a:t>
            </a:r>
            <a:r>
              <a:rPr lang="en-CA" dirty="0"/>
              <a:t>(s*(s-a)*(s-b)*(s-c));</a:t>
            </a:r>
          </a:p>
          <a:p>
            <a:pPr marL="0" indent="0">
              <a:buNone/>
            </a:pPr>
            <a:r>
              <a:rPr lang="en-CA" dirty="0"/>
              <a:t>      </a:t>
            </a:r>
            <a:r>
              <a:rPr lang="en-CA" dirty="0" err="1"/>
              <a:t>System.out.println</a:t>
            </a:r>
            <a:r>
              <a:rPr lang="en-CA" dirty="0"/>
              <a:t>("Area: " + area);</a:t>
            </a:r>
          </a:p>
          <a:p>
            <a:pPr marL="0" indent="0">
              <a:buNone/>
            </a:pPr>
            <a:r>
              <a:rPr lang="en-CA" dirty="0"/>
              <a:t>   }</a:t>
            </a:r>
          </a:p>
          <a:p>
            <a:pPr marL="0" indent="0">
              <a:buNone/>
            </a:pPr>
            <a:r>
              <a:rPr lang="en-CA" dirty="0"/>
              <a:t>}</a:t>
            </a:r>
          </a:p>
          <a:p>
            <a:pPr marL="0" indent="0">
              <a:buNone/>
            </a:pPr>
            <a:endParaRPr lang="en-CA" dirty="0"/>
          </a:p>
          <a:p>
            <a:pPr marL="0" indent="0">
              <a:buNone/>
            </a:pPr>
            <a:r>
              <a:rPr lang="en-CA" dirty="0"/>
              <a:t>class Main {</a:t>
            </a:r>
          </a:p>
          <a:p>
            <a:pPr marL="0" indent="0">
              <a:buNone/>
            </a:pPr>
            <a:r>
              <a:rPr lang="en-CA" dirty="0"/>
              <a:t>   public static void main(String[] </a:t>
            </a:r>
            <a:r>
              <a:rPr lang="en-CA" dirty="0" err="1"/>
              <a:t>args</a:t>
            </a:r>
            <a:r>
              <a:rPr lang="en-CA" dirty="0"/>
              <a:t>) {</a:t>
            </a:r>
          </a:p>
          <a:p>
            <a:pPr marL="0" indent="0">
              <a:buNone/>
            </a:pPr>
            <a:r>
              <a:rPr lang="en-CA" dirty="0"/>
              <a:t>      Triangle t1 = new Triangle(2, 3, 4);</a:t>
            </a:r>
          </a:p>
          <a:p>
            <a:pPr marL="0" indent="0">
              <a:buNone/>
            </a:pPr>
            <a:endParaRPr lang="en-CA" dirty="0"/>
          </a:p>
          <a:p>
            <a:pPr marL="0" indent="0">
              <a:buNone/>
            </a:pPr>
            <a:r>
              <a:rPr lang="en-CA" dirty="0"/>
              <a:t>// calls the method of the Triangle class</a:t>
            </a:r>
          </a:p>
          <a:p>
            <a:pPr marL="0" indent="0">
              <a:buNone/>
            </a:pPr>
            <a:r>
              <a:rPr lang="en-CA" dirty="0"/>
              <a:t>      t1.getArea();</a:t>
            </a:r>
          </a:p>
          <a:p>
            <a:pPr marL="0" indent="0">
              <a:buNone/>
            </a:pPr>
            <a:endParaRPr lang="en-CA" dirty="0"/>
          </a:p>
          <a:p>
            <a:pPr marL="0" indent="0">
              <a:buNone/>
            </a:pPr>
            <a:r>
              <a:rPr lang="en-CA" dirty="0"/>
              <a:t>// calls the method of Polygon</a:t>
            </a:r>
          </a:p>
          <a:p>
            <a:pPr marL="0" indent="0">
              <a:buNone/>
            </a:pPr>
            <a:r>
              <a:rPr lang="en-CA" dirty="0"/>
              <a:t>      t1.getPerimeter(2, 3, 4);</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102644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8F71-7F9C-C49A-D79E-9AA58F594ED9}"/>
              </a:ext>
            </a:extLst>
          </p:cNvPr>
          <p:cNvSpPr>
            <a:spLocks noGrp="1"/>
          </p:cNvSpPr>
          <p:nvPr>
            <p:ph type="title"/>
          </p:nvPr>
        </p:nvSpPr>
        <p:spPr>
          <a:xfrm>
            <a:off x="838200" y="365126"/>
            <a:ext cx="10515600" cy="616652"/>
          </a:xfrm>
        </p:spPr>
        <p:txBody>
          <a:bodyPr>
            <a:noAutofit/>
          </a:bodyPr>
          <a:lstStyle/>
          <a:p>
            <a:r>
              <a:rPr lang="en-US" b="1" dirty="0"/>
              <a:t>Why Polymorphism?</a:t>
            </a:r>
            <a:endParaRPr lang="en-CA" b="1" dirty="0"/>
          </a:p>
        </p:txBody>
      </p:sp>
      <p:sp>
        <p:nvSpPr>
          <p:cNvPr id="3" name="Content Placeholder 2">
            <a:extLst>
              <a:ext uri="{FF2B5EF4-FFF2-40B4-BE49-F238E27FC236}">
                <a16:creationId xmlns:a16="http://schemas.microsoft.com/office/drawing/2014/main" id="{6E0ED104-D8C5-4D90-5DA0-F60CBFBFC779}"/>
              </a:ext>
            </a:extLst>
          </p:cNvPr>
          <p:cNvSpPr>
            <a:spLocks noGrp="1"/>
          </p:cNvSpPr>
          <p:nvPr>
            <p:ph idx="1"/>
          </p:nvPr>
        </p:nvSpPr>
        <p:spPr>
          <a:xfrm>
            <a:off x="481263" y="1087654"/>
            <a:ext cx="10872537" cy="5630779"/>
          </a:xfrm>
        </p:spPr>
        <p:txBody>
          <a:bodyPr>
            <a:normAutofit fontScale="92500" lnSpcReduction="10000"/>
          </a:bodyPr>
          <a:lstStyle/>
          <a:p>
            <a:pPr marL="0" indent="0" algn="just">
              <a:lnSpc>
                <a:spcPct val="150000"/>
              </a:lnSpc>
              <a:buNone/>
            </a:pPr>
            <a:r>
              <a:rPr lang="en-US" dirty="0"/>
              <a:t>Polymorphism allows us to create consistent code. In the previous example, we can also create different methods: </a:t>
            </a:r>
            <a:r>
              <a:rPr lang="en-US" dirty="0" err="1"/>
              <a:t>drawSquare</a:t>
            </a:r>
            <a:r>
              <a:rPr lang="en-US" dirty="0"/>
              <a:t>() and </a:t>
            </a:r>
            <a:r>
              <a:rPr lang="en-US" dirty="0" err="1"/>
              <a:t>drawCircle</a:t>
            </a:r>
            <a:r>
              <a:rPr lang="en-US" dirty="0"/>
              <a:t>() to draw Square and Circle, respectively.</a:t>
            </a:r>
          </a:p>
          <a:p>
            <a:pPr marL="0" indent="0" algn="just">
              <a:lnSpc>
                <a:spcPct val="150000"/>
              </a:lnSpc>
              <a:buNone/>
            </a:pPr>
            <a:r>
              <a:rPr lang="en-US" dirty="0"/>
              <a:t>This will work perfectly. However, for every shape, we need to create different methods. It will make our code inconsistent.</a:t>
            </a:r>
          </a:p>
          <a:p>
            <a:pPr marL="0" indent="0" algn="just">
              <a:lnSpc>
                <a:spcPct val="150000"/>
              </a:lnSpc>
              <a:buNone/>
            </a:pPr>
            <a:r>
              <a:rPr lang="en-US" dirty="0"/>
              <a:t>To solve this, polymorphism in Java allows us to create a single method draw() that will behave differently for different shapes.</a:t>
            </a:r>
          </a:p>
          <a:p>
            <a:pPr marL="0" indent="0" algn="just">
              <a:lnSpc>
                <a:spcPct val="150000"/>
              </a:lnSpc>
              <a:buNone/>
            </a:pPr>
            <a:r>
              <a:rPr lang="en-US" dirty="0"/>
              <a:t>Note: The print() method is also an example of polymorphism. It is used to print values of different types like char, int, string, etc.</a:t>
            </a:r>
            <a:endParaRPr lang="en-CA" dirty="0"/>
          </a:p>
        </p:txBody>
      </p:sp>
    </p:spTree>
    <p:extLst>
      <p:ext uri="{BB962C8B-B14F-4D97-AF65-F5344CB8AC3E}">
        <p14:creationId xmlns:p14="http://schemas.microsoft.com/office/powerpoint/2010/main" val="379697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B1B7A-E82C-162C-3936-D4861B1E7019}"/>
              </a:ext>
            </a:extLst>
          </p:cNvPr>
          <p:cNvSpPr>
            <a:spLocks noGrp="1"/>
          </p:cNvSpPr>
          <p:nvPr>
            <p:ph idx="1"/>
          </p:nvPr>
        </p:nvSpPr>
        <p:spPr>
          <a:xfrm>
            <a:off x="838200" y="683394"/>
            <a:ext cx="10515600" cy="5493569"/>
          </a:xfrm>
        </p:spPr>
        <p:txBody>
          <a:bodyPr/>
          <a:lstStyle/>
          <a:p>
            <a:pPr marL="0" indent="0">
              <a:buNone/>
            </a:pPr>
            <a:endParaRPr lang="en-US" b="1" dirty="0"/>
          </a:p>
          <a:p>
            <a:pPr marL="0" indent="0">
              <a:buNone/>
            </a:pPr>
            <a:r>
              <a:rPr lang="en-US" b="1" dirty="0"/>
              <a:t>We can achieve polymorphism in Java using the following ways:</a:t>
            </a:r>
          </a:p>
          <a:p>
            <a:pPr marL="0" indent="0">
              <a:buNone/>
            </a:pPr>
            <a:endParaRPr lang="en-US" dirty="0"/>
          </a:p>
          <a:p>
            <a:pPr marL="514350" indent="-514350">
              <a:buFont typeface="+mj-lt"/>
              <a:buAutoNum type="arabicPeriod"/>
            </a:pPr>
            <a:r>
              <a:rPr lang="en-US" dirty="0"/>
              <a:t>Method Overriding</a:t>
            </a:r>
          </a:p>
          <a:p>
            <a:pPr marL="514350" indent="-514350">
              <a:buFont typeface="+mj-lt"/>
              <a:buAutoNum type="arabicPeriod"/>
            </a:pPr>
            <a:r>
              <a:rPr lang="en-US" dirty="0"/>
              <a:t>Method Overloading</a:t>
            </a:r>
          </a:p>
          <a:p>
            <a:pPr marL="514350" indent="-514350">
              <a:buFont typeface="+mj-lt"/>
              <a:buAutoNum type="arabicPeriod"/>
            </a:pPr>
            <a:r>
              <a:rPr lang="en-US" dirty="0"/>
              <a:t>Operator Overloading</a:t>
            </a:r>
            <a:endParaRPr lang="en-CA" dirty="0"/>
          </a:p>
        </p:txBody>
      </p:sp>
    </p:spTree>
    <p:extLst>
      <p:ext uri="{BB962C8B-B14F-4D97-AF65-F5344CB8AC3E}">
        <p14:creationId xmlns:p14="http://schemas.microsoft.com/office/powerpoint/2010/main" val="375417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8C1A-B61B-285B-735C-5AA6447E9C21}"/>
              </a:ext>
            </a:extLst>
          </p:cNvPr>
          <p:cNvSpPr>
            <a:spLocks noGrp="1"/>
          </p:cNvSpPr>
          <p:nvPr>
            <p:ph type="title"/>
          </p:nvPr>
        </p:nvSpPr>
        <p:spPr/>
        <p:txBody>
          <a:bodyPr/>
          <a:lstStyle/>
          <a:p>
            <a:r>
              <a:rPr lang="en-CA" b="1" dirty="0"/>
              <a:t>Java Method Overriding</a:t>
            </a:r>
          </a:p>
        </p:txBody>
      </p:sp>
      <p:sp>
        <p:nvSpPr>
          <p:cNvPr id="3" name="Content Placeholder 2">
            <a:extLst>
              <a:ext uri="{FF2B5EF4-FFF2-40B4-BE49-F238E27FC236}">
                <a16:creationId xmlns:a16="http://schemas.microsoft.com/office/drawing/2014/main" id="{4B9EEC54-5BC9-C04C-119B-3E744C17901E}"/>
              </a:ext>
            </a:extLst>
          </p:cNvPr>
          <p:cNvSpPr>
            <a:spLocks noGrp="1"/>
          </p:cNvSpPr>
          <p:nvPr>
            <p:ph idx="1"/>
          </p:nvPr>
        </p:nvSpPr>
        <p:spPr>
          <a:xfrm>
            <a:off x="365760" y="1491916"/>
            <a:ext cx="10988040" cy="5111015"/>
          </a:xfrm>
        </p:spPr>
        <p:txBody>
          <a:bodyPr>
            <a:normAutofit/>
          </a:bodyPr>
          <a:lstStyle/>
          <a:p>
            <a:pPr marL="0" indent="0" algn="just">
              <a:lnSpc>
                <a:spcPct val="150000"/>
              </a:lnSpc>
              <a:buNone/>
            </a:pPr>
            <a:r>
              <a:rPr lang="en-US" dirty="0"/>
              <a:t>During inheritance in Java, if the same method is present in both the superclass and the subclass. Then, the method in the subclass overrides the same method in the superclass. This is called method overriding.</a:t>
            </a:r>
          </a:p>
          <a:p>
            <a:pPr marL="0" indent="0" algn="just">
              <a:lnSpc>
                <a:spcPct val="150000"/>
              </a:lnSpc>
              <a:buNone/>
            </a:pPr>
            <a:r>
              <a:rPr lang="en-US" dirty="0"/>
              <a:t>In this case, the same method will perform one operation in the superclass and another operation in the subclass.</a:t>
            </a:r>
            <a:endParaRPr lang="en-CA" dirty="0"/>
          </a:p>
        </p:txBody>
      </p:sp>
    </p:spTree>
    <p:extLst>
      <p:ext uri="{BB962C8B-B14F-4D97-AF65-F5344CB8AC3E}">
        <p14:creationId xmlns:p14="http://schemas.microsoft.com/office/powerpoint/2010/main" val="307723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BD6DC-0208-6135-CCD3-BC0A8FE05F27}"/>
              </a:ext>
            </a:extLst>
          </p:cNvPr>
          <p:cNvSpPr>
            <a:spLocks noGrp="1"/>
          </p:cNvSpPr>
          <p:nvPr>
            <p:ph idx="1"/>
          </p:nvPr>
        </p:nvSpPr>
        <p:spPr>
          <a:xfrm>
            <a:off x="288757" y="327259"/>
            <a:ext cx="11665819" cy="6371924"/>
          </a:xfrm>
        </p:spPr>
        <p:txBody>
          <a:bodyPr numCol="2">
            <a:normAutofit fontScale="92500" lnSpcReduction="10000"/>
          </a:bodyPr>
          <a:lstStyle/>
          <a:p>
            <a:pPr marL="0" indent="0">
              <a:buNone/>
            </a:pPr>
            <a:r>
              <a:rPr lang="en-CA" dirty="0"/>
              <a:t>class Language {</a:t>
            </a:r>
          </a:p>
          <a:p>
            <a:pPr marL="0" indent="0">
              <a:buNone/>
            </a:pPr>
            <a:r>
              <a:rPr lang="en-CA" dirty="0"/>
              <a:t>  public void </a:t>
            </a:r>
            <a:r>
              <a:rPr lang="en-CA" dirty="0" err="1"/>
              <a:t>displayInfo</a:t>
            </a:r>
            <a:r>
              <a:rPr lang="en-CA" dirty="0"/>
              <a:t>() {</a:t>
            </a:r>
          </a:p>
          <a:p>
            <a:pPr marL="0" indent="0">
              <a:buNone/>
            </a:pPr>
            <a:r>
              <a:rPr lang="en-CA" dirty="0"/>
              <a:t>    </a:t>
            </a:r>
            <a:r>
              <a:rPr lang="en-CA" dirty="0" err="1"/>
              <a:t>System.out.println</a:t>
            </a:r>
            <a:r>
              <a:rPr lang="en-CA" dirty="0"/>
              <a:t>("Common English Language");</a:t>
            </a:r>
          </a:p>
          <a:p>
            <a:pPr marL="0" indent="0">
              <a:buNone/>
            </a:pPr>
            <a:r>
              <a:rPr lang="en-CA" dirty="0"/>
              <a:t>  }</a:t>
            </a:r>
          </a:p>
          <a:p>
            <a:pPr marL="0" indent="0">
              <a:buNone/>
            </a:pPr>
            <a:r>
              <a:rPr lang="en-CA" dirty="0"/>
              <a:t>}</a:t>
            </a:r>
          </a:p>
          <a:p>
            <a:pPr marL="0" indent="0">
              <a:buNone/>
            </a:pPr>
            <a:endParaRPr lang="en-CA" dirty="0"/>
          </a:p>
          <a:p>
            <a:pPr marL="0" indent="0">
              <a:buNone/>
            </a:pPr>
            <a:r>
              <a:rPr lang="en-CA" dirty="0"/>
              <a:t>class Java extends Language {</a:t>
            </a:r>
          </a:p>
          <a:p>
            <a:pPr marL="0" indent="0">
              <a:buNone/>
            </a:pPr>
            <a:r>
              <a:rPr lang="en-CA" dirty="0"/>
              <a:t>  @Override</a:t>
            </a:r>
          </a:p>
          <a:p>
            <a:pPr marL="0" indent="0">
              <a:buNone/>
            </a:pPr>
            <a:r>
              <a:rPr lang="en-CA" dirty="0"/>
              <a:t>  public void </a:t>
            </a:r>
            <a:r>
              <a:rPr lang="en-CA" dirty="0" err="1"/>
              <a:t>displayInfo</a:t>
            </a:r>
            <a:r>
              <a:rPr lang="en-CA" dirty="0"/>
              <a:t>() {</a:t>
            </a:r>
          </a:p>
          <a:p>
            <a:pPr marL="0" indent="0">
              <a:buNone/>
            </a:pPr>
            <a:r>
              <a:rPr lang="en-CA" dirty="0"/>
              <a:t>    </a:t>
            </a:r>
            <a:r>
              <a:rPr lang="en-CA" dirty="0" err="1"/>
              <a:t>System.out.println</a:t>
            </a:r>
            <a:r>
              <a:rPr lang="en-CA" dirty="0"/>
              <a:t>("Java Programming Language");</a:t>
            </a:r>
          </a:p>
          <a:p>
            <a:pPr marL="0" indent="0">
              <a:buNone/>
            </a:pPr>
            <a:r>
              <a:rPr lang="en-CA" dirty="0"/>
              <a:t>  }</a:t>
            </a:r>
          </a:p>
          <a:p>
            <a:pPr marL="0" indent="0">
              <a:buNone/>
            </a:pPr>
            <a:r>
              <a:rPr lang="en-CA" dirty="0"/>
              <a:t>}</a:t>
            </a:r>
          </a:p>
          <a:p>
            <a:pPr marL="0" indent="0">
              <a:buNone/>
            </a:pPr>
            <a:endParaRPr lang="en-CA" dirty="0"/>
          </a:p>
          <a:p>
            <a:pPr marL="0" indent="0">
              <a:buNone/>
            </a:pPr>
            <a:endParaRPr lang="en-CA" dirty="0"/>
          </a:p>
          <a:p>
            <a:pPr marL="0" indent="0">
              <a:buNone/>
            </a:pPr>
            <a:r>
              <a:rPr lang="en-CA" dirty="0"/>
              <a:t>class Main {</a:t>
            </a:r>
          </a:p>
          <a:p>
            <a:pPr marL="0" indent="0">
              <a:buNone/>
            </a:pPr>
            <a:r>
              <a:rPr lang="en-CA" dirty="0"/>
              <a:t>  public static void main(String[] </a:t>
            </a:r>
            <a:r>
              <a:rPr lang="en-CA" dirty="0" err="1"/>
              <a:t>args</a:t>
            </a:r>
            <a:r>
              <a:rPr lang="en-CA" dirty="0"/>
              <a:t>) {</a:t>
            </a:r>
          </a:p>
          <a:p>
            <a:pPr marL="0" indent="0">
              <a:buNone/>
            </a:pPr>
            <a:r>
              <a:rPr lang="en-CA" dirty="0"/>
              <a:t>    // create an object of Java class</a:t>
            </a:r>
          </a:p>
          <a:p>
            <a:pPr marL="0" indent="0">
              <a:buNone/>
            </a:pPr>
            <a:r>
              <a:rPr lang="en-CA" dirty="0"/>
              <a:t>    Java j1 = new Java();</a:t>
            </a:r>
          </a:p>
          <a:p>
            <a:pPr marL="0" indent="0">
              <a:buNone/>
            </a:pPr>
            <a:r>
              <a:rPr lang="en-CA" dirty="0"/>
              <a:t>    j1.displayInfo();</a:t>
            </a:r>
          </a:p>
          <a:p>
            <a:pPr marL="0" indent="0">
              <a:buNone/>
            </a:pPr>
            <a:endParaRPr lang="en-CA" dirty="0"/>
          </a:p>
          <a:p>
            <a:pPr marL="0" indent="0">
              <a:buNone/>
            </a:pPr>
            <a:r>
              <a:rPr lang="en-CA" dirty="0"/>
              <a:t>    // create an object of Language class</a:t>
            </a:r>
          </a:p>
          <a:p>
            <a:pPr marL="0" indent="0">
              <a:buNone/>
            </a:pPr>
            <a:r>
              <a:rPr lang="en-CA" dirty="0"/>
              <a:t>    Language l1 = new Language();</a:t>
            </a:r>
          </a:p>
          <a:p>
            <a:pPr marL="0" indent="0">
              <a:buNone/>
            </a:pPr>
            <a:r>
              <a:rPr lang="en-CA" dirty="0"/>
              <a:t>    l1.displayInfo();</a:t>
            </a:r>
          </a:p>
          <a:p>
            <a:pPr marL="0" indent="0">
              <a:buNone/>
            </a:pPr>
            <a:r>
              <a:rPr lang="en-CA" dirty="0"/>
              <a:t>  }</a:t>
            </a:r>
          </a:p>
          <a:p>
            <a:pPr marL="0" indent="0">
              <a:buNone/>
            </a:pPr>
            <a:r>
              <a:rPr lang="en-CA" dirty="0"/>
              <a:t>}</a:t>
            </a:r>
          </a:p>
          <a:p>
            <a:pPr marL="0" indent="0">
              <a:buNone/>
            </a:pPr>
            <a:r>
              <a:rPr lang="en-US" b="1" dirty="0"/>
              <a:t>Java Programming Language</a:t>
            </a:r>
          </a:p>
          <a:p>
            <a:pPr marL="0" indent="0">
              <a:buNone/>
            </a:pPr>
            <a:r>
              <a:rPr lang="en-US" b="1" dirty="0"/>
              <a:t>Common English Language</a:t>
            </a:r>
            <a:endParaRPr lang="en-CA" b="1" dirty="0"/>
          </a:p>
        </p:txBody>
      </p:sp>
    </p:spTree>
    <p:extLst>
      <p:ext uri="{BB962C8B-B14F-4D97-AF65-F5344CB8AC3E}">
        <p14:creationId xmlns:p14="http://schemas.microsoft.com/office/powerpoint/2010/main" val="27317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5D2F23-D913-DCFA-C4E4-65C4BBC4D80B}"/>
              </a:ext>
            </a:extLst>
          </p:cNvPr>
          <p:cNvSpPr>
            <a:spLocks noGrp="1"/>
          </p:cNvSpPr>
          <p:nvPr>
            <p:ph idx="1"/>
          </p:nvPr>
        </p:nvSpPr>
        <p:spPr>
          <a:xfrm>
            <a:off x="510139" y="548640"/>
            <a:ext cx="10843661" cy="5628323"/>
          </a:xfrm>
        </p:spPr>
        <p:txBody>
          <a:bodyPr>
            <a:normAutofit fontScale="92500" lnSpcReduction="10000"/>
          </a:bodyPr>
          <a:lstStyle/>
          <a:p>
            <a:pPr marL="0" indent="0" algn="just">
              <a:lnSpc>
                <a:spcPct val="150000"/>
              </a:lnSpc>
              <a:buNone/>
            </a:pPr>
            <a:r>
              <a:rPr lang="en-US" dirty="0"/>
              <a:t>In the above example, we have created a </a:t>
            </a:r>
            <a:r>
              <a:rPr lang="en-US" b="1" dirty="0"/>
              <a:t>superclass named Language </a:t>
            </a:r>
            <a:r>
              <a:rPr lang="en-US" dirty="0"/>
              <a:t>and a </a:t>
            </a:r>
            <a:r>
              <a:rPr lang="en-US" b="1" dirty="0"/>
              <a:t>subclass named Java</a:t>
            </a:r>
            <a:r>
              <a:rPr lang="en-US" dirty="0"/>
              <a:t>. Here, the method </a:t>
            </a:r>
            <a:r>
              <a:rPr lang="en-US" b="1" dirty="0" err="1">
                <a:highlight>
                  <a:srgbClr val="FFFF00"/>
                </a:highlight>
              </a:rPr>
              <a:t>displayInfo</a:t>
            </a:r>
            <a:r>
              <a:rPr lang="en-US" b="1" dirty="0">
                <a:highlight>
                  <a:srgbClr val="FFFF00"/>
                </a:highlight>
              </a:rPr>
              <a:t>() </a:t>
            </a:r>
            <a:r>
              <a:rPr lang="en-US" dirty="0"/>
              <a:t>is present in both Language and Java.</a:t>
            </a:r>
          </a:p>
          <a:p>
            <a:pPr marL="0" indent="0" algn="just">
              <a:lnSpc>
                <a:spcPct val="150000"/>
              </a:lnSpc>
              <a:buNone/>
            </a:pPr>
            <a:r>
              <a:rPr lang="en-US" dirty="0"/>
              <a:t>The use of </a:t>
            </a:r>
            <a:r>
              <a:rPr lang="en-US" dirty="0" err="1"/>
              <a:t>displayInfo</a:t>
            </a:r>
            <a:r>
              <a:rPr lang="en-US" dirty="0"/>
              <a:t>() is to print the information. However, it is printing different information in Language and Java.</a:t>
            </a:r>
          </a:p>
          <a:p>
            <a:pPr marL="0" indent="0" algn="just">
              <a:lnSpc>
                <a:spcPct val="150000"/>
              </a:lnSpc>
              <a:buNone/>
            </a:pPr>
            <a:r>
              <a:rPr lang="en-US" dirty="0"/>
              <a:t>Based on the object used to call the method, the corresponding information is printed.</a:t>
            </a:r>
          </a:p>
          <a:p>
            <a:pPr marL="0" indent="0" algn="just">
              <a:lnSpc>
                <a:spcPct val="150000"/>
              </a:lnSpc>
              <a:buNone/>
            </a:pPr>
            <a:r>
              <a:rPr lang="en-US" b="1" dirty="0"/>
              <a:t>Note: The method that is called is determined during the execution of the program. Hence, method overriding is a </a:t>
            </a:r>
            <a:r>
              <a:rPr lang="en-US" b="1" dirty="0">
                <a:highlight>
                  <a:srgbClr val="FFFF00"/>
                </a:highlight>
              </a:rPr>
              <a:t>run-time polymorphism</a:t>
            </a:r>
            <a:endParaRPr lang="en-CA" b="1" dirty="0">
              <a:highlight>
                <a:srgbClr val="FFFF00"/>
              </a:highlight>
            </a:endParaRPr>
          </a:p>
        </p:txBody>
      </p:sp>
    </p:spTree>
    <p:extLst>
      <p:ext uri="{BB962C8B-B14F-4D97-AF65-F5344CB8AC3E}">
        <p14:creationId xmlns:p14="http://schemas.microsoft.com/office/powerpoint/2010/main" val="127120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202C-7116-8AA9-BC95-795BEB47F7CC}"/>
              </a:ext>
            </a:extLst>
          </p:cNvPr>
          <p:cNvSpPr>
            <a:spLocks noGrp="1"/>
          </p:cNvSpPr>
          <p:nvPr>
            <p:ph type="title"/>
          </p:nvPr>
        </p:nvSpPr>
        <p:spPr/>
        <p:txBody>
          <a:bodyPr/>
          <a:lstStyle/>
          <a:p>
            <a:r>
              <a:rPr lang="en-US" b="1" dirty="0"/>
              <a:t>2. Java Method Overloading</a:t>
            </a:r>
            <a:endParaRPr lang="en-CA" b="1" dirty="0"/>
          </a:p>
        </p:txBody>
      </p:sp>
      <p:sp>
        <p:nvSpPr>
          <p:cNvPr id="3" name="Content Placeholder 2">
            <a:extLst>
              <a:ext uri="{FF2B5EF4-FFF2-40B4-BE49-F238E27FC236}">
                <a16:creationId xmlns:a16="http://schemas.microsoft.com/office/drawing/2014/main" id="{CF2176A4-F73A-2FD2-7206-A429F124AF49}"/>
              </a:ext>
            </a:extLst>
          </p:cNvPr>
          <p:cNvSpPr>
            <a:spLocks noGrp="1"/>
          </p:cNvSpPr>
          <p:nvPr>
            <p:ph idx="1"/>
          </p:nvPr>
        </p:nvSpPr>
        <p:spPr>
          <a:xfrm>
            <a:off x="838200" y="1520792"/>
            <a:ext cx="10515600" cy="5053263"/>
          </a:xfrm>
        </p:spPr>
        <p:txBody>
          <a:bodyPr>
            <a:normAutofit fontScale="92500" lnSpcReduction="20000"/>
          </a:bodyPr>
          <a:lstStyle/>
          <a:p>
            <a:pPr marL="0" indent="0" algn="just">
              <a:lnSpc>
                <a:spcPct val="150000"/>
              </a:lnSpc>
              <a:buNone/>
            </a:pPr>
            <a:r>
              <a:rPr lang="en-US" dirty="0"/>
              <a:t>In a Java class, we can create methods with the same name if they differ in parameters. For example,</a:t>
            </a:r>
          </a:p>
          <a:p>
            <a:pPr marL="0" indent="0" algn="just">
              <a:lnSpc>
                <a:spcPct val="150000"/>
              </a:lnSpc>
              <a:buNone/>
            </a:pPr>
            <a:r>
              <a:rPr lang="en-US" dirty="0"/>
              <a:t>	void </a:t>
            </a:r>
            <a:r>
              <a:rPr lang="en-US" dirty="0" err="1"/>
              <a:t>func</a:t>
            </a:r>
            <a:r>
              <a:rPr lang="en-US" dirty="0"/>
              <a:t>() { ... }</a:t>
            </a:r>
          </a:p>
          <a:p>
            <a:pPr marL="0" indent="0" algn="just">
              <a:lnSpc>
                <a:spcPct val="150000"/>
              </a:lnSpc>
              <a:buNone/>
            </a:pPr>
            <a:r>
              <a:rPr lang="en-US" dirty="0"/>
              <a:t>	void </a:t>
            </a:r>
            <a:r>
              <a:rPr lang="en-US" dirty="0" err="1"/>
              <a:t>func</a:t>
            </a:r>
            <a:r>
              <a:rPr lang="en-US" dirty="0"/>
              <a:t>(int a) { ... }</a:t>
            </a:r>
          </a:p>
          <a:p>
            <a:pPr marL="0" indent="0" algn="just">
              <a:lnSpc>
                <a:spcPct val="150000"/>
              </a:lnSpc>
              <a:buNone/>
            </a:pPr>
            <a:r>
              <a:rPr lang="en-US" dirty="0"/>
              <a:t>	float </a:t>
            </a:r>
            <a:r>
              <a:rPr lang="en-US" dirty="0" err="1"/>
              <a:t>func</a:t>
            </a:r>
            <a:r>
              <a:rPr lang="en-US" dirty="0"/>
              <a:t>(double a) { ... }</a:t>
            </a:r>
          </a:p>
          <a:p>
            <a:pPr marL="0" indent="0" algn="just">
              <a:lnSpc>
                <a:spcPct val="150000"/>
              </a:lnSpc>
              <a:buNone/>
            </a:pPr>
            <a:r>
              <a:rPr lang="en-US" dirty="0"/>
              <a:t>	float </a:t>
            </a:r>
            <a:r>
              <a:rPr lang="en-US" dirty="0" err="1"/>
              <a:t>func</a:t>
            </a:r>
            <a:r>
              <a:rPr lang="en-US" dirty="0"/>
              <a:t>(int a, float b) { ... }</a:t>
            </a:r>
          </a:p>
          <a:p>
            <a:pPr marL="0" indent="0" algn="just">
              <a:lnSpc>
                <a:spcPct val="150000"/>
              </a:lnSpc>
              <a:buNone/>
            </a:pPr>
            <a:r>
              <a:rPr lang="en-US" dirty="0"/>
              <a:t>This is known as method overloading in Java. Here, the same method will perform different operations based on the parameter.</a:t>
            </a:r>
            <a:endParaRPr lang="en-CA" dirty="0"/>
          </a:p>
        </p:txBody>
      </p:sp>
    </p:spTree>
    <p:extLst>
      <p:ext uri="{BB962C8B-B14F-4D97-AF65-F5344CB8AC3E}">
        <p14:creationId xmlns:p14="http://schemas.microsoft.com/office/powerpoint/2010/main" val="2279023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3094</Words>
  <Application>Microsoft Office PowerPoint</Application>
  <PresentationFormat>Widescreen</PresentationFormat>
  <Paragraphs>443</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Java Polymorphism</vt:lpstr>
      <vt:lpstr>PowerPoint Presentation</vt:lpstr>
      <vt:lpstr>PowerPoint Presentation</vt:lpstr>
      <vt:lpstr>Why Polymorphism?</vt:lpstr>
      <vt:lpstr>PowerPoint Presentation</vt:lpstr>
      <vt:lpstr>Java Method Overriding</vt:lpstr>
      <vt:lpstr>PowerPoint Presentation</vt:lpstr>
      <vt:lpstr>PowerPoint Presentation</vt:lpstr>
      <vt:lpstr>2. Java Method Overloading</vt:lpstr>
      <vt:lpstr>PowerPoint Presentation</vt:lpstr>
      <vt:lpstr>PowerPoint Presentation</vt:lpstr>
      <vt:lpstr>PowerPoint Presentation</vt:lpstr>
      <vt:lpstr>Polymorphic Variables</vt:lpstr>
      <vt:lpstr>PowerPoint Presentation</vt:lpstr>
      <vt:lpstr>Java Abstract Class and Abstract Methods</vt:lpstr>
      <vt:lpstr>PowerPoint Presentation</vt:lpstr>
      <vt:lpstr>Java Abstract Method</vt:lpstr>
      <vt:lpstr>PowerPoint Presentation</vt:lpstr>
      <vt:lpstr>Implementing Abstract Methods</vt:lpstr>
      <vt:lpstr>PowerPoint Presentation</vt:lpstr>
      <vt:lpstr>Key Points to Remember</vt:lpstr>
      <vt:lpstr>Java Interface</vt:lpstr>
      <vt:lpstr>Implementing an Interface</vt:lpstr>
      <vt:lpstr>PowerPoint Presentation</vt:lpstr>
      <vt:lpstr>PowerPoint Presentation</vt:lpstr>
      <vt:lpstr>Implementing Multiple Interfaces</vt:lpstr>
      <vt:lpstr>Extending an Interface </vt:lpstr>
      <vt:lpstr>Extending Multiple Interfaces</vt:lpstr>
      <vt:lpstr>Interfaces are also used to achieve multiple inheritance in Java. </vt:lpstr>
      <vt:lpstr>default methods in Java Interfaces</vt:lpstr>
      <vt:lpstr>Why default methods?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Polymorphism</dc:title>
  <dc:creator>MEENAKSHI YUVARAJ</dc:creator>
  <cp:lastModifiedBy>MEENAKSHI YUVARAJ</cp:lastModifiedBy>
  <cp:revision>2</cp:revision>
  <dcterms:created xsi:type="dcterms:W3CDTF">2023-10-09T19:10:04Z</dcterms:created>
  <dcterms:modified xsi:type="dcterms:W3CDTF">2024-03-06T16:46:55Z</dcterms:modified>
</cp:coreProperties>
</file>