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31394D"/>
        </a:fontRef>
        <a:srgbClr val="31394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CCE"/>
          </a:solidFill>
        </a:fill>
      </a:tcStyle>
    </a:wholeTbl>
    <a:band2H>
      <a:tcTxStyle b="def" i="def"/>
      <a:tcStyle>
        <a:tcBdr/>
        <a:fill>
          <a:solidFill>
            <a:srgbClr val="E6E7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31394D"/>
        </a:fontRef>
        <a:srgbClr val="31394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4F1"/>
          </a:solidFill>
        </a:fill>
      </a:tcStyle>
    </a:wholeTbl>
    <a:band2H>
      <a:tcTxStyle b="def" i="def"/>
      <a:tcStyle>
        <a:tcBdr/>
        <a:fill>
          <a:solidFill>
            <a:srgbClr val="FCFAF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31394D"/>
        </a:fontRef>
        <a:srgbClr val="31394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EFBFF"/>
          </a:solidFill>
        </a:fill>
      </a:tcStyle>
    </a:wholeTbl>
    <a:band2H>
      <a:tcTxStyle b="def" i="def"/>
      <a:tcStyle>
        <a:tcBdr/>
        <a:fill>
          <a:solidFill>
            <a:srgbClr val="F6FD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31394D"/>
        </a:fontRef>
        <a:srgbClr val="31394D"/>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8"/>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31394D"/>
        </a:fontRef>
        <a:srgbClr val="31394D"/>
      </a:tcTxStyle>
      <a:tcStyle>
        <a:tcBdr>
          <a:left>
            <a:ln w="12700" cap="flat">
              <a:noFill/>
              <a:miter lim="400000"/>
            </a:ln>
          </a:left>
          <a:right>
            <a:ln w="12700" cap="flat">
              <a:noFill/>
              <a:miter lim="400000"/>
            </a:ln>
          </a:right>
          <a:top>
            <a:ln w="50800" cap="flat">
              <a:solidFill>
                <a:srgbClr val="31394D"/>
              </a:solidFill>
              <a:prstDash val="solid"/>
              <a:round/>
            </a:ln>
          </a:top>
          <a:bottom>
            <a:ln w="25400" cap="flat">
              <a:solidFill>
                <a:srgbClr val="31394D"/>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31394D"/>
              </a:solidFill>
              <a:prstDash val="solid"/>
              <a:round/>
            </a:ln>
          </a:top>
          <a:bottom>
            <a:ln w="25400" cap="flat">
              <a:solidFill>
                <a:srgbClr val="31394D"/>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31394D"/>
        </a:fontRef>
        <a:srgbClr val="31394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CF"/>
          </a:solidFill>
        </a:fill>
      </a:tcStyle>
    </a:wholeTbl>
    <a:band2H>
      <a:tcTxStyle b="def" i="def"/>
      <a:tcStyle>
        <a:tcBdr/>
        <a:fill>
          <a:solidFill>
            <a:srgbClr val="E7E7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1394D"/>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1394D"/>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1394D"/>
          </a:solidFill>
        </a:fill>
      </a:tcStyle>
    </a:firstRow>
  </a:tblStyle>
  <a:tblStyle styleId="{2708684C-4D16-4618-839F-0558EEFCDFE6}" styleName="">
    <a:tblBg/>
    <a:wholeTbl>
      <a:tcTxStyle b="off" i="off">
        <a:fontRef idx="major">
          <a:srgbClr val="31394D"/>
        </a:fontRef>
        <a:srgbClr val="31394D"/>
      </a:tcTxStyle>
      <a:tcStyle>
        <a:tcBdr>
          <a:left>
            <a:ln w="12700" cap="flat">
              <a:solidFill>
                <a:srgbClr val="31394D"/>
              </a:solidFill>
              <a:prstDash val="solid"/>
              <a:round/>
            </a:ln>
          </a:left>
          <a:right>
            <a:ln w="12700" cap="flat">
              <a:solidFill>
                <a:srgbClr val="31394D"/>
              </a:solidFill>
              <a:prstDash val="solid"/>
              <a:round/>
            </a:ln>
          </a:right>
          <a:top>
            <a:ln w="12700" cap="flat">
              <a:solidFill>
                <a:srgbClr val="31394D"/>
              </a:solidFill>
              <a:prstDash val="solid"/>
              <a:round/>
            </a:ln>
          </a:top>
          <a:bottom>
            <a:ln w="12700" cap="flat">
              <a:solidFill>
                <a:srgbClr val="31394D"/>
              </a:solidFill>
              <a:prstDash val="solid"/>
              <a:round/>
            </a:ln>
          </a:bottom>
          <a:insideH>
            <a:ln w="12700" cap="flat">
              <a:solidFill>
                <a:srgbClr val="31394D"/>
              </a:solidFill>
              <a:prstDash val="solid"/>
              <a:round/>
            </a:ln>
          </a:insideH>
          <a:insideV>
            <a:ln w="12700" cap="flat">
              <a:solidFill>
                <a:srgbClr val="31394D"/>
              </a:solidFill>
              <a:prstDash val="solid"/>
              <a:round/>
            </a:ln>
          </a:insideV>
        </a:tcBdr>
        <a:fill>
          <a:solidFill>
            <a:srgbClr val="31394D">
              <a:alpha val="20000"/>
            </a:srgbClr>
          </a:solidFill>
        </a:fill>
      </a:tcStyle>
    </a:wholeTbl>
    <a:band2H>
      <a:tcTxStyle b="def" i="def"/>
      <a:tcStyle>
        <a:tcBdr/>
        <a:fill>
          <a:solidFill>
            <a:srgbClr val="FFFFFF"/>
          </a:solidFill>
        </a:fill>
      </a:tcStyle>
    </a:band2H>
    <a:firstCol>
      <a:tcTxStyle b="on" i="off">
        <a:fontRef idx="major">
          <a:srgbClr val="31394D"/>
        </a:fontRef>
        <a:srgbClr val="31394D"/>
      </a:tcTxStyle>
      <a:tcStyle>
        <a:tcBdr>
          <a:left>
            <a:ln w="12700" cap="flat">
              <a:solidFill>
                <a:srgbClr val="31394D"/>
              </a:solidFill>
              <a:prstDash val="solid"/>
              <a:round/>
            </a:ln>
          </a:left>
          <a:right>
            <a:ln w="12700" cap="flat">
              <a:solidFill>
                <a:srgbClr val="31394D"/>
              </a:solidFill>
              <a:prstDash val="solid"/>
              <a:round/>
            </a:ln>
          </a:right>
          <a:top>
            <a:ln w="12700" cap="flat">
              <a:solidFill>
                <a:srgbClr val="31394D"/>
              </a:solidFill>
              <a:prstDash val="solid"/>
              <a:round/>
            </a:ln>
          </a:top>
          <a:bottom>
            <a:ln w="12700" cap="flat">
              <a:solidFill>
                <a:srgbClr val="31394D"/>
              </a:solidFill>
              <a:prstDash val="solid"/>
              <a:round/>
            </a:ln>
          </a:bottom>
          <a:insideH>
            <a:ln w="12700" cap="flat">
              <a:solidFill>
                <a:srgbClr val="31394D"/>
              </a:solidFill>
              <a:prstDash val="solid"/>
              <a:round/>
            </a:ln>
          </a:insideH>
          <a:insideV>
            <a:ln w="12700" cap="flat">
              <a:solidFill>
                <a:srgbClr val="31394D"/>
              </a:solidFill>
              <a:prstDash val="solid"/>
              <a:round/>
            </a:ln>
          </a:insideV>
        </a:tcBdr>
        <a:fill>
          <a:solidFill>
            <a:srgbClr val="31394D">
              <a:alpha val="20000"/>
            </a:srgbClr>
          </a:solidFill>
        </a:fill>
      </a:tcStyle>
    </a:firstCol>
    <a:lastRow>
      <a:tcTxStyle b="on" i="off">
        <a:fontRef idx="major">
          <a:srgbClr val="31394D"/>
        </a:fontRef>
        <a:srgbClr val="31394D"/>
      </a:tcTxStyle>
      <a:tcStyle>
        <a:tcBdr>
          <a:left>
            <a:ln w="12700" cap="flat">
              <a:solidFill>
                <a:srgbClr val="31394D"/>
              </a:solidFill>
              <a:prstDash val="solid"/>
              <a:round/>
            </a:ln>
          </a:left>
          <a:right>
            <a:ln w="12700" cap="flat">
              <a:solidFill>
                <a:srgbClr val="31394D"/>
              </a:solidFill>
              <a:prstDash val="solid"/>
              <a:round/>
            </a:ln>
          </a:right>
          <a:top>
            <a:ln w="50800" cap="flat">
              <a:solidFill>
                <a:srgbClr val="31394D"/>
              </a:solidFill>
              <a:prstDash val="solid"/>
              <a:round/>
            </a:ln>
          </a:top>
          <a:bottom>
            <a:ln w="12700" cap="flat">
              <a:solidFill>
                <a:srgbClr val="31394D"/>
              </a:solidFill>
              <a:prstDash val="solid"/>
              <a:round/>
            </a:ln>
          </a:bottom>
          <a:insideH>
            <a:ln w="12700" cap="flat">
              <a:solidFill>
                <a:srgbClr val="31394D"/>
              </a:solidFill>
              <a:prstDash val="solid"/>
              <a:round/>
            </a:ln>
          </a:insideH>
          <a:insideV>
            <a:ln w="12700" cap="flat">
              <a:solidFill>
                <a:srgbClr val="31394D"/>
              </a:solidFill>
              <a:prstDash val="solid"/>
              <a:round/>
            </a:ln>
          </a:insideV>
        </a:tcBdr>
        <a:fill>
          <a:noFill/>
        </a:fill>
      </a:tcStyle>
    </a:lastRow>
    <a:firstRow>
      <a:tcTxStyle b="on" i="off">
        <a:fontRef idx="major">
          <a:srgbClr val="31394D"/>
        </a:fontRef>
        <a:srgbClr val="31394D"/>
      </a:tcTxStyle>
      <a:tcStyle>
        <a:tcBdr>
          <a:left>
            <a:ln w="12700" cap="flat">
              <a:solidFill>
                <a:srgbClr val="31394D"/>
              </a:solidFill>
              <a:prstDash val="solid"/>
              <a:round/>
            </a:ln>
          </a:left>
          <a:right>
            <a:ln w="12700" cap="flat">
              <a:solidFill>
                <a:srgbClr val="31394D"/>
              </a:solidFill>
              <a:prstDash val="solid"/>
              <a:round/>
            </a:ln>
          </a:right>
          <a:top>
            <a:ln w="12700" cap="flat">
              <a:solidFill>
                <a:srgbClr val="31394D"/>
              </a:solidFill>
              <a:prstDash val="solid"/>
              <a:round/>
            </a:ln>
          </a:top>
          <a:bottom>
            <a:ln w="25400" cap="flat">
              <a:solidFill>
                <a:srgbClr val="31394D"/>
              </a:solidFill>
              <a:prstDash val="solid"/>
              <a:round/>
            </a:ln>
          </a:bottom>
          <a:insideH>
            <a:ln w="12700" cap="flat">
              <a:solidFill>
                <a:srgbClr val="31394D"/>
              </a:solidFill>
              <a:prstDash val="solid"/>
              <a:round/>
            </a:ln>
          </a:insideH>
          <a:insideV>
            <a:ln w="12700" cap="flat">
              <a:solidFill>
                <a:srgbClr val="31394D"/>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5" name="Shape 115"/>
          <p:cNvSpPr/>
          <p:nvPr>
            <p:ph type="sldImg"/>
          </p:nvPr>
        </p:nvSpPr>
        <p:spPr>
          <a:xfrm>
            <a:off x="1143000" y="685800"/>
            <a:ext cx="4572000" cy="3429000"/>
          </a:xfrm>
          <a:prstGeom prst="rect">
            <a:avLst/>
          </a:prstGeom>
        </p:spPr>
        <p:txBody>
          <a:bodyPr/>
          <a:lstStyle/>
          <a:p>
            <a:pPr/>
          </a:p>
        </p:txBody>
      </p:sp>
      <p:sp>
        <p:nvSpPr>
          <p:cNvPr id="116" name="Shape 11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31394D"/>
        </a:solidFill>
      </p:bgPr>
    </p:bg>
    <p:spTree>
      <p:nvGrpSpPr>
        <p:cNvPr id="1" name=""/>
        <p:cNvGrpSpPr/>
        <p:nvPr/>
      </p:nvGrpSpPr>
      <p:grpSpPr>
        <a:xfrm>
          <a:off x="0" y="0"/>
          <a:ext cx="0" cy="0"/>
          <a:chOff x="0" y="0"/>
          <a:chExt cx="0" cy="0"/>
        </a:xfrm>
      </p:grpSpPr>
      <p:sp>
        <p:nvSpPr>
          <p:cNvPr id="12" name="Google Shape;10;p2"/>
          <p:cNvSpPr/>
          <p:nvPr/>
        </p:nvSpPr>
        <p:spPr>
          <a:xfrm>
            <a:off x="-126" y="-1"/>
            <a:ext cx="9144252" cy="439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599" y="8707"/>
                </a:lnTo>
                <a:lnTo>
                  <a:pt x="0" y="21600"/>
                </a:lnTo>
                <a:close/>
              </a:path>
            </a:pathLst>
          </a:custGeom>
          <a:solidFill>
            <a:srgbClr val="FFFFFF"/>
          </a:solidFill>
          <a:ln w="12700">
            <a:miter lim="400000"/>
          </a:ln>
        </p:spPr>
        <p:txBody>
          <a:bodyPr lIns="0" tIns="0" rIns="0" bIns="0"/>
          <a:lstStyle/>
          <a:p>
            <a:pPr>
              <a:defRPr>
                <a:solidFill>
                  <a:srgbClr val="000000"/>
                </a:solidFill>
              </a:defRPr>
            </a:pPr>
          </a:p>
        </p:txBody>
      </p:sp>
      <p:sp>
        <p:nvSpPr>
          <p:cNvPr id="13" name="Title Text"/>
          <p:cNvSpPr txBox="1"/>
          <p:nvPr>
            <p:ph type="title"/>
          </p:nvPr>
        </p:nvSpPr>
        <p:spPr>
          <a:xfrm>
            <a:off x="311699" y="539725"/>
            <a:ext cx="8520602" cy="1282501"/>
          </a:xfrm>
          <a:prstGeom prst="rect">
            <a:avLst/>
          </a:prstGeom>
        </p:spPr>
        <p:txBody>
          <a:bodyPr/>
          <a:lstStyle>
            <a:lvl1pPr>
              <a:defRPr sz="3600">
                <a:solidFill>
                  <a:schemeClr val="accent1"/>
                </a:solidFill>
              </a:defRPr>
            </a:lvl1pPr>
          </a:lstStyle>
          <a:p>
            <a:pPr/>
            <a:r>
              <a:t>Title Text</a:t>
            </a:r>
          </a:p>
        </p:txBody>
      </p:sp>
      <p:sp>
        <p:nvSpPr>
          <p:cNvPr id="14" name="Body Level One…"/>
          <p:cNvSpPr txBox="1"/>
          <p:nvPr>
            <p:ph type="body" sz="quarter" idx="1"/>
          </p:nvPr>
        </p:nvSpPr>
        <p:spPr>
          <a:xfrm>
            <a:off x="311699" y="1878559"/>
            <a:ext cx="4242601" cy="738301"/>
          </a:xfrm>
          <a:prstGeom prst="rect">
            <a:avLst/>
          </a:prstGeom>
        </p:spPr>
        <p:txBody>
          <a:bodyPr>
            <a:normAutofit fontScale="100000" lnSpcReduction="0"/>
          </a:bodyPr>
          <a:lstStyle>
            <a:lvl1pPr marL="311150" indent="-165100">
              <a:lnSpc>
                <a:spcPct val="100000"/>
              </a:lnSpc>
              <a:buClrTx/>
              <a:buSzTx/>
              <a:buFontTx/>
              <a:buNone/>
              <a:defRPr sz="1600">
                <a:solidFill>
                  <a:srgbClr val="626B73"/>
                </a:solidFill>
              </a:defRPr>
            </a:lvl1pPr>
            <a:lvl2pPr marL="311150" indent="304800">
              <a:lnSpc>
                <a:spcPct val="100000"/>
              </a:lnSpc>
              <a:buClrTx/>
              <a:buSzTx/>
              <a:buFontTx/>
              <a:buNone/>
              <a:defRPr sz="1600">
                <a:solidFill>
                  <a:srgbClr val="626B73"/>
                </a:solidFill>
              </a:defRPr>
            </a:lvl2pPr>
            <a:lvl3pPr marL="311150" indent="762000">
              <a:lnSpc>
                <a:spcPct val="100000"/>
              </a:lnSpc>
              <a:buClrTx/>
              <a:buSzTx/>
              <a:buFontTx/>
              <a:buNone/>
              <a:defRPr sz="1600">
                <a:solidFill>
                  <a:srgbClr val="626B73"/>
                </a:solidFill>
              </a:defRPr>
            </a:lvl3pPr>
            <a:lvl4pPr marL="311150" indent="1219200">
              <a:lnSpc>
                <a:spcPct val="100000"/>
              </a:lnSpc>
              <a:buClrTx/>
              <a:buSzTx/>
              <a:buFontTx/>
              <a:buNone/>
              <a:defRPr sz="1600">
                <a:solidFill>
                  <a:srgbClr val="626B73"/>
                </a:solidFill>
              </a:defRPr>
            </a:lvl4pPr>
            <a:lvl5pPr marL="311150" indent="1676400">
              <a:lnSpc>
                <a:spcPct val="100000"/>
              </a:lnSpc>
              <a:buClrTx/>
              <a:buSzTx/>
              <a:buFontTx/>
              <a:buNone/>
              <a:defRPr sz="1600">
                <a:solidFill>
                  <a:srgbClr val="626B73"/>
                </a:solidFill>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_NUMBER">
    <p:bg>
      <p:bgPr>
        <a:solidFill>
          <a:srgbClr val="31394D"/>
        </a:solidFill>
      </p:bgPr>
    </p:bg>
    <p:spTree>
      <p:nvGrpSpPr>
        <p:cNvPr id="1" name=""/>
        <p:cNvGrpSpPr/>
        <p:nvPr/>
      </p:nvGrpSpPr>
      <p:grpSpPr>
        <a:xfrm>
          <a:off x="0" y="0"/>
          <a:ext cx="0" cy="0"/>
          <a:chOff x="0" y="0"/>
          <a:chExt cx="0" cy="0"/>
        </a:xfrm>
      </p:grpSpPr>
      <p:sp>
        <p:nvSpPr>
          <p:cNvPr id="100" name="Title Text"/>
          <p:cNvSpPr txBox="1"/>
          <p:nvPr>
            <p:ph type="title"/>
          </p:nvPr>
        </p:nvSpPr>
        <p:spPr>
          <a:xfrm>
            <a:off x="311750" y="831175"/>
            <a:ext cx="5334900" cy="1244701"/>
          </a:xfrm>
          <a:prstGeom prst="rect">
            <a:avLst/>
          </a:prstGeom>
        </p:spPr>
        <p:txBody>
          <a:bodyPr anchor="b"/>
          <a:lstStyle>
            <a:lvl1pPr>
              <a:defRPr sz="10000"/>
            </a:lvl1pPr>
          </a:lstStyle>
          <a:p>
            <a:pPr/>
            <a:r>
              <a:t>Title Text</a:t>
            </a:r>
          </a:p>
        </p:txBody>
      </p:sp>
      <p:sp>
        <p:nvSpPr>
          <p:cNvPr id="101" name="Body Level One…"/>
          <p:cNvSpPr txBox="1"/>
          <p:nvPr>
            <p:ph type="body" sz="quarter" idx="1"/>
          </p:nvPr>
        </p:nvSpPr>
        <p:spPr>
          <a:xfrm>
            <a:off x="311699" y="2121424"/>
            <a:ext cx="5334901" cy="942601"/>
          </a:xfrm>
          <a:prstGeom prst="rect">
            <a:avLst/>
          </a:prstGeom>
        </p:spPr>
        <p:txBody>
          <a:bodyPr>
            <a:normAutofit fontScale="100000" lnSpcReduction="0"/>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solidFill>
                  <a:schemeClr val="accent2"/>
                </a:solidFill>
              </a:defRPr>
            </a:lvl3pPr>
            <a:lvl4pPr>
              <a:buClr>
                <a:schemeClr val="accent2"/>
              </a:buClr>
              <a:defRPr>
                <a:solidFill>
                  <a:schemeClr val="accent2"/>
                </a:solidFill>
              </a:defRPr>
            </a:lvl4pPr>
            <a:lvl5pPr>
              <a:buClr>
                <a:schemeClr val="accent2"/>
              </a:buClr>
              <a:defRPr>
                <a:solidFill>
                  <a:schemeClr val="accent2"/>
                </a:solidFill>
              </a:defRPr>
            </a:lvl5pPr>
          </a:lstStyle>
          <a:p>
            <a:pPr/>
            <a:r>
              <a:t>Body Level One</a:t>
            </a:r>
          </a:p>
          <a:p>
            <a:pPr lvl="1"/>
            <a:r>
              <a:t>Body Level Two</a:t>
            </a:r>
          </a:p>
          <a:p>
            <a:pPr lvl="2"/>
            <a:r>
              <a:t>Body Level Three</a:t>
            </a:r>
          </a:p>
          <a:p>
            <a:pPr lvl="3"/>
            <a:r>
              <a:t>Body Level Four</a:t>
            </a:r>
          </a:p>
          <a:p>
            <a:pPr lvl="4"/>
            <a:r>
              <a:t>Body Level Five</a:t>
            </a:r>
          </a:p>
        </p:txBody>
      </p:sp>
      <p:sp>
        <p:nvSpPr>
          <p:cNvPr id="10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chemeClr val="accent3"/>
        </a:solidFill>
      </p:bgPr>
    </p:bg>
    <p:spTree>
      <p:nvGrpSpPr>
        <p:cNvPr id="1" name=""/>
        <p:cNvGrpSpPr/>
        <p:nvPr/>
      </p:nvGrpSpPr>
      <p:grpSpPr>
        <a:xfrm>
          <a:off x="0" y="0"/>
          <a:ext cx="0" cy="0"/>
          <a:chOff x="0" y="0"/>
          <a:chExt cx="0" cy="0"/>
        </a:xfrm>
      </p:grpSpPr>
      <p:sp>
        <p:nvSpPr>
          <p:cNvPr id="22" name="Google Shape;15;p3"/>
          <p:cNvSpPr/>
          <p:nvPr/>
        </p:nvSpPr>
        <p:spPr>
          <a:xfrm>
            <a:off x="-1" y="48098"/>
            <a:ext cx="9144252" cy="439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599" y="8707"/>
                </a:lnTo>
                <a:lnTo>
                  <a:pt x="0" y="21600"/>
                </a:lnTo>
                <a:close/>
              </a:path>
            </a:pathLst>
          </a:custGeom>
          <a:solidFill>
            <a:srgbClr val="FFFFFF"/>
          </a:solidFill>
          <a:ln w="12700">
            <a:miter lim="400000"/>
          </a:ln>
        </p:spPr>
        <p:txBody>
          <a:bodyPr lIns="0" tIns="0" rIns="0" bIns="0"/>
          <a:lstStyle/>
          <a:p>
            <a:pPr>
              <a:defRPr>
                <a:solidFill>
                  <a:srgbClr val="000000"/>
                </a:solidFill>
              </a:defRPr>
            </a:pPr>
          </a:p>
        </p:txBody>
      </p:sp>
      <p:sp>
        <p:nvSpPr>
          <p:cNvPr id="23" name="Google Shape;16;p3"/>
          <p:cNvSpPr/>
          <p:nvPr/>
        </p:nvSpPr>
        <p:spPr>
          <a:xfrm>
            <a:off x="-1" y="-1"/>
            <a:ext cx="9144252" cy="439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599" y="8707"/>
                </a:lnTo>
                <a:lnTo>
                  <a:pt x="0" y="21600"/>
                </a:lnTo>
                <a:close/>
              </a:path>
            </a:pathLst>
          </a:custGeom>
          <a:solidFill>
            <a:schemeClr val="accent3"/>
          </a:solidFill>
          <a:ln w="12700">
            <a:miter lim="400000"/>
          </a:ln>
        </p:spPr>
        <p:txBody>
          <a:bodyPr lIns="0" tIns="0" rIns="0" bIns="0"/>
          <a:lstStyle/>
          <a:p>
            <a:pPr>
              <a:defRPr>
                <a:solidFill>
                  <a:srgbClr val="000000"/>
                </a:solidFill>
              </a:defRPr>
            </a:pPr>
          </a:p>
        </p:txBody>
      </p:sp>
      <p:sp>
        <p:nvSpPr>
          <p:cNvPr id="24" name="Title Text"/>
          <p:cNvSpPr txBox="1"/>
          <p:nvPr>
            <p:ph type="title"/>
          </p:nvPr>
        </p:nvSpPr>
        <p:spPr>
          <a:xfrm>
            <a:off x="311699" y="539725"/>
            <a:ext cx="8520602" cy="1282501"/>
          </a:xfrm>
          <a:prstGeom prst="rect">
            <a:avLst/>
          </a:prstGeom>
        </p:spPr>
        <p:txBody>
          <a:bodyPr/>
          <a:lstStyle>
            <a:lvl1pPr>
              <a:defRPr sz="3600">
                <a:solidFill>
                  <a:schemeClr val="accent1"/>
                </a:solidFill>
              </a:defRPr>
            </a:lvl1pPr>
          </a:lstStyle>
          <a:p>
            <a:pPr/>
            <a:r>
              <a:t>Title Text</a:t>
            </a:r>
          </a:p>
        </p:txBody>
      </p:sp>
      <p:sp>
        <p:nvSpPr>
          <p:cNvPr id="25" name="Slide Number"/>
          <p:cNvSpPr txBox="1"/>
          <p:nvPr>
            <p:ph type="sldNum" sz="quarter" idx="2"/>
          </p:nvPr>
        </p:nvSpPr>
        <p:spPr>
          <a:prstGeom prst="rect">
            <a:avLst/>
          </a:prstGeom>
        </p:spPr>
        <p:txBody>
          <a:bodyPr/>
          <a:lstStyle>
            <a:lvl1pPr>
              <a:defRPr>
                <a:solidFill>
                  <a:schemeClr val="accent1"/>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32" name="Google Shape;20;p4"/>
          <p:cNvSpPr/>
          <p:nvPr/>
        </p:nvSpPr>
        <p:spPr>
          <a:xfrm>
            <a:off x="0" y="0"/>
            <a:ext cx="4314000" cy="5143500"/>
          </a:xfrm>
          <a:prstGeom prst="rect">
            <a:avLst/>
          </a:prstGeom>
          <a:solidFill>
            <a:srgbClr val="31394D"/>
          </a:solidFill>
          <a:ln w="12700">
            <a:miter lim="400000"/>
          </a:ln>
        </p:spPr>
        <p:txBody>
          <a:bodyPr lIns="0" tIns="0" rIns="0" bIns="0" anchor="ctr"/>
          <a:lstStyle/>
          <a:p>
            <a:pPr>
              <a:defRPr>
                <a:solidFill>
                  <a:srgbClr val="000000"/>
                </a:solidFill>
              </a:defRPr>
            </a:pPr>
          </a:p>
        </p:txBody>
      </p:sp>
      <p:sp>
        <p:nvSpPr>
          <p:cNvPr id="33" name="Google Shape;21;p4"/>
          <p:cNvSpPr/>
          <p:nvPr/>
        </p:nvSpPr>
        <p:spPr>
          <a:xfrm>
            <a:off x="-1" y="44125"/>
            <a:ext cx="4313627" cy="43993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
                </a:moveTo>
                <a:lnTo>
                  <a:pt x="21584" y="0"/>
                </a:lnTo>
                <a:lnTo>
                  <a:pt x="21600" y="15532"/>
                </a:lnTo>
                <a:lnTo>
                  <a:pt x="0" y="21600"/>
                </a:lnTo>
                <a:close/>
              </a:path>
            </a:pathLst>
          </a:custGeom>
          <a:solidFill>
            <a:schemeClr val="accent2"/>
          </a:solidFill>
          <a:ln w="12700">
            <a:miter lim="400000"/>
          </a:ln>
        </p:spPr>
        <p:txBody>
          <a:bodyPr lIns="0" tIns="0" rIns="0" bIns="0"/>
          <a:lstStyle/>
          <a:p>
            <a:pPr>
              <a:defRPr>
                <a:solidFill>
                  <a:srgbClr val="000000"/>
                </a:solidFill>
              </a:defRPr>
            </a:pPr>
          </a:p>
        </p:txBody>
      </p:sp>
      <p:sp>
        <p:nvSpPr>
          <p:cNvPr id="34" name="Google Shape;22;p4"/>
          <p:cNvSpPr/>
          <p:nvPr/>
        </p:nvSpPr>
        <p:spPr>
          <a:xfrm>
            <a:off x="-126" y="0"/>
            <a:ext cx="4316902" cy="4395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
                </a:moveTo>
                <a:lnTo>
                  <a:pt x="21600" y="0"/>
                </a:lnTo>
                <a:lnTo>
                  <a:pt x="21586" y="15533"/>
                </a:lnTo>
                <a:lnTo>
                  <a:pt x="0" y="21600"/>
                </a:lnTo>
                <a:close/>
              </a:path>
            </a:pathLst>
          </a:custGeom>
          <a:solidFill>
            <a:srgbClr val="31394D"/>
          </a:solidFill>
          <a:ln w="12700">
            <a:miter lim="400000"/>
          </a:ln>
        </p:spPr>
        <p:txBody>
          <a:bodyPr lIns="0" tIns="0" rIns="0" bIns="0"/>
          <a:lstStyle/>
          <a:p>
            <a:pPr>
              <a:defRPr>
                <a:solidFill>
                  <a:srgbClr val="000000"/>
                </a:solidFill>
              </a:defRPr>
            </a:pPr>
          </a:p>
        </p:txBody>
      </p:sp>
      <p:sp>
        <p:nvSpPr>
          <p:cNvPr id="35" name="Title Text"/>
          <p:cNvSpPr txBox="1"/>
          <p:nvPr>
            <p:ph type="title"/>
          </p:nvPr>
        </p:nvSpPr>
        <p:spPr>
          <a:xfrm>
            <a:off x="311724" y="500924"/>
            <a:ext cx="3706502" cy="2508901"/>
          </a:xfrm>
          <a:prstGeom prst="rect">
            <a:avLst/>
          </a:prstGeom>
        </p:spPr>
        <p:txBody>
          <a:bodyPr/>
          <a:lstStyle/>
          <a:p>
            <a:pPr/>
            <a:r>
              <a:t>Title Text</a:t>
            </a:r>
          </a:p>
        </p:txBody>
      </p:sp>
      <p:sp>
        <p:nvSpPr>
          <p:cNvPr id="36" name="Body Level One…"/>
          <p:cNvSpPr txBox="1"/>
          <p:nvPr>
            <p:ph type="body" sz="half" idx="1"/>
          </p:nvPr>
        </p:nvSpPr>
        <p:spPr>
          <a:xfrm>
            <a:off x="4644675" y="500924"/>
            <a:ext cx="4166400" cy="40986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44" name="Title Text"/>
          <p:cNvSpPr txBox="1"/>
          <p:nvPr>
            <p:ph type="title"/>
          </p:nvPr>
        </p:nvSpPr>
        <p:spPr>
          <a:prstGeom prst="rect">
            <a:avLst/>
          </a:prstGeom>
        </p:spPr>
        <p:txBody>
          <a:bodyPr/>
          <a:lstStyle/>
          <a:p>
            <a:pPr/>
            <a:r>
              <a:t>Title Text</a:t>
            </a:r>
          </a:p>
        </p:txBody>
      </p:sp>
      <p:sp>
        <p:nvSpPr>
          <p:cNvPr id="45" name="Body Level One…"/>
          <p:cNvSpPr txBox="1"/>
          <p:nvPr>
            <p:ph type="body" sz="half" idx="1"/>
          </p:nvPr>
        </p:nvSpPr>
        <p:spPr>
          <a:xfrm>
            <a:off x="311699" y="1505699"/>
            <a:ext cx="3999902" cy="30762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6" name="Google Shape;30;p5"/>
          <p:cNvSpPr txBox="1"/>
          <p:nvPr>
            <p:ph type="body" sz="half" idx="13"/>
          </p:nvPr>
        </p:nvSpPr>
        <p:spPr>
          <a:xfrm>
            <a:off x="4832399" y="1505699"/>
            <a:ext cx="3999902" cy="3076201"/>
          </a:xfrm>
          <a:prstGeom prst="rect">
            <a:avLst/>
          </a:prstGeom>
        </p:spPr>
        <p:txBody>
          <a:bodyPr>
            <a:normAutofit fontScale="100000" lnSpcReduction="0"/>
          </a:bodyPr>
          <a:lstStyle/>
          <a:p>
            <a:pP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54" name="Title Text"/>
          <p:cNvSpPr txBox="1"/>
          <p:nvPr>
            <p:ph type="title"/>
          </p:nvPr>
        </p:nvSpPr>
        <p:spPr>
          <a:prstGeom prst="rect">
            <a:avLst/>
          </a:prstGeom>
        </p:spPr>
        <p:txBody>
          <a:bodyPr/>
          <a:lstStyle/>
          <a:p>
            <a:pPr/>
            <a:r>
              <a:t>Title Text</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sp>
        <p:nvSpPr>
          <p:cNvPr id="62" name="Google Shape;37;p7"/>
          <p:cNvSpPr/>
          <p:nvPr/>
        </p:nvSpPr>
        <p:spPr>
          <a:xfrm>
            <a:off x="-1" y="0"/>
            <a:ext cx="3764402" cy="5143500"/>
          </a:xfrm>
          <a:prstGeom prst="rect">
            <a:avLst/>
          </a:prstGeom>
          <a:solidFill>
            <a:srgbClr val="31394D"/>
          </a:solidFill>
          <a:ln w="12700">
            <a:miter lim="400000"/>
          </a:ln>
        </p:spPr>
        <p:txBody>
          <a:bodyPr lIns="0" tIns="0" rIns="0" bIns="0" anchor="ctr"/>
          <a:lstStyle/>
          <a:p>
            <a:pPr>
              <a:defRPr>
                <a:solidFill>
                  <a:srgbClr val="000000"/>
                </a:solidFill>
              </a:defRPr>
            </a:pPr>
          </a:p>
        </p:txBody>
      </p:sp>
      <p:sp>
        <p:nvSpPr>
          <p:cNvPr id="63" name="Title Text"/>
          <p:cNvSpPr txBox="1"/>
          <p:nvPr>
            <p:ph type="title"/>
          </p:nvPr>
        </p:nvSpPr>
        <p:spPr>
          <a:xfrm>
            <a:off x="311724" y="500924"/>
            <a:ext cx="3127501" cy="1829101"/>
          </a:xfrm>
          <a:prstGeom prst="rect">
            <a:avLst/>
          </a:prstGeom>
        </p:spPr>
        <p:txBody>
          <a:bodyPr/>
          <a:lstStyle/>
          <a:p>
            <a:pPr/>
            <a:r>
              <a:t>Title Text</a:t>
            </a:r>
          </a:p>
        </p:txBody>
      </p:sp>
      <p:sp>
        <p:nvSpPr>
          <p:cNvPr id="64" name="Body Level One…"/>
          <p:cNvSpPr txBox="1"/>
          <p:nvPr>
            <p:ph type="body" sz="quarter" idx="1"/>
          </p:nvPr>
        </p:nvSpPr>
        <p:spPr>
          <a:xfrm>
            <a:off x="311699" y="2390650"/>
            <a:ext cx="3127501" cy="2298001"/>
          </a:xfrm>
          <a:prstGeom prst="rect">
            <a:avLst/>
          </a:prstGeom>
        </p:spPr>
        <p:txBody>
          <a:bodyPr>
            <a:normAutofit fontScale="100000" lnSpcReduction="0"/>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solidFill>
                  <a:schemeClr val="accent2"/>
                </a:solidFill>
              </a:defRPr>
            </a:lvl3pPr>
            <a:lvl4pPr>
              <a:buClr>
                <a:schemeClr val="accent2"/>
              </a:buClr>
              <a:defRPr>
                <a:solidFill>
                  <a:schemeClr val="accent2"/>
                </a:solidFill>
              </a:defRPr>
            </a:lvl4pPr>
            <a:lvl5pPr>
              <a:buClr>
                <a:schemeClr val="accent2"/>
              </a:buClr>
              <a:defRPr>
                <a:solidFill>
                  <a:schemeClr val="accent2"/>
                </a:solidFill>
              </a:defRPr>
            </a:lvl5pPr>
          </a:lstStyle>
          <a:p>
            <a:pPr/>
            <a:r>
              <a:t>Body Level One</a:t>
            </a:r>
          </a:p>
          <a:p>
            <a:pPr lvl="1"/>
            <a:r>
              <a:t>Body Level Two</a:t>
            </a:r>
          </a:p>
          <a:p>
            <a:pPr lvl="2"/>
            <a:r>
              <a:t>Body Level Three</a:t>
            </a:r>
          </a:p>
          <a:p>
            <a:pPr lvl="3"/>
            <a:r>
              <a:t>Body Level Four</a:t>
            </a:r>
          </a:p>
          <a:p>
            <a:pPr lvl="4"/>
            <a:r>
              <a:t>Body Level Five</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chemeClr val="accent3"/>
        </a:solidFill>
      </p:bgPr>
    </p:bg>
    <p:spTree>
      <p:nvGrpSpPr>
        <p:cNvPr id="1" name=""/>
        <p:cNvGrpSpPr/>
        <p:nvPr/>
      </p:nvGrpSpPr>
      <p:grpSpPr>
        <a:xfrm>
          <a:off x="0" y="0"/>
          <a:ext cx="0" cy="0"/>
          <a:chOff x="0" y="0"/>
          <a:chExt cx="0" cy="0"/>
        </a:xfrm>
      </p:grpSpPr>
      <p:sp>
        <p:nvSpPr>
          <p:cNvPr id="72" name="Title Text"/>
          <p:cNvSpPr txBox="1"/>
          <p:nvPr>
            <p:ph type="title"/>
          </p:nvPr>
        </p:nvSpPr>
        <p:spPr>
          <a:xfrm>
            <a:off x="311674" y="798599"/>
            <a:ext cx="6247802" cy="3546301"/>
          </a:xfrm>
          <a:prstGeom prst="rect">
            <a:avLst/>
          </a:prstGeom>
        </p:spPr>
        <p:txBody>
          <a:bodyPr anchor="ctr"/>
          <a:lstStyle>
            <a:lvl1pPr>
              <a:defRPr sz="3600">
                <a:solidFill>
                  <a:schemeClr val="accent1"/>
                </a:solidFill>
              </a:defRPr>
            </a:lvl1pPr>
          </a:lstStyle>
          <a:p>
            <a:pPr/>
            <a:r>
              <a:t>Title Text</a:t>
            </a:r>
          </a:p>
        </p:txBody>
      </p:sp>
      <p:sp>
        <p:nvSpPr>
          <p:cNvPr id="73" name="Slide Number"/>
          <p:cNvSpPr txBox="1"/>
          <p:nvPr>
            <p:ph type="sldNum" sz="quarter" idx="2"/>
          </p:nvPr>
        </p:nvSpPr>
        <p:spPr>
          <a:prstGeom prst="rect">
            <a:avLst/>
          </a:prstGeom>
        </p:spPr>
        <p:txBody>
          <a:bodyPr/>
          <a:lstStyle>
            <a:lvl1pPr>
              <a:defRPr>
                <a:solidFill>
                  <a:schemeClr val="accent1"/>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sp>
        <p:nvSpPr>
          <p:cNvPr id="80" name="Google Shape;45;p9"/>
          <p:cNvSpPr/>
          <p:nvPr/>
        </p:nvSpPr>
        <p:spPr>
          <a:xfrm>
            <a:off x="0" y="0"/>
            <a:ext cx="4572000" cy="5143500"/>
          </a:xfrm>
          <a:prstGeom prst="rect">
            <a:avLst/>
          </a:prstGeom>
          <a:solidFill>
            <a:srgbClr val="31394D"/>
          </a:solidFill>
          <a:ln w="12700">
            <a:miter lim="400000"/>
          </a:ln>
        </p:spPr>
        <p:txBody>
          <a:bodyPr lIns="0" tIns="0" rIns="0" bIns="0" anchor="ctr"/>
          <a:lstStyle/>
          <a:p>
            <a:pPr>
              <a:defRPr>
                <a:solidFill>
                  <a:srgbClr val="000000"/>
                </a:solidFill>
              </a:defRPr>
            </a:pPr>
          </a:p>
        </p:txBody>
      </p:sp>
      <p:sp>
        <p:nvSpPr>
          <p:cNvPr id="81" name="Title Text"/>
          <p:cNvSpPr txBox="1"/>
          <p:nvPr>
            <p:ph type="title"/>
          </p:nvPr>
        </p:nvSpPr>
        <p:spPr>
          <a:xfrm>
            <a:off x="311299" y="500924"/>
            <a:ext cx="3704401" cy="2049602"/>
          </a:xfrm>
          <a:prstGeom prst="rect">
            <a:avLst/>
          </a:prstGeom>
        </p:spPr>
        <p:txBody>
          <a:bodyPr/>
          <a:lstStyle/>
          <a:p>
            <a:pPr/>
            <a:r>
              <a:t>Title Text</a:t>
            </a:r>
          </a:p>
        </p:txBody>
      </p:sp>
      <p:sp>
        <p:nvSpPr>
          <p:cNvPr id="82" name="Body Level One…"/>
          <p:cNvSpPr txBox="1"/>
          <p:nvPr>
            <p:ph type="body" sz="quarter" idx="1"/>
          </p:nvPr>
        </p:nvSpPr>
        <p:spPr>
          <a:xfrm>
            <a:off x="304800" y="2626724"/>
            <a:ext cx="3704400" cy="926701"/>
          </a:xfrm>
          <a:prstGeom prst="rect">
            <a:avLst/>
          </a:prstGeom>
        </p:spPr>
        <p:txBody>
          <a:bodyPr>
            <a:normAutofit fontScale="100000" lnSpcReduction="0"/>
          </a:bodyPr>
          <a:lstStyle>
            <a:lvl1pPr marL="311150" indent="-165100">
              <a:lnSpc>
                <a:spcPct val="100000"/>
              </a:lnSpc>
              <a:buClrTx/>
              <a:buSzTx/>
              <a:buFontTx/>
              <a:buNone/>
              <a:defRPr sz="1600">
                <a:solidFill>
                  <a:schemeClr val="accent2"/>
                </a:solidFill>
              </a:defRPr>
            </a:lvl1pPr>
            <a:lvl2pPr marL="311150" indent="304800">
              <a:lnSpc>
                <a:spcPct val="100000"/>
              </a:lnSpc>
              <a:buClrTx/>
              <a:buSzTx/>
              <a:buFontTx/>
              <a:buNone/>
              <a:defRPr sz="1600">
                <a:solidFill>
                  <a:schemeClr val="accent2"/>
                </a:solidFill>
              </a:defRPr>
            </a:lvl2pPr>
            <a:lvl3pPr marL="311150" indent="762000">
              <a:lnSpc>
                <a:spcPct val="100000"/>
              </a:lnSpc>
              <a:buClrTx/>
              <a:buSzTx/>
              <a:buFontTx/>
              <a:buNone/>
              <a:defRPr sz="1600">
                <a:solidFill>
                  <a:schemeClr val="accent2"/>
                </a:solidFill>
              </a:defRPr>
            </a:lvl3pPr>
            <a:lvl4pPr marL="311150" indent="1219200">
              <a:lnSpc>
                <a:spcPct val="100000"/>
              </a:lnSpc>
              <a:buClrTx/>
              <a:buSzTx/>
              <a:buFontTx/>
              <a:buNone/>
              <a:defRPr sz="1600">
                <a:solidFill>
                  <a:schemeClr val="accent2"/>
                </a:solidFill>
              </a:defRPr>
            </a:lvl4pPr>
            <a:lvl5pPr marL="311150" indent="1676400">
              <a:lnSpc>
                <a:spcPct val="100000"/>
              </a:lnSpc>
              <a:buClrTx/>
              <a:buSzTx/>
              <a:buFontTx/>
              <a:buNone/>
              <a:defRPr sz="1600">
                <a:solidFill>
                  <a:schemeClr val="accent2"/>
                </a:solidFill>
              </a:defRPr>
            </a:lvl5pPr>
          </a:lstStyle>
          <a:p>
            <a:pPr/>
            <a:r>
              <a:t>Body Level One</a:t>
            </a:r>
          </a:p>
          <a:p>
            <a:pPr lvl="1"/>
            <a:r>
              <a:t>Body Level Two</a:t>
            </a:r>
          </a:p>
          <a:p>
            <a:pPr lvl="2"/>
            <a:r>
              <a:t>Body Level Three</a:t>
            </a:r>
          </a:p>
          <a:p>
            <a:pPr lvl="3"/>
            <a:r>
              <a:t>Body Level Four</a:t>
            </a:r>
          </a:p>
          <a:p>
            <a:pPr lvl="4"/>
            <a:r>
              <a:t>Body Level Five</a:t>
            </a:r>
          </a:p>
        </p:txBody>
      </p:sp>
      <p:sp>
        <p:nvSpPr>
          <p:cNvPr id="83" name="Google Shape;48;p9"/>
          <p:cNvSpPr txBox="1"/>
          <p:nvPr>
            <p:ph type="body" sz="half" idx="13"/>
          </p:nvPr>
        </p:nvSpPr>
        <p:spPr>
          <a:xfrm>
            <a:off x="4879025" y="500924"/>
            <a:ext cx="3954000" cy="4111501"/>
          </a:xfrm>
          <a:prstGeom prst="rect">
            <a:avLst/>
          </a:prstGeom>
        </p:spPr>
        <p:txBody>
          <a:bodyPr>
            <a:normAutofit fontScale="100000" lnSpcReduction="0"/>
          </a:bodyPr>
          <a:lstStyle/>
          <a:p>
            <a:pP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sp>
        <p:nvSpPr>
          <p:cNvPr id="91" name="Google Shape;51;p10"/>
          <p:cNvSpPr/>
          <p:nvPr/>
        </p:nvSpPr>
        <p:spPr>
          <a:xfrm>
            <a:off x="0" y="4368999"/>
            <a:ext cx="9144000" cy="774301"/>
          </a:xfrm>
          <a:prstGeom prst="rect">
            <a:avLst/>
          </a:prstGeom>
          <a:solidFill>
            <a:srgbClr val="31394D"/>
          </a:solidFill>
          <a:ln w="12700">
            <a:miter lim="400000"/>
          </a:ln>
        </p:spPr>
        <p:txBody>
          <a:bodyPr lIns="0" tIns="0" rIns="0" bIns="0" anchor="ctr"/>
          <a:lstStyle/>
          <a:p>
            <a:pPr>
              <a:defRPr>
                <a:solidFill>
                  <a:srgbClr val="000000"/>
                </a:solidFill>
              </a:defRPr>
            </a:pPr>
          </a:p>
        </p:txBody>
      </p:sp>
      <p:sp>
        <p:nvSpPr>
          <p:cNvPr id="92" name="Body Level One…"/>
          <p:cNvSpPr txBox="1"/>
          <p:nvPr>
            <p:ph type="body" sz="quarter" idx="1"/>
          </p:nvPr>
        </p:nvSpPr>
        <p:spPr>
          <a:xfrm>
            <a:off x="311699" y="4521399"/>
            <a:ext cx="7979401" cy="460501"/>
          </a:xfrm>
          <a:prstGeom prst="rect">
            <a:avLst/>
          </a:prstGeom>
        </p:spPr>
        <p:txBody>
          <a:bodyPr anchor="ctr">
            <a:normAutofit fontScale="100000" lnSpcReduction="0"/>
          </a:bodyPr>
          <a:lstStyle>
            <a:lvl1pPr marL="228600" indent="0">
              <a:lnSpc>
                <a:spcPct val="100000"/>
              </a:lnSpc>
              <a:buClrTx/>
              <a:buSzTx/>
              <a:buFontTx/>
              <a:buNone/>
              <a:defRPr>
                <a:solidFill>
                  <a:srgbClr val="FFFFFF"/>
                </a:solidFill>
                <a:latin typeface="Merriweather"/>
                <a:ea typeface="Merriweather"/>
                <a:cs typeface="Merriweather"/>
                <a:sym typeface="Merriweather"/>
              </a:defRPr>
            </a:lvl1pPr>
            <a:lvl2pPr>
              <a:lnSpc>
                <a:spcPct val="100000"/>
              </a:lnSpc>
              <a:buClrTx/>
              <a:buFontTx/>
              <a:defRPr>
                <a:solidFill>
                  <a:srgbClr val="FFFFFF"/>
                </a:solidFill>
                <a:latin typeface="Merriweather"/>
                <a:ea typeface="Merriweather"/>
                <a:cs typeface="Merriweather"/>
                <a:sym typeface="Merriweather"/>
              </a:defRPr>
            </a:lvl2pPr>
            <a:lvl3pPr>
              <a:lnSpc>
                <a:spcPct val="100000"/>
              </a:lnSpc>
              <a:buClrTx/>
              <a:buFontTx/>
              <a:defRPr>
                <a:solidFill>
                  <a:srgbClr val="FFFFFF"/>
                </a:solidFill>
                <a:latin typeface="Merriweather"/>
                <a:ea typeface="Merriweather"/>
                <a:cs typeface="Merriweather"/>
                <a:sym typeface="Merriweather"/>
              </a:defRPr>
            </a:lvl3pPr>
            <a:lvl4pPr>
              <a:lnSpc>
                <a:spcPct val="100000"/>
              </a:lnSpc>
              <a:buClrTx/>
              <a:buFontTx/>
              <a:defRPr>
                <a:solidFill>
                  <a:srgbClr val="FFFFFF"/>
                </a:solidFill>
                <a:latin typeface="Merriweather"/>
                <a:ea typeface="Merriweather"/>
                <a:cs typeface="Merriweather"/>
                <a:sym typeface="Merriweather"/>
              </a:defRPr>
            </a:lvl4pPr>
            <a:lvl5pPr>
              <a:lnSpc>
                <a:spcPct val="100000"/>
              </a:lnSpc>
              <a:buClrTx/>
              <a:buFontTx/>
              <a:defRPr>
                <a:solidFill>
                  <a:srgbClr val="FFFFFF"/>
                </a:solidFill>
                <a:latin typeface="Merriweather"/>
                <a:ea typeface="Merriweather"/>
                <a:cs typeface="Merriweather"/>
                <a:sym typeface="Merriweather"/>
              </a:defRPr>
            </a:lvl5pP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Google Shape;33;p6"/>
          <p:cNvSpPr/>
          <p:nvPr/>
        </p:nvSpPr>
        <p:spPr>
          <a:xfrm>
            <a:off x="0" y="0"/>
            <a:ext cx="9144000" cy="1277100"/>
          </a:xfrm>
          <a:prstGeom prst="rect">
            <a:avLst/>
          </a:prstGeom>
          <a:solidFill>
            <a:srgbClr val="31394D"/>
          </a:solidFill>
          <a:ln w="12700">
            <a:miter lim="400000"/>
          </a:ln>
        </p:spPr>
        <p:txBody>
          <a:bodyPr lIns="0" tIns="0" rIns="0" bIns="0" anchor="ctr"/>
          <a:lstStyle/>
          <a:p>
            <a:pPr>
              <a:defRPr>
                <a:solidFill>
                  <a:srgbClr val="000000"/>
                </a:solidFill>
              </a:defRPr>
            </a:pPr>
          </a:p>
        </p:txBody>
      </p:sp>
      <p:sp>
        <p:nvSpPr>
          <p:cNvPr id="3" name="Title Text"/>
          <p:cNvSpPr txBox="1"/>
          <p:nvPr>
            <p:ph type="title"/>
          </p:nvPr>
        </p:nvSpPr>
        <p:spPr>
          <a:xfrm>
            <a:off x="311724" y="500924"/>
            <a:ext cx="8520602" cy="6237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4"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684345" y="4692391"/>
            <a:ext cx="336814" cy="335251"/>
          </a:xfrm>
          <a:prstGeom prst="rect">
            <a:avLst/>
          </a:prstGeom>
          <a:ln w="12700">
            <a:miter lim="400000"/>
          </a:ln>
        </p:spPr>
        <p:txBody>
          <a:bodyPr wrap="none" lIns="91424" tIns="91424" rIns="91424" bIns="91424" anchor="ctr">
            <a:spAutoFit/>
          </a:bodyPr>
          <a:lstStyle>
            <a:lvl1pPr algn="r">
              <a:defRPr sz="1000">
                <a:solidFill>
                  <a:srgbClr val="666666"/>
                </a:solidFill>
                <a:latin typeface="Roboto"/>
                <a:ea typeface="Roboto"/>
                <a:cs typeface="Roboto"/>
                <a:sym typeface="Robot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erriweather"/>
          <a:ea typeface="Merriweather"/>
          <a:cs typeface="Merriweather"/>
          <a:sym typeface="Merriweather"/>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erriweather"/>
          <a:ea typeface="Merriweather"/>
          <a:cs typeface="Merriweather"/>
          <a:sym typeface="Merriweather"/>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erriweather"/>
          <a:ea typeface="Merriweather"/>
          <a:cs typeface="Merriweather"/>
          <a:sym typeface="Merriweather"/>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erriweather"/>
          <a:ea typeface="Merriweather"/>
          <a:cs typeface="Merriweather"/>
          <a:sym typeface="Merriweather"/>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erriweather"/>
          <a:ea typeface="Merriweather"/>
          <a:cs typeface="Merriweather"/>
          <a:sym typeface="Merriweather"/>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erriweather"/>
          <a:ea typeface="Merriweather"/>
          <a:cs typeface="Merriweather"/>
          <a:sym typeface="Merriweather"/>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erriweather"/>
          <a:ea typeface="Merriweather"/>
          <a:cs typeface="Merriweather"/>
          <a:sym typeface="Merriweather"/>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erriweather"/>
          <a:ea typeface="Merriweather"/>
          <a:cs typeface="Merriweather"/>
          <a:sym typeface="Merriweather"/>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erriweather"/>
          <a:ea typeface="Merriweather"/>
          <a:cs typeface="Merriweather"/>
          <a:sym typeface="Merriweather"/>
        </a:defRPr>
      </a:lvl9pPr>
    </p:titleStyle>
    <p:bodyStyle>
      <a:lvl1pPr marL="457200" marR="0" indent="-311150" algn="l" defTabSz="914400" rtl="0" latinLnBrk="0">
        <a:lnSpc>
          <a:spcPct val="115000"/>
        </a:lnSpc>
        <a:spcBef>
          <a:spcPts val="0"/>
        </a:spcBef>
        <a:spcAft>
          <a:spcPts val="0"/>
        </a:spcAft>
        <a:buClr>
          <a:srgbClr val="666666"/>
        </a:buClr>
        <a:buSzPts val="1300"/>
        <a:buFont typeface="Helvetica"/>
        <a:buChar char="●"/>
        <a:tabLst/>
        <a:defRPr b="0" baseline="0" cap="none" i="0" spc="0" strike="noStrike" sz="1300" u="none">
          <a:solidFill>
            <a:srgbClr val="666666"/>
          </a:solidFill>
          <a:uFillTx/>
          <a:latin typeface="Roboto"/>
          <a:ea typeface="Roboto"/>
          <a:cs typeface="Roboto"/>
          <a:sym typeface="Roboto"/>
        </a:defRPr>
      </a:lvl1pPr>
      <a:lvl2pPr marL="968663" marR="0" indent="-352713" algn="l" defTabSz="914400" rtl="0" latinLnBrk="0">
        <a:lnSpc>
          <a:spcPct val="115000"/>
        </a:lnSpc>
        <a:spcBef>
          <a:spcPts val="0"/>
        </a:spcBef>
        <a:spcAft>
          <a:spcPts val="0"/>
        </a:spcAft>
        <a:buClr>
          <a:srgbClr val="666666"/>
        </a:buClr>
        <a:buSzPts val="1300"/>
        <a:buFont typeface="Helvetica"/>
        <a:buChar char="○"/>
        <a:tabLst/>
        <a:defRPr b="0" baseline="0" cap="none" i="0" spc="0" strike="noStrike" sz="1300" u="none">
          <a:solidFill>
            <a:srgbClr val="666666"/>
          </a:solidFill>
          <a:uFillTx/>
          <a:latin typeface="Roboto"/>
          <a:ea typeface="Roboto"/>
          <a:cs typeface="Roboto"/>
          <a:sym typeface="Roboto"/>
        </a:defRPr>
      </a:lvl2pPr>
      <a:lvl3pPr marL="1425863" marR="0" indent="-352713" algn="l" defTabSz="914400" rtl="0" latinLnBrk="0">
        <a:lnSpc>
          <a:spcPct val="115000"/>
        </a:lnSpc>
        <a:spcBef>
          <a:spcPts val="0"/>
        </a:spcBef>
        <a:spcAft>
          <a:spcPts val="0"/>
        </a:spcAft>
        <a:buClr>
          <a:srgbClr val="666666"/>
        </a:buClr>
        <a:buSzPts val="1300"/>
        <a:buFont typeface="Helvetica"/>
        <a:buChar char="■"/>
        <a:tabLst/>
        <a:defRPr b="0" baseline="0" cap="none" i="0" spc="0" strike="noStrike" sz="1300" u="none">
          <a:solidFill>
            <a:srgbClr val="666666"/>
          </a:solidFill>
          <a:uFillTx/>
          <a:latin typeface="Roboto"/>
          <a:ea typeface="Roboto"/>
          <a:cs typeface="Roboto"/>
          <a:sym typeface="Roboto"/>
        </a:defRPr>
      </a:lvl3pPr>
      <a:lvl4pPr marL="1883063" marR="0" indent="-352713" algn="l" defTabSz="914400" rtl="0" latinLnBrk="0">
        <a:lnSpc>
          <a:spcPct val="115000"/>
        </a:lnSpc>
        <a:spcBef>
          <a:spcPts val="0"/>
        </a:spcBef>
        <a:spcAft>
          <a:spcPts val="0"/>
        </a:spcAft>
        <a:buClr>
          <a:srgbClr val="666666"/>
        </a:buClr>
        <a:buSzPts val="1300"/>
        <a:buFont typeface="Helvetica"/>
        <a:buChar char="●"/>
        <a:tabLst/>
        <a:defRPr b="0" baseline="0" cap="none" i="0" spc="0" strike="noStrike" sz="1300" u="none">
          <a:solidFill>
            <a:srgbClr val="666666"/>
          </a:solidFill>
          <a:uFillTx/>
          <a:latin typeface="Roboto"/>
          <a:ea typeface="Roboto"/>
          <a:cs typeface="Roboto"/>
          <a:sym typeface="Roboto"/>
        </a:defRPr>
      </a:lvl4pPr>
      <a:lvl5pPr marL="2340263" marR="0" indent="-352713" algn="l" defTabSz="914400" rtl="0" latinLnBrk="0">
        <a:lnSpc>
          <a:spcPct val="115000"/>
        </a:lnSpc>
        <a:spcBef>
          <a:spcPts val="0"/>
        </a:spcBef>
        <a:spcAft>
          <a:spcPts val="0"/>
        </a:spcAft>
        <a:buClr>
          <a:srgbClr val="666666"/>
        </a:buClr>
        <a:buSzPts val="1300"/>
        <a:buFont typeface="Helvetica"/>
        <a:buChar char="○"/>
        <a:tabLst/>
        <a:defRPr b="0" baseline="0" cap="none" i="0" spc="0" strike="noStrike" sz="1300" u="none">
          <a:solidFill>
            <a:srgbClr val="666666"/>
          </a:solidFill>
          <a:uFillTx/>
          <a:latin typeface="Roboto"/>
          <a:ea typeface="Roboto"/>
          <a:cs typeface="Roboto"/>
          <a:sym typeface="Roboto"/>
        </a:defRPr>
      </a:lvl5pPr>
      <a:lvl6pPr marL="2797463" marR="0" indent="-352713" algn="l" defTabSz="914400" rtl="0" latinLnBrk="0">
        <a:lnSpc>
          <a:spcPct val="115000"/>
        </a:lnSpc>
        <a:spcBef>
          <a:spcPts val="0"/>
        </a:spcBef>
        <a:spcAft>
          <a:spcPts val="0"/>
        </a:spcAft>
        <a:buClr>
          <a:srgbClr val="666666"/>
        </a:buClr>
        <a:buSzPts val="1300"/>
        <a:buFont typeface="Helvetica"/>
        <a:buChar char="■"/>
        <a:tabLst/>
        <a:defRPr b="0" baseline="0" cap="none" i="0" spc="0" strike="noStrike" sz="1300" u="none">
          <a:solidFill>
            <a:srgbClr val="666666"/>
          </a:solidFill>
          <a:uFillTx/>
          <a:latin typeface="Roboto"/>
          <a:ea typeface="Roboto"/>
          <a:cs typeface="Roboto"/>
          <a:sym typeface="Roboto"/>
        </a:defRPr>
      </a:lvl6pPr>
      <a:lvl7pPr marL="3254663" marR="0" indent="-352713" algn="l" defTabSz="914400" rtl="0" latinLnBrk="0">
        <a:lnSpc>
          <a:spcPct val="115000"/>
        </a:lnSpc>
        <a:spcBef>
          <a:spcPts val="0"/>
        </a:spcBef>
        <a:spcAft>
          <a:spcPts val="0"/>
        </a:spcAft>
        <a:buClr>
          <a:srgbClr val="666666"/>
        </a:buClr>
        <a:buSzPts val="1300"/>
        <a:buFont typeface="Helvetica"/>
        <a:buChar char="●"/>
        <a:tabLst/>
        <a:defRPr b="0" baseline="0" cap="none" i="0" spc="0" strike="noStrike" sz="1300" u="none">
          <a:solidFill>
            <a:srgbClr val="666666"/>
          </a:solidFill>
          <a:uFillTx/>
          <a:latin typeface="Roboto"/>
          <a:ea typeface="Roboto"/>
          <a:cs typeface="Roboto"/>
          <a:sym typeface="Roboto"/>
        </a:defRPr>
      </a:lvl7pPr>
      <a:lvl8pPr marL="3711863" marR="0" indent="-352713" algn="l" defTabSz="914400" rtl="0" latinLnBrk="0">
        <a:lnSpc>
          <a:spcPct val="115000"/>
        </a:lnSpc>
        <a:spcBef>
          <a:spcPts val="0"/>
        </a:spcBef>
        <a:spcAft>
          <a:spcPts val="0"/>
        </a:spcAft>
        <a:buClr>
          <a:srgbClr val="666666"/>
        </a:buClr>
        <a:buSzPts val="1300"/>
        <a:buFont typeface="Helvetica"/>
        <a:buChar char="○"/>
        <a:tabLst/>
        <a:defRPr b="0" baseline="0" cap="none" i="0" spc="0" strike="noStrike" sz="1300" u="none">
          <a:solidFill>
            <a:srgbClr val="666666"/>
          </a:solidFill>
          <a:uFillTx/>
          <a:latin typeface="Roboto"/>
          <a:ea typeface="Roboto"/>
          <a:cs typeface="Roboto"/>
          <a:sym typeface="Roboto"/>
        </a:defRPr>
      </a:lvl8pPr>
      <a:lvl9pPr marL="4169063" marR="0" indent="-352713" algn="l" defTabSz="914400" rtl="0" latinLnBrk="0">
        <a:lnSpc>
          <a:spcPct val="115000"/>
        </a:lnSpc>
        <a:spcBef>
          <a:spcPts val="0"/>
        </a:spcBef>
        <a:spcAft>
          <a:spcPts val="0"/>
        </a:spcAft>
        <a:buClr>
          <a:srgbClr val="666666"/>
        </a:buClr>
        <a:buSzPts val="1300"/>
        <a:buFont typeface="Helvetica"/>
        <a:buChar char="■"/>
        <a:tabLst/>
        <a:defRPr b="0" baseline="0" cap="none" i="0" spc="0" strike="noStrike" sz="1300" u="none">
          <a:solidFill>
            <a:srgbClr val="666666"/>
          </a:solidFill>
          <a:uFillTx/>
          <a:latin typeface="Roboto"/>
          <a:ea typeface="Roboto"/>
          <a:cs typeface="Roboto"/>
          <a:sym typeface="Robo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 Id="rId3" Type="http://schemas.openxmlformats.org/officeDocument/2006/relationships/image" Target="../media/image1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Google Shape;64;p13"/>
          <p:cNvSpPr txBox="1"/>
          <p:nvPr>
            <p:ph type="ctrTitle"/>
          </p:nvPr>
        </p:nvSpPr>
        <p:spPr>
          <a:xfrm>
            <a:off x="311699" y="539724"/>
            <a:ext cx="8520602" cy="1282502"/>
          </a:xfrm>
          <a:prstGeom prst="rect">
            <a:avLst/>
          </a:prstGeom>
        </p:spPr>
        <p:txBody>
          <a:bodyPr/>
          <a:lstStyle/>
          <a:p>
            <a:pPr/>
            <a:r>
              <a:t>Machina-Ex-Kaggle</a:t>
            </a:r>
          </a:p>
        </p:txBody>
      </p:sp>
      <p:sp>
        <p:nvSpPr>
          <p:cNvPr id="119" name="Google Shape;65;p13"/>
          <p:cNvSpPr txBox="1"/>
          <p:nvPr>
            <p:ph type="subTitle" sz="quarter" idx="1"/>
          </p:nvPr>
        </p:nvSpPr>
        <p:spPr>
          <a:xfrm>
            <a:off x="311700" y="1878559"/>
            <a:ext cx="4242600" cy="738301"/>
          </a:xfrm>
          <a:prstGeom prst="rect">
            <a:avLst/>
          </a:prstGeom>
        </p:spPr>
        <p:txBody>
          <a:bodyPr/>
          <a:lstStyle>
            <a:lvl1pPr marL="0" indent="0"/>
          </a:lstStyle>
          <a:p>
            <a:pPr/>
            <a:r>
              <a:t>Sam Audino, Charles Cohen, Michael Dollar &amp; Michael Drozdov</a:t>
            </a:r>
          </a:p>
        </p:txBody>
      </p:sp>
      <p:sp>
        <p:nvSpPr>
          <p:cNvPr id="120" name="Google Shape;66;p13"/>
          <p:cNvSpPr txBox="1"/>
          <p:nvPr/>
        </p:nvSpPr>
        <p:spPr>
          <a:xfrm>
            <a:off x="2922600" y="3572724"/>
            <a:ext cx="6221401" cy="1656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4800">
                <a:solidFill>
                  <a:srgbClr val="323A4E"/>
                </a:solidFill>
                <a:latin typeface="Roboto"/>
                <a:ea typeface="Roboto"/>
                <a:cs typeface="Roboto"/>
                <a:sym typeface="Roboto"/>
              </a:defRPr>
            </a:lvl1pPr>
          </a:lstStyle>
          <a:p>
            <a:pPr/>
            <a:r>
              <a:t>AKA: Mike Dolllar and the Penny Bitches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Google Shape;143;p21"/>
          <p:cNvSpPr txBox="1"/>
          <p:nvPr>
            <p:ph type="title"/>
          </p:nvPr>
        </p:nvSpPr>
        <p:spPr>
          <a:xfrm>
            <a:off x="311724" y="500924"/>
            <a:ext cx="8520602" cy="623702"/>
          </a:xfrm>
          <a:prstGeom prst="rect">
            <a:avLst/>
          </a:prstGeom>
        </p:spPr>
        <p:txBody>
          <a:bodyPr/>
          <a:lstStyle/>
          <a:p>
            <a:pPr/>
            <a:r>
              <a:t>Modelling: Hyperparameter Tuning</a:t>
            </a:r>
          </a:p>
        </p:txBody>
      </p:sp>
      <p:sp>
        <p:nvSpPr>
          <p:cNvPr id="178" name="Google Shape;144;p21"/>
          <p:cNvSpPr txBox="1"/>
          <p:nvPr>
            <p:ph type="body" sz="half" idx="1"/>
          </p:nvPr>
        </p:nvSpPr>
        <p:spPr>
          <a:xfrm>
            <a:off x="311699" y="1505699"/>
            <a:ext cx="3999902" cy="3076201"/>
          </a:xfrm>
          <a:prstGeom prst="rect">
            <a:avLst/>
          </a:prstGeom>
        </p:spPr>
        <p:txBody>
          <a:bodyPr/>
          <a:lstStyle/>
          <a:p>
            <a:pPr marL="0" indent="0" defTabSz="886968">
              <a:buSzTx/>
              <a:buNone/>
              <a:defRPr b="1" sz="1746"/>
            </a:pPr>
            <a:r>
              <a:t>Alpha Tuning</a:t>
            </a:r>
          </a:p>
          <a:p>
            <a:pPr marL="0" indent="0" defTabSz="886968">
              <a:spcBef>
                <a:spcPts val="1500"/>
              </a:spcBef>
              <a:buSzTx/>
              <a:buNone/>
              <a:defRPr sz="1261"/>
            </a:pPr>
            <a:endParaRPr b="1"/>
          </a:p>
          <a:p>
            <a:pPr marL="0" indent="443484" defTabSz="886968">
              <a:spcBef>
                <a:spcPts val="1500"/>
              </a:spcBef>
              <a:buSzTx/>
              <a:buNone/>
              <a:defRPr sz="1261"/>
            </a:pPr>
            <a:endParaRPr i="1"/>
          </a:p>
          <a:p>
            <a:pPr marL="0" indent="443484" defTabSz="886968">
              <a:spcBef>
                <a:spcPts val="1500"/>
              </a:spcBef>
              <a:buSzTx/>
              <a:buNone/>
              <a:defRPr sz="1261"/>
            </a:pPr>
            <a:endParaRPr i="1"/>
          </a:p>
          <a:p>
            <a:pPr marL="0" indent="0" defTabSz="886968">
              <a:spcBef>
                <a:spcPts val="1500"/>
              </a:spcBef>
              <a:buSzTx/>
              <a:buNone/>
              <a:defRPr sz="1261"/>
            </a:pPr>
            <a:endParaRPr i="1"/>
          </a:p>
          <a:p>
            <a:pPr marL="0" indent="0" defTabSz="886968">
              <a:spcBef>
                <a:spcPts val="1500"/>
              </a:spcBef>
              <a:buSzTx/>
              <a:buNone/>
              <a:defRPr sz="1261"/>
            </a:pPr>
            <a:r>
              <a:t>While all of our tests suggested that the smaller the alpha the better. Our best results were obtained using:</a:t>
            </a:r>
          </a:p>
        </p:txBody>
      </p:sp>
      <p:grpSp>
        <p:nvGrpSpPr>
          <p:cNvPr id="181" name="Google Shape;145;p21"/>
          <p:cNvGrpSpPr/>
          <p:nvPr/>
        </p:nvGrpSpPr>
        <p:grpSpPr>
          <a:xfrm>
            <a:off x="640825" y="2105800"/>
            <a:ext cx="3670801" cy="1402051"/>
            <a:chOff x="0" y="0"/>
            <a:chExt cx="3670799" cy="1402049"/>
          </a:xfrm>
        </p:grpSpPr>
        <p:sp>
          <p:nvSpPr>
            <p:cNvPr id="179" name="Shape"/>
            <p:cNvSpPr/>
            <p:nvPr/>
          </p:nvSpPr>
          <p:spPr>
            <a:xfrm>
              <a:off x="0" y="27524"/>
              <a:ext cx="3670801" cy="134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279" y="0"/>
                  </a:lnTo>
                  <a:lnTo>
                    <a:pt x="21600" y="3600"/>
                  </a:lnTo>
                  <a:lnTo>
                    <a:pt x="21600" y="21600"/>
                  </a:lnTo>
                  <a:lnTo>
                    <a:pt x="1321" y="21600"/>
                  </a:lnTo>
                  <a:lnTo>
                    <a:pt x="0" y="18000"/>
                  </a:lnTo>
                  <a:lnTo>
                    <a:pt x="0" y="0"/>
                  </a:lnTo>
                  <a:close/>
                </a:path>
              </a:pathLst>
            </a:custGeom>
            <a:solidFill>
              <a:srgbClr val="D9D9D9"/>
            </a:solidFill>
            <a:ln w="28575" cap="flat">
              <a:solidFill>
                <a:srgbClr val="000000"/>
              </a:solidFill>
              <a:prstDash val="solid"/>
              <a:round/>
            </a:ln>
            <a:effectLst/>
          </p:spPr>
          <p:txBody>
            <a:bodyPr wrap="square" lIns="0" tIns="0" rIns="0" bIns="0" numCol="1" anchor="ctr">
              <a:noAutofit/>
            </a:bodyPr>
            <a:lstStyle/>
            <a:p>
              <a:pPr algn="just">
                <a:defRPr i="1" sz="1300">
                  <a:solidFill>
                    <a:srgbClr val="434343"/>
                  </a:solidFill>
                  <a:latin typeface="Roboto"/>
                  <a:ea typeface="Roboto"/>
                  <a:cs typeface="Roboto"/>
                  <a:sym typeface="Roboto"/>
                </a:defRPr>
              </a:pPr>
            </a:p>
          </p:txBody>
        </p:sp>
        <p:sp>
          <p:nvSpPr>
            <p:cNvPr id="180" name="Lasso improves on Linear Regression due to Regularization. The alpha parameter weights the coefficients by importance.…"/>
            <p:cNvSpPr txBox="1"/>
            <p:nvPr/>
          </p:nvSpPr>
          <p:spPr>
            <a:xfrm>
              <a:off x="112251" y="0"/>
              <a:ext cx="3446298" cy="14020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lgn="just">
                <a:defRPr i="1" sz="1300">
                  <a:solidFill>
                    <a:srgbClr val="434343"/>
                  </a:solidFill>
                  <a:latin typeface="Roboto"/>
                  <a:ea typeface="Roboto"/>
                  <a:cs typeface="Roboto"/>
                  <a:sym typeface="Roboto"/>
                </a:defRPr>
              </a:pPr>
              <a:r>
                <a:t>Lasso improves on Linear Regression due to </a:t>
              </a:r>
              <a:r>
                <a:rPr b="1"/>
                <a:t>Regularization</a:t>
              </a:r>
              <a:r>
                <a:t>. The alpha parameter weights the coefficients by importance. </a:t>
              </a:r>
            </a:p>
            <a:p>
              <a:pPr algn="just">
                <a:defRPr i="1" sz="1300">
                  <a:solidFill>
                    <a:srgbClr val="434343"/>
                  </a:solidFill>
                  <a:latin typeface="Roboto"/>
                  <a:ea typeface="Roboto"/>
                  <a:cs typeface="Roboto"/>
                  <a:sym typeface="Roboto"/>
                </a:defRPr>
              </a:pPr>
              <a:r>
                <a:t>For a large Alpha, all the coeff. become 0</a:t>
              </a:r>
            </a:p>
            <a:p>
              <a:pPr algn="just">
                <a:defRPr i="1" sz="1300">
                  <a:solidFill>
                    <a:srgbClr val="434343"/>
                  </a:solidFill>
                  <a:latin typeface="Roboto"/>
                  <a:ea typeface="Roboto"/>
                  <a:cs typeface="Roboto"/>
                  <a:sym typeface="Roboto"/>
                </a:defRPr>
              </a:pPr>
              <a:r>
                <a:t>For a small Alpha, the coeff. stay about the same.</a:t>
              </a:r>
            </a:p>
          </p:txBody>
        </p:sp>
      </p:grpSp>
      <p:pic>
        <p:nvPicPr>
          <p:cNvPr id="182" name="Google Shape;146;p21" descr="Google Shape;146;p21"/>
          <p:cNvPicPr>
            <a:picLocks noChangeAspect="1"/>
          </p:cNvPicPr>
          <p:nvPr/>
        </p:nvPicPr>
        <p:blipFill>
          <a:blip r:embed="rId2">
            <a:extLst/>
          </a:blip>
          <a:stretch>
            <a:fillRect/>
          </a:stretch>
        </p:blipFill>
        <p:spPr>
          <a:xfrm>
            <a:off x="1001125" y="4239000"/>
            <a:ext cx="2762251" cy="3429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Google Shape;151;p22"/>
          <p:cNvSpPr txBox="1"/>
          <p:nvPr>
            <p:ph type="title"/>
          </p:nvPr>
        </p:nvSpPr>
        <p:spPr>
          <a:xfrm>
            <a:off x="311724" y="500924"/>
            <a:ext cx="8520602" cy="623702"/>
          </a:xfrm>
          <a:prstGeom prst="rect">
            <a:avLst/>
          </a:prstGeom>
        </p:spPr>
        <p:txBody>
          <a:bodyPr/>
          <a:lstStyle>
            <a:lvl1pPr defTabSz="484631">
              <a:defRPr sz="1483"/>
            </a:lvl1pPr>
          </a:lstStyle>
          <a:p>
            <a:pPr/>
            <a:r>
              <a:t>Modelling: Hyperparameter Tuning</a:t>
            </a:r>
          </a:p>
        </p:txBody>
      </p:sp>
      <p:sp>
        <p:nvSpPr>
          <p:cNvPr id="185" name="Google Shape;152;p22"/>
          <p:cNvSpPr txBox="1"/>
          <p:nvPr>
            <p:ph type="body" sz="half" idx="1"/>
          </p:nvPr>
        </p:nvSpPr>
        <p:spPr>
          <a:xfrm>
            <a:off x="311699" y="1505699"/>
            <a:ext cx="3999902" cy="3076201"/>
          </a:xfrm>
          <a:prstGeom prst="rect">
            <a:avLst/>
          </a:prstGeom>
        </p:spPr>
        <p:txBody>
          <a:bodyPr/>
          <a:lstStyle/>
          <a:p>
            <a:pPr marL="0" indent="0">
              <a:buSzTx/>
              <a:buNone/>
              <a:defRPr b="1" sz="1800"/>
            </a:pPr>
            <a:r>
              <a:t>L1 Ratio Tuning</a:t>
            </a:r>
          </a:p>
          <a:p>
            <a:pPr marL="0" indent="0">
              <a:spcBef>
                <a:spcPts val="1600"/>
              </a:spcBef>
              <a:buSzTx/>
              <a:buNone/>
            </a:pPr>
            <a:endParaRPr b="1"/>
          </a:p>
          <a:p>
            <a:pPr marL="0" indent="457200">
              <a:spcBef>
                <a:spcPts val="1600"/>
              </a:spcBef>
              <a:buSzTx/>
              <a:buNone/>
            </a:pPr>
            <a:endParaRPr i="1"/>
          </a:p>
          <a:p>
            <a:pPr marL="0" indent="457200">
              <a:spcBef>
                <a:spcPts val="1600"/>
              </a:spcBef>
              <a:buSzTx/>
              <a:buNone/>
            </a:pPr>
            <a:endParaRPr i="1"/>
          </a:p>
          <a:p>
            <a:pPr marL="0" indent="0">
              <a:spcBef>
                <a:spcPts val="1600"/>
              </a:spcBef>
              <a:buSzTx/>
              <a:buNone/>
            </a:pPr>
            <a:endParaRPr i="1"/>
          </a:p>
          <a:p>
            <a:pPr marL="0" indent="0">
              <a:spcBef>
                <a:spcPts val="1600"/>
              </a:spcBef>
              <a:buSzTx/>
              <a:buNone/>
            </a:pPr>
            <a:r>
              <a:t>We found that an </a:t>
            </a:r>
            <a:r>
              <a:rPr b="1"/>
              <a:t>L1 Ratio of 0.9</a:t>
            </a:r>
            <a:r>
              <a:t> results in the best RMSE score over the testing subset.</a:t>
            </a:r>
          </a:p>
        </p:txBody>
      </p:sp>
      <p:pic>
        <p:nvPicPr>
          <p:cNvPr id="186" name="Google Shape;153;p22" descr="Google Shape;153;p22"/>
          <p:cNvPicPr>
            <a:picLocks noChangeAspect="1"/>
          </p:cNvPicPr>
          <p:nvPr/>
        </p:nvPicPr>
        <p:blipFill>
          <a:blip r:embed="rId2">
            <a:extLst/>
          </a:blip>
          <a:stretch>
            <a:fillRect/>
          </a:stretch>
        </p:blipFill>
        <p:spPr>
          <a:xfrm>
            <a:off x="4832425" y="1828525"/>
            <a:ext cx="3999901" cy="2753376"/>
          </a:xfrm>
          <a:prstGeom prst="rect">
            <a:avLst/>
          </a:prstGeom>
          <a:ln w="19050">
            <a:solidFill>
              <a:srgbClr val="666666"/>
            </a:solidFill>
          </a:ln>
        </p:spPr>
      </p:pic>
      <p:grpSp>
        <p:nvGrpSpPr>
          <p:cNvPr id="189" name="Google Shape;154;p22"/>
          <p:cNvGrpSpPr/>
          <p:nvPr/>
        </p:nvGrpSpPr>
        <p:grpSpPr>
          <a:xfrm>
            <a:off x="640825" y="2133324"/>
            <a:ext cx="3670801" cy="1347002"/>
            <a:chOff x="0" y="0"/>
            <a:chExt cx="3670799" cy="1347000"/>
          </a:xfrm>
        </p:grpSpPr>
        <p:sp>
          <p:nvSpPr>
            <p:cNvPr id="187" name="Shape"/>
            <p:cNvSpPr/>
            <p:nvPr/>
          </p:nvSpPr>
          <p:spPr>
            <a:xfrm>
              <a:off x="0" y="-1"/>
              <a:ext cx="3670801" cy="134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279" y="0"/>
                  </a:lnTo>
                  <a:lnTo>
                    <a:pt x="21600" y="3600"/>
                  </a:lnTo>
                  <a:lnTo>
                    <a:pt x="21600" y="21600"/>
                  </a:lnTo>
                  <a:lnTo>
                    <a:pt x="1321" y="21600"/>
                  </a:lnTo>
                  <a:lnTo>
                    <a:pt x="0" y="18000"/>
                  </a:lnTo>
                  <a:lnTo>
                    <a:pt x="0" y="0"/>
                  </a:lnTo>
                  <a:close/>
                </a:path>
              </a:pathLst>
            </a:custGeom>
            <a:solidFill>
              <a:srgbClr val="D9D9D9"/>
            </a:solidFill>
            <a:ln w="28575" cap="flat">
              <a:solidFill>
                <a:srgbClr val="000000"/>
              </a:solidFill>
              <a:prstDash val="solid"/>
              <a:round/>
            </a:ln>
            <a:effectLst/>
          </p:spPr>
          <p:txBody>
            <a:bodyPr wrap="square" lIns="0" tIns="0" rIns="0" bIns="0" numCol="1" anchor="ctr">
              <a:noAutofit/>
            </a:bodyPr>
            <a:lstStyle/>
            <a:p>
              <a:pPr algn="just">
                <a:spcBef>
                  <a:spcPts val="1600"/>
                </a:spcBef>
                <a:defRPr>
                  <a:solidFill>
                    <a:srgbClr val="434343"/>
                  </a:solidFill>
                </a:defRPr>
              </a:pPr>
            </a:p>
          </p:txBody>
        </p:sp>
        <p:sp>
          <p:nvSpPr>
            <p:cNvPr id="188" name="An ElasticNet Model is a combination of the standard Ridge and Lasso Models.…"/>
            <p:cNvSpPr txBox="1"/>
            <p:nvPr/>
          </p:nvSpPr>
          <p:spPr>
            <a:xfrm>
              <a:off x="112251" y="74074"/>
              <a:ext cx="3446298" cy="11988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lgn="just">
                <a:defRPr i="1" sz="1300">
                  <a:solidFill>
                    <a:srgbClr val="434343"/>
                  </a:solidFill>
                  <a:latin typeface="Roboto"/>
                  <a:ea typeface="Roboto"/>
                  <a:cs typeface="Roboto"/>
                  <a:sym typeface="Roboto"/>
                </a:defRPr>
              </a:pPr>
              <a:r>
                <a:t>An ElasticNet Model is a combination of the standard Ridge and Lasso Models.</a:t>
              </a:r>
            </a:p>
            <a:p>
              <a:pPr algn="just">
                <a:spcBef>
                  <a:spcPts val="1600"/>
                </a:spcBef>
                <a:defRPr i="1" sz="1300">
                  <a:solidFill>
                    <a:srgbClr val="434343"/>
                  </a:solidFill>
                  <a:latin typeface="Roboto"/>
                  <a:ea typeface="Roboto"/>
                  <a:cs typeface="Roboto"/>
                  <a:sym typeface="Roboto"/>
                </a:defRPr>
              </a:pPr>
              <a:r>
                <a:t>The L1 Ratio is balance between the Lasso and Ridge Penalty Terms.</a:t>
              </a:r>
            </a:p>
          </p:txBody>
        </p:sp>
      </p:gr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Google Shape;159;p23"/>
          <p:cNvSpPr txBox="1"/>
          <p:nvPr>
            <p:ph type="title"/>
          </p:nvPr>
        </p:nvSpPr>
        <p:spPr>
          <a:xfrm>
            <a:off x="311724" y="500924"/>
            <a:ext cx="8520602" cy="623702"/>
          </a:xfrm>
          <a:prstGeom prst="rect">
            <a:avLst/>
          </a:prstGeom>
        </p:spPr>
        <p:txBody>
          <a:bodyPr/>
          <a:lstStyle/>
          <a:p>
            <a:pPr/>
            <a:r>
              <a:t>Kaggle Submission</a:t>
            </a:r>
          </a:p>
        </p:txBody>
      </p:sp>
      <p:pic>
        <p:nvPicPr>
          <p:cNvPr id="192" name="Google Shape;160;p23" descr="Google Shape;160;p23"/>
          <p:cNvPicPr>
            <a:picLocks noChangeAspect="1"/>
          </p:cNvPicPr>
          <p:nvPr/>
        </p:nvPicPr>
        <p:blipFill>
          <a:blip r:embed="rId2">
            <a:extLst/>
          </a:blip>
          <a:stretch>
            <a:fillRect/>
          </a:stretch>
        </p:blipFill>
        <p:spPr>
          <a:xfrm>
            <a:off x="516149" y="1506375"/>
            <a:ext cx="8107923" cy="1269526"/>
          </a:xfrm>
          <a:prstGeom prst="rect">
            <a:avLst/>
          </a:prstGeom>
          <a:ln w="12700">
            <a:miter lim="400000"/>
          </a:ln>
        </p:spPr>
      </p:pic>
      <p:pic>
        <p:nvPicPr>
          <p:cNvPr id="193" name="Google Shape;161;p23" descr="Google Shape;161;p23"/>
          <p:cNvPicPr>
            <a:picLocks noChangeAspect="1"/>
          </p:cNvPicPr>
          <p:nvPr/>
        </p:nvPicPr>
        <p:blipFill>
          <a:blip r:embed="rId3">
            <a:extLst/>
          </a:blip>
          <a:stretch>
            <a:fillRect/>
          </a:stretch>
        </p:blipFill>
        <p:spPr>
          <a:xfrm>
            <a:off x="516149" y="3286650"/>
            <a:ext cx="4833374" cy="126952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Google Shape;166;p24"/>
          <p:cNvSpPr txBox="1"/>
          <p:nvPr>
            <p:ph type="title"/>
          </p:nvPr>
        </p:nvSpPr>
        <p:spPr>
          <a:xfrm>
            <a:off x="311724" y="500924"/>
            <a:ext cx="8520602" cy="623702"/>
          </a:xfrm>
          <a:prstGeom prst="rect">
            <a:avLst/>
          </a:prstGeom>
        </p:spPr>
        <p:txBody>
          <a:bodyPr/>
          <a:lstStyle/>
          <a:p>
            <a:pPr/>
            <a:r>
              <a:t>Stacking: An Attempt	</a:t>
            </a:r>
          </a:p>
        </p:txBody>
      </p:sp>
      <p:sp>
        <p:nvSpPr>
          <p:cNvPr id="196" name="Google Shape;167;p24"/>
          <p:cNvSpPr txBox="1"/>
          <p:nvPr>
            <p:ph type="body" sz="half" idx="1"/>
          </p:nvPr>
        </p:nvSpPr>
        <p:spPr>
          <a:xfrm>
            <a:off x="311699" y="1505699"/>
            <a:ext cx="3999902" cy="3076201"/>
          </a:xfrm>
          <a:prstGeom prst="rect">
            <a:avLst/>
          </a:prstGeom>
        </p:spPr>
        <p:txBody>
          <a:bodyPr/>
          <a:lstStyle/>
          <a:p>
            <a:pPr marL="0" indent="0" defTabSz="896111">
              <a:buSzTx/>
              <a:buNone/>
              <a:defRPr sz="1274"/>
            </a:pPr>
            <a:r>
              <a:t>We attempted to implement a model stacking method with the following logic:</a:t>
            </a:r>
          </a:p>
          <a:p>
            <a:pPr marL="448055" indent="-304927" defTabSz="896111">
              <a:spcBef>
                <a:spcPts val="1500"/>
              </a:spcBef>
              <a:buSzPts val="1200"/>
              <a:buFontTx/>
              <a:buAutoNum type="arabicPeriod" startAt="1"/>
              <a:defRPr sz="1274"/>
            </a:pPr>
            <a:r>
              <a:t>Split training subset into </a:t>
            </a:r>
            <a:r>
              <a:rPr i="1"/>
              <a:t>n</a:t>
            </a:r>
            <a:r>
              <a:t> subsets using KFold</a:t>
            </a:r>
          </a:p>
          <a:p>
            <a:pPr marL="448055" indent="-304927" defTabSz="896111">
              <a:buSzPts val="1200"/>
              <a:buFontTx/>
              <a:buAutoNum type="arabicPeriod" startAt="1"/>
              <a:defRPr sz="1274"/>
            </a:pPr>
            <a:r>
              <a:t>Tune an ElasticNet model to the current KFold</a:t>
            </a:r>
          </a:p>
          <a:p>
            <a:pPr marL="448055" indent="-304927" defTabSz="896111">
              <a:buSzPts val="1200"/>
              <a:buFontTx/>
              <a:buAutoNum type="arabicPeriod" startAt="1"/>
              <a:defRPr sz="1274"/>
            </a:pPr>
            <a:r>
              <a:t>Make predictions on the next KFold</a:t>
            </a:r>
          </a:p>
          <a:p>
            <a:pPr marL="448055" indent="-304927" defTabSz="896111">
              <a:buSzPts val="1200"/>
              <a:buFontTx/>
              <a:buAutoNum type="arabicPeriod" startAt="1"/>
              <a:defRPr sz="1274"/>
            </a:pPr>
            <a:r>
              <a:t>Add those predictions to the next KFold as a feature</a:t>
            </a:r>
          </a:p>
          <a:p>
            <a:pPr marL="448055" indent="-304927" defTabSz="896111">
              <a:buSzPts val="1200"/>
              <a:buFontTx/>
              <a:buAutoNum type="arabicPeriod" startAt="1"/>
              <a:defRPr sz="1274"/>
            </a:pPr>
            <a:r>
              <a:t>Set next KFold as current KFold, return to step 2 unless this is the last KFold</a:t>
            </a:r>
          </a:p>
          <a:p>
            <a:pPr marL="448055" indent="-304927" defTabSz="896111">
              <a:buSzPts val="1200"/>
              <a:buFontTx/>
              <a:buAutoNum type="arabicPeriod" startAt="1"/>
              <a:defRPr sz="1274"/>
            </a:pPr>
            <a:r>
              <a:t>Make prediction on the full training data and the full test data.</a:t>
            </a:r>
          </a:p>
        </p:txBody>
      </p:sp>
      <p:sp>
        <p:nvSpPr>
          <p:cNvPr id="197" name="Google Shape;168;p24"/>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marL="0" indent="0">
              <a:buSzTx/>
              <a:buNone/>
            </a:pPr>
            <a:r>
              <a:t>7. Use those new highly tuned features to improve accuracy of the model.</a:t>
            </a:r>
          </a:p>
          <a:p>
            <a:pPr marL="0" indent="0">
              <a:spcBef>
                <a:spcPts val="1600"/>
              </a:spcBef>
              <a:buSzTx/>
              <a:buNone/>
            </a:pPr>
            <a:r>
              <a:t>The problem was that while we would be able to reduce the log RMSE of the training sets, it did not translate to a big improvement in score on the actual Kaggle submission.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Google Shape;173;p25"/>
          <p:cNvSpPr txBox="1"/>
          <p:nvPr>
            <p:ph type="title"/>
          </p:nvPr>
        </p:nvSpPr>
        <p:spPr>
          <a:xfrm>
            <a:off x="311299" y="500924"/>
            <a:ext cx="3704401" cy="2049602"/>
          </a:xfrm>
          <a:prstGeom prst="rect">
            <a:avLst/>
          </a:prstGeom>
        </p:spPr>
        <p:txBody>
          <a:bodyPr/>
          <a:lstStyle/>
          <a:p>
            <a:pPr/>
            <a:r>
              <a:t>Future Steps</a:t>
            </a:r>
          </a:p>
        </p:txBody>
      </p:sp>
      <p:sp>
        <p:nvSpPr>
          <p:cNvPr id="200" name="Google Shape;174;p25"/>
          <p:cNvSpPr txBox="1"/>
          <p:nvPr>
            <p:ph type="body" sz="half" idx="1"/>
          </p:nvPr>
        </p:nvSpPr>
        <p:spPr>
          <a:xfrm>
            <a:off x="4879025" y="500924"/>
            <a:ext cx="3954000" cy="4111501"/>
          </a:xfrm>
          <a:prstGeom prst="rect">
            <a:avLst/>
          </a:prstGeom>
        </p:spPr>
        <p:txBody>
          <a:bodyPr/>
          <a:lstStyle/>
          <a:p>
            <a:pPr marL="443484" indent="-320294" defTabSz="886968">
              <a:lnSpc>
                <a:spcPct val="115000"/>
              </a:lnSpc>
              <a:buClr>
                <a:srgbClr val="666666"/>
              </a:buClr>
              <a:buSzPts val="1500"/>
              <a:buFont typeface="Helvetica"/>
              <a:buChar char="●"/>
              <a:defRPr sz="1552">
                <a:solidFill>
                  <a:srgbClr val="666666"/>
                </a:solidFill>
              </a:defRPr>
            </a:pPr>
            <a:r>
              <a:t>Reexamine the Stacking Method to improve performance</a:t>
            </a:r>
          </a:p>
          <a:p>
            <a:pPr marL="443484" indent="-320294" defTabSz="886968">
              <a:lnSpc>
                <a:spcPct val="115000"/>
              </a:lnSpc>
              <a:buClr>
                <a:srgbClr val="666666"/>
              </a:buClr>
              <a:buSzPts val="1500"/>
              <a:buFont typeface="Helvetica"/>
              <a:buChar char="●"/>
              <a:defRPr sz="1552">
                <a:solidFill>
                  <a:srgbClr val="666666"/>
                </a:solidFill>
              </a:defRPr>
            </a:pPr>
            <a:r>
              <a:t>Make the Stacking Method accept more than just ElasticNet</a:t>
            </a:r>
          </a:p>
          <a:p>
            <a:pPr marL="443484" indent="-320294" defTabSz="886968">
              <a:lnSpc>
                <a:spcPct val="115000"/>
              </a:lnSpc>
              <a:buClr>
                <a:srgbClr val="666666"/>
              </a:buClr>
              <a:buSzPts val="1500"/>
              <a:buFont typeface="Helvetica"/>
              <a:buChar char="●"/>
              <a:defRPr sz="1552">
                <a:solidFill>
                  <a:srgbClr val="666666"/>
                </a:solidFill>
              </a:defRPr>
            </a:pPr>
            <a:r>
              <a:t>Mix other ensemble methods (like weighted average)</a:t>
            </a:r>
          </a:p>
          <a:p>
            <a:pPr marL="443484" indent="-320294" defTabSz="886968">
              <a:lnSpc>
                <a:spcPct val="115000"/>
              </a:lnSpc>
              <a:buClr>
                <a:srgbClr val="666666"/>
              </a:buClr>
              <a:buSzPts val="1500"/>
              <a:buFont typeface="Helvetica"/>
              <a:buChar char="●"/>
              <a:defRPr sz="1552">
                <a:solidFill>
                  <a:srgbClr val="666666"/>
                </a:solidFill>
              </a:defRPr>
            </a:pPr>
            <a:r>
              <a:t>Reexamine different transformations for the data (Boxcox, Log)</a:t>
            </a:r>
          </a:p>
          <a:p>
            <a:pPr marL="443484" indent="-320294" defTabSz="886968">
              <a:lnSpc>
                <a:spcPct val="115000"/>
              </a:lnSpc>
              <a:buClr>
                <a:srgbClr val="666666"/>
              </a:buClr>
              <a:buSzPts val="1500"/>
              <a:buFont typeface="Helvetica"/>
              <a:buChar char="●"/>
              <a:defRPr sz="1552">
                <a:solidFill>
                  <a:srgbClr val="666666"/>
                </a:solidFill>
              </a:defRPr>
            </a:pPr>
            <a:r>
              <a:t>Attempt other methods of Data Cleaning</a:t>
            </a:r>
          </a:p>
          <a:p>
            <a:pPr lvl="1" marL="1330452" indent="-307975" defTabSz="886968">
              <a:lnSpc>
                <a:spcPct val="115000"/>
              </a:lnSpc>
              <a:buClr>
                <a:srgbClr val="666666"/>
              </a:buClr>
              <a:buSzPts val="1300"/>
              <a:buFont typeface="Helvetica"/>
              <a:buChar char="○"/>
              <a:defRPr sz="1358">
                <a:solidFill>
                  <a:srgbClr val="666666"/>
                </a:solidFill>
              </a:defRPr>
            </a:pPr>
            <a:r>
              <a:t>More aggressive removal of features</a:t>
            </a:r>
          </a:p>
          <a:p>
            <a:pPr lvl="1" marL="1330452" indent="-307975" defTabSz="886968">
              <a:lnSpc>
                <a:spcPct val="115000"/>
              </a:lnSpc>
              <a:buClr>
                <a:srgbClr val="666666"/>
              </a:buClr>
              <a:buSzPts val="1300"/>
              <a:buFont typeface="Helvetica"/>
              <a:buChar char="○"/>
              <a:defRPr sz="1358">
                <a:solidFill>
                  <a:srgbClr val="666666"/>
                </a:solidFill>
              </a:defRPr>
            </a:pPr>
            <a:r>
              <a:t>Try to find more dependancies in the data in order to model more values</a:t>
            </a:r>
          </a:p>
        </p:txBody>
      </p:sp>
      <p:sp>
        <p:nvSpPr>
          <p:cNvPr id="201" name="Google Shape;175;p25"/>
          <p:cNvSpPr txBox="1"/>
          <p:nvPr/>
        </p:nvSpPr>
        <p:spPr>
          <a:xfrm>
            <a:off x="304799" y="2626724"/>
            <a:ext cx="3704401" cy="926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defRPr sz="1600">
                <a:solidFill>
                  <a:schemeClr val="accent2"/>
                </a:solidFill>
                <a:latin typeface="Roboto"/>
                <a:ea typeface="Roboto"/>
                <a:cs typeface="Roboto"/>
                <a:sym typeface="Roboto"/>
              </a:defRPr>
            </a:lvl1pPr>
          </a:lstStyle>
          <a:p>
            <a:pPr/>
            <a:r>
              <a:t>Second star to the right, and straight on til morning.</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Google Shape;71;p14"/>
          <p:cNvSpPr txBox="1"/>
          <p:nvPr>
            <p:ph type="title"/>
          </p:nvPr>
        </p:nvSpPr>
        <p:spPr>
          <a:xfrm>
            <a:off x="311699" y="633900"/>
            <a:ext cx="2808002" cy="755701"/>
          </a:xfrm>
          <a:prstGeom prst="rect">
            <a:avLst/>
          </a:prstGeom>
        </p:spPr>
        <p:txBody>
          <a:bodyPr/>
          <a:lstStyle/>
          <a:p>
            <a:pPr/>
            <a:r>
              <a:t>Procedure</a:t>
            </a:r>
          </a:p>
        </p:txBody>
      </p:sp>
      <p:sp>
        <p:nvSpPr>
          <p:cNvPr id="123" name="Google Shape;72;p14"/>
          <p:cNvSpPr txBox="1"/>
          <p:nvPr>
            <p:ph type="body" sz="half" idx="1"/>
          </p:nvPr>
        </p:nvSpPr>
        <p:spPr>
          <a:xfrm>
            <a:off x="311699" y="1389599"/>
            <a:ext cx="3459302" cy="3179402"/>
          </a:xfrm>
          <a:prstGeom prst="rect">
            <a:avLst/>
          </a:prstGeom>
        </p:spPr>
        <p:txBody>
          <a:bodyPr/>
          <a:lstStyle/>
          <a:p>
            <a:pPr indent="-342900">
              <a:buSzPts val="1800"/>
              <a:defRPr b="1" sz="1800"/>
            </a:pPr>
            <a:r>
              <a:t>Data Cleaning</a:t>
            </a:r>
          </a:p>
          <a:p>
            <a:pPr indent="-342900">
              <a:buSzPts val="1800"/>
              <a:defRPr b="1" sz="1800"/>
            </a:pPr>
            <a:r>
              <a:t>Analysis and Interpretation</a:t>
            </a:r>
          </a:p>
          <a:p>
            <a:pPr indent="-342900">
              <a:buSzPts val="1800"/>
              <a:defRPr b="1" sz="1800"/>
            </a:pPr>
            <a:r>
              <a:t>Feature Engineering</a:t>
            </a:r>
          </a:p>
          <a:p>
            <a:pPr indent="-342900">
              <a:buSzPts val="1800"/>
              <a:defRPr b="1" sz="1800"/>
            </a:pPr>
            <a:r>
              <a:t>Feature Selection</a:t>
            </a:r>
          </a:p>
          <a:p>
            <a:pPr indent="-342900">
              <a:buSzPts val="1800"/>
              <a:defRPr b="1" sz="1800"/>
            </a:pPr>
            <a:r>
              <a:t>Modelling</a:t>
            </a:r>
          </a:p>
          <a:p>
            <a:pPr indent="-342900">
              <a:buSzPts val="1800"/>
              <a:defRPr b="1" sz="1800"/>
            </a:pPr>
            <a:r>
              <a:t>Stacking</a:t>
            </a:r>
          </a:p>
          <a:p>
            <a:pPr indent="-342900">
              <a:buSzPts val="1800"/>
              <a:defRPr b="1" sz="1800"/>
            </a:pPr>
            <a:r>
              <a:t>Conclusion</a:t>
            </a:r>
          </a:p>
        </p:txBody>
      </p:sp>
      <p:pic>
        <p:nvPicPr>
          <p:cNvPr id="124" name="Google Shape;73;p14" descr="Google Shape;73;p14"/>
          <p:cNvPicPr>
            <a:picLocks noChangeAspect="1"/>
          </p:cNvPicPr>
          <p:nvPr/>
        </p:nvPicPr>
        <p:blipFill>
          <a:blip r:embed="rId2">
            <a:extLst/>
          </a:blip>
          <a:stretch>
            <a:fillRect/>
          </a:stretch>
        </p:blipFill>
        <p:spPr>
          <a:xfrm>
            <a:off x="4889725" y="700099"/>
            <a:ext cx="3215826" cy="374330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Google Shape;78;p15"/>
          <p:cNvSpPr txBox="1"/>
          <p:nvPr>
            <p:ph type="title"/>
          </p:nvPr>
        </p:nvSpPr>
        <p:spPr>
          <a:xfrm>
            <a:off x="311724" y="500924"/>
            <a:ext cx="8520602" cy="623702"/>
          </a:xfrm>
          <a:prstGeom prst="rect">
            <a:avLst/>
          </a:prstGeom>
        </p:spPr>
        <p:txBody>
          <a:bodyPr/>
          <a:lstStyle/>
          <a:p>
            <a:pPr/>
            <a:r>
              <a:t>Data Cleaning</a:t>
            </a:r>
          </a:p>
        </p:txBody>
      </p:sp>
      <p:sp>
        <p:nvSpPr>
          <p:cNvPr id="127" name="Google Shape;79;p15"/>
          <p:cNvSpPr txBox="1"/>
          <p:nvPr>
            <p:ph type="body" sz="half" idx="1"/>
          </p:nvPr>
        </p:nvSpPr>
        <p:spPr>
          <a:xfrm>
            <a:off x="311699" y="1505699"/>
            <a:ext cx="3999902" cy="3076201"/>
          </a:xfrm>
          <a:prstGeom prst="rect">
            <a:avLst/>
          </a:prstGeom>
        </p:spPr>
        <p:txBody>
          <a:bodyPr/>
          <a:lstStyle/>
          <a:p>
            <a:pPr marL="0" indent="0">
              <a:buSzTx/>
              <a:buNone/>
            </a:pPr>
            <a:r>
              <a:t>There are many hints in the dataset that allow us to impute missing values with reasonable estimates; we’ll highlight a couple of strategies that we used.</a:t>
            </a:r>
          </a:p>
          <a:p>
            <a:pPr marL="0" indent="0">
              <a:spcBef>
                <a:spcPts val="1600"/>
              </a:spcBef>
              <a:buSzTx/>
              <a:buNone/>
            </a:pPr>
            <a:r>
              <a:t>For LotFrontage, we noticed that it is heavily correlated with LotArea, so using a simple linear regression we were able to impute the data to give a more effective estimate of the frontages of the property. The thinking behind this is that area is made from length and width, so the property has to have </a:t>
            </a:r>
            <a:r>
              <a:rPr i="1"/>
              <a:t>some</a:t>
            </a:r>
            <a:r>
              <a:t> kind of ‘front’ of the property.</a:t>
            </a:r>
          </a:p>
        </p:txBody>
      </p:sp>
      <p:pic>
        <p:nvPicPr>
          <p:cNvPr id="128" name="Google Shape;80;p15" descr="Google Shape;80;p15"/>
          <p:cNvPicPr>
            <a:picLocks noChangeAspect="1"/>
          </p:cNvPicPr>
          <p:nvPr/>
        </p:nvPicPr>
        <p:blipFill>
          <a:blip r:embed="rId2">
            <a:extLst/>
          </a:blip>
          <a:stretch>
            <a:fillRect/>
          </a:stretch>
        </p:blipFill>
        <p:spPr>
          <a:xfrm>
            <a:off x="6298774" y="3200200"/>
            <a:ext cx="2330651" cy="1858669"/>
          </a:xfrm>
          <a:prstGeom prst="rect">
            <a:avLst/>
          </a:prstGeom>
          <a:ln w="12700">
            <a:miter lim="400000"/>
          </a:ln>
        </p:spPr>
      </p:pic>
      <p:pic>
        <p:nvPicPr>
          <p:cNvPr id="129" name="Google Shape;81;p15" descr="Google Shape;81;p15"/>
          <p:cNvPicPr>
            <a:picLocks noChangeAspect="1"/>
          </p:cNvPicPr>
          <p:nvPr/>
        </p:nvPicPr>
        <p:blipFill>
          <a:blip r:embed="rId3">
            <a:extLst/>
          </a:blip>
          <a:stretch>
            <a:fillRect/>
          </a:stretch>
        </p:blipFill>
        <p:spPr>
          <a:xfrm>
            <a:off x="6326740" y="1341524"/>
            <a:ext cx="2274724" cy="1858676"/>
          </a:xfrm>
          <a:prstGeom prst="rect">
            <a:avLst/>
          </a:prstGeom>
          <a:ln w="12700">
            <a:miter lim="400000"/>
          </a:ln>
        </p:spPr>
      </p:pic>
      <p:sp>
        <p:nvSpPr>
          <p:cNvPr id="130" name="Google Shape;82;p15"/>
          <p:cNvSpPr txBox="1"/>
          <p:nvPr/>
        </p:nvSpPr>
        <p:spPr>
          <a:xfrm>
            <a:off x="4359800" y="1818300"/>
            <a:ext cx="2049601" cy="360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200">
                <a:solidFill>
                  <a:srgbClr val="000000"/>
                </a:solidFill>
                <a:latin typeface="Roboto"/>
                <a:ea typeface="Roboto"/>
                <a:cs typeface="Roboto"/>
                <a:sym typeface="Roboto"/>
              </a:defRPr>
            </a:lvl1pPr>
          </a:lstStyle>
          <a:p>
            <a:pPr/>
            <a:r>
              <a:t>Before linear imputation -&gt;</a:t>
            </a:r>
          </a:p>
        </p:txBody>
      </p:sp>
      <p:sp>
        <p:nvSpPr>
          <p:cNvPr id="131" name="Google Shape;83;p15"/>
          <p:cNvSpPr txBox="1"/>
          <p:nvPr/>
        </p:nvSpPr>
        <p:spPr>
          <a:xfrm>
            <a:off x="4742600" y="3758850"/>
            <a:ext cx="1284001" cy="360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indent="457200">
              <a:defRPr sz="1200">
                <a:solidFill>
                  <a:srgbClr val="000000"/>
                </a:solidFill>
                <a:latin typeface="Roboto"/>
                <a:ea typeface="Roboto"/>
                <a:cs typeface="Roboto"/>
                <a:sym typeface="Roboto"/>
              </a:defRPr>
            </a:lvl1pPr>
          </a:lstStyle>
          <a:p>
            <a:pPr/>
            <a:r>
              <a:t>After -&gt;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Google Shape;88;p16"/>
          <p:cNvSpPr txBox="1"/>
          <p:nvPr>
            <p:ph type="title"/>
          </p:nvPr>
        </p:nvSpPr>
        <p:spPr>
          <a:xfrm>
            <a:off x="311724" y="500924"/>
            <a:ext cx="8520602" cy="623702"/>
          </a:xfrm>
          <a:prstGeom prst="rect">
            <a:avLst/>
          </a:prstGeom>
        </p:spPr>
        <p:txBody>
          <a:bodyPr/>
          <a:lstStyle/>
          <a:p>
            <a:pPr/>
            <a:r>
              <a:t>Following Clues...</a:t>
            </a:r>
          </a:p>
        </p:txBody>
      </p:sp>
      <p:sp>
        <p:nvSpPr>
          <p:cNvPr id="134" name="Google Shape;89;p16"/>
          <p:cNvSpPr txBox="1"/>
          <p:nvPr>
            <p:ph type="body" sz="half" idx="1"/>
          </p:nvPr>
        </p:nvSpPr>
        <p:spPr>
          <a:xfrm>
            <a:off x="311699" y="1505699"/>
            <a:ext cx="3999902" cy="3076201"/>
          </a:xfrm>
          <a:prstGeom prst="rect">
            <a:avLst/>
          </a:prstGeom>
        </p:spPr>
        <p:txBody>
          <a:bodyPr/>
          <a:lstStyle/>
          <a:p>
            <a:pPr marL="0" indent="0" defTabSz="859536">
              <a:buSzTx/>
              <a:buNone/>
              <a:defRPr sz="1222"/>
            </a:pPr>
            <a:r>
              <a:t>We’ll take a look at the Basement categories as an example of our process of imputing missing values.</a:t>
            </a:r>
          </a:p>
          <a:p>
            <a:pPr marL="0" indent="0" defTabSz="859536">
              <a:spcBef>
                <a:spcPts val="1500"/>
              </a:spcBef>
              <a:buSzTx/>
              <a:buNone/>
              <a:defRPr sz="1222"/>
            </a:pPr>
            <a:r>
              <a:t>We can see that there is a strong correlation between NAs in the BsmtUnfSF, TotalBsmtSF, and BsmtFullBath, and the BsmtCond columns. A missing in BsmtCond almost implies the non-existance of the basement, since whether or not a listing has a basement isn’t an explicit feature of our dataset. We can see from VIM’s aggr function that these elements line up to have consistently missing features. This allows us to impute 0s onto BsmtUnfSF, TotalBsmtSF, and BsmtFullBath</a:t>
            </a:r>
          </a:p>
        </p:txBody>
      </p:sp>
      <p:sp>
        <p:nvSpPr>
          <p:cNvPr id="135" name="Google Shape;90;p16"/>
          <p:cNvSpPr txBox="1"/>
          <p:nvPr>
            <p:ph type="body" idx="13"/>
          </p:nvPr>
        </p:nvSpPr>
        <p:spPr>
          <a:prstGeom prst="rect">
            <a:avLst/>
          </a:prstGeom>
        </p:spPr>
        <p:txBody>
          <a:bodyPr/>
          <a:lstStyle/>
          <a:p>
            <a:pPr marL="0" indent="0">
              <a:spcBef>
                <a:spcPts val="1600"/>
              </a:spcBef>
              <a:buSzTx/>
              <a:buNone/>
            </a:pPr>
          </a:p>
        </p:txBody>
      </p:sp>
      <p:pic>
        <p:nvPicPr>
          <p:cNvPr id="136" name="Google Shape;91;p16" descr="Google Shape;91;p16"/>
          <p:cNvPicPr>
            <a:picLocks noChangeAspect="1"/>
          </p:cNvPicPr>
          <p:nvPr/>
        </p:nvPicPr>
        <p:blipFill>
          <a:blip r:embed="rId2">
            <a:extLst/>
          </a:blip>
          <a:stretch>
            <a:fillRect/>
          </a:stretch>
        </p:blipFill>
        <p:spPr>
          <a:xfrm>
            <a:off x="4311600" y="1505699"/>
            <a:ext cx="4640499" cy="3480375"/>
          </a:xfrm>
          <a:prstGeom prst="rect">
            <a:avLst/>
          </a:prstGeom>
          <a:ln w="12700">
            <a:miter lim="400000"/>
          </a:ln>
        </p:spPr>
      </p:pic>
      <p:sp>
        <p:nvSpPr>
          <p:cNvPr id="137" name="Google Shape;92;p16"/>
          <p:cNvSpPr txBox="1"/>
          <p:nvPr/>
        </p:nvSpPr>
        <p:spPr>
          <a:xfrm rot="16200000">
            <a:off x="5072750" y="4692174"/>
            <a:ext cx="593101" cy="259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500">
                <a:solidFill>
                  <a:srgbClr val="000000"/>
                </a:solidFill>
                <a:latin typeface="Roboto"/>
                <a:ea typeface="Roboto"/>
                <a:cs typeface="Roboto"/>
                <a:sym typeface="Roboto"/>
              </a:defRPr>
            </a:lvl1pPr>
          </a:lstStyle>
          <a:p>
            <a:pPr/>
            <a:r>
              <a:t>BsmntUnfSF</a:t>
            </a:r>
          </a:p>
        </p:txBody>
      </p:sp>
      <p:sp>
        <p:nvSpPr>
          <p:cNvPr id="138" name="Google Shape;93;p16"/>
          <p:cNvSpPr txBox="1"/>
          <p:nvPr/>
        </p:nvSpPr>
        <p:spPr>
          <a:xfrm rot="16200000">
            <a:off x="5515474" y="4692174"/>
            <a:ext cx="593101" cy="259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500">
                <a:solidFill>
                  <a:srgbClr val="000000"/>
                </a:solidFill>
                <a:latin typeface="Roboto"/>
                <a:ea typeface="Roboto"/>
                <a:cs typeface="Roboto"/>
                <a:sym typeface="Roboto"/>
              </a:defRPr>
            </a:lvl1pPr>
          </a:lstStyle>
          <a:p>
            <a:pPr/>
            <a:r>
              <a:t>TotalBsmtSF</a:t>
            </a:r>
          </a:p>
        </p:txBody>
      </p:sp>
      <p:sp>
        <p:nvSpPr>
          <p:cNvPr id="139" name="Google Shape;94;p16"/>
          <p:cNvSpPr txBox="1"/>
          <p:nvPr/>
        </p:nvSpPr>
        <p:spPr>
          <a:xfrm rot="16200000">
            <a:off x="5958199" y="4692174"/>
            <a:ext cx="593101" cy="259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500">
                <a:solidFill>
                  <a:srgbClr val="000000"/>
                </a:solidFill>
                <a:latin typeface="Roboto"/>
                <a:ea typeface="Roboto"/>
                <a:cs typeface="Roboto"/>
                <a:sym typeface="Roboto"/>
              </a:defRPr>
            </a:lvl1pPr>
          </a:lstStyle>
          <a:p>
            <a:pPr/>
            <a:r>
              <a:t>BsmtFullBath</a:t>
            </a:r>
          </a:p>
        </p:txBody>
      </p:sp>
      <p:sp>
        <p:nvSpPr>
          <p:cNvPr id="140" name="Google Shape;95;p16"/>
          <p:cNvSpPr txBox="1"/>
          <p:nvPr/>
        </p:nvSpPr>
        <p:spPr>
          <a:xfrm rot="16200000">
            <a:off x="7196075" y="4692174"/>
            <a:ext cx="593101" cy="259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500">
                <a:solidFill>
                  <a:srgbClr val="000000"/>
                </a:solidFill>
                <a:latin typeface="Roboto"/>
                <a:ea typeface="Roboto"/>
                <a:cs typeface="Roboto"/>
                <a:sym typeface="Roboto"/>
              </a:defRPr>
            </a:lvl1pPr>
          </a:lstStyle>
          <a:p>
            <a:pPr/>
            <a:r>
              <a:t>BsmntUnfSF</a:t>
            </a:r>
          </a:p>
        </p:txBody>
      </p:sp>
      <p:sp>
        <p:nvSpPr>
          <p:cNvPr id="141" name="Google Shape;96;p16"/>
          <p:cNvSpPr txBox="1"/>
          <p:nvPr/>
        </p:nvSpPr>
        <p:spPr>
          <a:xfrm rot="16200000">
            <a:off x="7626175" y="4692174"/>
            <a:ext cx="593101" cy="259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500">
                <a:solidFill>
                  <a:srgbClr val="000000"/>
                </a:solidFill>
                <a:latin typeface="Roboto"/>
                <a:ea typeface="Roboto"/>
                <a:cs typeface="Roboto"/>
                <a:sym typeface="Roboto"/>
              </a:defRPr>
            </a:lvl1pPr>
          </a:lstStyle>
          <a:p>
            <a:pPr/>
            <a:r>
              <a:t>TotalBsmtSF</a:t>
            </a:r>
          </a:p>
        </p:txBody>
      </p:sp>
      <p:sp>
        <p:nvSpPr>
          <p:cNvPr id="142" name="Google Shape;97;p16"/>
          <p:cNvSpPr txBox="1"/>
          <p:nvPr/>
        </p:nvSpPr>
        <p:spPr>
          <a:xfrm rot="16200000">
            <a:off x="8125699" y="4692174"/>
            <a:ext cx="593101" cy="259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500">
                <a:solidFill>
                  <a:srgbClr val="000000"/>
                </a:solidFill>
                <a:latin typeface="Roboto"/>
                <a:ea typeface="Roboto"/>
                <a:cs typeface="Roboto"/>
                <a:sym typeface="Roboto"/>
              </a:defRPr>
            </a:lvl1pPr>
          </a:lstStyle>
          <a:p>
            <a:pPr/>
            <a:r>
              <a:t>BsmtFullBath</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Google Shape;102;p17"/>
          <p:cNvSpPr txBox="1"/>
          <p:nvPr>
            <p:ph type="title"/>
          </p:nvPr>
        </p:nvSpPr>
        <p:spPr>
          <a:xfrm>
            <a:off x="311724" y="500924"/>
            <a:ext cx="8520602" cy="623702"/>
          </a:xfrm>
          <a:prstGeom prst="rect">
            <a:avLst/>
          </a:prstGeom>
        </p:spPr>
        <p:txBody>
          <a:bodyPr/>
          <a:lstStyle/>
          <a:p>
            <a:pPr/>
            <a:r>
              <a:t>Feature Engineering</a:t>
            </a:r>
          </a:p>
        </p:txBody>
      </p:sp>
      <p:pic>
        <p:nvPicPr>
          <p:cNvPr id="145" name="Google Shape;103;p17" descr="Google Shape;103;p17"/>
          <p:cNvPicPr>
            <a:picLocks noChangeAspect="1"/>
          </p:cNvPicPr>
          <p:nvPr/>
        </p:nvPicPr>
        <p:blipFill>
          <a:blip r:embed="rId2">
            <a:extLst/>
          </a:blip>
          <a:stretch>
            <a:fillRect/>
          </a:stretch>
        </p:blipFill>
        <p:spPr>
          <a:xfrm>
            <a:off x="416999" y="1975824"/>
            <a:ext cx="1187501" cy="2606326"/>
          </a:xfrm>
          <a:prstGeom prst="rect">
            <a:avLst/>
          </a:prstGeom>
          <a:ln w="12700">
            <a:miter lim="400000"/>
          </a:ln>
        </p:spPr>
      </p:pic>
      <p:sp>
        <p:nvSpPr>
          <p:cNvPr id="146" name="Google Shape;104;p17"/>
          <p:cNvSpPr txBox="1"/>
          <p:nvPr/>
        </p:nvSpPr>
        <p:spPr>
          <a:xfrm>
            <a:off x="311724" y="1454174"/>
            <a:ext cx="3660001"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000000"/>
                </a:solidFill>
                <a:latin typeface="Merriweather"/>
                <a:ea typeface="Merriweather"/>
                <a:cs typeface="Merriweather"/>
                <a:sym typeface="Merriweather"/>
              </a:defRPr>
            </a:lvl1pPr>
          </a:lstStyle>
          <a:p>
            <a:pPr/>
            <a:r>
              <a:t>What do we do with columns like this?</a:t>
            </a:r>
          </a:p>
        </p:txBody>
      </p:sp>
      <p:sp>
        <p:nvSpPr>
          <p:cNvPr id="147" name="Google Shape;105;p17"/>
          <p:cNvSpPr txBox="1"/>
          <p:nvPr/>
        </p:nvSpPr>
        <p:spPr>
          <a:xfrm>
            <a:off x="4395299" y="640824"/>
            <a:ext cx="3524401" cy="462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800">
                <a:solidFill>
                  <a:srgbClr val="FFFFFF"/>
                </a:solidFill>
                <a:latin typeface="Merriweather"/>
                <a:ea typeface="Merriweather"/>
                <a:cs typeface="Merriweather"/>
                <a:sym typeface="Merriweather"/>
              </a:defRPr>
            </a:lvl1pPr>
          </a:lstStyle>
          <a:p>
            <a:pPr/>
            <a:r>
              <a:t>Categorical Binning</a:t>
            </a:r>
          </a:p>
        </p:txBody>
      </p:sp>
      <p:sp>
        <p:nvSpPr>
          <p:cNvPr id="148" name="Google Shape;106;p17"/>
          <p:cNvSpPr txBox="1"/>
          <p:nvPr/>
        </p:nvSpPr>
        <p:spPr>
          <a:xfrm>
            <a:off x="4313199" y="1458974"/>
            <a:ext cx="2772901"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000000"/>
                </a:solidFill>
                <a:latin typeface="Merriweather"/>
                <a:ea typeface="Merriweather"/>
                <a:cs typeface="Merriweather"/>
                <a:sym typeface="Merriweather"/>
              </a:defRPr>
            </a:lvl1pPr>
          </a:lstStyle>
          <a:p>
            <a:pPr/>
            <a:r>
              <a:t>2. Bin by Response</a:t>
            </a:r>
          </a:p>
        </p:txBody>
      </p:sp>
      <p:pic>
        <p:nvPicPr>
          <p:cNvPr id="149" name="Google Shape;107;p17" descr="Google Shape;107;p17"/>
          <p:cNvPicPr>
            <a:picLocks noChangeAspect="1"/>
          </p:cNvPicPr>
          <p:nvPr/>
        </p:nvPicPr>
        <p:blipFill>
          <a:blip r:embed="rId3">
            <a:extLst/>
          </a:blip>
          <a:stretch>
            <a:fillRect/>
          </a:stretch>
        </p:blipFill>
        <p:spPr>
          <a:xfrm>
            <a:off x="4395299" y="1975824"/>
            <a:ext cx="1111001" cy="1307476"/>
          </a:xfrm>
          <a:prstGeom prst="rect">
            <a:avLst/>
          </a:prstGeom>
          <a:ln w="12700">
            <a:miter lim="400000"/>
          </a:ln>
        </p:spPr>
      </p:pic>
      <p:sp>
        <p:nvSpPr>
          <p:cNvPr id="150" name="Google Shape;108;p17"/>
          <p:cNvSpPr txBox="1"/>
          <p:nvPr/>
        </p:nvSpPr>
        <p:spPr>
          <a:xfrm>
            <a:off x="5976799" y="2094975"/>
            <a:ext cx="2772901" cy="1910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a:solidFill>
                  <a:srgbClr val="000000"/>
                </a:solidFill>
                <a:latin typeface="Merriweather"/>
                <a:ea typeface="Merriweather"/>
                <a:cs typeface="Merriweather"/>
                <a:sym typeface="Merriweather"/>
              </a:defRPr>
            </a:pPr>
            <a:r>
              <a:t>This is the method we choose. </a:t>
            </a:r>
          </a:p>
          <a:p>
            <a:pPr>
              <a:defRPr>
                <a:solidFill>
                  <a:srgbClr val="000000"/>
                </a:solidFill>
                <a:latin typeface="Merriweather"/>
                <a:ea typeface="Merriweather"/>
                <a:cs typeface="Merriweather"/>
                <a:sym typeface="Merriweather"/>
              </a:defRPr>
            </a:pPr>
            <a:r>
              <a:t>We binned columns like these by </a:t>
            </a:r>
            <a:r>
              <a:rPr b="1"/>
              <a:t>median sale price</a:t>
            </a:r>
            <a:r>
              <a:t>.</a:t>
            </a:r>
          </a:p>
          <a:p>
            <a:pPr>
              <a:defRPr>
                <a:solidFill>
                  <a:srgbClr val="000000"/>
                </a:solidFill>
              </a:defRPr>
            </a:pPr>
            <a:endParaRPr>
              <a:latin typeface="Merriweather"/>
              <a:ea typeface="Merriweather"/>
              <a:cs typeface="Merriweather"/>
              <a:sym typeface="Merriweather"/>
            </a:endParaRPr>
          </a:p>
          <a:p>
            <a:pPr>
              <a:defRPr>
                <a:solidFill>
                  <a:srgbClr val="000000"/>
                </a:solidFill>
                <a:latin typeface="Merriweather"/>
                <a:ea typeface="Merriweather"/>
                <a:cs typeface="Merriweather"/>
                <a:sym typeface="Merriweather"/>
              </a:defRPr>
            </a:pPr>
            <a:r>
              <a:t>This has the least impact on overall distribution, while significantly reducing computation complexity</a:t>
            </a:r>
          </a:p>
        </p:txBody>
      </p:sp>
      <p:grpSp>
        <p:nvGrpSpPr>
          <p:cNvPr id="155" name="Google Shape;109;p17"/>
          <p:cNvGrpSpPr/>
          <p:nvPr/>
        </p:nvGrpSpPr>
        <p:grpSpPr>
          <a:xfrm>
            <a:off x="1786900" y="2353774"/>
            <a:ext cx="2514151" cy="1786901"/>
            <a:chOff x="0" y="0"/>
            <a:chExt cx="2514150" cy="1786900"/>
          </a:xfrm>
        </p:grpSpPr>
        <p:sp>
          <p:nvSpPr>
            <p:cNvPr id="151" name="Google Shape;110;p17"/>
            <p:cNvSpPr/>
            <p:nvPr/>
          </p:nvSpPr>
          <p:spPr>
            <a:xfrm>
              <a:off x="-1" y="0"/>
              <a:ext cx="2514002" cy="12301"/>
            </a:xfrm>
            <a:prstGeom prst="line">
              <a:avLst/>
            </a:prstGeom>
            <a:noFill/>
            <a:ln w="9525" cap="flat">
              <a:solidFill>
                <a:srgbClr val="666666"/>
              </a:solidFill>
              <a:prstDash val="solid"/>
              <a:round/>
              <a:tailEnd type="triangle" w="med" len="med"/>
            </a:ln>
            <a:effectLst/>
          </p:spPr>
          <p:txBody>
            <a:bodyPr wrap="square" lIns="0" tIns="0" rIns="0" bIns="0" numCol="1" anchor="t">
              <a:noAutofit/>
            </a:bodyPr>
            <a:lstStyle/>
            <a:p>
              <a:pPr/>
            </a:p>
          </p:txBody>
        </p:sp>
        <p:sp>
          <p:nvSpPr>
            <p:cNvPr id="152" name="Google Shape;111;p17"/>
            <p:cNvSpPr/>
            <p:nvPr/>
          </p:nvSpPr>
          <p:spPr>
            <a:xfrm flipV="1">
              <a:off x="24650" y="240849"/>
              <a:ext cx="2489401" cy="523202"/>
            </a:xfrm>
            <a:prstGeom prst="line">
              <a:avLst/>
            </a:prstGeom>
            <a:noFill/>
            <a:ln w="9525" cap="flat">
              <a:solidFill>
                <a:srgbClr val="666666"/>
              </a:solidFill>
              <a:prstDash val="solid"/>
              <a:round/>
              <a:tailEnd type="triangle" w="med" len="med"/>
            </a:ln>
            <a:effectLst/>
          </p:spPr>
          <p:txBody>
            <a:bodyPr wrap="square" lIns="0" tIns="0" rIns="0" bIns="0" numCol="1" anchor="t">
              <a:noAutofit/>
            </a:bodyPr>
            <a:lstStyle/>
            <a:p>
              <a:pPr/>
            </a:p>
          </p:txBody>
        </p:sp>
        <p:sp>
          <p:nvSpPr>
            <p:cNvPr id="153" name="Google Shape;112;p17"/>
            <p:cNvSpPr/>
            <p:nvPr/>
          </p:nvSpPr>
          <p:spPr>
            <a:xfrm flipV="1">
              <a:off x="-1" y="469600"/>
              <a:ext cx="2514002" cy="1317301"/>
            </a:xfrm>
            <a:prstGeom prst="line">
              <a:avLst/>
            </a:prstGeom>
            <a:noFill/>
            <a:ln w="9525" cap="flat">
              <a:solidFill>
                <a:srgbClr val="666666"/>
              </a:solidFill>
              <a:prstDash val="solid"/>
              <a:round/>
              <a:tailEnd type="triangle" w="med" len="med"/>
            </a:ln>
            <a:effectLst/>
          </p:spPr>
          <p:txBody>
            <a:bodyPr wrap="square" lIns="0" tIns="0" rIns="0" bIns="0" numCol="1" anchor="t">
              <a:noAutofit/>
            </a:bodyPr>
            <a:lstStyle/>
            <a:p>
              <a:pPr/>
            </a:p>
          </p:txBody>
        </p:sp>
        <p:sp>
          <p:nvSpPr>
            <p:cNvPr id="154" name="Google Shape;113;p17"/>
            <p:cNvSpPr/>
            <p:nvPr/>
          </p:nvSpPr>
          <p:spPr>
            <a:xfrm flipV="1">
              <a:off x="73949" y="774300"/>
              <a:ext cx="2440201" cy="482701"/>
            </a:xfrm>
            <a:prstGeom prst="line">
              <a:avLst/>
            </a:prstGeom>
            <a:noFill/>
            <a:ln w="9525" cap="flat">
              <a:solidFill>
                <a:srgbClr val="666666"/>
              </a:solidFill>
              <a:prstDash val="solid"/>
              <a:round/>
              <a:tailEnd type="triangle" w="med" len="med"/>
            </a:ln>
            <a:effectLst/>
          </p:spPr>
          <p:txBody>
            <a:bodyPr wrap="square" lIns="0" tIns="0" rIns="0" bIns="0" numCol="1" anchor="t">
              <a:noAutofit/>
            </a:bodyPr>
            <a:lstStyle/>
            <a:p>
              <a:pPr/>
            </a:p>
          </p:txBody>
        </p:sp>
      </p:grpSp>
      <p:sp>
        <p:nvSpPr>
          <p:cNvPr id="156" name="Google Shape;114;p17"/>
          <p:cNvSpPr txBox="1"/>
          <p:nvPr>
            <p:ph type="body" sz="quarter" idx="1"/>
          </p:nvPr>
        </p:nvSpPr>
        <p:spPr>
          <a:xfrm>
            <a:off x="311699" y="1552750"/>
            <a:ext cx="2584201" cy="3029400"/>
          </a:xfrm>
          <a:prstGeom prst="rect">
            <a:avLst/>
          </a:prstGeom>
        </p:spPr>
        <p:txBody>
          <a:bodyPr/>
          <a:lstStyle/>
          <a:p>
            <a:pPr marL="0" indent="0">
              <a:buSzTx/>
              <a:buNone/>
              <a:defRPr sz="1200">
                <a:latin typeface="Merriweather"/>
                <a:ea typeface="Merriweather"/>
                <a:cs typeface="Merriweather"/>
                <a:sym typeface="Merriweather"/>
              </a:defRPr>
            </a:pPr>
            <a:r>
              <a:t>ML looks for similarities in the Train and Test Data to make it’s predictions.</a:t>
            </a:r>
          </a:p>
          <a:p>
            <a:pPr marL="0" indent="0">
              <a:spcBef>
                <a:spcPts val="1600"/>
              </a:spcBef>
              <a:buSzTx/>
              <a:buNone/>
              <a:defRPr sz="1200">
                <a:latin typeface="Merriweather"/>
                <a:ea typeface="Merriweather"/>
                <a:cs typeface="Merriweather"/>
                <a:sym typeface="Merriweather"/>
              </a:defRPr>
            </a:pPr>
            <a:r>
              <a:t>But what do we do when values are present in one, but not the other??</a:t>
            </a:r>
          </a:p>
          <a:p>
            <a:pPr marL="0" indent="0">
              <a:spcBef>
                <a:spcPts val="1600"/>
              </a:spcBef>
              <a:buSzTx/>
              <a:buNone/>
              <a:defRPr sz="1200">
                <a:latin typeface="Merriweather"/>
                <a:ea typeface="Merriweather"/>
                <a:cs typeface="Merriweather"/>
                <a:sym typeface="Merriweather"/>
              </a:defRPr>
            </a:pPr>
            <a:r>
              <a:t>What about when values are so infrequent, we can get any information out of them?</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8" presetID="2" grpId="1" fill="hold">
                                  <p:stCondLst>
                                    <p:cond delay="0"/>
                                  </p:stCondLst>
                                  <p:iterate type="el" backwards="0">
                                    <p:tmAbs val="0"/>
                                  </p:iterate>
                                  <p:childTnLst>
                                    <p:anim calcmode="lin" valueType="num">
                                      <p:cBhvr>
                                        <p:cTn id="6" dur="1000" fill="hold"/>
                                        <p:tgtEl>
                                          <p:spTgt spid="156"/>
                                        </p:tgtEl>
                                        <p:attrNameLst>
                                          <p:attrName>ppt_x</p:attrName>
                                        </p:attrNameLst>
                                      </p:cBhvr>
                                      <p:tavLst>
                                        <p:tav tm="0">
                                          <p:val>
                                            <p:strVal val="ppt_x"/>
                                          </p:val>
                                        </p:tav>
                                        <p:tav tm="100000">
                                          <p:val>
                                            <p:strVal val="0-ppt_w/2"/>
                                          </p:val>
                                        </p:tav>
                                      </p:tavLst>
                                    </p:anim>
                                    <p:anim calcmode="lin" valueType="num">
                                      <p:cBhvr>
                                        <p:cTn id="7" dur="1000" fill="hold"/>
                                        <p:tgtEl>
                                          <p:spTgt spid="156"/>
                                        </p:tgtEl>
                                        <p:attrNameLst>
                                          <p:attrName>ppt_y</p:attrName>
                                        </p:attrNameLst>
                                      </p:cBhvr>
                                      <p:tavLst>
                                        <p:tav tm="0">
                                          <p:val>
                                            <p:strVal val="ppt_y"/>
                                          </p:val>
                                        </p:tav>
                                        <p:tav tm="100000">
                                          <p:val>
                                            <p:strVal val="ppt_y"/>
                                          </p:val>
                                        </p:tav>
                                      </p:tavLst>
                                    </p:anim>
                                    <p:set>
                                      <p:cBhvr>
                                        <p:cTn id="8" fill="hold">
                                          <p:stCondLst>
                                            <p:cond delay="999"/>
                                          </p:stCondLst>
                                        </p:cTn>
                                        <p:tgtEl>
                                          <p:spTgt spid="156"/>
                                        </p:tgtEl>
                                        <p:attrNameLst>
                                          <p:attrName>style.visibility</p:attrName>
                                        </p:attrNameLst>
                                      </p:cBhvr>
                                      <p:to>
                                        <p:strVal val="hidden"/>
                                      </p:to>
                                    </p:set>
                                  </p:childTnLst>
                                </p:cTn>
                              </p:par>
                            </p:childTnLst>
                          </p:cTn>
                        </p:par>
                        <p:par>
                          <p:cTn id="9" fill="hold">
                            <p:stCondLst>
                              <p:cond delay="1000"/>
                            </p:stCondLst>
                            <p:childTnLst>
                              <p:par>
                                <p:cTn id="10" presetClass="entr" nodeType="afterEffect" presetSubtype="8" presetID="2" grpId="2" fill="hold">
                                  <p:stCondLst>
                                    <p:cond delay="0"/>
                                  </p:stCondLst>
                                  <p:iterate type="el" backwards="0">
                                    <p:tmAbs val="0"/>
                                  </p:iterate>
                                  <p:childTnLst>
                                    <p:set>
                                      <p:cBhvr>
                                        <p:cTn id="11" fill="hold"/>
                                        <p:tgtEl>
                                          <p:spTgt spid="145"/>
                                        </p:tgtEl>
                                        <p:attrNameLst>
                                          <p:attrName>style.visibility</p:attrName>
                                        </p:attrNameLst>
                                      </p:cBhvr>
                                      <p:to>
                                        <p:strVal val="visible"/>
                                      </p:to>
                                    </p:set>
                                    <p:anim calcmode="lin" valueType="num">
                                      <p:cBhvr>
                                        <p:cTn id="12" dur="1000" fill="hold"/>
                                        <p:tgtEl>
                                          <p:spTgt spid="145"/>
                                        </p:tgtEl>
                                        <p:attrNameLst>
                                          <p:attrName>ppt_x</p:attrName>
                                        </p:attrNameLst>
                                      </p:cBhvr>
                                      <p:tavLst>
                                        <p:tav tm="0">
                                          <p:val>
                                            <p:strVal val="0-#ppt_w/2"/>
                                          </p:val>
                                        </p:tav>
                                        <p:tav tm="100000">
                                          <p:val>
                                            <p:strVal val="#ppt_x"/>
                                          </p:val>
                                        </p:tav>
                                      </p:tavLst>
                                    </p:anim>
                                    <p:anim calcmode="lin" valueType="num">
                                      <p:cBhvr>
                                        <p:cTn id="13" dur="1000" fill="hold"/>
                                        <p:tgtEl>
                                          <p:spTgt spid="145"/>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Class="entr" nodeType="afterEffect" presetSubtype="8" presetID="2" grpId="3" fill="hold">
                                  <p:stCondLst>
                                    <p:cond delay="0"/>
                                  </p:stCondLst>
                                  <p:iterate type="el" backwards="0">
                                    <p:tmAbs val="0"/>
                                  </p:iterate>
                                  <p:childTnLst>
                                    <p:set>
                                      <p:cBhvr>
                                        <p:cTn id="16" fill="hold"/>
                                        <p:tgtEl>
                                          <p:spTgt spid="146"/>
                                        </p:tgtEl>
                                        <p:attrNameLst>
                                          <p:attrName>style.visibility</p:attrName>
                                        </p:attrNameLst>
                                      </p:cBhvr>
                                      <p:to>
                                        <p:strVal val="visible"/>
                                      </p:to>
                                    </p:set>
                                    <p:anim calcmode="lin" valueType="num">
                                      <p:cBhvr>
                                        <p:cTn id="17" dur="1000" fill="hold"/>
                                        <p:tgtEl>
                                          <p:spTgt spid="146"/>
                                        </p:tgtEl>
                                        <p:attrNameLst>
                                          <p:attrName>ppt_x</p:attrName>
                                        </p:attrNameLst>
                                      </p:cBhvr>
                                      <p:tavLst>
                                        <p:tav tm="0">
                                          <p:val>
                                            <p:strVal val="0-#ppt_w/2"/>
                                          </p:val>
                                        </p:tav>
                                        <p:tav tm="100000">
                                          <p:val>
                                            <p:strVal val="#ppt_x"/>
                                          </p:val>
                                        </p:tav>
                                      </p:tavLst>
                                    </p:anim>
                                    <p:anim calcmode="lin" valueType="num">
                                      <p:cBhvr>
                                        <p:cTn id="18" dur="1000" fill="hold"/>
                                        <p:tgtEl>
                                          <p:spTgt spid="14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ID="9" grpId="4" fill="hold">
                                  <p:stCondLst>
                                    <p:cond delay="0"/>
                                  </p:stCondLst>
                                  <p:iterate type="el" backwards="0">
                                    <p:tmAbs val="0"/>
                                  </p:iterate>
                                  <p:childTnLst>
                                    <p:set>
                                      <p:cBhvr>
                                        <p:cTn id="22" fill="hold"/>
                                        <p:tgtEl>
                                          <p:spTgt spid="147"/>
                                        </p:tgtEl>
                                        <p:attrNameLst>
                                          <p:attrName>style.visibility</p:attrName>
                                        </p:attrNameLst>
                                      </p:cBhvr>
                                      <p:to>
                                        <p:strVal val="visible"/>
                                      </p:to>
                                    </p:set>
                                    <p:animEffect filter="dissolve" transition="in">
                                      <p:cBhvr>
                                        <p:cTn id="23" dur="1000"/>
                                        <p:tgtEl>
                                          <p:spTgt spid="147"/>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ID="9" grpId="5" fill="hold">
                                  <p:stCondLst>
                                    <p:cond delay="0"/>
                                  </p:stCondLst>
                                  <p:iterate type="el" backwards="0">
                                    <p:tmAbs val="0"/>
                                  </p:iterate>
                                  <p:childTnLst>
                                    <p:set>
                                      <p:cBhvr>
                                        <p:cTn id="27" fill="hold"/>
                                        <p:tgtEl>
                                          <p:spTgt spid="148"/>
                                        </p:tgtEl>
                                        <p:attrNameLst>
                                          <p:attrName>style.visibility</p:attrName>
                                        </p:attrNameLst>
                                      </p:cBhvr>
                                      <p:to>
                                        <p:strVal val="visible"/>
                                      </p:to>
                                    </p:set>
                                    <p:animEffect filter="dissolve" transition="in">
                                      <p:cBhvr>
                                        <p:cTn id="28" dur="1000"/>
                                        <p:tgtEl>
                                          <p:spTgt spid="148"/>
                                        </p:tgtEl>
                                      </p:cBhvr>
                                    </p:animEffect>
                                  </p:childTnLst>
                                </p:cTn>
                              </p:par>
                            </p:childTnLst>
                          </p:cTn>
                        </p:par>
                      </p:childTnLst>
                    </p:cTn>
                  </p:par>
                  <p:par>
                    <p:cTn id="29" fill="hold">
                      <p:stCondLst>
                        <p:cond delay="indefinite"/>
                      </p:stCondLst>
                      <p:childTnLst>
                        <p:par>
                          <p:cTn id="30" fill="hold">
                            <p:stCondLst>
                              <p:cond delay="0"/>
                            </p:stCondLst>
                            <p:childTnLst>
                              <p:par>
                                <p:cTn id="31" presetClass="entr" nodeType="clickEffect" presetID="9" grpId="6" fill="hold">
                                  <p:stCondLst>
                                    <p:cond delay="0"/>
                                  </p:stCondLst>
                                  <p:iterate type="el" backwards="0">
                                    <p:tmAbs val="0"/>
                                  </p:iterate>
                                  <p:childTnLst>
                                    <p:set>
                                      <p:cBhvr>
                                        <p:cTn id="32" fill="hold"/>
                                        <p:tgtEl>
                                          <p:spTgt spid="149"/>
                                        </p:tgtEl>
                                        <p:attrNameLst>
                                          <p:attrName>style.visibility</p:attrName>
                                        </p:attrNameLst>
                                      </p:cBhvr>
                                      <p:to>
                                        <p:strVal val="visible"/>
                                      </p:to>
                                    </p:set>
                                    <p:animEffect filter="dissolve" transition="in">
                                      <p:cBhvr>
                                        <p:cTn id="33" dur="1000"/>
                                        <p:tgtEl>
                                          <p:spTgt spid="149"/>
                                        </p:tgtEl>
                                      </p:cBhvr>
                                    </p:animEffect>
                                  </p:childTnLst>
                                </p:cTn>
                              </p:par>
                            </p:childTnLst>
                          </p:cTn>
                        </p:par>
                      </p:childTnLst>
                    </p:cTn>
                  </p:par>
                  <p:par>
                    <p:cTn id="34" fill="hold">
                      <p:stCondLst>
                        <p:cond delay="indefinite"/>
                      </p:stCondLst>
                      <p:childTnLst>
                        <p:par>
                          <p:cTn id="35" fill="hold">
                            <p:stCondLst>
                              <p:cond delay="0"/>
                            </p:stCondLst>
                            <p:childTnLst>
                              <p:par>
                                <p:cTn id="36" presetClass="entr" nodeType="clickEffect" presetID="9" grpId="7" fill="hold">
                                  <p:stCondLst>
                                    <p:cond delay="0"/>
                                  </p:stCondLst>
                                  <p:iterate type="el" backwards="0">
                                    <p:tmAbs val="0"/>
                                  </p:iterate>
                                  <p:childTnLst>
                                    <p:set>
                                      <p:cBhvr>
                                        <p:cTn id="37" fill="hold"/>
                                        <p:tgtEl>
                                          <p:spTgt spid="155"/>
                                        </p:tgtEl>
                                        <p:attrNameLst>
                                          <p:attrName>style.visibility</p:attrName>
                                        </p:attrNameLst>
                                      </p:cBhvr>
                                      <p:to>
                                        <p:strVal val="visible"/>
                                      </p:to>
                                    </p:set>
                                    <p:animEffect filter="dissolve" transition="in">
                                      <p:cBhvr>
                                        <p:cTn id="38" dur="3000"/>
                                        <p:tgtEl>
                                          <p:spTgt spid="155"/>
                                        </p:tgtEl>
                                      </p:cBhvr>
                                    </p:animEffect>
                                  </p:childTnLst>
                                </p:cTn>
                              </p:par>
                            </p:childTnLst>
                          </p:cTn>
                        </p:par>
                      </p:childTnLst>
                    </p:cTn>
                  </p:par>
                  <p:par>
                    <p:cTn id="39" fill="hold">
                      <p:stCondLst>
                        <p:cond delay="indefinite"/>
                      </p:stCondLst>
                      <p:childTnLst>
                        <p:par>
                          <p:cTn id="40" fill="hold">
                            <p:stCondLst>
                              <p:cond delay="0"/>
                            </p:stCondLst>
                            <p:childTnLst>
                              <p:par>
                                <p:cTn id="41" presetClass="entr" nodeType="clickEffect" presetID="9" grpId="8" fill="hold">
                                  <p:stCondLst>
                                    <p:cond delay="0"/>
                                  </p:stCondLst>
                                  <p:iterate type="el" backwards="0">
                                    <p:tmAbs val="0"/>
                                  </p:iterate>
                                  <p:childTnLst>
                                    <p:set>
                                      <p:cBhvr>
                                        <p:cTn id="42" fill="hold"/>
                                        <p:tgtEl>
                                          <p:spTgt spid="150"/>
                                        </p:tgtEl>
                                        <p:attrNameLst>
                                          <p:attrName>style.visibility</p:attrName>
                                        </p:attrNameLst>
                                      </p:cBhvr>
                                      <p:to>
                                        <p:strVal val="visible"/>
                                      </p:to>
                                    </p:set>
                                    <p:animEffect filter="dissolve" transition="in">
                                      <p:cBhvr>
                                        <p:cTn id="43"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7" grpId="4"/>
      <p:bldP build="whole" bldLvl="1" animBg="1" rev="0" advAuto="0" spid="148" grpId="5"/>
      <p:bldP build="whole" bldLvl="1" animBg="1" rev="0" advAuto="0" spid="156" grpId="1"/>
      <p:bldP build="whole" bldLvl="1" animBg="1" rev="0" advAuto="0" spid="145" grpId="2"/>
      <p:bldP build="whole" bldLvl="1" animBg="1" rev="0" advAuto="0" spid="155" grpId="7"/>
      <p:bldP build="whole" bldLvl="1" animBg="1" rev="0" advAuto="0" spid="149" grpId="6"/>
      <p:bldP build="whole" bldLvl="1" animBg="1" rev="0" advAuto="0" spid="146" grpId="3"/>
      <p:bldP build="whole" bldLvl="1" animBg="1" rev="0" advAuto="0" spid="150" grpId="8"/>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Google Shape;119;p18"/>
          <p:cNvSpPr txBox="1"/>
          <p:nvPr>
            <p:ph type="title"/>
          </p:nvPr>
        </p:nvSpPr>
        <p:spPr>
          <a:xfrm>
            <a:off x="311724" y="500924"/>
            <a:ext cx="8520602" cy="623702"/>
          </a:xfrm>
          <a:prstGeom prst="rect">
            <a:avLst/>
          </a:prstGeom>
        </p:spPr>
        <p:txBody>
          <a:bodyPr/>
          <a:lstStyle/>
          <a:p>
            <a:pPr/>
            <a:r>
              <a:t>Response Engineering</a:t>
            </a:r>
          </a:p>
        </p:txBody>
      </p:sp>
      <p:sp>
        <p:nvSpPr>
          <p:cNvPr id="159" name="Google Shape;120;p18"/>
          <p:cNvSpPr txBox="1"/>
          <p:nvPr>
            <p:ph type="body" sz="half" idx="1"/>
          </p:nvPr>
        </p:nvSpPr>
        <p:spPr>
          <a:xfrm>
            <a:off x="311699" y="1505699"/>
            <a:ext cx="3999902" cy="3076201"/>
          </a:xfrm>
          <a:prstGeom prst="rect">
            <a:avLst/>
          </a:prstGeom>
        </p:spPr>
        <p:txBody>
          <a:bodyPr/>
          <a:lstStyle/>
          <a:p>
            <a:pPr marL="0" indent="0">
              <a:buSzTx/>
              <a:buNone/>
            </a:pPr>
            <a:r>
              <a:t>When the response variable is skewed (leans too far to the left or right), it makes our predictions much more difficult.</a:t>
            </a:r>
          </a:p>
          <a:p>
            <a:pPr marL="0" indent="0">
              <a:spcBef>
                <a:spcPts val="1600"/>
              </a:spcBef>
              <a:buSzTx/>
              <a:buNone/>
            </a:pPr>
            <a:r>
              <a:t>In a way, we are weighing our dataset towards that left peak. When we want to be centered around the mean.</a:t>
            </a:r>
          </a:p>
          <a:p>
            <a:pPr marL="0" indent="0">
              <a:spcBef>
                <a:spcPts val="1600"/>
              </a:spcBef>
              <a:buSzTx/>
              <a:buNone/>
            </a:pPr>
            <a:r>
              <a:t>By taking the log transform of the sales price, we correct that skewing, and are well on our way to improving our predictive capability</a:t>
            </a:r>
          </a:p>
        </p:txBody>
      </p:sp>
      <p:pic>
        <p:nvPicPr>
          <p:cNvPr id="160" name="Google Shape;121;p18" descr="Google Shape;121;p18"/>
          <p:cNvPicPr>
            <a:picLocks noChangeAspect="1"/>
          </p:cNvPicPr>
          <p:nvPr/>
        </p:nvPicPr>
        <p:blipFill>
          <a:blip r:embed="rId2">
            <a:extLst/>
          </a:blip>
          <a:stretch>
            <a:fillRect/>
          </a:stretch>
        </p:blipFill>
        <p:spPr>
          <a:xfrm>
            <a:off x="4717500" y="1672200"/>
            <a:ext cx="4114801" cy="27432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Google Shape;126;p19"/>
          <p:cNvSpPr txBox="1"/>
          <p:nvPr>
            <p:ph type="title"/>
          </p:nvPr>
        </p:nvSpPr>
        <p:spPr>
          <a:xfrm>
            <a:off x="311724" y="500924"/>
            <a:ext cx="8520602" cy="623702"/>
          </a:xfrm>
          <a:prstGeom prst="rect">
            <a:avLst/>
          </a:prstGeom>
        </p:spPr>
        <p:txBody>
          <a:bodyPr/>
          <a:lstStyle/>
          <a:p>
            <a:pPr/>
            <a:r>
              <a:t>Normalization</a:t>
            </a:r>
          </a:p>
        </p:txBody>
      </p:sp>
      <p:sp>
        <p:nvSpPr>
          <p:cNvPr id="163" name="Google Shape;127;p19"/>
          <p:cNvSpPr txBox="1"/>
          <p:nvPr>
            <p:ph type="body" sz="half" idx="1"/>
          </p:nvPr>
        </p:nvSpPr>
        <p:spPr>
          <a:xfrm>
            <a:off x="311699" y="1505699"/>
            <a:ext cx="3999902" cy="3076201"/>
          </a:xfrm>
          <a:prstGeom prst="rect">
            <a:avLst/>
          </a:prstGeom>
        </p:spPr>
        <p:txBody>
          <a:bodyPr/>
          <a:lstStyle/>
          <a:p>
            <a:pPr marL="0" indent="0" defTabSz="859536">
              <a:buSzTx/>
              <a:buNone/>
              <a:defRPr sz="1222"/>
            </a:pPr>
            <a:r>
              <a:t>The majority of the data was skewed either right or left. In order to normalize it, we used a square root transformation.</a:t>
            </a:r>
          </a:p>
          <a:p>
            <a:pPr marL="0" indent="0" defTabSz="859536">
              <a:spcBef>
                <a:spcPts val="1500"/>
              </a:spcBef>
              <a:buSzTx/>
              <a:buNone/>
              <a:defRPr sz="1222"/>
            </a:pPr>
            <a:r>
              <a:t>Many features are in Square Feet, so it seemed like a natural choice</a:t>
            </a:r>
          </a:p>
          <a:p>
            <a:pPr marL="0" indent="0" defTabSz="859536">
              <a:spcBef>
                <a:spcPts val="1500"/>
              </a:spcBef>
              <a:buSzTx/>
              <a:buNone/>
              <a:defRPr sz="1222"/>
            </a:pPr>
            <a:r>
              <a:t>On features like GrLivArea, square root transformation performed slightly better than log transformations.</a:t>
            </a:r>
          </a:p>
          <a:p>
            <a:pPr marL="0" indent="0" defTabSz="859536">
              <a:spcBef>
                <a:spcPts val="1500"/>
              </a:spcBef>
              <a:buSzTx/>
              <a:buNone/>
              <a:defRPr sz="1222"/>
            </a:pPr>
            <a:r>
              <a:t>It’s important to remember that not all numeric columns need to be normalized, as things like how many bathrooms a house has would not benefit from being transformed.</a:t>
            </a:r>
          </a:p>
        </p:txBody>
      </p:sp>
      <p:sp>
        <p:nvSpPr>
          <p:cNvPr id="164" name="Google Shape;128;p19"/>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buSzTx/>
              <a:buNone/>
            </a:lvl1pPr>
          </a:lstStyle>
          <a:p>
            <a:pPr/>
            <a:r>
              <a:t>HIST of GrLivArea transformation</a:t>
            </a:r>
          </a:p>
        </p:txBody>
      </p:sp>
      <p:pic>
        <p:nvPicPr>
          <p:cNvPr id="165" name="Google Shape;129;p19" descr="Google Shape;129;p19"/>
          <p:cNvPicPr>
            <a:picLocks noChangeAspect="1"/>
          </p:cNvPicPr>
          <p:nvPr/>
        </p:nvPicPr>
        <p:blipFill>
          <a:blip r:embed="rId2">
            <a:extLst/>
          </a:blip>
          <a:stretch>
            <a:fillRect/>
          </a:stretch>
        </p:blipFill>
        <p:spPr>
          <a:xfrm>
            <a:off x="4832399" y="1293750"/>
            <a:ext cx="2732300" cy="1983671"/>
          </a:xfrm>
          <a:prstGeom prst="rect">
            <a:avLst/>
          </a:prstGeom>
          <a:ln w="12700">
            <a:miter lim="400000"/>
          </a:ln>
        </p:spPr>
      </p:pic>
      <p:pic>
        <p:nvPicPr>
          <p:cNvPr id="166" name="Google Shape;130;p19" descr="Google Shape;130;p19"/>
          <p:cNvPicPr>
            <a:picLocks noChangeAspect="1"/>
          </p:cNvPicPr>
          <p:nvPr/>
        </p:nvPicPr>
        <p:blipFill>
          <a:blip r:embed="rId3">
            <a:extLst/>
          </a:blip>
          <a:stretch>
            <a:fillRect/>
          </a:stretch>
        </p:blipFill>
        <p:spPr>
          <a:xfrm>
            <a:off x="4880650" y="3226424"/>
            <a:ext cx="2684051" cy="194865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Outliers"/>
          <p:cNvSpPr txBox="1"/>
          <p:nvPr>
            <p:ph type="title"/>
          </p:nvPr>
        </p:nvSpPr>
        <p:spPr>
          <a:prstGeom prst="rect">
            <a:avLst/>
          </a:prstGeom>
        </p:spPr>
        <p:txBody>
          <a:bodyPr/>
          <a:lstStyle/>
          <a:p>
            <a:pPr/>
            <a:r>
              <a:t>Outliers</a:t>
            </a:r>
          </a:p>
        </p:txBody>
      </p:sp>
      <p:sp>
        <p:nvSpPr>
          <p:cNvPr id="169" name="Outliers impact the ability of a model to properly interpret and fit the data.…"/>
          <p:cNvSpPr txBox="1"/>
          <p:nvPr>
            <p:ph type="body" sz="half" idx="1"/>
          </p:nvPr>
        </p:nvSpPr>
        <p:spPr>
          <a:prstGeom prst="rect">
            <a:avLst/>
          </a:prstGeom>
        </p:spPr>
        <p:txBody>
          <a:bodyPr/>
          <a:lstStyle/>
          <a:p>
            <a:pPr/>
            <a:r>
              <a:t>Outliers impact the ability of a model to properly interpret and fit the data.</a:t>
            </a:r>
          </a:p>
          <a:p>
            <a:pPr/>
            <a:r>
              <a:t>Cook’s distance shows the influence of each observation on the fitted response values.</a:t>
            </a:r>
          </a:p>
          <a:p>
            <a:pPr/>
            <a:r>
              <a:t>A standard cut-off point for influential points is 4/n where n is the sample size. Another standard cut off is 3 times the mean of all cook’s distances.</a:t>
            </a:r>
          </a:p>
          <a:p>
            <a:pPr/>
            <a:r>
              <a:t>The two cut off measures tend to be similar with a large sample size.</a:t>
            </a:r>
          </a:p>
          <a:p>
            <a:pPr/>
            <a:r>
              <a:t>Removing the outliers improved the fit of our model in both in and out-of sample tests.</a:t>
            </a:r>
          </a:p>
        </p:txBody>
      </p:sp>
      <p:pic>
        <p:nvPicPr>
          <p:cNvPr id="170" name="Screen Shot 2019-07-29 at 9.34.27 AM.png" descr="Screen Shot 2019-07-29 at 9.34.27 AM.png"/>
          <p:cNvPicPr>
            <a:picLocks noChangeAspect="1"/>
          </p:cNvPicPr>
          <p:nvPr/>
        </p:nvPicPr>
        <p:blipFill>
          <a:blip r:embed="rId2">
            <a:extLst/>
          </a:blip>
          <a:stretch>
            <a:fillRect/>
          </a:stretch>
        </p:blipFill>
        <p:spPr>
          <a:xfrm>
            <a:off x="4721900" y="1505699"/>
            <a:ext cx="4005255" cy="30762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Google Shape;135;p20"/>
          <p:cNvSpPr txBox="1"/>
          <p:nvPr>
            <p:ph type="title"/>
          </p:nvPr>
        </p:nvSpPr>
        <p:spPr>
          <a:xfrm>
            <a:off x="311724" y="500924"/>
            <a:ext cx="8520602" cy="623702"/>
          </a:xfrm>
          <a:prstGeom prst="rect">
            <a:avLst/>
          </a:prstGeom>
        </p:spPr>
        <p:txBody>
          <a:bodyPr/>
          <a:lstStyle/>
          <a:p>
            <a:pPr/>
            <a:r>
              <a:t>Feature Selection</a:t>
            </a:r>
          </a:p>
        </p:txBody>
      </p:sp>
      <p:sp>
        <p:nvSpPr>
          <p:cNvPr id="173" name="Google Shape;136;p20"/>
          <p:cNvSpPr txBox="1"/>
          <p:nvPr>
            <p:ph type="body" sz="half" idx="1"/>
          </p:nvPr>
        </p:nvSpPr>
        <p:spPr>
          <a:xfrm>
            <a:off x="311699" y="1505699"/>
            <a:ext cx="3999902" cy="3076201"/>
          </a:xfrm>
          <a:prstGeom prst="rect">
            <a:avLst/>
          </a:prstGeom>
        </p:spPr>
        <p:txBody>
          <a:bodyPr/>
          <a:lstStyle/>
          <a:p>
            <a:pPr indent="-330200">
              <a:buSzPts val="1600"/>
              <a:defRPr sz="1600"/>
            </a:pPr>
            <a:r>
              <a:t>Lasso was the main source of feature selection</a:t>
            </a:r>
          </a:p>
          <a:p>
            <a:pPr indent="-330200">
              <a:buSzPts val="1600"/>
              <a:defRPr sz="1600"/>
            </a:pPr>
            <a:r>
              <a:t>Lasso allowed us to easily identify unnecessary columns, reducing our model’s complexity by one-fourth.</a:t>
            </a:r>
          </a:p>
        </p:txBody>
      </p:sp>
      <p:sp>
        <p:nvSpPr>
          <p:cNvPr id="174" name="Google Shape;137;p20"/>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indent="-330200">
              <a:buSzPts val="1600"/>
              <a:defRPr sz="1600"/>
            </a:pPr>
            <a:r>
              <a:t>Before passing the Lasso the data, we made sure to dummy all categorical columns (led to most accurate score)</a:t>
            </a:r>
          </a:p>
          <a:p>
            <a:pPr indent="-330200">
              <a:buSzPts val="1600"/>
              <a:defRPr sz="1600"/>
            </a:pPr>
            <a:r>
              <a:t>We also tried turning columns into ordinals, and scaling the ordinals to between 0 and 1 based on the spread of there median prices using:</a:t>
            </a:r>
          </a:p>
        </p:txBody>
      </p:sp>
      <p:pic>
        <p:nvPicPr>
          <p:cNvPr id="175" name="Google Shape;138;p20" descr="Google Shape;138;p20"/>
          <p:cNvPicPr>
            <a:picLocks noChangeAspect="1"/>
          </p:cNvPicPr>
          <p:nvPr/>
        </p:nvPicPr>
        <p:blipFill>
          <a:blip r:embed="rId2">
            <a:extLst/>
          </a:blip>
          <a:stretch>
            <a:fillRect/>
          </a:stretch>
        </p:blipFill>
        <p:spPr>
          <a:xfrm>
            <a:off x="5568012" y="3886100"/>
            <a:ext cx="2528687" cy="6237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EDE3DA"/>
      </a:lt1>
      <a:dk2>
        <a:srgbClr val="A7A7A7"/>
      </a:dk2>
      <a:lt2>
        <a:srgbClr val="535353"/>
      </a:lt2>
      <a:accent1>
        <a:srgbClr val="002F4A"/>
      </a:accent1>
      <a:accent2>
        <a:srgbClr val="D9C4B1"/>
      </a:accent2>
      <a:accent3>
        <a:srgbClr val="EDE3DA"/>
      </a:accent3>
      <a:accent4>
        <a:srgbClr val="B85741"/>
      </a:accent4>
      <a:accent5>
        <a:srgbClr val="009384"/>
      </a:accent5>
      <a:accent6>
        <a:srgbClr val="D0F6FF"/>
      </a:accent6>
      <a:hlink>
        <a:srgbClr val="0000FF"/>
      </a:hlink>
      <a:folHlink>
        <a:srgbClr val="FF00FF"/>
      </a:folHlink>
    </a:clrScheme>
    <a:fontScheme name="Paradigm">
      <a:majorFont>
        <a:latin typeface="Arial"/>
        <a:ea typeface="Arial"/>
        <a:cs typeface="Arial"/>
      </a:majorFont>
      <a:minorFont>
        <a:latin typeface="Helvetica"/>
        <a:ea typeface="Helvetica"/>
        <a:cs typeface="Helvetica"/>
      </a:minorFont>
    </a:fontScheme>
    <a:fmtScheme name="Paradig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aradigm">
  <a:themeElements>
    <a:clrScheme name="Paradigm">
      <a:dk1>
        <a:srgbClr val="000000"/>
      </a:dk1>
      <a:lt1>
        <a:srgbClr val="FFFFFF"/>
      </a:lt1>
      <a:dk2>
        <a:srgbClr val="A7A7A7"/>
      </a:dk2>
      <a:lt2>
        <a:srgbClr val="535353"/>
      </a:lt2>
      <a:accent1>
        <a:srgbClr val="002F4A"/>
      </a:accent1>
      <a:accent2>
        <a:srgbClr val="D9C4B1"/>
      </a:accent2>
      <a:accent3>
        <a:srgbClr val="EDE3DA"/>
      </a:accent3>
      <a:accent4>
        <a:srgbClr val="B85741"/>
      </a:accent4>
      <a:accent5>
        <a:srgbClr val="009384"/>
      </a:accent5>
      <a:accent6>
        <a:srgbClr val="D0F6FF"/>
      </a:accent6>
      <a:hlink>
        <a:srgbClr val="0000FF"/>
      </a:hlink>
      <a:folHlink>
        <a:srgbClr val="FF00FF"/>
      </a:folHlink>
    </a:clrScheme>
    <a:fontScheme name="Paradigm">
      <a:majorFont>
        <a:latin typeface="Arial"/>
        <a:ea typeface="Arial"/>
        <a:cs typeface="Arial"/>
      </a:majorFont>
      <a:minorFont>
        <a:latin typeface="Helvetica"/>
        <a:ea typeface="Helvetica"/>
        <a:cs typeface="Helvetica"/>
      </a:minorFont>
    </a:fontScheme>
    <a:fmtScheme name="Paradig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