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b9d8968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b9d8968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b9d89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b9d89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c077226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c077226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b9d8968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b9d8968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9d896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9d896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b9d896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b9d896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c07722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c07722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b9d8968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b9d8968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c07722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c07722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c077226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c077226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b9d8968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b9d8968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db9d8968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b9d8968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Machina-Ex-Kaggle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Audino, Charles Cohen, Michael Dollar &amp; Michael Drozdov</a:t>
            </a:r>
            <a:endParaRPr/>
          </a:p>
        </p:txBody>
      </p:sp>
      <p:sp>
        <p:nvSpPr>
          <p:cNvPr id="66" name="Google Shape;66;p13"/>
          <p:cNvSpPr txBox="1"/>
          <p:nvPr/>
        </p:nvSpPr>
        <p:spPr>
          <a:xfrm>
            <a:off x="2922600" y="3572725"/>
            <a:ext cx="62214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323A4E"/>
                </a:solidFill>
                <a:latin typeface="Roboto"/>
                <a:ea typeface="Roboto"/>
                <a:cs typeface="Roboto"/>
                <a:sym typeface="Roboto"/>
              </a:rPr>
              <a:t>AKA: Mike Dolllar and the Penny Bitches</a:t>
            </a:r>
            <a:endParaRPr sz="4800">
              <a:solidFill>
                <a:srgbClr val="323A4E"/>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Hyperparameter Tuning</a:t>
            </a:r>
            <a:endParaRPr/>
          </a:p>
          <a:p>
            <a:pPr indent="0" lvl="0" marL="0" rtl="0" algn="l">
              <a:spcBef>
                <a:spcPts val="0"/>
              </a:spcBef>
              <a:spcAft>
                <a:spcPts val="0"/>
              </a:spcAft>
              <a:buNone/>
            </a:pPr>
            <a:r>
              <a:t/>
            </a:r>
            <a:endParaRPr/>
          </a:p>
        </p:txBody>
      </p:sp>
      <p:sp>
        <p:nvSpPr>
          <p:cNvPr id="152" name="Google Shape;152;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L1 Ratio Tuning</a:t>
            </a:r>
            <a:endParaRPr b="1" sz="1800"/>
          </a:p>
          <a:p>
            <a:pPr indent="0" lvl="0" marL="0" rtl="0" algn="l">
              <a:spcBef>
                <a:spcPts val="1600"/>
              </a:spcBef>
              <a:spcAft>
                <a:spcPts val="0"/>
              </a:spcAft>
              <a:buNone/>
            </a:pPr>
            <a:r>
              <a:t/>
            </a:r>
            <a:endParaRPr b="1"/>
          </a:p>
          <a:p>
            <a:pPr indent="0" lvl="0" marL="457200" rtl="0" algn="l">
              <a:spcBef>
                <a:spcPts val="1600"/>
              </a:spcBef>
              <a:spcAft>
                <a:spcPts val="0"/>
              </a:spcAft>
              <a:buNone/>
            </a:pPr>
            <a:r>
              <a:t/>
            </a:r>
            <a:endParaRPr i="1">
              <a:solidFill>
                <a:srgbClr val="666666"/>
              </a:solidFill>
            </a:endParaRPr>
          </a:p>
          <a:p>
            <a:pPr indent="0" lvl="0" marL="457200" rtl="0" algn="l">
              <a:spcBef>
                <a:spcPts val="1600"/>
              </a:spcBef>
              <a:spcAft>
                <a:spcPts val="0"/>
              </a:spcAft>
              <a:buNone/>
            </a:pPr>
            <a:r>
              <a:t/>
            </a:r>
            <a:endParaRPr i="1">
              <a:solidFill>
                <a:srgbClr val="666666"/>
              </a:solidFill>
            </a:endParaRPr>
          </a:p>
          <a:p>
            <a:pPr indent="0" lvl="0" marL="0" rtl="0" algn="l">
              <a:spcBef>
                <a:spcPts val="1600"/>
              </a:spcBef>
              <a:spcAft>
                <a:spcPts val="0"/>
              </a:spcAft>
              <a:buNone/>
            </a:pPr>
            <a:r>
              <a:t/>
            </a:r>
            <a:endParaRPr i="1">
              <a:solidFill>
                <a:srgbClr val="666666"/>
              </a:solidFill>
            </a:endParaRPr>
          </a:p>
          <a:p>
            <a:pPr indent="0" lvl="0" marL="0" rtl="0" algn="l">
              <a:spcBef>
                <a:spcPts val="1600"/>
              </a:spcBef>
              <a:spcAft>
                <a:spcPts val="1600"/>
              </a:spcAft>
              <a:buNone/>
            </a:pPr>
            <a:r>
              <a:rPr lang="en"/>
              <a:t>We found that an </a:t>
            </a:r>
            <a:r>
              <a:rPr b="1" lang="en"/>
              <a:t>L1 Ratio of 0.9</a:t>
            </a:r>
            <a:r>
              <a:rPr lang="en"/>
              <a:t> results in the best RMSE score over the testing subset.</a:t>
            </a:r>
            <a:endParaRPr/>
          </a:p>
        </p:txBody>
      </p:sp>
      <p:pic>
        <p:nvPicPr>
          <p:cNvPr id="153" name="Google Shape;153;p22"/>
          <p:cNvPicPr preferRelativeResize="0"/>
          <p:nvPr/>
        </p:nvPicPr>
        <p:blipFill>
          <a:blip r:embed="rId3">
            <a:alphaModFix/>
          </a:blip>
          <a:stretch>
            <a:fillRect/>
          </a:stretch>
        </p:blipFill>
        <p:spPr>
          <a:xfrm>
            <a:off x="4832425" y="1828525"/>
            <a:ext cx="3999900" cy="2753376"/>
          </a:xfrm>
          <a:prstGeom prst="rect">
            <a:avLst/>
          </a:prstGeom>
          <a:noFill/>
          <a:ln cap="flat" cmpd="sng" w="19050">
            <a:solidFill>
              <a:schemeClr val="dk2"/>
            </a:solidFill>
            <a:prstDash val="solid"/>
            <a:round/>
            <a:headEnd len="sm" w="sm" type="none"/>
            <a:tailEnd len="sm" w="sm" type="none"/>
          </a:ln>
        </p:spPr>
      </p:pic>
      <p:sp>
        <p:nvSpPr>
          <p:cNvPr id="154" name="Google Shape;154;p22"/>
          <p:cNvSpPr/>
          <p:nvPr/>
        </p:nvSpPr>
        <p:spPr>
          <a:xfrm>
            <a:off x="640825" y="2133325"/>
            <a:ext cx="3670800" cy="1347000"/>
          </a:xfrm>
          <a:prstGeom prst="snip2DiagRect">
            <a:avLst>
              <a:gd fmla="val 0" name="adj1"/>
              <a:gd fmla="val 16667" name="adj2"/>
            </a:avLst>
          </a:prstGeom>
          <a:solidFill>
            <a:srgbClr val="D9D9D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sz="1300">
                <a:solidFill>
                  <a:srgbClr val="434343"/>
                </a:solidFill>
                <a:latin typeface="Roboto"/>
                <a:ea typeface="Roboto"/>
                <a:cs typeface="Roboto"/>
                <a:sym typeface="Roboto"/>
              </a:rPr>
              <a:t>An ElasticNet Model is a combination of the standard Ridge and Lasso Models.</a:t>
            </a:r>
            <a:endParaRPr i="1" sz="1300">
              <a:solidFill>
                <a:srgbClr val="434343"/>
              </a:solidFill>
              <a:latin typeface="Roboto"/>
              <a:ea typeface="Roboto"/>
              <a:cs typeface="Roboto"/>
              <a:sym typeface="Roboto"/>
            </a:endParaRPr>
          </a:p>
          <a:p>
            <a:pPr indent="0" lvl="0" marL="0" rtl="0" algn="just">
              <a:lnSpc>
                <a:spcPct val="100000"/>
              </a:lnSpc>
              <a:spcBef>
                <a:spcPts val="1600"/>
              </a:spcBef>
              <a:spcAft>
                <a:spcPts val="1600"/>
              </a:spcAft>
              <a:buNone/>
            </a:pPr>
            <a:r>
              <a:rPr i="1" lang="en" sz="1300">
                <a:solidFill>
                  <a:srgbClr val="434343"/>
                </a:solidFill>
                <a:latin typeface="Roboto"/>
                <a:ea typeface="Roboto"/>
                <a:cs typeface="Roboto"/>
                <a:sym typeface="Roboto"/>
              </a:rPr>
              <a:t>The L1 Ratio is balance between the Lasso and Ridge Penalty Terms.</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Submission</a:t>
            </a:r>
            <a:endParaRPr/>
          </a:p>
        </p:txBody>
      </p:sp>
      <p:pic>
        <p:nvPicPr>
          <p:cNvPr id="160" name="Google Shape;160;p23"/>
          <p:cNvPicPr preferRelativeResize="0"/>
          <p:nvPr/>
        </p:nvPicPr>
        <p:blipFill>
          <a:blip r:embed="rId3">
            <a:alphaModFix/>
          </a:blip>
          <a:stretch>
            <a:fillRect/>
          </a:stretch>
        </p:blipFill>
        <p:spPr>
          <a:xfrm>
            <a:off x="516149" y="1506375"/>
            <a:ext cx="8107923" cy="1269525"/>
          </a:xfrm>
          <a:prstGeom prst="rect">
            <a:avLst/>
          </a:prstGeom>
          <a:noFill/>
          <a:ln>
            <a:noFill/>
          </a:ln>
        </p:spPr>
      </p:pic>
      <p:pic>
        <p:nvPicPr>
          <p:cNvPr id="161" name="Google Shape;161;p23"/>
          <p:cNvPicPr preferRelativeResize="0"/>
          <p:nvPr/>
        </p:nvPicPr>
        <p:blipFill>
          <a:blip r:embed="rId4">
            <a:alphaModFix/>
          </a:blip>
          <a:stretch>
            <a:fillRect/>
          </a:stretch>
        </p:blipFill>
        <p:spPr>
          <a:xfrm>
            <a:off x="516150" y="3286650"/>
            <a:ext cx="4833372" cy="126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Stacking: An Attempt	</a:t>
            </a:r>
            <a:endParaRPr/>
          </a:p>
        </p:txBody>
      </p:sp>
      <p:sp>
        <p:nvSpPr>
          <p:cNvPr id="167" name="Google Shape;167;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attempted to implement a model stacking method with the following logic:</a:t>
            </a:r>
            <a:endParaRPr/>
          </a:p>
          <a:p>
            <a:pPr indent="-311150" lvl="0" marL="457200" rtl="0" algn="l">
              <a:spcBef>
                <a:spcPts val="1600"/>
              </a:spcBef>
              <a:spcAft>
                <a:spcPts val="0"/>
              </a:spcAft>
              <a:buSzPts val="1300"/>
              <a:buAutoNum type="arabicPeriod"/>
            </a:pPr>
            <a:r>
              <a:rPr lang="en"/>
              <a:t>Split training subset into </a:t>
            </a:r>
            <a:r>
              <a:rPr i="1" lang="en"/>
              <a:t>n</a:t>
            </a:r>
            <a:r>
              <a:rPr lang="en"/>
              <a:t> subsets using KFold</a:t>
            </a:r>
            <a:endParaRPr/>
          </a:p>
          <a:p>
            <a:pPr indent="-311150" lvl="0" marL="457200" rtl="0" algn="l">
              <a:spcBef>
                <a:spcPts val="0"/>
              </a:spcBef>
              <a:spcAft>
                <a:spcPts val="0"/>
              </a:spcAft>
              <a:buSzPts val="1300"/>
              <a:buAutoNum type="arabicPeriod"/>
            </a:pPr>
            <a:r>
              <a:rPr lang="en"/>
              <a:t>Tune an ElasticNet model to the current KFold</a:t>
            </a:r>
            <a:endParaRPr/>
          </a:p>
          <a:p>
            <a:pPr indent="-311150" lvl="0" marL="457200" rtl="0" algn="l">
              <a:spcBef>
                <a:spcPts val="0"/>
              </a:spcBef>
              <a:spcAft>
                <a:spcPts val="0"/>
              </a:spcAft>
              <a:buSzPts val="1300"/>
              <a:buAutoNum type="arabicPeriod"/>
            </a:pPr>
            <a:r>
              <a:rPr lang="en"/>
              <a:t>Make predictions on the next KFold</a:t>
            </a:r>
            <a:endParaRPr/>
          </a:p>
          <a:p>
            <a:pPr indent="-311150" lvl="0" marL="457200" rtl="0" algn="l">
              <a:spcBef>
                <a:spcPts val="0"/>
              </a:spcBef>
              <a:spcAft>
                <a:spcPts val="0"/>
              </a:spcAft>
              <a:buSzPts val="1300"/>
              <a:buAutoNum type="arabicPeriod"/>
            </a:pPr>
            <a:r>
              <a:rPr lang="en"/>
              <a:t>Add those predictions to the next KFold as a feature</a:t>
            </a:r>
            <a:endParaRPr/>
          </a:p>
          <a:p>
            <a:pPr indent="-311150" lvl="0" marL="457200" rtl="0" algn="l">
              <a:spcBef>
                <a:spcPts val="0"/>
              </a:spcBef>
              <a:spcAft>
                <a:spcPts val="0"/>
              </a:spcAft>
              <a:buSzPts val="1300"/>
              <a:buAutoNum type="arabicPeriod"/>
            </a:pPr>
            <a:r>
              <a:rPr lang="en"/>
              <a:t>Set next KFold as current KFold, return to step 2 unless this is the last KFold</a:t>
            </a:r>
            <a:endParaRPr/>
          </a:p>
          <a:p>
            <a:pPr indent="-311150" lvl="0" marL="457200" rtl="0" algn="l">
              <a:spcBef>
                <a:spcPts val="0"/>
              </a:spcBef>
              <a:spcAft>
                <a:spcPts val="0"/>
              </a:spcAft>
              <a:buSzPts val="1300"/>
              <a:buAutoNum type="arabicPeriod"/>
            </a:pPr>
            <a:r>
              <a:rPr lang="en"/>
              <a:t>Make prediction on the full training data and the full test data.</a:t>
            </a:r>
            <a:endParaRPr/>
          </a:p>
        </p:txBody>
      </p:sp>
      <p:sp>
        <p:nvSpPr>
          <p:cNvPr id="168" name="Google Shape;168;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Use those new highly tuned features to improve accuracy of the model.</a:t>
            </a:r>
            <a:endParaRPr/>
          </a:p>
          <a:p>
            <a:pPr indent="0" lvl="0" marL="0" rtl="0" algn="l">
              <a:spcBef>
                <a:spcPts val="1600"/>
              </a:spcBef>
              <a:spcAft>
                <a:spcPts val="1600"/>
              </a:spcAft>
              <a:buNone/>
            </a:pPr>
            <a:r>
              <a:rPr lang="en"/>
              <a:t>The problem was that while we would be able to reduce the log RMSE of the training sets, it did not translate to a big improvement in score on the actual Kaggle submission.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a:t>
            </a:r>
            <a:endParaRPr/>
          </a:p>
        </p:txBody>
      </p:sp>
      <p:sp>
        <p:nvSpPr>
          <p:cNvPr id="174" name="Google Shape;174;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Reexamine the Stacking Method to improve performance</a:t>
            </a:r>
            <a:endParaRPr sz="1600"/>
          </a:p>
          <a:p>
            <a:pPr indent="-330200" lvl="0" marL="457200" rtl="0" algn="l">
              <a:spcBef>
                <a:spcPts val="0"/>
              </a:spcBef>
              <a:spcAft>
                <a:spcPts val="0"/>
              </a:spcAft>
              <a:buSzPts val="1600"/>
              <a:buChar char="●"/>
            </a:pPr>
            <a:r>
              <a:rPr lang="en" sz="1600"/>
              <a:t>Make the Stacking Method accept more than just ElasticNet</a:t>
            </a:r>
            <a:endParaRPr sz="1600"/>
          </a:p>
          <a:p>
            <a:pPr indent="-330200" lvl="0" marL="457200" rtl="0" algn="l">
              <a:spcBef>
                <a:spcPts val="0"/>
              </a:spcBef>
              <a:spcAft>
                <a:spcPts val="0"/>
              </a:spcAft>
              <a:buSzPts val="1600"/>
              <a:buChar char="●"/>
            </a:pPr>
            <a:r>
              <a:rPr lang="en" sz="1600"/>
              <a:t>Mix other ensemble methods (like weighted average)</a:t>
            </a:r>
            <a:endParaRPr sz="1600"/>
          </a:p>
          <a:p>
            <a:pPr indent="-330200" lvl="0" marL="457200" rtl="0" algn="l">
              <a:spcBef>
                <a:spcPts val="0"/>
              </a:spcBef>
              <a:spcAft>
                <a:spcPts val="0"/>
              </a:spcAft>
              <a:buSzPts val="1600"/>
              <a:buChar char="●"/>
            </a:pPr>
            <a:r>
              <a:rPr lang="en" sz="1600"/>
              <a:t>Reexamine different transformations for the data (Boxcox, Log)</a:t>
            </a:r>
            <a:endParaRPr sz="1600"/>
          </a:p>
          <a:p>
            <a:pPr indent="-330200" lvl="0" marL="457200" rtl="0" algn="l">
              <a:spcBef>
                <a:spcPts val="0"/>
              </a:spcBef>
              <a:spcAft>
                <a:spcPts val="0"/>
              </a:spcAft>
              <a:buSzPts val="1600"/>
              <a:buChar char="●"/>
            </a:pPr>
            <a:r>
              <a:rPr lang="en" sz="1600"/>
              <a:t>Attempt other methods of Data Cleaning</a:t>
            </a:r>
            <a:endParaRPr sz="1600"/>
          </a:p>
          <a:p>
            <a:pPr indent="-317500" lvl="1" marL="1371600" rtl="0" algn="l">
              <a:spcBef>
                <a:spcPts val="0"/>
              </a:spcBef>
              <a:spcAft>
                <a:spcPts val="0"/>
              </a:spcAft>
              <a:buSzPts val="1400"/>
              <a:buChar char="○"/>
            </a:pPr>
            <a:r>
              <a:rPr lang="en" sz="1400"/>
              <a:t>More aggressive removal of features</a:t>
            </a:r>
            <a:endParaRPr sz="1400"/>
          </a:p>
          <a:p>
            <a:pPr indent="-317500" lvl="1" marL="1371600" rtl="0" algn="l">
              <a:spcBef>
                <a:spcPts val="0"/>
              </a:spcBef>
              <a:spcAft>
                <a:spcPts val="0"/>
              </a:spcAft>
              <a:buSzPts val="1400"/>
              <a:buChar char="○"/>
            </a:pPr>
            <a:r>
              <a:rPr lang="en" sz="1400"/>
              <a:t>Try to find more dependancies in the data in order to model more values</a:t>
            </a:r>
            <a:endParaRPr sz="1400"/>
          </a:p>
          <a:p>
            <a:pPr indent="0" lvl="0" marL="0" rtl="0" algn="l">
              <a:spcBef>
                <a:spcPts val="1600"/>
              </a:spcBef>
              <a:spcAft>
                <a:spcPts val="1600"/>
              </a:spcAft>
              <a:buNone/>
            </a:pPr>
            <a:r>
              <a:t/>
            </a:r>
            <a:endParaRPr sz="1400"/>
          </a:p>
        </p:txBody>
      </p:sp>
      <p:sp>
        <p:nvSpPr>
          <p:cNvPr id="175" name="Google Shape;175;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star to the right, and straight on til morning.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633900"/>
            <a:ext cx="280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72" name="Google Shape;72;p14"/>
          <p:cNvSpPr txBox="1"/>
          <p:nvPr>
            <p:ph idx="1" type="body"/>
          </p:nvPr>
        </p:nvSpPr>
        <p:spPr>
          <a:xfrm>
            <a:off x="311700" y="1389600"/>
            <a:ext cx="34593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Data Cleaning</a:t>
            </a:r>
            <a:endParaRPr b="1" sz="1800"/>
          </a:p>
          <a:p>
            <a:pPr indent="-342900" lvl="0" marL="457200" rtl="0" algn="l">
              <a:spcBef>
                <a:spcPts val="0"/>
              </a:spcBef>
              <a:spcAft>
                <a:spcPts val="0"/>
              </a:spcAft>
              <a:buSzPts val="1800"/>
              <a:buChar char="●"/>
            </a:pPr>
            <a:r>
              <a:rPr b="1" lang="en" sz="1800"/>
              <a:t>Analysis and Interpretation</a:t>
            </a:r>
            <a:endParaRPr b="1" sz="1800"/>
          </a:p>
          <a:p>
            <a:pPr indent="-342900" lvl="0" marL="457200" rtl="0" algn="l">
              <a:spcBef>
                <a:spcPts val="0"/>
              </a:spcBef>
              <a:spcAft>
                <a:spcPts val="0"/>
              </a:spcAft>
              <a:buSzPts val="1800"/>
              <a:buChar char="●"/>
            </a:pPr>
            <a:r>
              <a:rPr b="1" lang="en" sz="1800"/>
              <a:t>Feature Engineering</a:t>
            </a:r>
            <a:endParaRPr b="1" sz="1800"/>
          </a:p>
          <a:p>
            <a:pPr indent="-342900" lvl="0" marL="457200" rtl="0" algn="l">
              <a:spcBef>
                <a:spcPts val="0"/>
              </a:spcBef>
              <a:spcAft>
                <a:spcPts val="0"/>
              </a:spcAft>
              <a:buSzPts val="1800"/>
              <a:buChar char="●"/>
            </a:pPr>
            <a:r>
              <a:rPr b="1" lang="en" sz="1800"/>
              <a:t>Feature Selection</a:t>
            </a:r>
            <a:endParaRPr b="1" sz="1800"/>
          </a:p>
          <a:p>
            <a:pPr indent="-342900" lvl="0" marL="457200" rtl="0" algn="l">
              <a:spcBef>
                <a:spcPts val="0"/>
              </a:spcBef>
              <a:spcAft>
                <a:spcPts val="0"/>
              </a:spcAft>
              <a:buSzPts val="1800"/>
              <a:buChar char="●"/>
            </a:pPr>
            <a:r>
              <a:rPr b="1" lang="en" sz="1800"/>
              <a:t>Modelling</a:t>
            </a:r>
            <a:endParaRPr b="1" sz="1800"/>
          </a:p>
          <a:p>
            <a:pPr indent="-342900" lvl="0" marL="457200" rtl="0" algn="l">
              <a:spcBef>
                <a:spcPts val="0"/>
              </a:spcBef>
              <a:spcAft>
                <a:spcPts val="0"/>
              </a:spcAft>
              <a:buSzPts val="1800"/>
              <a:buChar char="●"/>
            </a:pPr>
            <a:r>
              <a:rPr b="1" lang="en" sz="1800"/>
              <a:t>Stacking</a:t>
            </a:r>
            <a:endParaRPr b="1" sz="1800"/>
          </a:p>
          <a:p>
            <a:pPr indent="-342900" lvl="0" marL="457200" rtl="0" algn="l">
              <a:spcBef>
                <a:spcPts val="0"/>
              </a:spcBef>
              <a:spcAft>
                <a:spcPts val="0"/>
              </a:spcAft>
              <a:buSzPts val="1800"/>
              <a:buChar char="●"/>
            </a:pPr>
            <a:r>
              <a:rPr b="1" lang="en" sz="1800"/>
              <a:t>Conclusion</a:t>
            </a:r>
            <a:endParaRPr b="1" sz="1800"/>
          </a:p>
        </p:txBody>
      </p:sp>
      <p:pic>
        <p:nvPicPr>
          <p:cNvPr id="73" name="Google Shape;73;p14"/>
          <p:cNvPicPr preferRelativeResize="0"/>
          <p:nvPr/>
        </p:nvPicPr>
        <p:blipFill>
          <a:blip r:embed="rId3">
            <a:alphaModFix/>
          </a:blip>
          <a:stretch>
            <a:fillRect/>
          </a:stretch>
        </p:blipFill>
        <p:spPr>
          <a:xfrm>
            <a:off x="4889725" y="700100"/>
            <a:ext cx="3215825" cy="37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79" name="Google Shape;79;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hints in the dataset that allow us to impute missing values with reasonable estimates; we’ll highlight a couple of strategies that we used.</a:t>
            </a:r>
            <a:endParaRPr/>
          </a:p>
          <a:p>
            <a:pPr indent="0" lvl="0" marL="0" rtl="0" algn="l">
              <a:spcBef>
                <a:spcPts val="1600"/>
              </a:spcBef>
              <a:spcAft>
                <a:spcPts val="1600"/>
              </a:spcAft>
              <a:buNone/>
            </a:pPr>
            <a:r>
              <a:rPr lang="en"/>
              <a:t>For LotFrontage, we noticed that it is heavily correlated with LotArea, so using a simple linear regression we were able to impute the data to give a more effective estimate of the frontages of the property. The thinking behind this is that area is made from length and width, so the property has to have </a:t>
            </a:r>
            <a:r>
              <a:rPr i="1" lang="en"/>
              <a:t>some</a:t>
            </a:r>
            <a:r>
              <a:rPr lang="en"/>
              <a:t> kind of ‘front’ of the property.</a:t>
            </a:r>
            <a:endParaRPr/>
          </a:p>
        </p:txBody>
      </p:sp>
      <p:pic>
        <p:nvPicPr>
          <p:cNvPr id="80" name="Google Shape;80;p15"/>
          <p:cNvPicPr preferRelativeResize="0"/>
          <p:nvPr/>
        </p:nvPicPr>
        <p:blipFill>
          <a:blip r:embed="rId3">
            <a:alphaModFix/>
          </a:blip>
          <a:stretch>
            <a:fillRect/>
          </a:stretch>
        </p:blipFill>
        <p:spPr>
          <a:xfrm>
            <a:off x="6298775" y="3200200"/>
            <a:ext cx="2330650" cy="1858669"/>
          </a:xfrm>
          <a:prstGeom prst="rect">
            <a:avLst/>
          </a:prstGeom>
          <a:noFill/>
          <a:ln>
            <a:noFill/>
          </a:ln>
        </p:spPr>
      </p:pic>
      <p:pic>
        <p:nvPicPr>
          <p:cNvPr id="81" name="Google Shape;81;p15"/>
          <p:cNvPicPr preferRelativeResize="0"/>
          <p:nvPr/>
        </p:nvPicPr>
        <p:blipFill>
          <a:blip r:embed="rId4">
            <a:alphaModFix/>
          </a:blip>
          <a:stretch>
            <a:fillRect/>
          </a:stretch>
        </p:blipFill>
        <p:spPr>
          <a:xfrm>
            <a:off x="6326740" y="1341525"/>
            <a:ext cx="2274723" cy="1858675"/>
          </a:xfrm>
          <a:prstGeom prst="rect">
            <a:avLst/>
          </a:prstGeom>
          <a:noFill/>
          <a:ln>
            <a:noFill/>
          </a:ln>
        </p:spPr>
      </p:pic>
      <p:sp>
        <p:nvSpPr>
          <p:cNvPr id="82" name="Google Shape;82;p15"/>
          <p:cNvSpPr txBox="1"/>
          <p:nvPr/>
        </p:nvSpPr>
        <p:spPr>
          <a:xfrm>
            <a:off x="4359800" y="1818300"/>
            <a:ext cx="20496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Before linear imputation -&gt;</a:t>
            </a:r>
            <a:endParaRPr sz="1200">
              <a:latin typeface="Roboto"/>
              <a:ea typeface="Roboto"/>
              <a:cs typeface="Roboto"/>
              <a:sym typeface="Roboto"/>
            </a:endParaRPr>
          </a:p>
        </p:txBody>
      </p:sp>
      <p:sp>
        <p:nvSpPr>
          <p:cNvPr id="83" name="Google Shape;83;p15"/>
          <p:cNvSpPr txBox="1"/>
          <p:nvPr/>
        </p:nvSpPr>
        <p:spPr>
          <a:xfrm>
            <a:off x="4742600" y="3758850"/>
            <a:ext cx="1284000" cy="361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200">
                <a:latin typeface="Roboto"/>
                <a:ea typeface="Roboto"/>
                <a:cs typeface="Roboto"/>
                <a:sym typeface="Roboto"/>
              </a:rPr>
              <a:t>After</a:t>
            </a:r>
            <a:r>
              <a:rPr lang="en" sz="1200">
                <a:latin typeface="Roboto"/>
                <a:ea typeface="Roboto"/>
                <a:cs typeface="Roboto"/>
                <a:sym typeface="Roboto"/>
              </a:rPr>
              <a:t> -&gt;</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Clues...</a:t>
            </a:r>
            <a:endParaRPr/>
          </a:p>
        </p:txBody>
      </p:sp>
      <p:sp>
        <p:nvSpPr>
          <p:cNvPr id="89" name="Google Shape;89;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take a look at the Basement categories as an example of our process of imputing missing values.</a:t>
            </a:r>
            <a:endParaRPr/>
          </a:p>
          <a:p>
            <a:pPr indent="0" lvl="0" marL="0" rtl="0" algn="l">
              <a:spcBef>
                <a:spcPts val="1600"/>
              </a:spcBef>
              <a:spcAft>
                <a:spcPts val="1600"/>
              </a:spcAft>
              <a:buNone/>
            </a:pPr>
            <a:r>
              <a:rPr lang="en"/>
              <a:t>We can see that there is a strong correlation between NAs in the BsmtUnfSF, TotalBsmtSF, and BsmtFullBath, and the BsmtCond columns. A missing in BsmtCond almost implies the non-existance of the basement, since whether or not a listing has a basement isn’t an explicit feature of our dataset. We can see from VIM’s aggr function that these elements line up to have consistently missing features. This allows us to impute 0s onto BsmtUnfSF, TotalBsmtSF, and BsmtFullBath</a:t>
            </a:r>
            <a:endParaRPr/>
          </a:p>
        </p:txBody>
      </p:sp>
      <p:sp>
        <p:nvSpPr>
          <p:cNvPr id="90" name="Google Shape;90;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4311600" y="1505700"/>
            <a:ext cx="4640499" cy="3480374"/>
          </a:xfrm>
          <a:prstGeom prst="rect">
            <a:avLst/>
          </a:prstGeom>
          <a:noFill/>
          <a:ln>
            <a:noFill/>
          </a:ln>
        </p:spPr>
      </p:pic>
      <p:sp>
        <p:nvSpPr>
          <p:cNvPr id="92" name="Google Shape;92;p16"/>
          <p:cNvSpPr txBox="1"/>
          <p:nvPr/>
        </p:nvSpPr>
        <p:spPr>
          <a:xfrm rot="-5400000">
            <a:off x="4943225"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BsmntUnfSF</a:t>
            </a:r>
            <a:endParaRPr sz="500">
              <a:latin typeface="Roboto"/>
              <a:ea typeface="Roboto"/>
              <a:cs typeface="Roboto"/>
              <a:sym typeface="Roboto"/>
            </a:endParaRPr>
          </a:p>
        </p:txBody>
      </p:sp>
      <p:sp>
        <p:nvSpPr>
          <p:cNvPr id="93" name="Google Shape;93;p16"/>
          <p:cNvSpPr txBox="1"/>
          <p:nvPr/>
        </p:nvSpPr>
        <p:spPr>
          <a:xfrm rot="-5400000">
            <a:off x="5385950"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TotalBsmtSF</a:t>
            </a:r>
            <a:endParaRPr sz="500">
              <a:latin typeface="Roboto"/>
              <a:ea typeface="Roboto"/>
              <a:cs typeface="Roboto"/>
              <a:sym typeface="Roboto"/>
            </a:endParaRPr>
          </a:p>
        </p:txBody>
      </p:sp>
      <p:sp>
        <p:nvSpPr>
          <p:cNvPr id="94" name="Google Shape;94;p16"/>
          <p:cNvSpPr txBox="1"/>
          <p:nvPr/>
        </p:nvSpPr>
        <p:spPr>
          <a:xfrm rot="-5400000">
            <a:off x="5828675"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BsmtFullBath</a:t>
            </a:r>
            <a:endParaRPr sz="500">
              <a:latin typeface="Roboto"/>
              <a:ea typeface="Roboto"/>
              <a:cs typeface="Roboto"/>
              <a:sym typeface="Roboto"/>
            </a:endParaRPr>
          </a:p>
        </p:txBody>
      </p:sp>
      <p:sp>
        <p:nvSpPr>
          <p:cNvPr id="95" name="Google Shape;95;p16"/>
          <p:cNvSpPr txBox="1"/>
          <p:nvPr/>
        </p:nvSpPr>
        <p:spPr>
          <a:xfrm rot="-5400000">
            <a:off x="7066550"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BsmntUnfSF</a:t>
            </a:r>
            <a:endParaRPr sz="500">
              <a:latin typeface="Roboto"/>
              <a:ea typeface="Roboto"/>
              <a:cs typeface="Roboto"/>
              <a:sym typeface="Roboto"/>
            </a:endParaRPr>
          </a:p>
        </p:txBody>
      </p:sp>
      <p:sp>
        <p:nvSpPr>
          <p:cNvPr id="96" name="Google Shape;96;p16"/>
          <p:cNvSpPr txBox="1"/>
          <p:nvPr/>
        </p:nvSpPr>
        <p:spPr>
          <a:xfrm rot="-5400000">
            <a:off x="7496650"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TotalBsmtSF</a:t>
            </a:r>
            <a:endParaRPr sz="500">
              <a:latin typeface="Roboto"/>
              <a:ea typeface="Roboto"/>
              <a:cs typeface="Roboto"/>
              <a:sym typeface="Roboto"/>
            </a:endParaRPr>
          </a:p>
        </p:txBody>
      </p:sp>
      <p:sp>
        <p:nvSpPr>
          <p:cNvPr id="97" name="Google Shape;97;p16"/>
          <p:cNvSpPr txBox="1"/>
          <p:nvPr/>
        </p:nvSpPr>
        <p:spPr>
          <a:xfrm rot="-5400000">
            <a:off x="7996175" y="4782250"/>
            <a:ext cx="5931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BsmtFullBath</a:t>
            </a:r>
            <a:endParaRPr sz="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03" name="Google Shape;103;p17"/>
          <p:cNvPicPr preferRelativeResize="0"/>
          <p:nvPr/>
        </p:nvPicPr>
        <p:blipFill>
          <a:blip r:embed="rId3">
            <a:alphaModFix/>
          </a:blip>
          <a:stretch>
            <a:fillRect/>
          </a:stretch>
        </p:blipFill>
        <p:spPr>
          <a:xfrm>
            <a:off x="417000" y="1975825"/>
            <a:ext cx="1187500" cy="2606325"/>
          </a:xfrm>
          <a:prstGeom prst="rect">
            <a:avLst/>
          </a:prstGeom>
          <a:noFill/>
          <a:ln>
            <a:noFill/>
          </a:ln>
        </p:spPr>
      </p:pic>
      <p:sp>
        <p:nvSpPr>
          <p:cNvPr id="104" name="Google Shape;104;p17"/>
          <p:cNvSpPr txBox="1"/>
          <p:nvPr/>
        </p:nvSpPr>
        <p:spPr>
          <a:xfrm>
            <a:off x="311725" y="1454175"/>
            <a:ext cx="36600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What do we do with columns like this?</a:t>
            </a:r>
            <a:endParaRPr>
              <a:latin typeface="Merriweather"/>
              <a:ea typeface="Merriweather"/>
              <a:cs typeface="Merriweather"/>
              <a:sym typeface="Merriweather"/>
            </a:endParaRPr>
          </a:p>
        </p:txBody>
      </p:sp>
      <p:sp>
        <p:nvSpPr>
          <p:cNvPr id="105" name="Google Shape;105;p17"/>
          <p:cNvSpPr txBox="1"/>
          <p:nvPr/>
        </p:nvSpPr>
        <p:spPr>
          <a:xfrm>
            <a:off x="4395300" y="640825"/>
            <a:ext cx="35244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Categorical Binning</a:t>
            </a:r>
            <a:endParaRPr b="1" sz="1800">
              <a:solidFill>
                <a:srgbClr val="FFFFFF"/>
              </a:solidFill>
              <a:latin typeface="Merriweather"/>
              <a:ea typeface="Merriweather"/>
              <a:cs typeface="Merriweather"/>
              <a:sym typeface="Merriweather"/>
            </a:endParaRPr>
          </a:p>
        </p:txBody>
      </p:sp>
      <p:sp>
        <p:nvSpPr>
          <p:cNvPr id="106" name="Google Shape;106;p17"/>
          <p:cNvSpPr txBox="1"/>
          <p:nvPr/>
        </p:nvSpPr>
        <p:spPr>
          <a:xfrm>
            <a:off x="4313200" y="1458975"/>
            <a:ext cx="27729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2. Bin by Response</a:t>
            </a:r>
            <a:endParaRPr>
              <a:latin typeface="Merriweather"/>
              <a:ea typeface="Merriweather"/>
              <a:cs typeface="Merriweather"/>
              <a:sym typeface="Merriweather"/>
            </a:endParaRPr>
          </a:p>
        </p:txBody>
      </p:sp>
      <p:pic>
        <p:nvPicPr>
          <p:cNvPr id="107" name="Google Shape;107;p17"/>
          <p:cNvPicPr preferRelativeResize="0"/>
          <p:nvPr/>
        </p:nvPicPr>
        <p:blipFill>
          <a:blip r:embed="rId4">
            <a:alphaModFix/>
          </a:blip>
          <a:stretch>
            <a:fillRect/>
          </a:stretch>
        </p:blipFill>
        <p:spPr>
          <a:xfrm>
            <a:off x="4395300" y="1975825"/>
            <a:ext cx="1111000" cy="1307475"/>
          </a:xfrm>
          <a:prstGeom prst="rect">
            <a:avLst/>
          </a:prstGeom>
          <a:noFill/>
          <a:ln>
            <a:noFill/>
          </a:ln>
        </p:spPr>
      </p:pic>
      <p:sp>
        <p:nvSpPr>
          <p:cNvPr id="108" name="Google Shape;108;p17"/>
          <p:cNvSpPr txBox="1"/>
          <p:nvPr/>
        </p:nvSpPr>
        <p:spPr>
          <a:xfrm>
            <a:off x="5976800" y="2094975"/>
            <a:ext cx="2772900" cy="28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This is the method we choose.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We binned columns like these by </a:t>
            </a:r>
            <a:r>
              <a:rPr b="1" lang="en">
                <a:latin typeface="Merriweather"/>
                <a:ea typeface="Merriweather"/>
                <a:cs typeface="Merriweather"/>
                <a:sym typeface="Merriweather"/>
              </a:rPr>
              <a:t>median sale price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This has the least impact on overall distribution, while significantly reducing computation complexity</a:t>
            </a:r>
            <a:endParaRPr>
              <a:latin typeface="Merriweather"/>
              <a:ea typeface="Merriweather"/>
              <a:cs typeface="Merriweather"/>
              <a:sym typeface="Merriweather"/>
            </a:endParaRPr>
          </a:p>
        </p:txBody>
      </p:sp>
      <p:grpSp>
        <p:nvGrpSpPr>
          <p:cNvPr id="109" name="Google Shape;109;p17"/>
          <p:cNvGrpSpPr/>
          <p:nvPr/>
        </p:nvGrpSpPr>
        <p:grpSpPr>
          <a:xfrm>
            <a:off x="1786900" y="2353775"/>
            <a:ext cx="2514150" cy="1786900"/>
            <a:chOff x="1786900" y="2353775"/>
            <a:chExt cx="2514150" cy="1786900"/>
          </a:xfrm>
        </p:grpSpPr>
        <p:cxnSp>
          <p:nvCxnSpPr>
            <p:cNvPr id="110" name="Google Shape;110;p17"/>
            <p:cNvCxnSpPr/>
            <p:nvPr/>
          </p:nvCxnSpPr>
          <p:spPr>
            <a:xfrm>
              <a:off x="1786900" y="2353775"/>
              <a:ext cx="2514000" cy="12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p:nvPr/>
          </p:nvCxnSpPr>
          <p:spPr>
            <a:xfrm flipH="1" rot="10800000">
              <a:off x="1811550" y="2594625"/>
              <a:ext cx="2489400" cy="523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p:nvPr/>
          </p:nvCxnSpPr>
          <p:spPr>
            <a:xfrm flipH="1" rot="10800000">
              <a:off x="1786900" y="2823375"/>
              <a:ext cx="2514000" cy="13173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p:nvPr/>
          </p:nvCxnSpPr>
          <p:spPr>
            <a:xfrm flipH="1" rot="10800000">
              <a:off x="1860850" y="3128075"/>
              <a:ext cx="2440200" cy="482700"/>
            </a:xfrm>
            <a:prstGeom prst="straightConnector1">
              <a:avLst/>
            </a:prstGeom>
            <a:noFill/>
            <a:ln cap="flat" cmpd="sng" w="9525">
              <a:solidFill>
                <a:schemeClr val="dk2"/>
              </a:solidFill>
              <a:prstDash val="solid"/>
              <a:round/>
              <a:headEnd len="med" w="med" type="none"/>
              <a:tailEnd len="med" w="med" type="triangle"/>
            </a:ln>
          </p:spPr>
        </p:cxnSp>
      </p:grpSp>
      <p:sp>
        <p:nvSpPr>
          <p:cNvPr id="114" name="Google Shape;114;p17"/>
          <p:cNvSpPr txBox="1"/>
          <p:nvPr>
            <p:ph idx="1" type="body"/>
          </p:nvPr>
        </p:nvSpPr>
        <p:spPr>
          <a:xfrm>
            <a:off x="311700" y="1552750"/>
            <a:ext cx="2584200" cy="30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ML looks for similarities in the Train and Test Data to make it’s predictions.</a:t>
            </a:r>
            <a:endParaRPr sz="1200">
              <a:latin typeface="Merriweather"/>
              <a:ea typeface="Merriweather"/>
              <a:cs typeface="Merriweather"/>
              <a:sym typeface="Merriweather"/>
            </a:endParaRPr>
          </a:p>
          <a:p>
            <a:pPr indent="0" lvl="0" marL="0" rtl="0" algn="l">
              <a:spcBef>
                <a:spcPts val="1600"/>
              </a:spcBef>
              <a:spcAft>
                <a:spcPts val="0"/>
              </a:spcAft>
              <a:buNone/>
            </a:pPr>
            <a:r>
              <a:rPr lang="en" sz="1200">
                <a:latin typeface="Merriweather"/>
                <a:ea typeface="Merriweather"/>
                <a:cs typeface="Merriweather"/>
                <a:sym typeface="Merriweather"/>
              </a:rPr>
              <a:t>But what do we do when values are present in one, but not the other??</a:t>
            </a:r>
            <a:endParaRPr sz="1200">
              <a:latin typeface="Merriweather"/>
              <a:ea typeface="Merriweather"/>
              <a:cs typeface="Merriweather"/>
              <a:sym typeface="Merriweather"/>
            </a:endParaRPr>
          </a:p>
          <a:p>
            <a:pPr indent="0" lvl="0" marL="0" rtl="0" algn="l">
              <a:spcBef>
                <a:spcPts val="1600"/>
              </a:spcBef>
              <a:spcAft>
                <a:spcPts val="1600"/>
              </a:spcAft>
              <a:buNone/>
            </a:pPr>
            <a:r>
              <a:rPr lang="en" sz="1200">
                <a:latin typeface="Merriweather"/>
                <a:ea typeface="Merriweather"/>
                <a:cs typeface="Merriweather"/>
                <a:sym typeface="Merriweather"/>
              </a:rPr>
              <a:t>What about when values are so infrequent, we can get any information out of them?</a:t>
            </a:r>
            <a:endParaRPr sz="12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14"/>
                                        </p:tgtEl>
                                        <p:attrNameLst>
                                          <p:attrName>ppt_x</p:attrName>
                                        </p:attrNameLst>
                                      </p:cBhvr>
                                      <p:tavLst>
                                        <p:tav fmla="" tm="0">
                                          <p:val>
                                            <p:strVal val="#ppt_x"/>
                                          </p:val>
                                        </p:tav>
                                        <p:tav fmla="" tm="100000">
                                          <p:val>
                                            <p:strVal val="#ppt_x-1"/>
                                          </p:val>
                                        </p:tav>
                                      </p:tavLst>
                                    </p:anim>
                                    <p:set>
                                      <p:cBhvr>
                                        <p:cTn dur="1" fill="hold">
                                          <p:stCondLst>
                                            <p:cond delay="1000"/>
                                          </p:stCondLst>
                                        </p:cTn>
                                        <p:tgtEl>
                                          <p:spTgt spid="114"/>
                                        </p:tgtEl>
                                        <p:attrNameLst>
                                          <p:attrName>style.visibility</p:attrName>
                                        </p:attrNameLst>
                                      </p:cBhvr>
                                      <p:to>
                                        <p:strVal val="hidden"/>
                                      </p:to>
                                    </p:set>
                                  </p:childTnLst>
                                </p:cTn>
                              </p:par>
                              <p:par>
                                <p:cTn fill="hold" nodeType="with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3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Engineering</a:t>
            </a:r>
            <a:endParaRPr/>
          </a:p>
        </p:txBody>
      </p:sp>
      <p:sp>
        <p:nvSpPr>
          <p:cNvPr id="120" name="Google Shape;120;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response variable is skewed (leans too far to the left or right), it makes our predictions much more difficult.</a:t>
            </a:r>
            <a:endParaRPr/>
          </a:p>
          <a:p>
            <a:pPr indent="0" lvl="0" marL="0" rtl="0" algn="l">
              <a:spcBef>
                <a:spcPts val="1600"/>
              </a:spcBef>
              <a:spcAft>
                <a:spcPts val="0"/>
              </a:spcAft>
              <a:buNone/>
            </a:pPr>
            <a:r>
              <a:rPr lang="en"/>
              <a:t>In a way, we are weighing our dataset towards that left peak. When we want to be centered around the mean.</a:t>
            </a:r>
            <a:endParaRPr/>
          </a:p>
          <a:p>
            <a:pPr indent="0" lvl="0" marL="0" rtl="0" algn="l">
              <a:spcBef>
                <a:spcPts val="1600"/>
              </a:spcBef>
              <a:spcAft>
                <a:spcPts val="1600"/>
              </a:spcAft>
              <a:buNone/>
            </a:pPr>
            <a:r>
              <a:rPr lang="en"/>
              <a:t>By taking the log transform of the sales price, we correct that skewing, and are well on our way to improving our predictive capability</a:t>
            </a:r>
            <a:endParaRPr/>
          </a:p>
        </p:txBody>
      </p:sp>
      <p:pic>
        <p:nvPicPr>
          <p:cNvPr id="121" name="Google Shape;121;p18"/>
          <p:cNvPicPr preferRelativeResize="0"/>
          <p:nvPr/>
        </p:nvPicPr>
        <p:blipFill>
          <a:blip r:embed="rId3">
            <a:alphaModFix/>
          </a:blip>
          <a:stretch>
            <a:fillRect/>
          </a:stretch>
        </p:blipFill>
        <p:spPr>
          <a:xfrm>
            <a:off x="4717500" y="1672200"/>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27" name="Google Shape;127;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the data was skewed either right or left. In order to normalize it, we used a square root transformation.</a:t>
            </a:r>
            <a:endParaRPr/>
          </a:p>
          <a:p>
            <a:pPr indent="0" lvl="0" marL="0" rtl="0" algn="l">
              <a:spcBef>
                <a:spcPts val="1600"/>
              </a:spcBef>
              <a:spcAft>
                <a:spcPts val="0"/>
              </a:spcAft>
              <a:buNone/>
            </a:pPr>
            <a:r>
              <a:rPr lang="en"/>
              <a:t>Many features are in Square Feet, so it seemed like a natural choice</a:t>
            </a:r>
            <a:endParaRPr/>
          </a:p>
          <a:p>
            <a:pPr indent="0" lvl="0" marL="0" rtl="0" algn="l">
              <a:spcBef>
                <a:spcPts val="1600"/>
              </a:spcBef>
              <a:spcAft>
                <a:spcPts val="0"/>
              </a:spcAft>
              <a:buNone/>
            </a:pPr>
            <a:r>
              <a:rPr lang="en"/>
              <a:t>On features like GrLivArea, square root transformation performed slightly better than log transformations.</a:t>
            </a:r>
            <a:endParaRPr/>
          </a:p>
          <a:p>
            <a:pPr indent="0" lvl="0" marL="0" rtl="0" algn="l">
              <a:spcBef>
                <a:spcPts val="1600"/>
              </a:spcBef>
              <a:spcAft>
                <a:spcPts val="1600"/>
              </a:spcAft>
              <a:buNone/>
            </a:pPr>
            <a:r>
              <a:rPr lang="en"/>
              <a:t>It’s important to remember that not all numeric columns need to be normalized, as things like how many bathrooms a house has would not benefit from being transformed.</a:t>
            </a:r>
            <a:endParaRPr/>
          </a:p>
        </p:txBody>
      </p:sp>
      <p:sp>
        <p:nvSpPr>
          <p:cNvPr id="128" name="Google Shape;128;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 of GrLivArea transformation</a:t>
            </a:r>
            <a:endParaRPr/>
          </a:p>
          <a:p>
            <a:pPr indent="0" lvl="0" marL="0" rtl="0" algn="l">
              <a:spcBef>
                <a:spcPts val="1600"/>
              </a:spcBef>
              <a:spcAft>
                <a:spcPts val="1600"/>
              </a:spcAft>
              <a:buNone/>
            </a:pPr>
            <a:r>
              <a:t/>
            </a:r>
            <a:endParaRPr/>
          </a:p>
        </p:txBody>
      </p:sp>
      <p:pic>
        <p:nvPicPr>
          <p:cNvPr id="129" name="Google Shape;129;p19"/>
          <p:cNvPicPr preferRelativeResize="0"/>
          <p:nvPr/>
        </p:nvPicPr>
        <p:blipFill>
          <a:blip r:embed="rId3">
            <a:alphaModFix/>
          </a:blip>
          <a:stretch>
            <a:fillRect/>
          </a:stretch>
        </p:blipFill>
        <p:spPr>
          <a:xfrm>
            <a:off x="4832400" y="1293750"/>
            <a:ext cx="2732299" cy="1983670"/>
          </a:xfrm>
          <a:prstGeom prst="rect">
            <a:avLst/>
          </a:prstGeom>
          <a:noFill/>
          <a:ln>
            <a:noFill/>
          </a:ln>
        </p:spPr>
      </p:pic>
      <p:pic>
        <p:nvPicPr>
          <p:cNvPr id="130" name="Google Shape;130;p19"/>
          <p:cNvPicPr preferRelativeResize="0"/>
          <p:nvPr/>
        </p:nvPicPr>
        <p:blipFill>
          <a:blip r:embed="rId4">
            <a:alphaModFix/>
          </a:blip>
          <a:stretch>
            <a:fillRect/>
          </a:stretch>
        </p:blipFill>
        <p:spPr>
          <a:xfrm>
            <a:off x="4880650" y="3226425"/>
            <a:ext cx="2684050" cy="1948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36" name="Google Shape;136;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Lasso was the main source of feature selection</a:t>
            </a:r>
            <a:endParaRPr sz="1600"/>
          </a:p>
          <a:p>
            <a:pPr indent="-330200" lvl="0" marL="457200" rtl="0" algn="l">
              <a:spcBef>
                <a:spcPts val="0"/>
              </a:spcBef>
              <a:spcAft>
                <a:spcPts val="0"/>
              </a:spcAft>
              <a:buSzPts val="1600"/>
              <a:buChar char="●"/>
            </a:pPr>
            <a:r>
              <a:rPr lang="en" sz="1600"/>
              <a:t>Lasso allowed us to easily identify unnecessary columns, reducing our model’s complexity by one-fourth.</a:t>
            </a:r>
            <a:endParaRPr sz="1600"/>
          </a:p>
          <a:p>
            <a:pPr indent="0" lvl="0" marL="0" rtl="0" algn="l">
              <a:spcBef>
                <a:spcPts val="1600"/>
              </a:spcBef>
              <a:spcAft>
                <a:spcPts val="1600"/>
              </a:spcAft>
              <a:buNone/>
            </a:pPr>
            <a:r>
              <a:t/>
            </a:r>
            <a:endParaRPr/>
          </a:p>
        </p:txBody>
      </p:sp>
      <p:sp>
        <p:nvSpPr>
          <p:cNvPr id="137" name="Google Shape;137;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Before passing the Lasso the data, we made sure to dummy all categorical columns (led to most accurate score)</a:t>
            </a:r>
            <a:endParaRPr sz="1600"/>
          </a:p>
          <a:p>
            <a:pPr indent="-330200" lvl="0" marL="457200" rtl="0" algn="l">
              <a:spcBef>
                <a:spcPts val="0"/>
              </a:spcBef>
              <a:spcAft>
                <a:spcPts val="0"/>
              </a:spcAft>
              <a:buSzPts val="1600"/>
              <a:buChar char="●"/>
            </a:pPr>
            <a:r>
              <a:rPr lang="en" sz="1600"/>
              <a:t>We also tried turning columns into ordinals, and scaling the ordinals to between 0 and 1 based on the spread of there median prices using:</a:t>
            </a:r>
            <a:endParaRPr sz="1600"/>
          </a:p>
        </p:txBody>
      </p:sp>
      <p:pic>
        <p:nvPicPr>
          <p:cNvPr id="138" name="Google Shape;138;p20"/>
          <p:cNvPicPr preferRelativeResize="0"/>
          <p:nvPr/>
        </p:nvPicPr>
        <p:blipFill>
          <a:blip r:embed="rId3">
            <a:alphaModFix/>
          </a:blip>
          <a:stretch>
            <a:fillRect/>
          </a:stretch>
        </p:blipFill>
        <p:spPr>
          <a:xfrm>
            <a:off x="5568012" y="3886100"/>
            <a:ext cx="2528686" cy="62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Hyperparameter Tuning</a:t>
            </a:r>
            <a:endParaRPr/>
          </a:p>
        </p:txBody>
      </p:sp>
      <p:sp>
        <p:nvSpPr>
          <p:cNvPr id="144" name="Google Shape;144;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Alpha</a:t>
            </a:r>
            <a:r>
              <a:rPr b="1" lang="en" sz="1800"/>
              <a:t> Tuning</a:t>
            </a:r>
            <a:endParaRPr b="1" sz="1800"/>
          </a:p>
          <a:p>
            <a:pPr indent="0" lvl="0" marL="0" rtl="0" algn="l">
              <a:spcBef>
                <a:spcPts val="1600"/>
              </a:spcBef>
              <a:spcAft>
                <a:spcPts val="0"/>
              </a:spcAft>
              <a:buNone/>
            </a:pPr>
            <a:r>
              <a:t/>
            </a:r>
            <a:endParaRPr b="1"/>
          </a:p>
          <a:p>
            <a:pPr indent="0" lvl="0" marL="457200" rtl="0" algn="l">
              <a:spcBef>
                <a:spcPts val="1600"/>
              </a:spcBef>
              <a:spcAft>
                <a:spcPts val="0"/>
              </a:spcAft>
              <a:buNone/>
            </a:pPr>
            <a:r>
              <a:t/>
            </a:r>
            <a:endParaRPr i="1">
              <a:solidFill>
                <a:srgbClr val="666666"/>
              </a:solidFill>
            </a:endParaRPr>
          </a:p>
          <a:p>
            <a:pPr indent="0" lvl="0" marL="457200" rtl="0" algn="l">
              <a:spcBef>
                <a:spcPts val="1600"/>
              </a:spcBef>
              <a:spcAft>
                <a:spcPts val="0"/>
              </a:spcAft>
              <a:buNone/>
            </a:pPr>
            <a:r>
              <a:t/>
            </a:r>
            <a:endParaRPr i="1">
              <a:solidFill>
                <a:srgbClr val="666666"/>
              </a:solidFill>
            </a:endParaRPr>
          </a:p>
          <a:p>
            <a:pPr indent="0" lvl="0" marL="0" rtl="0" algn="l">
              <a:spcBef>
                <a:spcPts val="1600"/>
              </a:spcBef>
              <a:spcAft>
                <a:spcPts val="0"/>
              </a:spcAft>
              <a:buNone/>
            </a:pPr>
            <a:r>
              <a:t/>
            </a:r>
            <a:endParaRPr i="1">
              <a:solidFill>
                <a:srgbClr val="666666"/>
              </a:solidFill>
            </a:endParaRPr>
          </a:p>
          <a:p>
            <a:pPr indent="0" lvl="0" marL="0" rtl="0" algn="l">
              <a:spcBef>
                <a:spcPts val="1600"/>
              </a:spcBef>
              <a:spcAft>
                <a:spcPts val="1600"/>
              </a:spcAft>
              <a:buNone/>
            </a:pPr>
            <a:r>
              <a:rPr lang="en"/>
              <a:t>While all of our tests suggested that the smaller the alpha the better. Our best results were obtained using:</a:t>
            </a:r>
            <a:endParaRPr/>
          </a:p>
        </p:txBody>
      </p:sp>
      <p:sp>
        <p:nvSpPr>
          <p:cNvPr id="145" name="Google Shape;145;p21"/>
          <p:cNvSpPr/>
          <p:nvPr/>
        </p:nvSpPr>
        <p:spPr>
          <a:xfrm>
            <a:off x="640825" y="2133325"/>
            <a:ext cx="3670800" cy="1347000"/>
          </a:xfrm>
          <a:prstGeom prst="snip2DiagRect">
            <a:avLst>
              <a:gd fmla="val 0" name="adj1"/>
              <a:gd fmla="val 16667" name="adj2"/>
            </a:avLst>
          </a:prstGeom>
          <a:solidFill>
            <a:srgbClr val="D9D9D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sz="1300">
                <a:solidFill>
                  <a:srgbClr val="434343"/>
                </a:solidFill>
                <a:latin typeface="Roboto"/>
                <a:ea typeface="Roboto"/>
                <a:cs typeface="Roboto"/>
                <a:sym typeface="Roboto"/>
              </a:rPr>
              <a:t>Lasso improves on Linear Regression due to </a:t>
            </a:r>
            <a:r>
              <a:rPr b="1" i="1" lang="en" sz="1300">
                <a:solidFill>
                  <a:srgbClr val="434343"/>
                </a:solidFill>
                <a:latin typeface="Roboto"/>
                <a:ea typeface="Roboto"/>
                <a:cs typeface="Roboto"/>
                <a:sym typeface="Roboto"/>
              </a:rPr>
              <a:t>Regularization</a:t>
            </a:r>
            <a:r>
              <a:rPr i="1" lang="en" sz="1300">
                <a:solidFill>
                  <a:srgbClr val="434343"/>
                </a:solidFill>
                <a:latin typeface="Roboto"/>
                <a:ea typeface="Roboto"/>
                <a:cs typeface="Roboto"/>
                <a:sym typeface="Roboto"/>
              </a:rPr>
              <a:t>. The alpha parameter weights the coefficients by importance. </a:t>
            </a:r>
            <a:endParaRPr i="1" sz="1300">
              <a:solidFill>
                <a:srgbClr val="434343"/>
              </a:solidFill>
              <a:latin typeface="Roboto"/>
              <a:ea typeface="Roboto"/>
              <a:cs typeface="Roboto"/>
              <a:sym typeface="Roboto"/>
            </a:endParaRPr>
          </a:p>
          <a:p>
            <a:pPr indent="0" lvl="0" marL="0" rtl="0" algn="just">
              <a:lnSpc>
                <a:spcPct val="100000"/>
              </a:lnSpc>
              <a:spcBef>
                <a:spcPts val="0"/>
              </a:spcBef>
              <a:spcAft>
                <a:spcPts val="0"/>
              </a:spcAft>
              <a:buNone/>
            </a:pPr>
            <a:r>
              <a:rPr i="1" lang="en" sz="1300">
                <a:solidFill>
                  <a:srgbClr val="434343"/>
                </a:solidFill>
                <a:latin typeface="Roboto"/>
                <a:ea typeface="Roboto"/>
                <a:cs typeface="Roboto"/>
                <a:sym typeface="Roboto"/>
              </a:rPr>
              <a:t>For a large Alpha, all the coeff. </a:t>
            </a:r>
            <a:r>
              <a:rPr i="1" lang="en" sz="1300">
                <a:solidFill>
                  <a:srgbClr val="434343"/>
                </a:solidFill>
                <a:latin typeface="Roboto"/>
                <a:ea typeface="Roboto"/>
                <a:cs typeface="Roboto"/>
                <a:sym typeface="Roboto"/>
              </a:rPr>
              <a:t>b</a:t>
            </a:r>
            <a:r>
              <a:rPr i="1" lang="en" sz="1300">
                <a:solidFill>
                  <a:srgbClr val="434343"/>
                </a:solidFill>
                <a:latin typeface="Roboto"/>
                <a:ea typeface="Roboto"/>
                <a:cs typeface="Roboto"/>
                <a:sym typeface="Roboto"/>
              </a:rPr>
              <a:t>ecome 0</a:t>
            </a:r>
            <a:endParaRPr i="1" sz="1300">
              <a:solidFill>
                <a:srgbClr val="434343"/>
              </a:solidFill>
              <a:latin typeface="Roboto"/>
              <a:ea typeface="Roboto"/>
              <a:cs typeface="Roboto"/>
              <a:sym typeface="Roboto"/>
            </a:endParaRPr>
          </a:p>
          <a:p>
            <a:pPr indent="0" lvl="0" marL="0" rtl="0" algn="just">
              <a:lnSpc>
                <a:spcPct val="100000"/>
              </a:lnSpc>
              <a:spcBef>
                <a:spcPts val="0"/>
              </a:spcBef>
              <a:spcAft>
                <a:spcPts val="0"/>
              </a:spcAft>
              <a:buNone/>
            </a:pPr>
            <a:r>
              <a:rPr i="1" lang="en" sz="1300">
                <a:solidFill>
                  <a:srgbClr val="434343"/>
                </a:solidFill>
                <a:latin typeface="Roboto"/>
                <a:ea typeface="Roboto"/>
                <a:cs typeface="Roboto"/>
                <a:sym typeface="Roboto"/>
              </a:rPr>
              <a:t>For a small Alpha, the coeff. </a:t>
            </a:r>
            <a:r>
              <a:rPr i="1" lang="en" sz="1300">
                <a:solidFill>
                  <a:srgbClr val="434343"/>
                </a:solidFill>
                <a:latin typeface="Roboto"/>
                <a:ea typeface="Roboto"/>
                <a:cs typeface="Roboto"/>
                <a:sym typeface="Roboto"/>
              </a:rPr>
              <a:t>s</a:t>
            </a:r>
            <a:r>
              <a:rPr i="1" lang="en" sz="1300">
                <a:solidFill>
                  <a:srgbClr val="434343"/>
                </a:solidFill>
                <a:latin typeface="Roboto"/>
                <a:ea typeface="Roboto"/>
                <a:cs typeface="Roboto"/>
                <a:sym typeface="Roboto"/>
              </a:rPr>
              <a:t>tay about the same.</a:t>
            </a:r>
            <a:endParaRPr i="1" sz="1300">
              <a:solidFill>
                <a:srgbClr val="434343"/>
              </a:solidFill>
              <a:latin typeface="Roboto"/>
              <a:ea typeface="Roboto"/>
              <a:cs typeface="Roboto"/>
              <a:sym typeface="Roboto"/>
            </a:endParaRPr>
          </a:p>
        </p:txBody>
      </p:sp>
      <p:pic>
        <p:nvPicPr>
          <p:cNvPr id="146" name="Google Shape;146;p21"/>
          <p:cNvPicPr preferRelativeResize="0"/>
          <p:nvPr/>
        </p:nvPicPr>
        <p:blipFill>
          <a:blip r:embed="rId3">
            <a:alphaModFix/>
          </a:blip>
          <a:stretch>
            <a:fillRect/>
          </a:stretch>
        </p:blipFill>
        <p:spPr>
          <a:xfrm>
            <a:off x="1001125" y="4239000"/>
            <a:ext cx="2762250" cy="3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