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98" r:id="rId9"/>
    <p:sldId id="299" r:id="rId10"/>
    <p:sldId id="263" r:id="rId11"/>
    <p:sldId id="265" r:id="rId12"/>
    <p:sldId id="266" r:id="rId13"/>
    <p:sldId id="267" r:id="rId14"/>
    <p:sldId id="300" r:id="rId15"/>
    <p:sldId id="270" r:id="rId16"/>
    <p:sldId id="271" r:id="rId17"/>
    <p:sldId id="272" r:id="rId18"/>
    <p:sldId id="301" r:id="rId19"/>
    <p:sldId id="274" r:id="rId20"/>
    <p:sldId id="275" r:id="rId21"/>
    <p:sldId id="277" r:id="rId22"/>
    <p:sldId id="278" r:id="rId23"/>
    <p:sldId id="302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5AE"/>
    <a:srgbClr val="BE1F33"/>
    <a:srgbClr val="3AB3D2"/>
    <a:srgbClr val="EBEBEB"/>
    <a:srgbClr val="FCB040"/>
    <a:srgbClr val="EC7320"/>
    <a:srgbClr val="4E9695"/>
    <a:srgbClr val="5A6D8D"/>
    <a:srgbClr val="4385C6"/>
    <a:srgbClr val="A08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DE94A-9E33-4646-930A-E4A2DE7B8D1D}" type="datetimeFigureOut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655A-FA3B-4C17-B2F4-7FEDD9194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1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98"/>
            <a:ext cx="9144000" cy="685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4648-D764-4194-9D92-C3D3DB1D6B77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24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18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98000"/>
            <a:ext cx="8784976" cy="612068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E683-F052-474F-A26F-5FC0FC3D40A1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2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6CAF-FBB1-47BB-86FD-F9B759A3D0CD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529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C328-7E29-438A-8065-EFD95D28417B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96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2000" y="3037520"/>
            <a:ext cx="6480000" cy="78296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2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79512" y="197768"/>
            <a:ext cx="8784976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83088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420AFBEC-07C3-4955-862B-EFDB12C887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23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800" b="0" kern="1200" baseline="0">
          <a:solidFill>
            <a:schemeClr val="accent1">
              <a:lumMod val="75000"/>
            </a:schemeClr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88000" indent="-288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576000" indent="-288000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864000" indent="-288000" algn="l" defTabSz="914400" rtl="0" eaLnBrk="1" latinLnBrk="0" hangingPunct="1">
        <a:spcBef>
          <a:spcPts val="600"/>
        </a:spcBef>
        <a:buFont typeface="Calibri" panose="020F0502020204030204" pitchFamily="34" charset="0"/>
        <a:buChar char="◦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152000" indent="-288000" algn="l" defTabSz="914400" rtl="0" eaLnBrk="1" latinLnBrk="0" hangingPunct="1"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1440000" indent="-288000" algn="l" defTabSz="914400" rtl="0" eaLnBrk="1" latinLnBrk="0" hangingPunct="1">
        <a:spcBef>
          <a:spcPts val="480"/>
        </a:spcBef>
        <a:buFont typeface="Arial" panose="020B0604020202020204" pitchFamily="34" charset="0"/>
        <a:buChar char="»"/>
        <a:defRPr sz="1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ectw.com/chi/result/2015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he-fca.org.uk/firms/project-innovate-innovation-hub/regulatory-sandbox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sr.org.tw/Home/NewsContent/53?Kind=%E5%85%AC%E7%9B%8A%E5%8F%8A%E7%99%BC%E5%B1%95%E5%9F%BA%E9%87%91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80112" y="5733256"/>
            <a:ext cx="3563888" cy="648072"/>
          </a:xfrm>
          <a:prstGeom prst="rect">
            <a:avLst/>
          </a:prstGeom>
          <a:gradFill flip="none" rotWithShape="1">
            <a:gsLst>
              <a:gs pos="18000">
                <a:srgbClr val="A08228"/>
              </a:gs>
              <a:gs pos="0">
                <a:srgbClr val="A08228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金融監督管理委員會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50056" y="5301208"/>
            <a:ext cx="12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/>
              <a:t>May 2016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543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支付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開放式 </a:t>
            </a:r>
            <a:r>
              <a:rPr lang="en-US" altLang="zh-TW" dirty="0" smtClean="0"/>
              <a:t>(open loop)</a:t>
            </a:r>
          </a:p>
          <a:p>
            <a:pPr lvl="2"/>
            <a:r>
              <a:rPr lang="zh-TW" altLang="en-US" dirty="0" smtClean="0"/>
              <a:t>強化既有的支付程序。如</a:t>
            </a:r>
            <a:r>
              <a:rPr lang="en-US" altLang="zh-TW" dirty="0" smtClean="0"/>
              <a:t>NFC(</a:t>
            </a:r>
            <a:r>
              <a:rPr lang="zh-TW" altLang="en-US" dirty="0" smtClean="0"/>
              <a:t>近場通訊</a:t>
            </a:r>
            <a:r>
              <a:rPr lang="en-US" altLang="zh-TW" dirty="0" smtClean="0"/>
              <a:t>), QR</a:t>
            </a:r>
            <a:r>
              <a:rPr lang="zh-TW" altLang="en-US" dirty="0" smtClean="0"/>
              <a:t>技術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封閉式 </a:t>
            </a:r>
            <a:r>
              <a:rPr lang="en-US" altLang="zh-TW" dirty="0" smtClean="0"/>
              <a:t>(close loop)</a:t>
            </a:r>
          </a:p>
          <a:p>
            <a:pPr lvl="2"/>
            <a:r>
              <a:rPr lang="zh-TW" altLang="en-US" dirty="0"/>
              <a:t>整合電子支付</a:t>
            </a:r>
            <a:r>
              <a:rPr lang="zh-TW" altLang="en-US" dirty="0" smtClean="0"/>
              <a:t>程序，包含</a:t>
            </a:r>
            <a:r>
              <a:rPr lang="en-US" altLang="zh-TW" dirty="0" smtClean="0"/>
              <a:t>POS</a:t>
            </a:r>
            <a:r>
              <a:rPr lang="zh-TW" altLang="en-US" dirty="0" smtClean="0"/>
              <a:t>、收單機構、支付網路。如</a:t>
            </a:r>
            <a:r>
              <a:rPr lang="en-US" altLang="zh-TW" dirty="0" smtClean="0"/>
              <a:t>PayPal</a:t>
            </a:r>
          </a:p>
          <a:p>
            <a:pPr lvl="1"/>
            <a:r>
              <a:rPr lang="zh-TW" altLang="en-US" dirty="0"/>
              <a:t>整合式行動</a:t>
            </a:r>
            <a:r>
              <a:rPr lang="zh-TW" altLang="en-US" dirty="0" smtClean="0"/>
              <a:t>支付</a:t>
            </a:r>
            <a:endParaRPr lang="en-US" altLang="zh-TW" dirty="0" smtClean="0"/>
          </a:p>
          <a:p>
            <a:pPr lvl="2"/>
            <a:r>
              <a:rPr lang="zh-TW" altLang="en-US" dirty="0"/>
              <a:t>利用行動</a:t>
            </a:r>
            <a:r>
              <a:rPr lang="zh-TW" altLang="en-US" dirty="0" smtClean="0"/>
              <a:t>裝置取代</a:t>
            </a:r>
            <a:r>
              <a:rPr lang="en-US" altLang="zh-TW" dirty="0" smtClean="0"/>
              <a:t>POS</a:t>
            </a:r>
            <a:r>
              <a:rPr lang="zh-TW" altLang="en-US" dirty="0" smtClean="0"/>
              <a:t>。如</a:t>
            </a:r>
            <a:r>
              <a:rPr lang="en-US" altLang="zh-TW" dirty="0" smtClean="0"/>
              <a:t>Square</a:t>
            </a:r>
            <a:r>
              <a:rPr lang="zh-TW" altLang="en-US" dirty="0" smtClean="0"/>
              <a:t> 手機信用卡刷卡機、</a:t>
            </a:r>
            <a:r>
              <a:rPr lang="en-US" altLang="zh-TW" dirty="0" err="1" smtClean="0"/>
              <a:t>Uber</a:t>
            </a:r>
            <a:r>
              <a:rPr lang="zh-TW" altLang="en-US" dirty="0" smtClean="0"/>
              <a:t>運輸服務平台。</a:t>
            </a:r>
            <a:endParaRPr lang="en-US" altLang="zh-TW" dirty="0" smtClean="0"/>
          </a:p>
          <a:p>
            <a:r>
              <a:rPr lang="zh-TW" altLang="en-US" dirty="0" smtClean="0"/>
              <a:t>國內現況</a:t>
            </a:r>
            <a:endParaRPr lang="en-US" altLang="zh-TW" dirty="0" smtClean="0"/>
          </a:p>
          <a:p>
            <a:pPr lvl="1"/>
            <a:r>
              <a:rPr lang="zh-TW" altLang="en-US" dirty="0"/>
              <a:t>強化科技運用</a:t>
            </a:r>
            <a:endParaRPr lang="en-US" altLang="zh-TW" dirty="0"/>
          </a:p>
          <a:p>
            <a:pPr lvl="2"/>
            <a:r>
              <a:rPr lang="zh-TW" altLang="en-US" dirty="0"/>
              <a:t>虛擬卡號整合至手機錢包</a:t>
            </a:r>
            <a:endParaRPr lang="en-US" altLang="zh-TW" dirty="0"/>
          </a:p>
          <a:p>
            <a:pPr lvl="2"/>
            <a:r>
              <a:rPr lang="en-US" altLang="zh-TW" dirty="0"/>
              <a:t>Bar-code / QR-code</a:t>
            </a:r>
            <a:r>
              <a:rPr lang="zh-TW" altLang="en-US" dirty="0"/>
              <a:t>作為資訊載體</a:t>
            </a:r>
            <a:endParaRPr lang="en-US" altLang="zh-TW" dirty="0"/>
          </a:p>
          <a:p>
            <a:pPr lvl="2"/>
            <a:r>
              <a:rPr lang="zh-TW" altLang="en-US" dirty="0"/>
              <a:t>刷卡設備外接於行動裝置：</a:t>
            </a:r>
            <a:r>
              <a:rPr lang="en-US" altLang="zh-TW" dirty="0" err="1"/>
              <a:t>mPOS</a:t>
            </a:r>
            <a:endParaRPr lang="en-US" altLang="zh-TW" dirty="0"/>
          </a:p>
          <a:p>
            <a:pPr lvl="1"/>
            <a:r>
              <a:rPr lang="en-US" altLang="zh-TW" dirty="0"/>
              <a:t>2016.02</a:t>
            </a:r>
            <a:r>
              <a:rPr lang="zh-TW" altLang="en-US" dirty="0"/>
              <a:t>為止，有</a:t>
            </a:r>
            <a:r>
              <a:rPr lang="en-US" altLang="zh-TW" dirty="0"/>
              <a:t>4</a:t>
            </a:r>
            <a:r>
              <a:rPr lang="zh-TW" altLang="en-US" dirty="0"/>
              <a:t>家業者、</a:t>
            </a:r>
            <a:r>
              <a:rPr lang="en-US" altLang="zh-TW" dirty="0"/>
              <a:t>21</a:t>
            </a:r>
            <a:r>
              <a:rPr lang="zh-TW" altLang="en-US" dirty="0"/>
              <a:t>家銀行獲得電子支付專營許可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6CAF-FBB1-47BB-86FD-F9B759A3D0CD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979712" y="3861048"/>
            <a:ext cx="6445349" cy="2684041"/>
            <a:chOff x="1979712" y="3861048"/>
            <a:chExt cx="6445349" cy="2684041"/>
          </a:xfrm>
        </p:grpSpPr>
        <p:grpSp>
          <p:nvGrpSpPr>
            <p:cNvPr id="7" name="群組 6"/>
            <p:cNvGrpSpPr/>
            <p:nvPr/>
          </p:nvGrpSpPr>
          <p:grpSpPr>
            <a:xfrm>
              <a:off x="1979712" y="3861048"/>
              <a:ext cx="6445349" cy="2376264"/>
              <a:chOff x="142875" y="2538413"/>
              <a:chExt cx="8858250" cy="3482875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875" y="2538413"/>
                <a:ext cx="8858250" cy="178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25" y="4335363"/>
                <a:ext cx="8820150" cy="168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" name="文字方塊 1"/>
            <p:cNvSpPr txBox="1"/>
            <p:nvPr/>
          </p:nvSpPr>
          <p:spPr>
            <a:xfrm>
              <a:off x="6624368" y="6237312"/>
              <a:ext cx="176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400" b="1" dirty="0" smtClean="0"/>
                <a:t>(as of 2015,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金管會</a:t>
              </a:r>
              <a:r>
                <a:rPr lang="en-US" altLang="zh-TW" sz="1400" b="1" dirty="0" smtClean="0"/>
                <a:t>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015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融資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P2P</a:t>
            </a:r>
            <a:r>
              <a:rPr lang="zh-TW" altLang="en-US" dirty="0" smtClean="0"/>
              <a:t>市場崛起</a:t>
            </a:r>
            <a:endParaRPr lang="en-US" altLang="zh-TW" dirty="0" smtClean="0"/>
          </a:p>
          <a:p>
            <a:pPr lvl="1"/>
            <a:r>
              <a:rPr lang="zh-TW" altLang="en-US" dirty="0"/>
              <a:t>虛擬</a:t>
            </a:r>
            <a:r>
              <a:rPr lang="zh-TW" altLang="en-US" dirty="0" smtClean="0"/>
              <a:t>銀行</a:t>
            </a:r>
            <a:r>
              <a:rPr lang="zh-TW" altLang="en-US" dirty="0"/>
              <a:t>業務</a:t>
            </a:r>
            <a:r>
              <a:rPr lang="en-US" altLang="zh-TW" dirty="0" smtClean="0"/>
              <a:t>(Virtual Banking)</a:t>
            </a:r>
          </a:p>
          <a:p>
            <a:pPr lvl="2"/>
            <a:r>
              <a:rPr lang="zh-TW" altLang="en-US" dirty="0" smtClean="0"/>
              <a:t>隱蔽性</a:t>
            </a:r>
            <a:endParaRPr lang="en-US" altLang="zh-TW" dirty="0" smtClean="0"/>
          </a:p>
          <a:p>
            <a:pPr lvl="2"/>
            <a:r>
              <a:rPr lang="zh-TW" altLang="en-US" dirty="0"/>
              <a:t>來源辨識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2"/>
            <a:r>
              <a:rPr lang="zh-TW" altLang="en-US" dirty="0"/>
              <a:t>不可重複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2"/>
            <a:r>
              <a:rPr lang="zh-TW" altLang="en-US" dirty="0"/>
              <a:t>不可否認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r>
              <a:rPr lang="zh-TW" altLang="en-US" dirty="0" smtClean="0"/>
              <a:t>國內現況</a:t>
            </a:r>
            <a:endParaRPr lang="en-US" altLang="zh-TW" dirty="0" smtClean="0"/>
          </a:p>
          <a:p>
            <a:pPr lvl="1"/>
            <a:r>
              <a:rPr lang="zh-TW" altLang="en-US" dirty="0"/>
              <a:t>低利</a:t>
            </a:r>
            <a:r>
              <a:rPr lang="zh-TW" altLang="en-US" dirty="0" smtClean="0"/>
              <a:t>差時代的信用風險管理能力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2000</a:t>
            </a:r>
            <a:r>
              <a:rPr lang="zh-TW" altLang="en-US" dirty="0" smtClean="0"/>
              <a:t>年網路銀行業務開放以來，融資市場穩定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P2P</a:t>
            </a:r>
            <a:r>
              <a:rPr lang="zh-TW" altLang="en-US" dirty="0" smtClean="0"/>
              <a:t>風險高，金管會研議管理機制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5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投資</a:t>
            </a:r>
            <a:r>
              <a:rPr lang="en-US" altLang="zh-TW" dirty="0" smtClean="0"/>
              <a:t>(</a:t>
            </a:r>
            <a:r>
              <a:rPr lang="zh-TW" altLang="en-US" dirty="0" smtClean="0"/>
              <a:t>財富管理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機器人理財顧問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Robo</a:t>
            </a:r>
            <a:r>
              <a:rPr lang="en-US" altLang="zh-TW" dirty="0" smtClean="0"/>
              <a:t>-Advisor)</a:t>
            </a:r>
          </a:p>
          <a:p>
            <a:pPr lvl="1"/>
            <a:r>
              <a:rPr lang="zh-TW" altLang="en-US" dirty="0"/>
              <a:t>自動化管理</a:t>
            </a:r>
            <a:r>
              <a:rPr lang="zh-TW" altLang="en-US" dirty="0" smtClean="0"/>
              <a:t>報告</a:t>
            </a:r>
            <a:endParaRPr lang="en-US" altLang="zh-TW" dirty="0" smtClean="0"/>
          </a:p>
          <a:p>
            <a:pPr lvl="1"/>
            <a:r>
              <a:rPr lang="zh-TW" altLang="en-US" dirty="0"/>
              <a:t>社群</a:t>
            </a:r>
            <a:r>
              <a:rPr lang="zh-TW" altLang="en-US" dirty="0" smtClean="0"/>
              <a:t>交易</a:t>
            </a:r>
            <a:endParaRPr lang="en-US" altLang="zh-TW" dirty="0" smtClean="0"/>
          </a:p>
          <a:p>
            <a:pPr lvl="1"/>
            <a:r>
              <a:rPr lang="zh-TW" altLang="en-US" dirty="0"/>
              <a:t>零售演算</a:t>
            </a:r>
            <a:r>
              <a:rPr lang="zh-TW" altLang="en-US" dirty="0" smtClean="0"/>
              <a:t>交易</a:t>
            </a:r>
            <a:endParaRPr lang="en-US" altLang="zh-TW" dirty="0" smtClean="0"/>
          </a:p>
          <a:p>
            <a:r>
              <a:rPr lang="zh-TW" altLang="en-US" dirty="0" smtClean="0"/>
              <a:t>預估衝擊</a:t>
            </a:r>
            <a:endParaRPr lang="en-US" altLang="zh-TW" dirty="0" smtClean="0"/>
          </a:p>
          <a:p>
            <a:pPr lvl="1"/>
            <a:r>
              <a:rPr lang="zh-TW" altLang="en-US" dirty="0"/>
              <a:t>中產客層流</a:t>
            </a:r>
            <a:r>
              <a:rPr lang="zh-TW" altLang="en-US" dirty="0" smtClean="0"/>
              <a:t>失</a:t>
            </a:r>
            <a:r>
              <a:rPr lang="en-US" altLang="zh-TW" dirty="0" smtClean="0"/>
              <a:t>:</a:t>
            </a:r>
            <a:r>
              <a:rPr lang="zh-TW" altLang="en-US" dirty="0" smtClean="0"/>
              <a:t> 傳統市場投資人轉往</a:t>
            </a:r>
            <a:r>
              <a:rPr lang="en-US" altLang="zh-TW" dirty="0" smtClean="0"/>
              <a:t>Robot</a:t>
            </a:r>
          </a:p>
          <a:p>
            <a:pPr lvl="1"/>
            <a:r>
              <a:rPr lang="zh-TW" altLang="en-US" dirty="0"/>
              <a:t>改變</a:t>
            </a:r>
            <a:r>
              <a:rPr lang="zh-TW" altLang="en-US" dirty="0" smtClean="0"/>
              <a:t>理專諮詢價值</a:t>
            </a:r>
            <a:r>
              <a:rPr lang="en-US" altLang="zh-TW" dirty="0" smtClean="0"/>
              <a:t>:</a:t>
            </a:r>
            <a:r>
              <a:rPr lang="zh-TW" altLang="en-US" dirty="0" smtClean="0"/>
              <a:t> 差異化服務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降低</a:t>
            </a:r>
            <a:r>
              <a:rPr lang="zh-TW" altLang="en-US" dirty="0"/>
              <a:t>理財專家</a:t>
            </a:r>
            <a:r>
              <a:rPr lang="zh-TW" altLang="en-US" dirty="0" smtClean="0"/>
              <a:t>門檻</a:t>
            </a:r>
            <a:endParaRPr lang="en-US" altLang="zh-TW" dirty="0" smtClean="0"/>
          </a:p>
          <a:p>
            <a:r>
              <a:rPr lang="zh-TW" altLang="en-US" dirty="0"/>
              <a:t>流程外部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銀行以自行辦理為原則</a:t>
            </a:r>
            <a:endParaRPr lang="en-US" altLang="zh-TW" dirty="0" smtClean="0"/>
          </a:p>
          <a:p>
            <a:pPr lvl="1"/>
            <a:r>
              <a:rPr lang="zh-TW" altLang="en-US" dirty="0"/>
              <a:t>投信</a:t>
            </a:r>
            <a:r>
              <a:rPr lang="zh-TW" altLang="en-US" dirty="0" smtClean="0"/>
              <a:t>、期貨事業部分開放委外，保險尚未開放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交易市場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高頻交易</a:t>
            </a:r>
            <a:r>
              <a:rPr lang="en-US" altLang="zh-TW" dirty="0" smtClean="0"/>
              <a:t>(High-Frequency Trade; HFT)</a:t>
            </a:r>
          </a:p>
          <a:p>
            <a:pPr lvl="1"/>
            <a:r>
              <a:rPr lang="zh-TW" altLang="en-US" dirty="0" smtClean="0"/>
              <a:t>以微秒</a:t>
            </a:r>
            <a:r>
              <a:rPr lang="en-US" altLang="zh-TW" dirty="0" smtClean="0"/>
              <a:t>(10^-6)</a:t>
            </a:r>
            <a:r>
              <a:rPr lang="zh-TW" altLang="en-US" dirty="0" smtClean="0"/>
              <a:t>為單位。</a:t>
            </a:r>
            <a:endParaRPr lang="en-US" altLang="zh-TW" dirty="0" smtClean="0"/>
          </a:p>
          <a:p>
            <a:pPr lvl="1"/>
            <a:r>
              <a:rPr lang="zh-TW" altLang="en-US" dirty="0"/>
              <a:t>利用演算法進行</a:t>
            </a:r>
            <a:r>
              <a:rPr lang="en-US" altLang="zh-TW" dirty="0"/>
              <a:t>HFT</a:t>
            </a:r>
            <a:r>
              <a:rPr lang="zh-TW" altLang="en-US" dirty="0"/>
              <a:t>下單，頻繁</a:t>
            </a:r>
            <a:r>
              <a:rPr lang="zh-TW" altLang="en-US" dirty="0" smtClean="0"/>
              <a:t>交易。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By 2010, </a:t>
            </a:r>
            <a:r>
              <a:rPr lang="zh-TW" altLang="en-US" dirty="0" smtClean="0"/>
              <a:t>美國市場的高頻交易量，佔總交易量</a:t>
            </a:r>
            <a:r>
              <a:rPr lang="en-US" altLang="zh-TW" dirty="0" smtClean="0"/>
              <a:t>60%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設備、</a:t>
            </a:r>
            <a:r>
              <a:rPr lang="zh-TW" altLang="en-US" dirty="0" smtClean="0"/>
              <a:t>演算法逐漸優化，門檻逐年提高，獲利下降。</a:t>
            </a:r>
            <a:endParaRPr lang="en-US" altLang="zh-TW" dirty="0" smtClean="0"/>
          </a:p>
          <a:p>
            <a:r>
              <a:rPr lang="zh-TW" altLang="en-US" dirty="0"/>
              <a:t>新興資訊交流</a:t>
            </a:r>
            <a:r>
              <a:rPr lang="zh-TW" altLang="en-US" dirty="0" smtClean="0"/>
              <a:t>平台</a:t>
            </a:r>
            <a:endParaRPr lang="en-US" altLang="zh-TW" dirty="0" smtClean="0"/>
          </a:p>
          <a:p>
            <a:pPr lvl="1"/>
            <a:r>
              <a:rPr lang="zh-TW" altLang="en-US" dirty="0"/>
              <a:t>金融服務、群眾募資</a:t>
            </a:r>
            <a:r>
              <a:rPr lang="zh-TW" altLang="en-US" dirty="0" smtClean="0"/>
              <a:t>、金融社群</a:t>
            </a:r>
            <a:endParaRPr lang="en-US" altLang="zh-TW" dirty="0" smtClean="0"/>
          </a:p>
          <a:p>
            <a:r>
              <a:rPr lang="zh-TW" altLang="en-US" dirty="0" smtClean="0"/>
              <a:t>國內證券市場採集合競價交易，約每</a:t>
            </a:r>
            <a:r>
              <a:rPr lang="en-US" altLang="zh-TW" dirty="0" smtClean="0"/>
              <a:t>5</a:t>
            </a:r>
            <a:r>
              <a:rPr lang="zh-TW" altLang="en-US" dirty="0" smtClean="0"/>
              <a:t>秒搓合一次。</a:t>
            </a:r>
            <a:endParaRPr lang="en-US" altLang="zh-TW" dirty="0" smtClean="0"/>
          </a:p>
          <a:p>
            <a:pPr lvl="1"/>
            <a:r>
              <a:rPr lang="zh-TW" altLang="en-US" dirty="0"/>
              <a:t>目前期貨市場</a:t>
            </a:r>
            <a:r>
              <a:rPr lang="zh-TW" altLang="en-US" dirty="0" smtClean="0"/>
              <a:t>的自然人交易仍超過</a:t>
            </a:r>
            <a:r>
              <a:rPr lang="en-US" altLang="zh-TW" dirty="0" smtClean="0"/>
              <a:t>50%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8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金融趨勢發展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15616" y="1124744"/>
            <a:ext cx="6984136" cy="1296089"/>
            <a:chOff x="1115616" y="1628799"/>
            <a:chExt cx="6984136" cy="1296089"/>
          </a:xfrm>
        </p:grpSpPr>
        <p:sp>
          <p:nvSpPr>
            <p:cNvPr id="8" name="流程圖: 人工輸入 7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FC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259632" y="190753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金融服務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就世界經濟論壇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月所發布「金融服務的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未來」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報告所揭露包括支付、保險、融資、募資、投資管理、市場供應等金融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大核心服務功能，探討國際發展趨勢與國內推動現況。 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115616" y="2468893"/>
            <a:ext cx="6984136" cy="1296089"/>
            <a:chOff x="1115616" y="1628799"/>
            <a:chExt cx="6984136" cy="1296089"/>
          </a:xfrm>
        </p:grpSpPr>
        <p:sp>
          <p:nvSpPr>
            <p:cNvPr id="29" name="流程圖: 人工輸入 2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3AB3D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259632" y="1931542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創新研發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為發展金融科技產業，各國積極鼓勵創新創業，作為促進經濟成的動力，提供新創事業資金、人才、租稅等各方面優惠措施，此外具高度發展潛力及新技術、新構想、快速成長的新創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事業。</a:t>
              </a:r>
              <a:endPara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115616" y="3813042"/>
            <a:ext cx="6984136" cy="1296089"/>
            <a:chOff x="1115616" y="1628799"/>
            <a:chExt cx="6984136" cy="1296089"/>
          </a:xfrm>
        </p:grpSpPr>
        <p:sp>
          <p:nvSpPr>
            <p:cNvPr id="34" name="流程圖: 人工輸入 33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BE1F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259632" y="189282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風險管理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金融機構開始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投資大數據分析，以及輔助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人工智慧技術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，同時尋求外部軟體即服務（</a:t>
              </a:r>
              <a:r>
                <a:rPr lang="en-US" altLang="zh-TW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SaaS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）和金融科技委外的雲端服務，建立自動化風險控管機制，以滿足其流程處理和法規遵循之需求，降低成本並提高組織靈活性和透明度。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115616" y="5157192"/>
            <a:ext cx="6984136" cy="1296089"/>
            <a:chOff x="1115616" y="1628799"/>
            <a:chExt cx="6984136" cy="1296089"/>
          </a:xfrm>
        </p:grpSpPr>
        <p:sp>
          <p:nvSpPr>
            <p:cNvPr id="39" name="流程圖: 人工輸入 3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01A5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259632" y="1916831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基礎建設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隨著第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代行動網路基礎建設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與行動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裝置普及，使得行動金融服務更加蓬勃發展。不過由於金融與電信業者分受不同部門監理，如何制定監理框架，衡量監理比例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，以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確保金融穩定及保護消費者，成為各國共同面對的挑戰。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935596" y="3813042"/>
            <a:ext cx="7272808" cy="271230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35596" y="1052736"/>
            <a:ext cx="7272808" cy="141615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0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</a:t>
            </a:r>
            <a:r>
              <a:rPr lang="zh-TW" altLang="en-US" dirty="0" smtClean="0"/>
              <a:t>金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各國鼓勵創新創業</a:t>
            </a:r>
            <a:endParaRPr lang="en-US" altLang="zh-TW" dirty="0" smtClean="0"/>
          </a:p>
          <a:p>
            <a:pPr lvl="1"/>
            <a:r>
              <a:rPr lang="zh-TW" altLang="en-US" dirty="0"/>
              <a:t>澳洲政府</a:t>
            </a:r>
            <a:r>
              <a:rPr lang="zh-TW" altLang="en-US" dirty="0" smtClean="0"/>
              <a:t>成立金融科技中心。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新加坡金管局投入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年</a:t>
            </a:r>
            <a:r>
              <a:rPr lang="en-US" altLang="zh-TW" dirty="0" smtClean="0"/>
              <a:t>2.25</a:t>
            </a:r>
            <a:r>
              <a:rPr lang="zh-TW" altLang="en-US" dirty="0" smtClean="0"/>
              <a:t>億新幣</a:t>
            </a:r>
            <a:r>
              <a:rPr lang="en-US" altLang="zh-TW" dirty="0" smtClean="0"/>
              <a:t>(50</a:t>
            </a:r>
            <a:r>
              <a:rPr lang="zh-TW" altLang="en-US" dirty="0" smtClean="0"/>
              <a:t>億台幣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韓國提供</a:t>
            </a:r>
            <a:r>
              <a:rPr lang="en-US" altLang="zh-TW" dirty="0" smtClean="0"/>
              <a:t>5</a:t>
            </a:r>
            <a:r>
              <a:rPr lang="zh-TW" altLang="en-US" dirty="0" smtClean="0"/>
              <a:t>年</a:t>
            </a:r>
            <a:r>
              <a:rPr lang="en-US" altLang="zh-TW" dirty="0" smtClean="0"/>
              <a:t>20</a:t>
            </a:r>
            <a:r>
              <a:rPr lang="zh-TW" altLang="en-US" dirty="0" smtClean="0"/>
              <a:t>兆韓元的科技擔保貸款，另</a:t>
            </a:r>
            <a:r>
              <a:rPr lang="en-US" altLang="zh-TW" dirty="0" smtClean="0"/>
              <a:t>3000</a:t>
            </a:r>
            <a:r>
              <a:rPr lang="zh-TW" altLang="en-US" dirty="0" smtClean="0"/>
              <a:t>億韓元成長基金。</a:t>
            </a:r>
            <a:endParaRPr lang="en-US" altLang="zh-TW" dirty="0" smtClean="0"/>
          </a:p>
          <a:p>
            <a:r>
              <a:rPr lang="zh-TW" altLang="en-US" dirty="0"/>
              <a:t>金管</a:t>
            </a:r>
            <a:r>
              <a:rPr lang="zh-TW" altLang="en-US" dirty="0" smtClean="0"/>
              <a:t>會函請台灣金融服務總會，成立金融科技發展基金</a:t>
            </a:r>
            <a:r>
              <a:rPr lang="en-US" altLang="zh-TW" dirty="0" smtClean="0"/>
              <a:t>10</a:t>
            </a:r>
            <a:r>
              <a:rPr lang="zh-TW" altLang="en-US" dirty="0" smtClean="0"/>
              <a:t>億元。</a:t>
            </a:r>
            <a:r>
              <a:rPr lang="en-US" altLang="zh-TW" dirty="0" smtClean="0"/>
              <a:t>(200</a:t>
            </a:r>
            <a:r>
              <a:rPr lang="zh-TW" altLang="en-US" dirty="0" smtClean="0"/>
              <a:t>萬元</a:t>
            </a:r>
            <a:r>
              <a:rPr lang="en-US" altLang="zh-TW" dirty="0" smtClean="0"/>
              <a:t>/</a:t>
            </a:r>
            <a:r>
              <a:rPr lang="zh-TW" altLang="en-US" dirty="0" smtClean="0"/>
              <a:t>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8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r>
              <a:rPr lang="zh-TW" altLang="en-US" dirty="0" smtClean="0"/>
              <a:t>大金融科技聚落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矽谷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紐約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OnDeck</a:t>
            </a:r>
            <a:r>
              <a:rPr lang="en-US" altLang="zh-TW" dirty="0" smtClean="0"/>
              <a:t> 10</a:t>
            </a:r>
            <a:r>
              <a:rPr lang="zh-TW" altLang="en-US" dirty="0" smtClean="0"/>
              <a:t>億</a:t>
            </a:r>
            <a:r>
              <a:rPr lang="en-US" altLang="zh-TW" dirty="0" smtClean="0"/>
              <a:t>USD</a:t>
            </a:r>
            <a:r>
              <a:rPr lang="zh-TW" altLang="en-US" dirty="0" smtClean="0"/>
              <a:t>借貸、</a:t>
            </a:r>
            <a:r>
              <a:rPr lang="en-US" altLang="zh-TW" dirty="0" err="1" smtClean="0"/>
              <a:t>Kickstarter</a:t>
            </a:r>
            <a:r>
              <a:rPr lang="en-US" altLang="zh-TW" dirty="0" smtClean="0"/>
              <a:t> 11</a:t>
            </a:r>
            <a:r>
              <a:rPr lang="zh-TW" altLang="en-US" dirty="0" smtClean="0"/>
              <a:t>億</a:t>
            </a:r>
            <a:r>
              <a:rPr lang="en-US" altLang="zh-TW" dirty="0" smtClean="0"/>
              <a:t>USD</a:t>
            </a:r>
            <a:r>
              <a:rPr lang="zh-TW" altLang="en-US" dirty="0" smtClean="0"/>
              <a:t>募資。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倫敦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2013</a:t>
            </a:r>
            <a:r>
              <a:rPr lang="zh-TW" altLang="en-US" dirty="0" smtClean="0"/>
              <a:t>歐洲金融科技</a:t>
            </a:r>
            <a:r>
              <a:rPr lang="en-US" altLang="zh-TW" dirty="0" smtClean="0"/>
              <a:t>52%</a:t>
            </a:r>
            <a:r>
              <a:rPr lang="zh-TW" altLang="en-US" dirty="0" smtClean="0"/>
              <a:t>交易額。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香港</a:t>
            </a:r>
            <a:endParaRPr lang="en-US" altLang="zh-TW" dirty="0" smtClean="0"/>
          </a:p>
          <a:p>
            <a:pPr lvl="1"/>
            <a:r>
              <a:rPr lang="zh-TW" altLang="en-US" dirty="0"/>
              <a:t>新加坡</a:t>
            </a:r>
            <a:endParaRPr lang="en-US" altLang="zh-TW" dirty="0" smtClean="0"/>
          </a:p>
          <a:p>
            <a:r>
              <a:rPr lang="zh-TW" altLang="en-US" dirty="0" smtClean="0"/>
              <a:t>國內規劃方針</a:t>
            </a:r>
            <a:r>
              <a:rPr lang="en-US" altLang="zh-TW" dirty="0" smtClean="0"/>
              <a:t>(</a:t>
            </a:r>
            <a:r>
              <a:rPr lang="zh-TW" altLang="en-US" dirty="0" smtClean="0"/>
              <a:t>行政院</a:t>
            </a:r>
            <a:r>
              <a:rPr lang="en-US" altLang="zh-TW" dirty="0" err="1" smtClean="0"/>
              <a:t>ide@Taiwan</a:t>
            </a:r>
            <a:r>
              <a:rPr lang="zh-TW" altLang="en-US" dirty="0" smtClean="0"/>
              <a:t>政策白皮書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與既有園區空間</a:t>
            </a:r>
            <a:r>
              <a:rPr lang="zh-TW" altLang="en-US" dirty="0" smtClean="0"/>
              <a:t>合作</a:t>
            </a:r>
            <a:endParaRPr lang="en-US" altLang="zh-TW" dirty="0" smtClean="0"/>
          </a:p>
          <a:p>
            <a:pPr lvl="1"/>
            <a:r>
              <a:rPr lang="zh-TW" altLang="en-US" dirty="0"/>
              <a:t>打造國際創業</a:t>
            </a:r>
            <a:r>
              <a:rPr lang="zh-TW" altLang="en-US" dirty="0" smtClean="0"/>
              <a:t>園區</a:t>
            </a:r>
            <a:r>
              <a:rPr lang="en-US" altLang="zh-TW" dirty="0" smtClean="0"/>
              <a:t>(?)</a:t>
            </a:r>
          </a:p>
          <a:p>
            <a:pPr lvl="1"/>
            <a:r>
              <a:rPr lang="zh-TW" altLang="en-US" dirty="0"/>
              <a:t>打造國際</a:t>
            </a:r>
            <a:r>
              <a:rPr lang="zh-TW" altLang="en-US" dirty="0" smtClean="0"/>
              <a:t>加速器</a:t>
            </a:r>
            <a:r>
              <a:rPr lang="en-US" altLang="zh-TW" dirty="0" smtClean="0"/>
              <a:t>(???)</a:t>
            </a:r>
          </a:p>
          <a:p>
            <a:pPr lvl="1"/>
            <a:r>
              <a:rPr lang="zh-TW" altLang="en-US" dirty="0" smtClean="0"/>
              <a:t>設立</a:t>
            </a:r>
            <a:r>
              <a:rPr lang="zh-TW" altLang="en-US" dirty="0"/>
              <a:t>矽谷</a:t>
            </a:r>
            <a:r>
              <a:rPr lang="zh-TW" altLang="en-US" dirty="0" smtClean="0"/>
              <a:t>「台灣創新創業中心」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ym typeface="Wingdings"/>
                <a:hlinkClick r:id="rId2"/>
              </a:rPr>
              <a:t>goto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4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持續推動專利保護，與外來業者專利衝擊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金融研訓院辦理相關研討會，邀集專家學者討論建議方案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銀行公會成立專案小組，研議金融專利對銀行業的潛在威脅與因應策略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00" y="2780928"/>
            <a:ext cx="3960000" cy="373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652120" y="62280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(as of 2015)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3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金融趨勢發展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15616" y="1124744"/>
            <a:ext cx="6984136" cy="1296089"/>
            <a:chOff x="1115616" y="1628799"/>
            <a:chExt cx="6984136" cy="1296089"/>
          </a:xfrm>
        </p:grpSpPr>
        <p:sp>
          <p:nvSpPr>
            <p:cNvPr id="8" name="流程圖: 人工輸入 7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FC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259632" y="190753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金融服務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就世界經濟論壇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月所發布「金融服務的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未來」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報告所揭露包括支付、保險、融資、募資、投資管理、市場供應等金融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大核心服務功能，探討國際發展趨勢與國內推動現況。 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115616" y="2468893"/>
            <a:ext cx="6984136" cy="1296089"/>
            <a:chOff x="1115616" y="1628799"/>
            <a:chExt cx="6984136" cy="1296089"/>
          </a:xfrm>
        </p:grpSpPr>
        <p:sp>
          <p:nvSpPr>
            <p:cNvPr id="29" name="流程圖: 人工輸入 2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3AB3D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259632" y="1931542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創新研發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為發展金融科技產業，各國積極鼓勵創新創業，作為促進經濟成的動力，提供新創事業資金、人才、租稅等各方面優惠措施，此外具高度發展潛力及新技術、新構想、快速成長的新創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事業。</a:t>
              </a:r>
              <a:endPara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115616" y="3813042"/>
            <a:ext cx="6984136" cy="1296089"/>
            <a:chOff x="1115616" y="1628799"/>
            <a:chExt cx="6984136" cy="1296089"/>
          </a:xfrm>
        </p:grpSpPr>
        <p:sp>
          <p:nvSpPr>
            <p:cNvPr id="34" name="流程圖: 人工輸入 33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BE1F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259632" y="189282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風險管理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金融機構開始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投資大數據分析，以及輔助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人工智慧技術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，同時尋求外部軟體即服務（</a:t>
              </a:r>
              <a:r>
                <a:rPr lang="en-US" altLang="zh-TW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SaaS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）和金融科技委外的雲端服務，建立自動化風險控管機制，以滿足其流程處理和法規遵循之需求，降低成本並提高組織靈活性和透明度。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115616" y="5157192"/>
            <a:ext cx="6984136" cy="1296089"/>
            <a:chOff x="1115616" y="1628799"/>
            <a:chExt cx="6984136" cy="1296089"/>
          </a:xfrm>
        </p:grpSpPr>
        <p:sp>
          <p:nvSpPr>
            <p:cNvPr id="39" name="流程圖: 人工輸入 3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01A5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259632" y="1916831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基礎建設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隨著第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代行動網路基礎建設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與行動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裝置普及，使得行動金融服務更加蓬勃發展。不過由於金融與電信業者分受不同部門監理，如何制定監理框架，衡量監理比例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，以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確保金融穩定及保護消費者，成為各國共同面對的挑戰。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935596" y="5148000"/>
            <a:ext cx="7272808" cy="141899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35596" y="1052736"/>
            <a:ext cx="7272808" cy="276030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4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風險管理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法尊科技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RegTech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法規遵循</a:t>
            </a:r>
            <a:r>
              <a:rPr lang="zh-TW" altLang="en-US" dirty="0" smtClean="0"/>
              <a:t>、監控報告、交易報告、案例管理</a:t>
            </a:r>
            <a:endParaRPr lang="en-US" altLang="zh-TW" dirty="0" smtClean="0"/>
          </a:p>
          <a:p>
            <a:r>
              <a:rPr lang="zh-TW" altLang="en-US" dirty="0"/>
              <a:t>銀行業風險</a:t>
            </a:r>
            <a:r>
              <a:rPr lang="zh-TW" altLang="en-US" dirty="0" smtClean="0"/>
              <a:t>管理</a:t>
            </a:r>
            <a:endParaRPr lang="en-US" altLang="zh-TW" dirty="0" smtClean="0"/>
          </a:p>
          <a:p>
            <a:pPr lvl="1"/>
            <a:r>
              <a:rPr lang="zh-TW" altLang="en-US" dirty="0"/>
              <a:t>內控</a:t>
            </a:r>
            <a:r>
              <a:rPr lang="zh-TW" altLang="en-US" dirty="0" smtClean="0"/>
              <a:t>稽核、風險管理、公司治理等三把健全之鑰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巴賽爾資本協定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3501007"/>
            <a:ext cx="6843713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5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生態變遷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產業融合</a:t>
            </a:r>
            <a:endParaRPr lang="en-US" altLang="zh-TW" dirty="0" smtClean="0"/>
          </a:p>
          <a:p>
            <a:pPr lvl="1"/>
            <a:r>
              <a:rPr lang="zh-TW" altLang="en-US" dirty="0"/>
              <a:t>產業之間的界限日趨模糊</a:t>
            </a:r>
            <a:r>
              <a:rPr lang="zh-TW" altLang="en-US" dirty="0" smtClean="0"/>
              <a:t>，產業</a:t>
            </a:r>
            <a:r>
              <a:rPr lang="zh-TW" altLang="en-US" dirty="0"/>
              <a:t>融合與跨業</a:t>
            </a:r>
            <a:r>
              <a:rPr lang="zh-TW" altLang="en-US" dirty="0" smtClean="0"/>
              <a:t>經營成為競爭力</a:t>
            </a:r>
            <a:r>
              <a:rPr lang="zh-TW" altLang="en-US" dirty="0"/>
              <a:t>的重要策略。</a:t>
            </a:r>
            <a:endParaRPr lang="en-US" altLang="zh-TW" dirty="0" smtClean="0"/>
          </a:p>
          <a:p>
            <a:r>
              <a:rPr lang="zh-TW" altLang="en-US" dirty="0" smtClean="0"/>
              <a:t>中介式微</a:t>
            </a:r>
            <a:endParaRPr lang="en-US" altLang="zh-TW" dirty="0" smtClean="0"/>
          </a:p>
          <a:p>
            <a:pPr lvl="1"/>
            <a:r>
              <a:rPr lang="zh-TW" altLang="en-US" dirty="0"/>
              <a:t>新興業者開發網路借貸平台與大數據信用評等，降低交易成本與資訊不對稱</a:t>
            </a:r>
            <a:r>
              <a:rPr lang="zh-TW" altLang="en-US" dirty="0" smtClean="0"/>
              <a:t>程度。</a:t>
            </a:r>
            <a:endParaRPr lang="en-US" altLang="zh-TW" dirty="0" smtClean="0"/>
          </a:p>
          <a:p>
            <a:r>
              <a:rPr lang="zh-TW" altLang="en-US" dirty="0" smtClean="0"/>
              <a:t>外部資源</a:t>
            </a:r>
            <a:endParaRPr lang="en-US" altLang="zh-TW" dirty="0" smtClean="0"/>
          </a:p>
          <a:p>
            <a:pPr lvl="1"/>
            <a:r>
              <a:rPr lang="zh-TW" altLang="en-US" dirty="0"/>
              <a:t>新技術的更迭，金融服務快速的推陳出新，造成市場版圖急速</a:t>
            </a:r>
            <a:r>
              <a:rPr lang="zh-TW" altLang="en-US" dirty="0" smtClean="0"/>
              <a:t>變化。</a:t>
            </a:r>
            <a:endParaRPr lang="zh-TW" altLang="en-US" dirty="0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292D-0E3D-426E-89E3-B1EEBDC7792D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消費者保護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英國</a:t>
            </a:r>
            <a:r>
              <a:rPr lang="en-US" altLang="zh-TW" dirty="0" smtClean="0"/>
              <a:t>:</a:t>
            </a:r>
            <a:r>
              <a:rPr lang="zh-TW" altLang="en-US" dirty="0" smtClean="0"/>
              <a:t> 金融監理一元化改革</a:t>
            </a:r>
            <a:endParaRPr lang="en-US" altLang="zh-TW" dirty="0" smtClean="0"/>
          </a:p>
          <a:p>
            <a:pPr lvl="2"/>
            <a:r>
              <a:rPr lang="zh-TW" altLang="en-US" dirty="0"/>
              <a:t>第一</a:t>
            </a:r>
            <a:r>
              <a:rPr lang="zh-TW" altLang="en-US" dirty="0" smtClean="0"/>
              <a:t>階段</a:t>
            </a:r>
            <a:r>
              <a:rPr lang="en-US" altLang="zh-TW" dirty="0" smtClean="0"/>
              <a:t>:</a:t>
            </a:r>
            <a:r>
              <a:rPr lang="zh-TW" altLang="en-US" dirty="0" smtClean="0"/>
              <a:t> 整合金融監理機關</a:t>
            </a:r>
            <a:endParaRPr lang="en-US" altLang="zh-TW" dirty="0" smtClean="0"/>
          </a:p>
          <a:p>
            <a:pPr lvl="2"/>
            <a:r>
              <a:rPr lang="zh-TW" altLang="en-US" dirty="0"/>
              <a:t>第二</a:t>
            </a:r>
            <a:r>
              <a:rPr lang="zh-TW" altLang="en-US" dirty="0" smtClean="0"/>
              <a:t>階段</a:t>
            </a:r>
            <a:r>
              <a:rPr lang="en-US" altLang="zh-TW" dirty="0" smtClean="0"/>
              <a:t>:</a:t>
            </a:r>
            <a:r>
              <a:rPr lang="zh-TW" altLang="en-US" dirty="0" smtClean="0"/>
              <a:t> 「金融服務暨</a:t>
            </a:r>
            <a:r>
              <a:rPr lang="zh-TW" altLang="en-US" dirty="0"/>
              <a:t>市場法</a:t>
            </a:r>
            <a:r>
              <a:rPr lang="zh-TW" altLang="en-US" dirty="0" smtClean="0"/>
              <a:t>」規範銀行</a:t>
            </a:r>
            <a:r>
              <a:rPr lang="en-US" altLang="zh-TW" dirty="0" smtClean="0"/>
              <a:t>/</a:t>
            </a:r>
            <a:r>
              <a:rPr lang="zh-TW" altLang="en-US" dirty="0" smtClean="0"/>
              <a:t>證券</a:t>
            </a:r>
            <a:r>
              <a:rPr lang="en-US" altLang="zh-TW" dirty="0" smtClean="0"/>
              <a:t>/</a:t>
            </a:r>
            <a:r>
              <a:rPr lang="zh-TW" altLang="en-US" dirty="0" smtClean="0"/>
              <a:t>保險之金融活動。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美國</a:t>
            </a:r>
            <a:r>
              <a:rPr lang="en-US" altLang="zh-TW" dirty="0" smtClean="0"/>
              <a:t>:</a:t>
            </a:r>
            <a:r>
              <a:rPr lang="zh-TW" altLang="en-US" dirty="0" smtClean="0"/>
              <a:t> 聯準會</a:t>
            </a:r>
            <a:r>
              <a:rPr lang="en-US" altLang="zh-TW" dirty="0" smtClean="0"/>
              <a:t>(FRB)</a:t>
            </a:r>
            <a:r>
              <a:rPr lang="zh-TW" altLang="en-US" dirty="0" smtClean="0"/>
              <a:t>、聯邦存保公司</a:t>
            </a:r>
            <a:r>
              <a:rPr lang="en-US" altLang="zh-TW" dirty="0" smtClean="0"/>
              <a:t>(FDIC)</a:t>
            </a:r>
            <a:r>
              <a:rPr lang="zh-TW" altLang="en-US" dirty="0" smtClean="0"/>
              <a:t>與通貨監理署</a:t>
            </a:r>
            <a:r>
              <a:rPr lang="en-US" altLang="zh-TW" dirty="0" smtClean="0"/>
              <a:t>(OCC)</a:t>
            </a:r>
            <a:r>
              <a:rPr lang="zh-TW" altLang="en-US" dirty="0" smtClean="0"/>
              <a:t>，共同組成聯邦金融機構檢查委員會</a:t>
            </a:r>
            <a:r>
              <a:rPr lang="en-US" altLang="zh-TW" dirty="0" smtClean="0"/>
              <a:t>(FFIEC)</a:t>
            </a:r>
            <a:r>
              <a:rPr lang="zh-TW" altLang="en-US" dirty="0" smtClean="0"/>
              <a:t>，推動相關法案。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餘參閱</a:t>
            </a:r>
            <a:r>
              <a:rPr lang="zh-TW" altLang="en-US" dirty="0"/>
              <a:t>白皮書</a:t>
            </a:r>
            <a:r>
              <a:rPr lang="en-US" altLang="zh-TW" dirty="0"/>
              <a:t>p.65)</a:t>
            </a:r>
            <a:endParaRPr lang="en-US" altLang="zh-TW" dirty="0" smtClean="0"/>
          </a:p>
          <a:p>
            <a:pPr lvl="2"/>
            <a:r>
              <a:rPr lang="zh-TW" altLang="en-US" b="1" dirty="0"/>
              <a:t>電子資金移轉法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規範對消費者服務之指示、紀錄、交付及資金移轉雙方責任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信用取得平等法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規範禁止以性別、婚姻、種族、年齡等歧視待遇。</a:t>
            </a:r>
            <a:endParaRPr lang="en-US" altLang="zh-TW" dirty="0" smtClean="0"/>
          </a:p>
          <a:p>
            <a:pPr lvl="2"/>
            <a:r>
              <a:rPr lang="zh-TW" altLang="en-US" b="1" dirty="0"/>
              <a:t>公平</a:t>
            </a:r>
            <a:r>
              <a:rPr lang="zh-TW" altLang="en-US" b="1" dirty="0" smtClean="0"/>
              <a:t>信用報告法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規範信用報告機構在充分授權下，提供信用報告或信用資料給消費者，或提供第三方機構時須符合之規範。</a:t>
            </a:r>
            <a:endParaRPr lang="en-US" altLang="zh-TW" dirty="0" smtClean="0"/>
          </a:p>
          <a:p>
            <a:pPr lvl="2"/>
            <a:r>
              <a:rPr lang="zh-TW" altLang="en-US" b="1" dirty="0"/>
              <a:t>公平債務催收法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規範金融機構需確保催收聯絡方式的傳遞獲得保障。</a:t>
            </a:r>
            <a:endParaRPr lang="en-US" altLang="zh-TW" dirty="0" smtClean="0"/>
          </a:p>
          <a:p>
            <a:r>
              <a:rPr lang="zh-TW" altLang="en-US" dirty="0"/>
              <a:t>國內現況</a:t>
            </a:r>
            <a:endParaRPr lang="en-US" altLang="zh-TW" dirty="0"/>
          </a:p>
          <a:p>
            <a:pPr lvl="1"/>
            <a:r>
              <a:rPr lang="zh-TW" altLang="en-US" dirty="0"/>
              <a:t>修正金融消費者保護法</a:t>
            </a:r>
            <a:endParaRPr lang="en-US" altLang="zh-TW" dirty="0"/>
          </a:p>
          <a:p>
            <a:pPr lvl="1"/>
            <a:r>
              <a:rPr lang="zh-TW" altLang="en-US" dirty="0"/>
              <a:t>督導金融機構建立消費爭議處理作業</a:t>
            </a:r>
            <a:r>
              <a:rPr lang="zh-TW" altLang="en-US" dirty="0" smtClean="0"/>
              <a:t>流程，推廣金融業</a:t>
            </a:r>
            <a:r>
              <a:rPr lang="zh-TW" altLang="en-US" dirty="0"/>
              <a:t>公平待客</a:t>
            </a:r>
            <a:r>
              <a:rPr lang="zh-TW" altLang="en-US" dirty="0" smtClean="0"/>
              <a:t>原則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新興資安議題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/>
              <a:t>第三</a:t>
            </a:r>
            <a:r>
              <a:rPr lang="zh-TW" altLang="en-US" dirty="0" smtClean="0"/>
              <a:t>方安全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增加第三方安全的監督支出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健全基礎安全架構以增進與第三方合作之保障</a:t>
            </a:r>
            <a:endParaRPr lang="en-US" altLang="zh-TW" dirty="0" smtClean="0"/>
          </a:p>
          <a:p>
            <a:pPr lvl="1"/>
            <a:r>
              <a:rPr lang="zh-TW" altLang="en-US" dirty="0"/>
              <a:t>行動服務</a:t>
            </a:r>
            <a:r>
              <a:rPr lang="zh-TW" altLang="en-US" dirty="0" smtClean="0"/>
              <a:t>安全</a:t>
            </a:r>
            <a:endParaRPr lang="en-US" altLang="zh-TW" dirty="0" smtClean="0"/>
          </a:p>
          <a:p>
            <a:pPr lvl="2"/>
            <a:r>
              <a:rPr lang="zh-TW" altLang="en-US" dirty="0"/>
              <a:t>行動裝置</a:t>
            </a:r>
            <a:r>
              <a:rPr lang="en-US" altLang="zh-TW" dirty="0" smtClean="0"/>
              <a:t>:</a:t>
            </a:r>
            <a:r>
              <a:rPr lang="zh-TW" altLang="en-US" dirty="0" smtClean="0"/>
              <a:t> 資料保護、連線功能、加密傳輸等。</a:t>
            </a:r>
            <a:endParaRPr lang="en-US" altLang="zh-TW" dirty="0" smtClean="0"/>
          </a:p>
          <a:p>
            <a:pPr lvl="2"/>
            <a:r>
              <a:rPr lang="zh-TW" altLang="en-US" dirty="0"/>
              <a:t>應用軟體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開發門檻降低，易導致安全漏洞。</a:t>
            </a:r>
            <a:endParaRPr lang="en-US" altLang="zh-TW" dirty="0" smtClean="0"/>
          </a:p>
          <a:p>
            <a:pPr lvl="2"/>
            <a:r>
              <a:rPr lang="zh-TW" altLang="en-US" dirty="0"/>
              <a:t>身分識別</a:t>
            </a:r>
            <a:r>
              <a:rPr lang="en-US" altLang="zh-TW" dirty="0" smtClean="0"/>
              <a:t>:</a:t>
            </a:r>
            <a:r>
              <a:rPr lang="zh-TW" altLang="en-US" dirty="0" smtClean="0"/>
              <a:t> 生物識別。</a:t>
            </a:r>
            <a:endParaRPr lang="en-US" altLang="zh-TW" dirty="0" smtClean="0"/>
          </a:p>
          <a:p>
            <a:pPr lvl="1"/>
            <a:r>
              <a:rPr lang="zh-TW" altLang="en-US" dirty="0"/>
              <a:t>快速</a:t>
            </a:r>
            <a:r>
              <a:rPr lang="zh-TW" altLang="en-US" dirty="0" smtClean="0"/>
              <a:t>回應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傳播迅速是科技帶來的雙面刃</a:t>
            </a:r>
            <a:endParaRPr lang="en-US" altLang="zh-TW" dirty="0" smtClean="0"/>
          </a:p>
          <a:p>
            <a:pPr lvl="2"/>
            <a:r>
              <a:rPr lang="zh-TW" altLang="en-US" dirty="0"/>
              <a:t>錯誤訊息、謠言</a:t>
            </a:r>
            <a:r>
              <a:rPr lang="zh-TW" altLang="en-US" dirty="0" smtClean="0"/>
              <a:t>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影響風險定價、消費者信心不足發生擠兌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5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新興資安議題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國內現況 </a:t>
            </a:r>
            <a:r>
              <a:rPr lang="en-US" altLang="zh-TW" dirty="0" smtClean="0"/>
              <a:t>(</a:t>
            </a:r>
            <a:r>
              <a:rPr lang="zh-TW" altLang="en-US" dirty="0" smtClean="0"/>
              <a:t>銀行業</a:t>
            </a:r>
            <a:r>
              <a:rPr lang="en-US" altLang="zh-TW" dirty="0" smtClean="0"/>
              <a:t>)</a:t>
            </a:r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 smtClean="0"/>
              <a:t>金融機構資訊系統安全基準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金融機構</a:t>
            </a:r>
            <a:r>
              <a:rPr lang="zh-TW" altLang="en-US" dirty="0" smtClean="0"/>
              <a:t>辦理</a:t>
            </a:r>
            <a:r>
              <a:rPr lang="zh-TW" altLang="en-US" u="sng" dirty="0" smtClean="0"/>
              <a:t>電子銀行業務</a:t>
            </a:r>
            <a:r>
              <a:rPr lang="zh-TW" altLang="en-US" dirty="0" smtClean="0"/>
              <a:t>安全控管作業基準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u="sng" dirty="0"/>
              <a:t>信用卡</a:t>
            </a:r>
            <a:r>
              <a:rPr lang="zh-TW" altLang="en-US" u="sng" dirty="0" smtClean="0"/>
              <a:t>業務機構</a:t>
            </a:r>
            <a:r>
              <a:rPr lang="zh-TW" altLang="en-US" dirty="0" smtClean="0"/>
              <a:t>辦理</a:t>
            </a:r>
            <a:r>
              <a:rPr lang="zh-TW" altLang="en-US" u="sng" dirty="0" smtClean="0"/>
              <a:t>手機信用卡業務</a:t>
            </a:r>
            <a:r>
              <a:rPr lang="zh-TW" altLang="en-US" dirty="0" smtClean="0"/>
              <a:t>安全</a:t>
            </a:r>
            <a:r>
              <a:rPr lang="zh-TW" altLang="en-US" dirty="0"/>
              <a:t>控管作業</a:t>
            </a:r>
            <a:r>
              <a:rPr lang="zh-TW" altLang="en-US" dirty="0" smtClean="0"/>
              <a:t>基準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u="sng" dirty="0"/>
              <a:t>電子支付</a:t>
            </a:r>
            <a:r>
              <a:rPr lang="zh-TW" altLang="en-US" u="sng" dirty="0" smtClean="0"/>
              <a:t>機構</a:t>
            </a:r>
            <a:r>
              <a:rPr lang="zh-TW" altLang="en-US" dirty="0" smtClean="0"/>
              <a:t>資訊系統標準及</a:t>
            </a:r>
            <a:r>
              <a:rPr lang="zh-TW" altLang="en-US" dirty="0"/>
              <a:t>安全控管作業</a:t>
            </a:r>
            <a:r>
              <a:rPr lang="zh-TW" altLang="en-US" dirty="0" smtClean="0"/>
              <a:t>基準辦法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u="sng" dirty="0"/>
              <a:t>電子票</a:t>
            </a:r>
            <a:r>
              <a:rPr lang="zh-TW" altLang="en-US" u="sng" dirty="0" smtClean="0"/>
              <a:t>證</a:t>
            </a:r>
            <a:r>
              <a:rPr lang="zh-TW" altLang="en-US" dirty="0" smtClean="0"/>
              <a:t>應用安全強度準則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金融機構辦理電腦系統資訊安全評估</a:t>
            </a:r>
            <a:r>
              <a:rPr lang="zh-TW" altLang="en-US" dirty="0" smtClean="0"/>
              <a:t>辦法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係指電子銀行、</a:t>
            </a:r>
            <a:r>
              <a:rPr lang="en-US" altLang="zh-TW" dirty="0" smtClean="0"/>
              <a:t>ATM</a:t>
            </a:r>
            <a:r>
              <a:rPr lang="zh-TW" altLang="en-US" dirty="0" smtClean="0"/>
              <a:t>、分行系統等客戶服務系統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金融監督管理委員會指定非公務機關個人資料檔案安全維護</a:t>
            </a:r>
            <a:r>
              <a:rPr lang="zh-TW" altLang="en-US" dirty="0" smtClean="0"/>
              <a:t>辦法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金融機構提供行動裝置應用程式</a:t>
            </a:r>
            <a:r>
              <a:rPr lang="zh-TW" altLang="en-US" dirty="0" smtClean="0"/>
              <a:t>注意事項</a:t>
            </a:r>
            <a:endParaRPr lang="en-US" altLang="zh-TW" dirty="0" smtClean="0"/>
          </a:p>
          <a:p>
            <a:pPr marL="745200" lvl="1" indent="-457200">
              <a:buFont typeface="+mj-lt"/>
              <a:buAutoNum type="arabicPeriod"/>
            </a:pPr>
            <a:r>
              <a:rPr lang="zh-TW" altLang="en-US" dirty="0"/>
              <a:t>運用新興科技應注意事項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4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金融趨勢發展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15616" y="1124744"/>
            <a:ext cx="6984136" cy="1296089"/>
            <a:chOff x="1115616" y="1628799"/>
            <a:chExt cx="6984136" cy="1296089"/>
          </a:xfrm>
        </p:grpSpPr>
        <p:sp>
          <p:nvSpPr>
            <p:cNvPr id="8" name="流程圖: 人工輸入 7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FC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259632" y="190753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金融服務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就世界經濟論壇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月所發布「金融服務的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未來」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報告所揭露包括支付、保險、融資、募資、投資管理、市場供應等金融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大核心服務功能，探討國際發展趨勢與國內推動現況。 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115616" y="2468893"/>
            <a:ext cx="6984136" cy="1296089"/>
            <a:chOff x="1115616" y="1628799"/>
            <a:chExt cx="6984136" cy="1296089"/>
          </a:xfrm>
        </p:grpSpPr>
        <p:sp>
          <p:nvSpPr>
            <p:cNvPr id="29" name="流程圖: 人工輸入 2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3AB3D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259632" y="1931542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創新研發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為發展金融科技產業，各國積極鼓勵創新創業，作為促進經濟成的動力，提供新創事業資金、人才、租稅等各方面優惠措施，此外具高度發展潛力及新技術、新構想、快速成長的新創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事業。</a:t>
              </a:r>
              <a:endPara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115616" y="3813042"/>
            <a:ext cx="6984136" cy="1296089"/>
            <a:chOff x="1115616" y="1628799"/>
            <a:chExt cx="6984136" cy="1296089"/>
          </a:xfrm>
        </p:grpSpPr>
        <p:sp>
          <p:nvSpPr>
            <p:cNvPr id="34" name="流程圖: 人工輸入 33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BE1F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259632" y="189282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風險管理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金融機構開始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投資大數據分析，以及輔助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人工智慧技術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，同時尋求外部軟體即服務（</a:t>
              </a:r>
              <a:r>
                <a:rPr lang="en-US" altLang="zh-TW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SaaS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）和金融科技委外的雲端服務，建立自動化風險控管機制，以滿足其流程處理和法規遵循之需求，降低成本並提高組織靈活性和透明度。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115616" y="5157192"/>
            <a:ext cx="6984136" cy="1296089"/>
            <a:chOff x="1115616" y="1628799"/>
            <a:chExt cx="6984136" cy="1296089"/>
          </a:xfrm>
        </p:grpSpPr>
        <p:sp>
          <p:nvSpPr>
            <p:cNvPr id="39" name="流程圖: 人工輸入 3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01A5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259632" y="1916831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基礎建設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隨著第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代行動網路基礎建設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與行動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裝置普及，使得行動金融服務更加蓬勃發展。不過由於金融與電信業者分受不同部門監理，如何制定監理框架，衡量監理比例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，以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確保金融穩定及保護消費者，成為各國共同面對的挑戰。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935596" y="1052736"/>
            <a:ext cx="7272808" cy="4104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0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行動金融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行動銀行</a:t>
            </a:r>
            <a:endParaRPr lang="en-US" altLang="zh-TW" dirty="0" smtClean="0"/>
          </a:p>
          <a:p>
            <a:pPr lvl="1"/>
            <a:r>
              <a:rPr lang="zh-TW" altLang="en-US" dirty="0"/>
              <a:t>行動</a:t>
            </a:r>
            <a:r>
              <a:rPr lang="zh-TW" altLang="en-US" dirty="0" smtClean="0"/>
              <a:t>支付</a:t>
            </a:r>
            <a:endParaRPr lang="en-US" altLang="zh-TW" dirty="0" smtClean="0"/>
          </a:p>
          <a:p>
            <a:pPr lvl="1"/>
            <a:r>
              <a:rPr lang="zh-TW" altLang="en-US" dirty="0"/>
              <a:t>電子</a:t>
            </a:r>
            <a:r>
              <a:rPr lang="zh-TW" altLang="en-US" dirty="0" smtClean="0"/>
              <a:t>錢包</a:t>
            </a:r>
            <a:endParaRPr lang="en-US" altLang="zh-TW" dirty="0" smtClean="0"/>
          </a:p>
          <a:p>
            <a:pPr lvl="1"/>
            <a:r>
              <a:rPr lang="zh-TW" altLang="en-US" dirty="0"/>
              <a:t>行動</a:t>
            </a:r>
            <a:r>
              <a:rPr lang="zh-TW" altLang="en-US" dirty="0" smtClean="0"/>
              <a:t>交易 </a:t>
            </a:r>
            <a:r>
              <a:rPr lang="en-US" altLang="zh-TW" dirty="0" smtClean="0"/>
              <a:t>(</a:t>
            </a:r>
            <a:r>
              <a:rPr lang="zh-TW" altLang="en-US" dirty="0" smtClean="0"/>
              <a:t>證券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行動保險</a:t>
            </a:r>
            <a:endParaRPr lang="en-US" altLang="zh-TW" dirty="0" smtClean="0"/>
          </a:p>
          <a:p>
            <a:r>
              <a:rPr lang="zh-TW" altLang="en-US" dirty="0"/>
              <a:t>國內</a:t>
            </a:r>
            <a:r>
              <a:rPr lang="zh-TW" altLang="en-US" dirty="0" smtClean="0"/>
              <a:t>現況</a:t>
            </a:r>
            <a:endParaRPr lang="en-US" altLang="zh-TW" dirty="0" smtClean="0"/>
          </a:p>
          <a:p>
            <a:pPr lvl="1"/>
            <a:r>
              <a:rPr lang="zh-TW" altLang="en-US" dirty="0"/>
              <a:t>法規調整</a:t>
            </a:r>
            <a:r>
              <a:rPr lang="zh-TW" altLang="en-US" dirty="0" smtClean="0"/>
              <a:t>、開放線上開戶、申辦信貸、投保、行動支付</a:t>
            </a:r>
            <a:endParaRPr lang="en-US" altLang="zh-TW" dirty="0" smtClean="0"/>
          </a:p>
          <a:p>
            <a:pPr lvl="1"/>
            <a:r>
              <a:rPr lang="zh-TW" altLang="en-US" dirty="0"/>
              <a:t>開放</a:t>
            </a:r>
            <a:r>
              <a:rPr lang="zh-TW" altLang="en-US" dirty="0" smtClean="0"/>
              <a:t>設立電子支付機構、</a:t>
            </a:r>
            <a:r>
              <a:rPr lang="zh-TW" altLang="en-US" u="sng" dirty="0" smtClean="0"/>
              <a:t>開放</a:t>
            </a:r>
            <a:r>
              <a:rPr lang="zh-TW" altLang="en-US" dirty="0" smtClean="0"/>
              <a:t>經營</a:t>
            </a:r>
            <a:r>
              <a:rPr lang="en-US" altLang="zh-TW" dirty="0" smtClean="0"/>
              <a:t>(</a:t>
            </a:r>
            <a:r>
              <a:rPr lang="zh-TW" altLang="en-US" dirty="0" smtClean="0"/>
              <a:t>股權性質</a:t>
            </a:r>
            <a:r>
              <a:rPr lang="en-US" altLang="zh-TW" dirty="0" smtClean="0"/>
              <a:t>)</a:t>
            </a:r>
            <a:r>
              <a:rPr lang="zh-TW" altLang="en-US" dirty="0" smtClean="0"/>
              <a:t>募資平台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2015</a:t>
            </a:r>
            <a:r>
              <a:rPr lang="zh-TW" altLang="en-US" dirty="0" smtClean="0"/>
              <a:t>止，計</a:t>
            </a:r>
            <a:r>
              <a:rPr lang="en-US" altLang="zh-TW" dirty="0" smtClean="0"/>
              <a:t>21</a:t>
            </a:r>
            <a:r>
              <a:rPr lang="zh-TW" altLang="en-US" dirty="0" smtClean="0"/>
              <a:t>家機構開辦</a:t>
            </a:r>
            <a:r>
              <a:rPr lang="en-US" altLang="zh-TW" dirty="0" smtClean="0"/>
              <a:t>NFC</a:t>
            </a:r>
            <a:r>
              <a:rPr lang="zh-TW" altLang="en-US" dirty="0" smtClean="0"/>
              <a:t>手機信用卡、</a:t>
            </a:r>
            <a:r>
              <a:rPr lang="en-US" altLang="zh-TW" dirty="0" smtClean="0"/>
              <a:t>15</a:t>
            </a:r>
            <a:r>
              <a:rPr lang="zh-TW" altLang="en-US" dirty="0" smtClean="0"/>
              <a:t>家開辦行動金融卡、</a:t>
            </a:r>
            <a:r>
              <a:rPr lang="en-US" altLang="zh-TW" dirty="0" smtClean="0"/>
              <a:t>12</a:t>
            </a:r>
            <a:r>
              <a:rPr lang="zh-TW" altLang="en-US" dirty="0" smtClean="0"/>
              <a:t>家開辦</a:t>
            </a:r>
            <a:r>
              <a:rPr lang="en-US" altLang="zh-TW" dirty="0" smtClean="0"/>
              <a:t>QR-code</a:t>
            </a:r>
            <a:r>
              <a:rPr lang="zh-TW" altLang="en-US" dirty="0" smtClean="0"/>
              <a:t>行動支付、</a:t>
            </a:r>
            <a:r>
              <a:rPr lang="en-US" altLang="zh-TW" dirty="0" smtClean="0"/>
              <a:t>7</a:t>
            </a:r>
            <a:r>
              <a:rPr lang="zh-TW" altLang="en-US" dirty="0" smtClean="0"/>
              <a:t>家開辦</a:t>
            </a:r>
            <a:r>
              <a:rPr lang="en-US" altLang="zh-TW" dirty="0" err="1" smtClean="0"/>
              <a:t>mPOS</a:t>
            </a:r>
            <a:r>
              <a:rPr lang="zh-TW" altLang="en-US" dirty="0" smtClean="0"/>
              <a:t>行動收單。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雲端服務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三種雲端架構</a:t>
            </a:r>
            <a:endParaRPr lang="en-US" altLang="zh-TW" dirty="0" smtClean="0"/>
          </a:p>
          <a:p>
            <a:pPr lvl="1"/>
            <a:r>
              <a:rPr lang="zh-TW" altLang="en-US" dirty="0"/>
              <a:t>軟體即服務</a:t>
            </a:r>
            <a:r>
              <a:rPr lang="en-US" altLang="zh-TW" dirty="0"/>
              <a:t>(</a:t>
            </a:r>
            <a:r>
              <a:rPr lang="en-US" altLang="zh-TW" dirty="0" err="1"/>
              <a:t>SaaS</a:t>
            </a:r>
            <a:r>
              <a:rPr lang="en-US" altLang="zh-TW" dirty="0" smtClean="0"/>
              <a:t>)</a:t>
            </a:r>
            <a:r>
              <a:rPr lang="zh-TW" altLang="en-US" dirty="0"/>
              <a:t> 、平台即服務</a:t>
            </a:r>
            <a:r>
              <a:rPr lang="en-US" altLang="zh-TW" dirty="0"/>
              <a:t>(</a:t>
            </a:r>
            <a:r>
              <a:rPr lang="en-US" altLang="zh-TW" dirty="0" err="1"/>
              <a:t>PaaS</a:t>
            </a:r>
            <a:r>
              <a:rPr lang="en-US" altLang="zh-TW" dirty="0" smtClean="0"/>
              <a:t>)</a:t>
            </a:r>
            <a:r>
              <a:rPr lang="zh-TW" altLang="en-US" dirty="0" smtClean="0"/>
              <a:t> 、</a:t>
            </a:r>
            <a:r>
              <a:rPr lang="zh-TW" altLang="en-US" dirty="0"/>
              <a:t>架構即服務</a:t>
            </a:r>
            <a:r>
              <a:rPr lang="en-US" altLang="zh-TW" dirty="0"/>
              <a:t>(</a:t>
            </a:r>
            <a:r>
              <a:rPr lang="en-US" altLang="zh-TW" dirty="0" err="1"/>
              <a:t>IaaS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公有雲、私有雲、混和雲。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多數企業未建立穩定的方式採用雲端服務。安全是首要障礙。</a:t>
            </a:r>
            <a:endParaRPr lang="en-US" altLang="zh-TW" dirty="0" smtClean="0"/>
          </a:p>
          <a:p>
            <a:r>
              <a:rPr lang="zh-TW" altLang="en-US" dirty="0"/>
              <a:t>國內</a:t>
            </a:r>
            <a:r>
              <a:rPr lang="zh-TW" altLang="en-US" dirty="0" smtClean="0"/>
              <a:t>現況</a:t>
            </a:r>
            <a:endParaRPr lang="en-US" altLang="zh-TW" dirty="0" smtClean="0"/>
          </a:p>
          <a:p>
            <a:pPr lvl="1"/>
            <a:r>
              <a:rPr lang="zh-TW" altLang="en-US" dirty="0"/>
              <a:t>財金</a:t>
            </a:r>
            <a:r>
              <a:rPr lang="zh-TW" altLang="en-US" dirty="0" smtClean="0"/>
              <a:t>資訊公司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財金雲連結中央銀行、本國銀行、郵局、農漁會、信合社等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雲端收單共用中心</a:t>
            </a:r>
            <a:endParaRPr lang="en-US" altLang="zh-TW" dirty="0" smtClean="0"/>
          </a:p>
          <a:p>
            <a:pPr lvl="2"/>
            <a:r>
              <a:rPr lang="zh-TW" altLang="en-US" dirty="0"/>
              <a:t>實體</a:t>
            </a:r>
            <a:r>
              <a:rPr lang="zh-TW" altLang="en-US" dirty="0" smtClean="0"/>
              <a:t>暨網路收單業務。包含晶片金融卡、大陸銀聯卡等。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雲端資金調撥中心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</a:t>
            </a:r>
            <a:r>
              <a:rPr lang="zh-TW" altLang="en-US" dirty="0" smtClean="0"/>
              <a:t>個人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網路</a:t>
            </a:r>
            <a:r>
              <a:rPr lang="en-US" altLang="zh-TW" dirty="0"/>
              <a:t>ATM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(</a:t>
            </a:r>
            <a:r>
              <a:rPr lang="zh-TW" altLang="en-US" dirty="0" smtClean="0"/>
              <a:t>企業</a:t>
            </a:r>
            <a:r>
              <a:rPr lang="en-US" altLang="zh-TW" dirty="0" smtClean="0"/>
              <a:t>)</a:t>
            </a:r>
            <a:r>
              <a:rPr lang="zh-TW" altLang="en-US" dirty="0" smtClean="0"/>
              <a:t>金融</a:t>
            </a:r>
            <a:r>
              <a:rPr lang="en-US" altLang="zh-TW" dirty="0" smtClean="0"/>
              <a:t>EDI</a:t>
            </a:r>
            <a:r>
              <a:rPr lang="zh-TW" altLang="en-US" dirty="0" smtClean="0"/>
              <a:t>、企業轉帳、資金調撥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1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大數據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國外趨勢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國內近況</a:t>
            </a:r>
            <a:endParaRPr lang="en-US" altLang="zh-TW" dirty="0" smtClean="0"/>
          </a:p>
          <a:p>
            <a:pPr lvl="1"/>
            <a:r>
              <a:rPr lang="zh-TW" altLang="en-US" dirty="0"/>
              <a:t>金管</a:t>
            </a:r>
            <a:r>
              <a:rPr lang="zh-TW" altLang="en-US" dirty="0" smtClean="0"/>
              <a:t>會推動周邊單位陸續資料釋出</a:t>
            </a:r>
            <a:endParaRPr lang="en-US" altLang="zh-TW" dirty="0"/>
          </a:p>
          <a:p>
            <a:pPr lvl="1"/>
            <a:r>
              <a:rPr lang="zh-TW" altLang="en-US" dirty="0" smtClean="0"/>
              <a:t>數據應用分析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產業財務、投資人交易行為</a:t>
            </a:r>
            <a:r>
              <a:rPr lang="en-US" altLang="zh-TW" dirty="0" smtClean="0"/>
              <a:t>(</a:t>
            </a:r>
            <a:r>
              <a:rPr lang="zh-TW" altLang="en-US" dirty="0" smtClean="0"/>
              <a:t>股票、權證、</a:t>
            </a:r>
            <a:r>
              <a:rPr lang="en-US" altLang="zh-TW" dirty="0" smtClean="0"/>
              <a:t>ETF)</a:t>
            </a:r>
            <a:r>
              <a:rPr lang="zh-TW" altLang="en-US" dirty="0" smtClean="0"/>
              <a:t>、市場交易行為等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金融資料開放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推動千餘項資料及開放，制定「</a:t>
            </a:r>
            <a:r>
              <a:rPr lang="zh-TW" altLang="en-US" dirty="0"/>
              <a:t>金融資料開放行動綱領</a:t>
            </a:r>
            <a:r>
              <a:rPr lang="zh-TW" altLang="en-US" dirty="0" smtClean="0"/>
              <a:t>」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12682"/>
              </p:ext>
            </p:extLst>
          </p:nvPr>
        </p:nvGraphicFramePr>
        <p:xfrm>
          <a:off x="972000" y="1550680"/>
          <a:ext cx="7200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/>
                <a:gridCol w="3600000"/>
              </a:tblGrid>
              <a:tr h="370840"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客戶關係管理</a:t>
                      </a:r>
                      <a:endParaRPr lang="en-US" altLang="zh-TW" sz="2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精準行銷</a:t>
                      </a:r>
                      <a:endParaRPr lang="en-US" altLang="zh-TW" sz="2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優化服務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信用評估</a:t>
                      </a:r>
                      <a:endParaRPr lang="en-US" altLang="zh-TW" sz="2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產品定價</a:t>
                      </a:r>
                      <a:endParaRPr lang="en-US" altLang="zh-TW" sz="2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風險管理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2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生物辨識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生物特徵須具備多種特性，才足以作為辨識依據</a:t>
            </a:r>
            <a:endParaRPr lang="en-US" altLang="zh-TW" dirty="0" smtClean="0"/>
          </a:p>
          <a:p>
            <a:pPr lvl="1"/>
            <a:r>
              <a:rPr lang="zh-TW" altLang="en-US" dirty="0"/>
              <a:t>唯一性</a:t>
            </a:r>
            <a:r>
              <a:rPr lang="zh-TW" altLang="en-US" dirty="0" smtClean="0"/>
              <a:t>、普遍性、永久性、可測性、方便性、不可欺偽性。</a:t>
            </a:r>
            <a:endParaRPr lang="en-US" altLang="zh-TW" dirty="0" smtClean="0"/>
          </a:p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國內現況</a:t>
            </a:r>
            <a:endParaRPr lang="en-US" altLang="zh-TW" dirty="0" smtClean="0"/>
          </a:p>
          <a:p>
            <a:pPr lvl="1"/>
            <a:r>
              <a:rPr lang="zh-TW" altLang="en-US" dirty="0"/>
              <a:t>「</a:t>
            </a:r>
            <a:r>
              <a:rPr lang="zh-TW" altLang="en-US" dirty="0" smtClean="0"/>
              <a:t>特徵、指紋」列入個資法</a:t>
            </a:r>
            <a:endParaRPr lang="en-US" altLang="zh-TW" dirty="0" smtClean="0"/>
          </a:p>
          <a:p>
            <a:pPr lvl="1"/>
            <a:r>
              <a:rPr lang="zh-TW" altLang="en-US" dirty="0"/>
              <a:t>本行已</a:t>
            </a:r>
            <a:r>
              <a:rPr lang="zh-TW" altLang="en-US" dirty="0" smtClean="0"/>
              <a:t>有指靜脈</a:t>
            </a:r>
            <a:r>
              <a:rPr lang="en-US" altLang="zh-TW" dirty="0" smtClean="0"/>
              <a:t>ATM</a:t>
            </a:r>
            <a:r>
              <a:rPr lang="zh-TW" altLang="en-US" dirty="0" smtClean="0"/>
              <a:t>無卡提款、第一銀行推出指紋轉帳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27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38897"/>
              </p:ext>
            </p:extLst>
          </p:nvPr>
        </p:nvGraphicFramePr>
        <p:xfrm>
          <a:off x="972000" y="2348880"/>
          <a:ext cx="7200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/>
                <a:gridCol w="3600000"/>
              </a:tblGrid>
              <a:tr h="370840"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手指靜脈辨識</a:t>
                      </a: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語音辨識</a:t>
                      </a: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指掌紋辨識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虹膜辨識</a:t>
                      </a: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臉孔辨識</a:t>
                      </a: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心跳辨識 </a:t>
                      </a:r>
                      <a:r>
                        <a:rPr lang="en-US" altLang="zh-TW" sz="2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(experimental)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區塊鏈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加密貨幣</a:t>
            </a:r>
            <a:r>
              <a:rPr lang="en-US" altLang="zh-TW" dirty="0" err="1" smtClean="0"/>
              <a:t>Bitcoin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</a:t>
            </a:r>
            <a:r>
              <a:rPr lang="zh-TW" altLang="en-US" dirty="0"/>
              <a:t>塊</a:t>
            </a:r>
            <a:r>
              <a:rPr lang="zh-TW" altLang="en-US" dirty="0" smtClean="0"/>
              <a:t>鏈</a:t>
            </a:r>
            <a:r>
              <a:rPr lang="en-US" altLang="zh-TW" dirty="0" smtClean="0"/>
              <a:t>2.0</a:t>
            </a:r>
            <a:r>
              <a:rPr lang="zh-TW" altLang="en-US" dirty="0" smtClean="0"/>
              <a:t>，實物資產所有權交易。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依據美國國會圖書館法律研究中心，對</a:t>
            </a:r>
            <a:r>
              <a:rPr lang="en-US" altLang="zh-TW" dirty="0" err="1" smtClean="0"/>
              <a:t>Bitcoin</a:t>
            </a:r>
            <a:r>
              <a:rPr lang="zh-TW" altLang="en-US" dirty="0" smtClean="0"/>
              <a:t>之官方</a:t>
            </a:r>
            <a:r>
              <a:rPr lang="zh-TW" altLang="en-US" dirty="0"/>
              <a:t>立場</a:t>
            </a:r>
            <a:endParaRPr lang="en-US" altLang="zh-TW" dirty="0" smtClean="0"/>
          </a:p>
          <a:p>
            <a:pPr lvl="2"/>
            <a:r>
              <a:rPr lang="zh-TW" altLang="en-US" b="1" dirty="0"/>
              <a:t>態度</a:t>
            </a:r>
            <a:r>
              <a:rPr lang="zh-TW" altLang="en-US" b="1" dirty="0" smtClean="0"/>
              <a:t>正面</a:t>
            </a:r>
            <a:r>
              <a:rPr lang="en-US" altLang="zh-TW" dirty="0" smtClean="0"/>
              <a:t>:</a:t>
            </a:r>
            <a:r>
              <a:rPr lang="zh-TW" altLang="en-US" dirty="0" smtClean="0"/>
              <a:t> 奧</a:t>
            </a:r>
            <a:r>
              <a:rPr lang="zh-TW" altLang="en-US" dirty="0"/>
              <a:t>爾德尼</a:t>
            </a:r>
            <a:r>
              <a:rPr lang="zh-TW" altLang="en-US" dirty="0" smtClean="0"/>
              <a:t>島</a:t>
            </a:r>
            <a:r>
              <a:rPr lang="en-US" altLang="zh-TW" dirty="0"/>
              <a:t>(</a:t>
            </a:r>
            <a:r>
              <a:rPr lang="en-US" altLang="zh-TW" dirty="0" err="1"/>
              <a:t>Alderney</a:t>
            </a:r>
            <a:r>
              <a:rPr lang="en-US" altLang="zh-TW" dirty="0"/>
              <a:t>)</a:t>
            </a:r>
            <a:r>
              <a:rPr lang="zh-TW" altLang="en-US" dirty="0" smtClean="0"/>
              <a:t>、</a:t>
            </a:r>
            <a:r>
              <a:rPr lang="zh-TW" altLang="en-US" dirty="0"/>
              <a:t>比利時、巴西、澳大利亞、克羅埃西亞、芬蘭、德國、土耳其、紐西蘭等</a:t>
            </a:r>
            <a:r>
              <a:rPr lang="en-US" altLang="zh-TW" dirty="0"/>
              <a:t>9</a:t>
            </a:r>
            <a:r>
              <a:rPr lang="zh-TW" altLang="en-US" dirty="0"/>
              <a:t>國或地區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態度保留</a:t>
            </a:r>
            <a:r>
              <a:rPr lang="en-US" altLang="zh-TW" dirty="0" smtClean="0"/>
              <a:t>:</a:t>
            </a:r>
            <a:r>
              <a:rPr lang="zh-TW" altLang="en-US" dirty="0" smtClean="0"/>
              <a:t> 阿根廷</a:t>
            </a:r>
            <a:r>
              <a:rPr lang="zh-TW" altLang="en-US" dirty="0"/>
              <a:t>、加拿大、智利、香港</a:t>
            </a:r>
            <a:r>
              <a:rPr lang="zh-TW" altLang="en-US" dirty="0" smtClean="0"/>
              <a:t>、馬來西亞、希臘</a:t>
            </a:r>
            <a:r>
              <a:rPr lang="zh-TW" altLang="en-US" dirty="0"/>
              <a:t>、印度、印尼、愛爾蘭、以色列、意大利、日本、波蘭、葡萄牙、俄羅斯、新加坡、西班牙、韓國、馬爾他、尼加拉瓜、泰國、台灣等</a:t>
            </a:r>
            <a:r>
              <a:rPr lang="en-US" altLang="zh-TW" dirty="0"/>
              <a:t>22</a:t>
            </a:r>
            <a:r>
              <a:rPr lang="zh-TW" altLang="en-US" dirty="0"/>
              <a:t>國或地區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態度反對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中國大陸、</a:t>
            </a:r>
            <a:r>
              <a:rPr lang="zh-TW" altLang="en-US" dirty="0"/>
              <a:t>塞浦路斯、丹麥、愛沙尼亞、歐盟、法國、冰島、荷蘭、英國等</a:t>
            </a:r>
            <a:r>
              <a:rPr lang="en-US" altLang="zh-TW" dirty="0"/>
              <a:t>9</a:t>
            </a:r>
            <a:r>
              <a:rPr lang="zh-TW" altLang="en-US" dirty="0"/>
              <a:t>國或地區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國內現況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中央銀行正研議相關數位通貨議題。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I. </a:t>
            </a:r>
            <a:r>
              <a:rPr lang="zh-TW" altLang="en-US" dirty="0" smtClean="0"/>
              <a:t>應用面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法規調適</a:t>
            </a:r>
            <a:endParaRPr lang="en-US" altLang="zh-TW" dirty="0" smtClean="0"/>
          </a:p>
          <a:p>
            <a:pPr lvl="1"/>
            <a:r>
              <a:rPr lang="zh-TW" altLang="en-US" dirty="0"/>
              <a:t>英國：創新</a:t>
            </a:r>
            <a:r>
              <a:rPr lang="zh-TW" altLang="en-US" dirty="0" smtClean="0"/>
              <a:t>計劃</a:t>
            </a:r>
            <a:endParaRPr lang="en-US" altLang="zh-TW" dirty="0" smtClean="0"/>
          </a:p>
          <a:p>
            <a:pPr lvl="1"/>
            <a:r>
              <a:rPr lang="zh-TW" altLang="en-US" dirty="0"/>
              <a:t>新加坡</a:t>
            </a:r>
            <a:r>
              <a:rPr lang="zh-TW" altLang="en-US" dirty="0" smtClean="0"/>
              <a:t>：成立金融科技與創新部門</a:t>
            </a:r>
            <a:endParaRPr lang="en-US" altLang="zh-TW" dirty="0" smtClean="0"/>
          </a:p>
          <a:p>
            <a:pPr lvl="1"/>
            <a:r>
              <a:rPr lang="zh-TW" altLang="en-US" dirty="0"/>
              <a:t>韓國</a:t>
            </a:r>
            <a:r>
              <a:rPr lang="zh-TW" altLang="en-US" dirty="0" smtClean="0"/>
              <a:t>：放寬</a:t>
            </a:r>
            <a:r>
              <a:rPr lang="en-US" altLang="zh-TW" dirty="0" smtClean="0"/>
              <a:t>IT</a:t>
            </a:r>
            <a:r>
              <a:rPr lang="zh-TW" altLang="en-US" dirty="0" smtClean="0"/>
              <a:t>與金融相關法規、修法促進創投</a:t>
            </a:r>
            <a:endParaRPr lang="en-US" altLang="zh-TW" dirty="0" smtClean="0"/>
          </a:p>
          <a:p>
            <a:pPr lvl="1"/>
            <a:r>
              <a:rPr lang="zh-TW" altLang="en-US" dirty="0"/>
              <a:t>澳洲：強化</a:t>
            </a:r>
            <a:r>
              <a:rPr lang="zh-TW" altLang="en-US" dirty="0" smtClean="0"/>
              <a:t>零售支付相關法規</a:t>
            </a:r>
            <a:endParaRPr lang="en-US" altLang="zh-TW" dirty="0" smtClean="0"/>
          </a:p>
          <a:p>
            <a:pPr lvl="1"/>
            <a:r>
              <a:rPr lang="zh-TW" altLang="en-US" dirty="0"/>
              <a:t>美國</a:t>
            </a:r>
            <a:r>
              <a:rPr lang="zh-TW" altLang="en-US" dirty="0" smtClean="0"/>
              <a:t>：提升法規透明度</a:t>
            </a:r>
            <a:endParaRPr lang="en-US" altLang="zh-TW" dirty="0" smtClean="0"/>
          </a:p>
          <a:p>
            <a:r>
              <a:rPr lang="zh-TW" altLang="en-US" dirty="0"/>
              <a:t>成立</a:t>
            </a:r>
            <a:r>
              <a:rPr lang="zh-TW" altLang="en-US" dirty="0" smtClean="0"/>
              <a:t>機構</a:t>
            </a:r>
            <a:endParaRPr lang="en-US" altLang="zh-TW" dirty="0"/>
          </a:p>
          <a:p>
            <a:pPr lvl="1"/>
            <a:r>
              <a:rPr lang="en-US" altLang="zh-TW" dirty="0" err="1" smtClean="0"/>
              <a:t>FinTech</a:t>
            </a:r>
            <a:r>
              <a:rPr lang="zh-TW" altLang="en-US" dirty="0" smtClean="0"/>
              <a:t>督導小組、</a:t>
            </a:r>
            <a:r>
              <a:rPr lang="en-US" altLang="zh-TW" dirty="0"/>
              <a:t> </a:t>
            </a:r>
            <a:r>
              <a:rPr lang="en-US" altLang="zh-TW" dirty="0" err="1"/>
              <a:t>FinTech</a:t>
            </a:r>
            <a:r>
              <a:rPr lang="zh-TW" altLang="en-US" dirty="0" smtClean="0"/>
              <a:t>辦公室、</a:t>
            </a:r>
            <a:r>
              <a:rPr lang="en-US" altLang="zh-TW" dirty="0"/>
              <a:t> </a:t>
            </a:r>
            <a:r>
              <a:rPr lang="en-US" altLang="zh-TW" dirty="0" err="1"/>
              <a:t>FinTech</a:t>
            </a:r>
            <a:r>
              <a:rPr lang="zh-TW" altLang="en-US" dirty="0" smtClean="0"/>
              <a:t>諮詢顧問團</a:t>
            </a:r>
            <a:endParaRPr lang="en-US" altLang="zh-TW" dirty="0" smtClean="0"/>
          </a:p>
          <a:p>
            <a:r>
              <a:rPr lang="zh-TW" altLang="en-US" dirty="0"/>
              <a:t>提供</a:t>
            </a:r>
            <a:r>
              <a:rPr lang="zh-TW" altLang="en-US" dirty="0" smtClean="0"/>
              <a:t>租稅、補助、擔保融資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新加坡：新創公司前</a:t>
            </a:r>
            <a:r>
              <a:rPr lang="en-US" altLang="zh-TW" dirty="0" smtClean="0"/>
              <a:t>3</a:t>
            </a:r>
            <a:r>
              <a:rPr lang="zh-TW" altLang="en-US" dirty="0" smtClean="0"/>
              <a:t>年免稅</a:t>
            </a:r>
            <a:endParaRPr lang="en-US" altLang="zh-TW" dirty="0" smtClean="0"/>
          </a:p>
          <a:p>
            <a:pPr lvl="1"/>
            <a:r>
              <a:rPr lang="zh-TW" altLang="en-US" dirty="0"/>
              <a:t>韓國</a:t>
            </a:r>
            <a:r>
              <a:rPr lang="zh-TW" altLang="en-US" dirty="0" smtClean="0"/>
              <a:t>：科技擔保借款、創投資本</a:t>
            </a:r>
            <a:endParaRPr lang="en-US" altLang="zh-TW" dirty="0" smtClean="0"/>
          </a:p>
          <a:p>
            <a:pPr lvl="1"/>
            <a:r>
              <a:rPr lang="zh-TW" altLang="en-US" dirty="0"/>
              <a:t>以色列</a:t>
            </a:r>
            <a:r>
              <a:rPr lang="zh-TW" altLang="en-US" dirty="0" smtClean="0"/>
              <a:t>：天使投資減免租稅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5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電子支付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施政目標</a:t>
            </a:r>
            <a:endParaRPr lang="en-US" altLang="zh-TW" dirty="0" smtClean="0"/>
          </a:p>
          <a:p>
            <a:pPr lvl="1"/>
            <a:r>
              <a:rPr lang="zh-TW" altLang="en-US" dirty="0"/>
              <a:t>電子</a:t>
            </a:r>
            <a:r>
              <a:rPr lang="zh-TW" altLang="en-US" dirty="0" smtClean="0"/>
              <a:t>支付占民間消費支出</a:t>
            </a:r>
            <a:r>
              <a:rPr lang="en-US" altLang="zh-TW" dirty="0" smtClean="0"/>
              <a:t>26%(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30</a:t>
            </a:r>
            <a:r>
              <a:rPr lang="zh-TW" altLang="en-US" dirty="0" smtClean="0"/>
              <a:t>億筆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5</a:t>
            </a:r>
            <a:r>
              <a:rPr lang="zh-TW" altLang="en-US" dirty="0" smtClean="0"/>
              <a:t>年內倍增。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多數亞洲國家的電子支付比率皆高出台灣許多。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韓國</a:t>
            </a:r>
            <a:r>
              <a:rPr lang="en-US" altLang="zh-TW" dirty="0" smtClean="0"/>
              <a:t>77%</a:t>
            </a:r>
            <a:r>
              <a:rPr lang="zh-TW" altLang="en-US" dirty="0" smtClean="0"/>
              <a:t>、香港</a:t>
            </a:r>
            <a:r>
              <a:rPr lang="en-US" altLang="zh-TW" dirty="0" smtClean="0"/>
              <a:t>65%</a:t>
            </a:r>
            <a:r>
              <a:rPr lang="zh-TW" altLang="en-US" dirty="0" smtClean="0"/>
              <a:t>、中國</a:t>
            </a:r>
            <a:r>
              <a:rPr lang="en-US" altLang="zh-TW" dirty="0" smtClean="0"/>
              <a:t>56%</a:t>
            </a:r>
            <a:r>
              <a:rPr lang="zh-TW" altLang="en-US" dirty="0" smtClean="0"/>
              <a:t>、新加坡</a:t>
            </a:r>
            <a:r>
              <a:rPr lang="en-US" altLang="zh-TW" dirty="0" smtClean="0"/>
              <a:t>53%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施政</a:t>
            </a:r>
            <a:r>
              <a:rPr lang="zh-TW" altLang="en-US" dirty="0" smtClean="0"/>
              <a:t>瓶頸</a:t>
            </a:r>
            <a:endParaRPr lang="en-US" altLang="zh-TW" dirty="0" smtClean="0"/>
          </a:p>
          <a:p>
            <a:pPr lvl="1"/>
            <a:r>
              <a:rPr lang="zh-TW" altLang="en-US" dirty="0"/>
              <a:t>電子支付工具種類</a:t>
            </a:r>
            <a:r>
              <a:rPr lang="zh-TW" altLang="en-US" dirty="0" smtClean="0"/>
              <a:t>繁多、末端設備未整合</a:t>
            </a:r>
            <a:endParaRPr lang="en-US" altLang="zh-TW" dirty="0" smtClean="0"/>
          </a:p>
          <a:p>
            <a:pPr lvl="1"/>
            <a:r>
              <a:rPr lang="zh-TW" altLang="en-US" dirty="0"/>
              <a:t>現金交易</a:t>
            </a:r>
            <a:r>
              <a:rPr lang="zh-TW" altLang="en-US" dirty="0" smtClean="0"/>
              <a:t>便捷、便利商店</a:t>
            </a:r>
            <a:r>
              <a:rPr lang="en-US" altLang="zh-TW" dirty="0" smtClean="0"/>
              <a:t>(ATM)</a:t>
            </a:r>
            <a:r>
              <a:rPr lang="zh-TW" altLang="en-US" dirty="0" smtClean="0"/>
              <a:t>林立</a:t>
            </a:r>
            <a:endParaRPr lang="en-US" altLang="zh-TW" dirty="0" smtClean="0"/>
          </a:p>
          <a:p>
            <a:pPr lvl="1"/>
            <a:r>
              <a:rPr lang="zh-TW" altLang="en-US" dirty="0"/>
              <a:t>市場過度</a:t>
            </a:r>
            <a:r>
              <a:rPr lang="zh-TW" altLang="en-US" dirty="0" smtClean="0"/>
              <a:t>競爭，業者以模仿為主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安全性疑慮</a:t>
            </a:r>
            <a:endParaRPr lang="en-US" altLang="zh-TW" dirty="0" smtClean="0"/>
          </a:p>
          <a:p>
            <a:r>
              <a:rPr lang="zh-TW" altLang="en-US" dirty="0"/>
              <a:t>施政</a:t>
            </a:r>
            <a:r>
              <a:rPr lang="zh-TW" altLang="en-US" dirty="0" smtClean="0"/>
              <a:t>方針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修訂法規，加速</a:t>
            </a:r>
            <a:r>
              <a:rPr lang="zh-TW" altLang="en-US" dirty="0"/>
              <a:t>末端</a:t>
            </a:r>
            <a:r>
              <a:rPr lang="zh-TW" altLang="en-US" dirty="0" smtClean="0"/>
              <a:t>整合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提升公部門、醫療機構及小型商家電子支付服務。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6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銀行業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施政目標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鼓勵實體</a:t>
            </a:r>
            <a:r>
              <a:rPr lang="en-US" altLang="zh-TW" dirty="0" smtClean="0"/>
              <a:t>/</a:t>
            </a:r>
            <a:r>
              <a:rPr lang="zh-TW" altLang="en-US" dirty="0" smtClean="0"/>
              <a:t>虛擬卡片之卡號代碼化</a:t>
            </a:r>
            <a:r>
              <a:rPr lang="en-US" altLang="zh-TW" dirty="0" smtClean="0"/>
              <a:t>(Token)</a:t>
            </a:r>
            <a:r>
              <a:rPr lang="zh-TW" altLang="en-US" dirty="0" smtClean="0"/>
              <a:t>，提升電子支付交易安全。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專案小組研議網路借貸業務</a:t>
            </a:r>
            <a:r>
              <a:rPr lang="en-US" altLang="zh-TW" dirty="0" smtClean="0"/>
              <a:t>(P2P)</a:t>
            </a:r>
            <a:r>
              <a:rPr lang="zh-TW" altLang="en-US" dirty="0" smtClean="0"/>
              <a:t>納入金融管理。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支持金融機構運用金融科技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FinTech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與外部資料</a:t>
            </a:r>
            <a:r>
              <a:rPr lang="en-US" altLang="zh-TW" dirty="0" smtClean="0"/>
              <a:t>(open data)</a:t>
            </a:r>
            <a:r>
              <a:rPr lang="zh-TW" altLang="en-US" dirty="0" smtClean="0"/>
              <a:t>處理委外服務。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Kensho.com</a:t>
            </a:r>
            <a:r>
              <a:rPr lang="zh-TW" altLang="en-US" dirty="0" smtClean="0"/>
              <a:t> 提供金融機構一進階分析平台。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日本</a:t>
            </a:r>
            <a:r>
              <a:rPr lang="en-US" altLang="zh-TW" dirty="0" smtClean="0"/>
              <a:t>E-Net</a:t>
            </a:r>
            <a:r>
              <a:rPr lang="zh-TW" altLang="en-US" dirty="0" smtClean="0"/>
              <a:t>提供新型</a:t>
            </a:r>
            <a:r>
              <a:rPr lang="en-US" altLang="zh-TW" dirty="0" smtClean="0"/>
              <a:t>ATM</a:t>
            </a:r>
            <a:r>
              <a:rPr lang="zh-TW" altLang="en-US" dirty="0" smtClean="0"/>
              <a:t>，供</a:t>
            </a:r>
            <a:r>
              <a:rPr lang="en-US" altLang="zh-TW" dirty="0" smtClean="0"/>
              <a:t>90</a:t>
            </a:r>
            <a:r>
              <a:rPr lang="zh-TW" altLang="en-US" dirty="0" smtClean="0"/>
              <a:t>家銀行農會通用，依據金融卡顯示不同介面。</a:t>
            </a:r>
            <a:endParaRPr lang="en-US" altLang="zh-TW" dirty="0" smtClean="0"/>
          </a:p>
          <a:p>
            <a:r>
              <a:rPr lang="zh-TW" altLang="en-US" dirty="0" smtClean="0"/>
              <a:t>施政方針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推動實體</a:t>
            </a:r>
            <a:r>
              <a:rPr lang="en-US" altLang="zh-TW" dirty="0" smtClean="0"/>
              <a:t>/</a:t>
            </a:r>
            <a:r>
              <a:rPr lang="zh-TW" altLang="en-US" dirty="0" smtClean="0"/>
              <a:t>虛擬卡片之卡號代碼化</a:t>
            </a:r>
            <a:r>
              <a:rPr lang="en-US" altLang="zh-TW" dirty="0" smtClean="0"/>
              <a:t>(Token)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研議誘因提升電子支付比例。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整合末端、調整租稅政策。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網路借貸業務</a:t>
            </a:r>
            <a:r>
              <a:rPr lang="en-US" altLang="zh-TW" dirty="0" smtClean="0"/>
              <a:t>(P2P)</a:t>
            </a:r>
            <a:r>
              <a:rPr lang="zh-TW" altLang="en-US" dirty="0" smtClean="0"/>
              <a:t>的評估與研議。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銀行法</a:t>
            </a:r>
            <a:r>
              <a:rPr lang="en-US" altLang="zh-TW" dirty="0" smtClean="0"/>
              <a:t>29</a:t>
            </a:r>
            <a:r>
              <a:rPr lang="zh-TW" altLang="en-US" dirty="0" smtClean="0"/>
              <a:t>條</a:t>
            </a:r>
            <a:r>
              <a:rPr lang="en-US" altLang="zh-TW" dirty="0" smtClean="0"/>
              <a:t>(</a:t>
            </a:r>
            <a:r>
              <a:rPr lang="zh-TW" altLang="en-US" dirty="0" smtClean="0"/>
              <a:t>違法吸金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、詐騙與平台倒閉。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金管會訂定</a:t>
            </a:r>
            <a:r>
              <a:rPr lang="zh-TW" altLang="en-US" u="sng" dirty="0" smtClean="0"/>
              <a:t>金融機構</a:t>
            </a:r>
            <a:r>
              <a:rPr lang="zh-TW" altLang="en-US" u="sng" dirty="0"/>
              <a:t>作業委託他人處理內部作業制度及程序</a:t>
            </a:r>
            <a:r>
              <a:rPr lang="zh-TW" altLang="en-US" u="sng" dirty="0" smtClean="0"/>
              <a:t>辦法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pPr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7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虛實</a:t>
            </a:r>
            <a:r>
              <a:rPr lang="zh-TW" altLang="en-US" dirty="0" smtClean="0"/>
              <a:t>整合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Gartner</a:t>
            </a:r>
            <a:r>
              <a:rPr lang="zh-TW" altLang="en-US" dirty="0" smtClean="0"/>
              <a:t>指出，</a:t>
            </a:r>
            <a:r>
              <a:rPr lang="en-US" altLang="zh-TW" dirty="0" smtClean="0"/>
              <a:t>2009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2012</a:t>
            </a:r>
            <a:r>
              <a:rPr lang="zh-TW" altLang="en-US" dirty="0" smtClean="0"/>
              <a:t>全美裁撤逾</a:t>
            </a:r>
            <a:r>
              <a:rPr lang="en-US" altLang="zh-TW" dirty="0" smtClean="0"/>
              <a:t>3000</a:t>
            </a:r>
            <a:r>
              <a:rPr lang="zh-TW" altLang="en-US" dirty="0" smtClean="0"/>
              <a:t>家分行。</a:t>
            </a:r>
            <a:endParaRPr lang="en-US" altLang="zh-TW" dirty="0" smtClean="0"/>
          </a:p>
          <a:p>
            <a:pPr lvl="1"/>
            <a:r>
              <a:rPr lang="zh-TW" altLang="en-US" dirty="0"/>
              <a:t>實體分行仍有存在必要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金融科技</a:t>
            </a:r>
            <a:r>
              <a:rPr lang="zh-TW" altLang="en-US" dirty="0" smtClean="0"/>
              <a:t>與雲端技術，拓展了實體分行的服務範疇。</a:t>
            </a:r>
            <a:endParaRPr lang="en-US" altLang="zh-TW" dirty="0" smtClean="0"/>
          </a:p>
          <a:p>
            <a:r>
              <a:rPr lang="zh-TW" altLang="en-US" dirty="0" smtClean="0"/>
              <a:t>施政方針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國內尚無數</a:t>
            </a:r>
            <a:r>
              <a:rPr lang="zh-TW" altLang="en-US" dirty="0"/>
              <a:t>位虛擬分支機構，</a:t>
            </a:r>
            <a:r>
              <a:rPr lang="zh-TW" altLang="en-US" dirty="0" smtClean="0"/>
              <a:t>主因來自機構實體</a:t>
            </a:r>
            <a:r>
              <a:rPr lang="zh-TW" altLang="en-US" dirty="0"/>
              <a:t>通路充沛</a:t>
            </a:r>
            <a:r>
              <a:rPr lang="zh-TW" altLang="en-US" dirty="0" smtClean="0"/>
              <a:t>，分行超商</a:t>
            </a:r>
            <a:r>
              <a:rPr lang="zh-TW" altLang="en-US" dirty="0"/>
              <a:t>化。 </a:t>
            </a:r>
            <a:endParaRPr lang="en-US" altLang="zh-TW" dirty="0" smtClean="0"/>
          </a:p>
          <a:p>
            <a:pPr lvl="1"/>
            <a:r>
              <a:rPr lang="zh-TW" altLang="en-US" dirty="0"/>
              <a:t>強化國內銀行存放業務科技基礎</a:t>
            </a:r>
            <a:r>
              <a:rPr lang="zh-TW" altLang="en-US" dirty="0" smtClean="0"/>
              <a:t>建設。</a:t>
            </a:r>
            <a:endParaRPr lang="en-US" altLang="zh-TW" dirty="0" smtClean="0"/>
          </a:p>
          <a:p>
            <a:pPr lvl="1"/>
            <a:r>
              <a:rPr lang="zh-TW" altLang="en-US" dirty="0"/>
              <a:t>運用雲端技術推展數位無實體零售金融分支</a:t>
            </a:r>
            <a:r>
              <a:rPr lang="zh-TW" altLang="en-US" dirty="0" smtClean="0"/>
              <a:t>機構。</a:t>
            </a:r>
            <a:endParaRPr lang="en-US" altLang="zh-TW" dirty="0" smtClean="0"/>
          </a:p>
          <a:p>
            <a:pPr lvl="1"/>
            <a:r>
              <a:rPr lang="zh-TW" altLang="en-US" dirty="0"/>
              <a:t>營業據點優化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建置新</a:t>
            </a:r>
            <a:r>
              <a:rPr lang="zh-TW" altLang="en-US" dirty="0" smtClean="0"/>
              <a:t>一代貸</a:t>
            </a:r>
            <a:r>
              <a:rPr lang="zh-TW" altLang="en-US" dirty="0"/>
              <a:t>放行為偵測分析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pPr lvl="2"/>
            <a:r>
              <a:rPr lang="zh-TW" altLang="en-US" dirty="0"/>
              <a:t>建置「全方面數位虛擬軟體零售銀行業務模式</a:t>
            </a:r>
            <a:r>
              <a:rPr lang="zh-TW" altLang="en-US" dirty="0" smtClean="0"/>
              <a:t>」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7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II. </a:t>
            </a:r>
            <a:r>
              <a:rPr lang="zh-TW" altLang="en-US" dirty="0" smtClean="0"/>
              <a:t>管理面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7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法規調適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國際趨勢</a:t>
            </a:r>
            <a:endParaRPr lang="en-US" altLang="zh-TW" dirty="0" smtClean="0"/>
          </a:p>
          <a:p>
            <a:pPr lvl="1"/>
            <a:r>
              <a:rPr lang="zh-TW" altLang="en-US" dirty="0"/>
              <a:t>芬蘭</a:t>
            </a:r>
            <a:r>
              <a:rPr lang="en-US" altLang="zh-TW" dirty="0"/>
              <a:t>Open Ministry </a:t>
            </a:r>
            <a:r>
              <a:rPr lang="zh-TW" altLang="en-US" dirty="0" smtClean="0"/>
              <a:t>，</a:t>
            </a:r>
            <a:r>
              <a:rPr lang="zh-TW" altLang="en-US" dirty="0"/>
              <a:t>獨立</a:t>
            </a:r>
            <a:r>
              <a:rPr lang="zh-TW" altLang="en-US" dirty="0" smtClean="0"/>
              <a:t>於政治</a:t>
            </a:r>
            <a:r>
              <a:rPr lang="zh-TW" altLang="en-US" dirty="0"/>
              <a:t>組織的非</a:t>
            </a:r>
            <a:r>
              <a:rPr lang="zh-TW" altLang="en-US" dirty="0" smtClean="0"/>
              <a:t>營利平台</a:t>
            </a:r>
            <a:r>
              <a:rPr lang="zh-TW" altLang="en-US" dirty="0"/>
              <a:t>，專責處理網民的議案及連署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連署議題可呈交國會表決，有機會成為正式法例。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英國金融監理署</a:t>
            </a:r>
            <a:r>
              <a:rPr lang="en-US" altLang="zh-TW" dirty="0" smtClean="0"/>
              <a:t>FCA</a:t>
            </a:r>
            <a:r>
              <a:rPr lang="zh-TW" altLang="en-US" dirty="0" smtClean="0"/>
              <a:t>於</a:t>
            </a:r>
            <a:r>
              <a:rPr lang="en-US" altLang="zh-TW" dirty="0" smtClean="0"/>
              <a:t>2015.11</a:t>
            </a:r>
            <a:r>
              <a:rPr lang="zh-TW" altLang="en-US" dirty="0" smtClean="0"/>
              <a:t>提出「創新試驗場」，適用的新創公司得暫時豁免於相關法規之適用。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hlinkClick r:id="rId2"/>
              </a:rPr>
              <a:t>goto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施政</a:t>
            </a:r>
            <a:r>
              <a:rPr lang="zh-TW" altLang="en-US" dirty="0" smtClean="0"/>
              <a:t>方針</a:t>
            </a:r>
            <a:endParaRPr lang="en-US" altLang="zh-TW" dirty="0" smtClean="0"/>
          </a:p>
          <a:p>
            <a:pPr lvl="1"/>
            <a:r>
              <a:rPr lang="zh-TW" altLang="en-US" dirty="0"/>
              <a:t>虛擬世界法規調適交流平台 </a:t>
            </a:r>
            <a:r>
              <a:rPr lang="en-US" altLang="zh-TW" dirty="0" smtClean="0"/>
              <a:t>(?)</a:t>
            </a:r>
          </a:p>
          <a:p>
            <a:pPr lvl="1"/>
            <a:r>
              <a:rPr lang="zh-TW" altLang="en-US" dirty="0"/>
              <a:t>法規鬆綁建言</a:t>
            </a:r>
            <a:r>
              <a:rPr lang="zh-TW" altLang="en-US" dirty="0" smtClean="0"/>
              <a:t>平台</a:t>
            </a:r>
            <a:r>
              <a:rPr lang="en-US" altLang="zh-TW" dirty="0" smtClean="0"/>
              <a:t>(??)</a:t>
            </a:r>
          </a:p>
          <a:p>
            <a:pPr lvl="1"/>
            <a:r>
              <a:rPr lang="zh-TW" altLang="en-US" dirty="0"/>
              <a:t>公共政策網路參與平台 </a:t>
            </a:r>
            <a:r>
              <a:rPr lang="en-US" altLang="zh-TW" dirty="0" smtClean="0"/>
              <a:t>(???)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34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972000" y="4941168"/>
            <a:ext cx="7200000" cy="1872208"/>
            <a:chOff x="972000" y="4869160"/>
            <a:chExt cx="7200000" cy="1872208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552"/>
            <a:stretch/>
          </p:blipFill>
          <p:spPr bwMode="auto">
            <a:xfrm>
              <a:off x="972000" y="4869160"/>
              <a:ext cx="7200000" cy="187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972000" y="4869160"/>
              <a:ext cx="7200000" cy="187220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137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風險管理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施政方針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金管會落實「雙翼監理</a:t>
            </a:r>
            <a:r>
              <a:rPr lang="zh-TW" altLang="en-US" dirty="0"/>
              <a:t>」</a:t>
            </a:r>
            <a:r>
              <a:rPr lang="zh-TW" altLang="en-US" dirty="0" smtClean="0"/>
              <a:t>原則，一則重視風險，一則自由開放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依五大</a:t>
            </a:r>
            <a:r>
              <a:rPr lang="zh-TW" altLang="en-US" dirty="0"/>
              <a:t>範疇</a:t>
            </a:r>
            <a:r>
              <a:rPr lang="zh-TW" altLang="en-US" dirty="0" smtClean="0"/>
              <a:t>，引導業者健全風險</a:t>
            </a:r>
            <a:r>
              <a:rPr lang="zh-TW" altLang="en-US" dirty="0"/>
              <a:t>管理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資訊治理、網路安全、個資保護、災害應變、委外</a:t>
            </a:r>
            <a:r>
              <a:rPr lang="zh-TW" altLang="en-US" dirty="0" smtClean="0"/>
              <a:t>管理。</a:t>
            </a:r>
            <a:endParaRPr lang="en-US" altLang="zh-TW" dirty="0" smtClean="0"/>
          </a:p>
          <a:p>
            <a:pPr lvl="1"/>
            <a:r>
              <a:rPr lang="zh-TW" altLang="en-US" dirty="0"/>
              <a:t>督促各公會參酌國內外新興金融科技相關管理規範或標準，研訂自律規範及管控措施，供金融業者遵循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建立金融資安資訊分享與分析</a:t>
            </a:r>
            <a:r>
              <a:rPr lang="zh-TW" altLang="en-US" dirty="0" smtClean="0"/>
              <a:t>中心</a:t>
            </a:r>
            <a:r>
              <a:rPr lang="en-US" altLang="zh-TW" dirty="0" smtClean="0"/>
              <a:t>(F-ISAC)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連接各業別之</a:t>
            </a:r>
            <a:r>
              <a:rPr lang="zh-TW" altLang="en-US" dirty="0" smtClean="0"/>
              <a:t>金融機構、</a:t>
            </a:r>
            <a:r>
              <a:rPr lang="zh-TW" altLang="en-US" u="sng" dirty="0" smtClean="0"/>
              <a:t>臺灣</a:t>
            </a:r>
            <a:r>
              <a:rPr lang="zh-TW" altLang="en-US" u="sng" dirty="0"/>
              <a:t>電腦網路危機處理協調</a:t>
            </a:r>
            <a:r>
              <a:rPr lang="zh-TW" altLang="en-US" u="sng" dirty="0" smtClean="0"/>
              <a:t>中心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8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III.</a:t>
            </a:r>
            <a:r>
              <a:rPr lang="zh-TW" altLang="en-US" dirty="0" smtClean="0"/>
              <a:t> 資源面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8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人才培育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施政方針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</a:t>
            </a:r>
            <a:r>
              <a:rPr lang="zh-TW" altLang="en-US" dirty="0"/>
              <a:t>定金融機構人才之轉型</a:t>
            </a:r>
            <a:r>
              <a:rPr lang="zh-TW" altLang="en-US" dirty="0" smtClean="0"/>
              <a:t>計畫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要求金融機構</a:t>
            </a:r>
            <a:r>
              <a:rPr lang="zh-TW" altLang="en-US" dirty="0"/>
              <a:t>在</a:t>
            </a:r>
            <a:r>
              <a:rPr lang="en-US" altLang="zh-TW" dirty="0"/>
              <a:t>2015</a:t>
            </a:r>
            <a:r>
              <a:rPr lang="zh-TW" altLang="en-US" dirty="0"/>
              <a:t>年底前，</a:t>
            </a:r>
            <a:r>
              <a:rPr lang="zh-TW" altLang="en-US" dirty="0" smtClean="0"/>
              <a:t>提出從業人員</a:t>
            </a:r>
            <a:r>
              <a:rPr lang="en-US" altLang="zh-TW" dirty="0"/>
              <a:t>1</a:t>
            </a:r>
            <a:r>
              <a:rPr lang="zh-TW" altLang="en-US" dirty="0"/>
              <a:t>至</a:t>
            </a:r>
            <a:r>
              <a:rPr lang="en-US" altLang="zh-TW" dirty="0"/>
              <a:t>3</a:t>
            </a:r>
            <a:r>
              <a:rPr lang="zh-TW" altLang="en-US" dirty="0"/>
              <a:t>年轉型之因應</a:t>
            </a:r>
            <a:r>
              <a:rPr lang="zh-TW" altLang="en-US" dirty="0" smtClean="0"/>
              <a:t>計畫。包括</a:t>
            </a:r>
            <a:r>
              <a:rPr lang="zh-TW" altLang="en-US" u="sng" dirty="0" smtClean="0"/>
              <a:t>專業</a:t>
            </a:r>
            <a:r>
              <a:rPr lang="zh-TW" altLang="en-US" u="sng" dirty="0"/>
              <a:t>能力調整</a:t>
            </a:r>
            <a:r>
              <a:rPr lang="zh-TW" altLang="en-US" dirty="0"/>
              <a:t>及</a:t>
            </a:r>
            <a:r>
              <a:rPr lang="zh-TW" altLang="en-US" u="sng" dirty="0"/>
              <a:t>第二專長</a:t>
            </a:r>
            <a:r>
              <a:rPr lang="zh-TW" altLang="en-US" dirty="0"/>
              <a:t>之</a:t>
            </a:r>
            <a:r>
              <a:rPr lang="zh-TW" altLang="en-US" dirty="0" smtClean="0"/>
              <a:t>培養。</a:t>
            </a:r>
            <a:endParaRPr lang="en-US" altLang="zh-TW" dirty="0" smtClean="0"/>
          </a:p>
          <a:p>
            <a:pPr lvl="1"/>
            <a:r>
              <a:rPr lang="zh-TW" altLang="en-US" dirty="0"/>
              <a:t>辦理</a:t>
            </a:r>
            <a:r>
              <a:rPr lang="zh-TW" altLang="en-US" dirty="0" smtClean="0"/>
              <a:t>金融人才</a:t>
            </a:r>
            <a:r>
              <a:rPr lang="zh-TW" altLang="en-US" dirty="0"/>
              <a:t>供需</a:t>
            </a:r>
            <a:r>
              <a:rPr lang="zh-TW" altLang="en-US" dirty="0" smtClean="0"/>
              <a:t>調查，進行</a:t>
            </a:r>
            <a:r>
              <a:rPr lang="zh-TW" altLang="en-US" dirty="0"/>
              <a:t>完整職能分析與建置並規劃學習</a:t>
            </a:r>
            <a:r>
              <a:rPr lang="zh-TW" altLang="en-US" dirty="0" smtClean="0"/>
              <a:t>地圖。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金融機構、</a:t>
            </a:r>
            <a:r>
              <a:rPr lang="zh-TW" altLang="en-US" dirty="0"/>
              <a:t>訓練機構</a:t>
            </a:r>
            <a:r>
              <a:rPr lang="zh-TW" altLang="en-US" dirty="0" smtClean="0"/>
              <a:t>與大專院校三方產</a:t>
            </a:r>
            <a:r>
              <a:rPr lang="zh-TW" altLang="en-US" dirty="0"/>
              <a:t>學合作 </a:t>
            </a:r>
            <a:r>
              <a:rPr lang="zh-TW" altLang="en-US" dirty="0" smtClean="0"/>
              <a:t>，推動</a:t>
            </a:r>
            <a:r>
              <a:rPr lang="zh-TW" altLang="en-US" dirty="0"/>
              <a:t>國際交流</a:t>
            </a:r>
            <a:r>
              <a:rPr lang="zh-TW" altLang="en-US" dirty="0" smtClean="0"/>
              <a:t>事宜。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金融聯合會成立「</a:t>
            </a:r>
            <a:r>
              <a:rPr lang="zh-TW" altLang="en-US" dirty="0">
                <a:hlinkClick r:id="rId2"/>
              </a:rPr>
              <a:t>金融科技發展基金</a:t>
            </a:r>
            <a:r>
              <a:rPr lang="zh-TW" altLang="en-US" dirty="0" smtClean="0"/>
              <a:t>」，</a:t>
            </a:r>
            <a:r>
              <a:rPr lang="zh-TW" altLang="en-US" dirty="0"/>
              <a:t>期</a:t>
            </a:r>
            <a:r>
              <a:rPr lang="zh-TW" altLang="en-US" dirty="0" smtClean="0"/>
              <a:t>能達成</a:t>
            </a:r>
            <a:r>
              <a:rPr lang="zh-TW" altLang="en-US" dirty="0"/>
              <a:t>三年培育至少</a:t>
            </a:r>
            <a:r>
              <a:rPr lang="en-US" altLang="zh-TW" dirty="0"/>
              <a:t>2,000</a:t>
            </a:r>
            <a:r>
              <a:rPr lang="zh-TW" altLang="en-US" dirty="0"/>
              <a:t>名以上學生，及</a:t>
            </a:r>
            <a:r>
              <a:rPr lang="en-US" altLang="zh-TW" dirty="0"/>
              <a:t>4,000</a:t>
            </a:r>
            <a:r>
              <a:rPr lang="zh-TW" altLang="en-US" dirty="0"/>
              <a:t>名</a:t>
            </a:r>
            <a:r>
              <a:rPr lang="zh-TW" altLang="en-US" dirty="0" smtClean="0"/>
              <a:t>以上</a:t>
            </a:r>
            <a:r>
              <a:rPr lang="zh-TW" altLang="en-US" dirty="0"/>
              <a:t>相關產業人員</a:t>
            </a:r>
            <a:r>
              <a:rPr lang="zh-TW" altLang="en-US" dirty="0" smtClean="0"/>
              <a:t>之目標。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8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創新創業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施政方針</a:t>
            </a:r>
            <a:endParaRPr lang="en-US" altLang="zh-TW" dirty="0" smtClean="0"/>
          </a:p>
          <a:p>
            <a:pPr lvl="1"/>
            <a:r>
              <a:rPr lang="zh-TW" altLang="en-US" b="1" dirty="0"/>
              <a:t>短期</a:t>
            </a:r>
            <a:r>
              <a:rPr lang="zh-TW" altLang="en-US" dirty="0" smtClean="0"/>
              <a:t>：「</a:t>
            </a:r>
            <a:r>
              <a:rPr lang="zh-TW" altLang="en-US" dirty="0"/>
              <a:t>金融科技發展基金」委外執行機構推動金融科技創新創業計畫，以科技加值、培育加速、資金補助的資源整合輔導方式，每年至少輔導</a:t>
            </a:r>
            <a:r>
              <a:rPr lang="en-US" altLang="zh-TW" dirty="0"/>
              <a:t>20</a:t>
            </a:r>
            <a:r>
              <a:rPr lang="zh-TW" altLang="en-US" dirty="0"/>
              <a:t>案，</a:t>
            </a:r>
            <a:r>
              <a:rPr lang="en-US" altLang="zh-TW" dirty="0"/>
              <a:t>3</a:t>
            </a:r>
            <a:r>
              <a:rPr lang="zh-TW" altLang="en-US" dirty="0"/>
              <a:t>年至少輔導</a:t>
            </a:r>
            <a:r>
              <a:rPr lang="en-US" altLang="zh-TW" dirty="0"/>
              <a:t>60</a:t>
            </a:r>
            <a:r>
              <a:rPr lang="zh-TW" altLang="en-US" dirty="0"/>
              <a:t>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中長期</a:t>
            </a:r>
            <a:r>
              <a:rPr lang="zh-TW" altLang="en-US" dirty="0"/>
              <a:t>：整合國內外相關金融科技創新中心資源，建立與全球金融科技創新網絡單一對口的金融科技創新</a:t>
            </a:r>
            <a:r>
              <a:rPr lang="zh-TW" altLang="en-US" u="sng" dirty="0"/>
              <a:t>育成</a:t>
            </a:r>
            <a:r>
              <a:rPr lang="zh-TW" altLang="en-US" u="sng" dirty="0" smtClean="0"/>
              <a:t>中心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4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IV. </a:t>
            </a:r>
            <a:r>
              <a:rPr lang="zh-TW" altLang="en-US" dirty="0" smtClean="0"/>
              <a:t>基礎面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國內現況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擴大線上金融服務</a:t>
            </a:r>
            <a:endParaRPr lang="en-US" altLang="zh-TW" dirty="0" smtClean="0"/>
          </a:p>
          <a:p>
            <a:r>
              <a:rPr lang="zh-TW" altLang="en-US" dirty="0"/>
              <a:t>普及行動支付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r>
              <a:rPr lang="zh-TW" altLang="en-US" dirty="0" smtClean="0"/>
              <a:t>開放電子支付機構業務、協助電子商務發展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核准專營電子支付，計</a:t>
            </a:r>
            <a:r>
              <a:rPr lang="en-US" altLang="zh-TW" dirty="0" smtClean="0"/>
              <a:t>4</a:t>
            </a:r>
            <a:r>
              <a:rPr lang="zh-TW" altLang="en-US" dirty="0" smtClean="0"/>
              <a:t>家業者、</a:t>
            </a:r>
            <a:r>
              <a:rPr lang="en-US" altLang="zh-TW" dirty="0" smtClean="0"/>
              <a:t>21</a:t>
            </a:r>
            <a:r>
              <a:rPr lang="zh-TW" altLang="en-US" dirty="0" smtClean="0"/>
              <a:t>家銀行 </a:t>
            </a:r>
            <a:r>
              <a:rPr lang="en-US" altLang="zh-TW" dirty="0" smtClean="0"/>
              <a:t>(by Jan 2016)</a:t>
            </a:r>
          </a:p>
          <a:p>
            <a:pPr lvl="1"/>
            <a:r>
              <a:rPr lang="en-US" altLang="zh-TW" dirty="0" smtClean="0"/>
              <a:t>3rd: </a:t>
            </a:r>
            <a:r>
              <a:rPr lang="zh-TW" altLang="en-US" dirty="0" smtClean="0"/>
              <a:t>智付寶</a:t>
            </a:r>
            <a:r>
              <a:rPr lang="en-US" altLang="zh-TW" dirty="0" smtClean="0"/>
              <a:t>; 4th:</a:t>
            </a:r>
            <a:r>
              <a:rPr lang="zh-TW" altLang="en-US" dirty="0" smtClean="0"/>
              <a:t> 國際連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PCHome</a:t>
            </a:r>
            <a:r>
              <a:rPr lang="en-US" altLang="zh-TW" dirty="0" smtClean="0"/>
              <a:t>); 5th: </a:t>
            </a:r>
            <a:r>
              <a:rPr lang="zh-TW" altLang="en-US" dirty="0" smtClean="0"/>
              <a:t>台灣第三方支付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ezPay</a:t>
            </a:r>
            <a:r>
              <a:rPr lang="en-US" altLang="zh-TW" dirty="0" smtClean="0"/>
              <a:t>) </a:t>
            </a:r>
          </a:p>
          <a:p>
            <a:r>
              <a:rPr lang="zh-TW" altLang="en-US" dirty="0" smtClean="0"/>
              <a:t>推動</a:t>
            </a:r>
            <a:r>
              <a:rPr lang="zh-TW" altLang="en-US" dirty="0"/>
              <a:t>金融大數據分析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金管會於</a:t>
            </a:r>
            <a:r>
              <a:rPr lang="en-US" altLang="zh-TW" dirty="0" smtClean="0"/>
              <a:t>2015</a:t>
            </a:r>
            <a:r>
              <a:rPr lang="zh-TW" altLang="en-US" dirty="0"/>
              <a:t>年度共推動</a:t>
            </a:r>
            <a:r>
              <a:rPr lang="en-US" altLang="zh-TW" dirty="0"/>
              <a:t>12</a:t>
            </a:r>
            <a:r>
              <a:rPr lang="zh-TW" altLang="en-US" dirty="0" smtClean="0"/>
              <a:t>項應用案，開放</a:t>
            </a:r>
            <a:r>
              <a:rPr lang="en-US" altLang="zh-TW" dirty="0" smtClean="0"/>
              <a:t>1,032</a:t>
            </a:r>
            <a:r>
              <a:rPr lang="zh-TW" altLang="en-US" dirty="0" smtClean="0"/>
              <a:t>項以上資料集。</a:t>
            </a:r>
            <a:endParaRPr lang="en-US" altLang="zh-TW" dirty="0" smtClean="0"/>
          </a:p>
          <a:p>
            <a:r>
              <a:rPr lang="zh-TW" altLang="en-US" dirty="0" smtClean="0"/>
              <a:t>開放金融業轉投資金融科技業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資料應用、雲端科技、機械學習、生物辨識、理財顧問、區塊鏈。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7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區塊鏈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國外趨勢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私有</a:t>
            </a:r>
            <a:r>
              <a:rPr lang="zh-TW" altLang="en-US" dirty="0"/>
              <a:t>化區塊鏈技術</a:t>
            </a:r>
            <a:r>
              <a:rPr lang="zh-TW" altLang="en-US" dirty="0" smtClean="0"/>
              <a:t>，用來</a:t>
            </a:r>
            <a:r>
              <a:rPr lang="zh-TW" altLang="en-US" dirty="0"/>
              <a:t>執行政府的</a:t>
            </a:r>
            <a:r>
              <a:rPr lang="en-US" altLang="zh-TW" dirty="0"/>
              <a:t>KYC</a:t>
            </a:r>
            <a:r>
              <a:rPr lang="zh-TW" altLang="en-US" dirty="0"/>
              <a:t>及反洗錢規管要求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解決金融機構間同步交易分錄耗費大量時間之問題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智能契約可根據交易雙方商定的條件和語法自動產生</a:t>
            </a:r>
            <a:r>
              <a:rPr lang="zh-TW" altLang="en-US" dirty="0" smtClean="0"/>
              <a:t>契約。</a:t>
            </a:r>
            <a:endParaRPr lang="en-US" altLang="zh-TW" dirty="0" smtClean="0"/>
          </a:p>
          <a:p>
            <a:pPr lvl="1"/>
            <a:r>
              <a:rPr lang="zh-TW" altLang="en-US" dirty="0"/>
              <a:t>聯合貸款與群眾募資可採用智能契約自動執行契約條款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2015</a:t>
            </a:r>
            <a:r>
              <a:rPr lang="zh-TW" altLang="en-US" dirty="0" smtClean="0"/>
              <a:t>年</a:t>
            </a:r>
            <a:r>
              <a:rPr lang="en-US" altLang="zh-TW" dirty="0" smtClean="0"/>
              <a:t>NASDAQ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Chain Corp.</a:t>
            </a:r>
            <a:r>
              <a:rPr lang="zh-TW" altLang="en-US" dirty="0" smtClean="0"/>
              <a:t>合作，建立染色硬幣</a:t>
            </a:r>
            <a:r>
              <a:rPr lang="en-US" altLang="zh-TW" dirty="0" smtClean="0"/>
              <a:t>(Colored Coins)</a:t>
            </a:r>
            <a:r>
              <a:rPr lang="zh-TW" altLang="en-US" dirty="0" smtClean="0"/>
              <a:t> ，</a:t>
            </a:r>
            <a:r>
              <a:rPr lang="zh-TW" altLang="en-US" dirty="0"/>
              <a:t>建構開放式資產</a:t>
            </a:r>
            <a:r>
              <a:rPr lang="zh-TW" altLang="en-US" dirty="0" smtClean="0"/>
              <a:t>協定，加強</a:t>
            </a:r>
            <a:r>
              <a:rPr lang="zh-TW" altLang="en-US" dirty="0"/>
              <a:t>其私募市場</a:t>
            </a:r>
            <a:r>
              <a:rPr lang="zh-TW" altLang="en-US" dirty="0" smtClean="0"/>
              <a:t>平台的</a:t>
            </a:r>
            <a:r>
              <a:rPr lang="zh-TW" altLang="en-US" dirty="0"/>
              <a:t>應用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en-US" altLang="zh-TW" i="1" dirty="0" smtClean="0"/>
              <a:t>[Wikipedia]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Bitcoin's</a:t>
            </a:r>
            <a:r>
              <a:rPr lang="en-US" altLang="zh-TW" dirty="0" smtClean="0"/>
              <a:t> </a:t>
            </a:r>
            <a:r>
              <a:rPr lang="en-US" altLang="zh-TW" dirty="0"/>
              <a:t>scripting language allows to store small amounts of metadata on the </a:t>
            </a:r>
            <a:r>
              <a:rPr lang="en-US" altLang="zh-TW" dirty="0" err="1"/>
              <a:t>blockchain</a:t>
            </a:r>
            <a:r>
              <a:rPr lang="en-US" altLang="zh-TW" dirty="0"/>
              <a:t>, which can be used to represent asset manipulation instructions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施政</a:t>
            </a:r>
            <a:r>
              <a:rPr lang="zh-TW" altLang="en-US" dirty="0" smtClean="0"/>
              <a:t>方針</a:t>
            </a:r>
            <a:endParaRPr lang="en-US" altLang="zh-TW" dirty="0" smtClean="0"/>
          </a:p>
          <a:p>
            <a:pPr lvl="1"/>
            <a:r>
              <a:rPr lang="zh-TW" altLang="en-US" dirty="0"/>
              <a:t>台灣大學</a:t>
            </a:r>
            <a:r>
              <a:rPr lang="en-US" altLang="zh-TW" dirty="0"/>
              <a:t>2016.03</a:t>
            </a:r>
            <a:r>
              <a:rPr lang="zh-TW" altLang="en-US" dirty="0"/>
              <a:t>籌</a:t>
            </a:r>
            <a:r>
              <a:rPr lang="zh-TW" altLang="en-US" dirty="0" smtClean="0"/>
              <a:t>設「</a:t>
            </a:r>
            <a:r>
              <a:rPr lang="zh-TW" altLang="en-US" dirty="0"/>
              <a:t>國立臺灣大學金融科技暨區塊鏈中心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涵蓋</a:t>
            </a:r>
            <a:r>
              <a:rPr lang="zh-TW" altLang="en-US" dirty="0"/>
              <a:t>理學院、電資學院、社科院、法律學院、及管理學院等相關</a:t>
            </a:r>
            <a:r>
              <a:rPr lang="zh-TW" altLang="en-US" dirty="0" smtClean="0"/>
              <a:t>領域。</a:t>
            </a:r>
            <a:endParaRPr lang="en-US" altLang="zh-TW" dirty="0" smtClean="0"/>
          </a:p>
          <a:p>
            <a:pPr lvl="1"/>
            <a:r>
              <a:rPr lang="zh-TW" altLang="en-US" dirty="0"/>
              <a:t>各周邊單位與相關金融智庫，</a:t>
            </a:r>
            <a:r>
              <a:rPr lang="zh-TW" altLang="en-US" dirty="0" smtClean="0"/>
              <a:t>辦理區</a:t>
            </a:r>
            <a:r>
              <a:rPr lang="zh-TW" altLang="en-US" dirty="0"/>
              <a:t>塊鏈研討會等</a:t>
            </a:r>
            <a:r>
              <a:rPr lang="zh-TW" altLang="en-US" dirty="0" smtClean="0"/>
              <a:t>課程或競賽。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F2A0-D569-4754-A181-EB6AFB346A11}" type="datetime1">
              <a:rPr lang="zh-TW" altLang="en-US" smtClean="0"/>
              <a:pPr/>
              <a:t>2016/7/11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7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身分認證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施政方針</a:t>
            </a:r>
            <a:endParaRPr lang="en-US" altLang="zh-TW" dirty="0" smtClean="0"/>
          </a:p>
          <a:p>
            <a:pPr lvl="1"/>
            <a:r>
              <a:rPr lang="zh-TW" altLang="en-US" dirty="0"/>
              <a:t>短期：研議開放金控體系下設立「身分認證中心」，讓各子公司可透過相互認證，為客戶建立單一登入機制。 </a:t>
            </a:r>
          </a:p>
          <a:p>
            <a:pPr lvl="1"/>
            <a:r>
              <a:rPr lang="zh-TW" altLang="en-US" dirty="0" smtClean="0"/>
              <a:t>長期</a:t>
            </a:r>
            <a:r>
              <a:rPr lang="zh-TW" altLang="en-US" dirty="0"/>
              <a:t>：研議建立身分識別服務中心，由公正專業之第三方機構，提供各類身分識別工具與識別機制之</a:t>
            </a:r>
            <a:r>
              <a:rPr lang="zh-TW" altLang="en-US" dirty="0" smtClean="0"/>
              <a:t>服務。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包含以</a:t>
            </a:r>
            <a:r>
              <a:rPr lang="en-US" altLang="zh-TW" dirty="0"/>
              <a:t>API</a:t>
            </a:r>
            <a:r>
              <a:rPr lang="zh-TW" altLang="en-US" dirty="0"/>
              <a:t>介接內政部自然人憑證管理中心、臺灣網路認證憑證中心、各金融機構、及其他可提供身分識別資料之諮詢</a:t>
            </a:r>
            <a:r>
              <a:rPr lang="zh-TW" altLang="en-US" dirty="0" smtClean="0"/>
              <a:t>單位。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5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FinTech</a:t>
            </a:r>
            <a:r>
              <a:rPr lang="zh-TW" altLang="en-US" dirty="0" smtClean="0"/>
              <a:t>生態系統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建立參與者為政府、金融機構、科技與人才的生態系統。</a:t>
            </a:r>
            <a:endParaRPr lang="en-US" altLang="zh-TW" dirty="0" smtClean="0"/>
          </a:p>
          <a:p>
            <a:r>
              <a:rPr lang="zh-TW" altLang="en-US" dirty="0"/>
              <a:t>成功關鍵有四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943708" y="2276872"/>
            <a:ext cx="5256584" cy="3888432"/>
            <a:chOff x="1331640" y="2348880"/>
            <a:chExt cx="5256584" cy="3888432"/>
          </a:xfrm>
        </p:grpSpPr>
        <p:grpSp>
          <p:nvGrpSpPr>
            <p:cNvPr id="12" name="群組 11"/>
            <p:cNvGrpSpPr/>
            <p:nvPr/>
          </p:nvGrpSpPr>
          <p:grpSpPr>
            <a:xfrm>
              <a:off x="1331640" y="2348880"/>
              <a:ext cx="2448272" cy="1800200"/>
              <a:chOff x="1331640" y="2348880"/>
              <a:chExt cx="2448272" cy="1800200"/>
            </a:xfrm>
          </p:grpSpPr>
          <p:sp>
            <p:nvSpPr>
              <p:cNvPr id="7" name="圓角矩形 6"/>
              <p:cNvSpPr/>
              <p:nvPr/>
            </p:nvSpPr>
            <p:spPr>
              <a:xfrm>
                <a:off x="1331640" y="2348880"/>
                <a:ext cx="2448272" cy="1800200"/>
              </a:xfrm>
              <a:prstGeom prst="roundRect">
                <a:avLst>
                  <a:gd name="adj" fmla="val 5257"/>
                </a:avLst>
              </a:prstGeom>
              <a:solidFill>
                <a:srgbClr val="4385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1" name="群組 10"/>
              <p:cNvGrpSpPr/>
              <p:nvPr/>
            </p:nvGrpSpPr>
            <p:grpSpPr>
              <a:xfrm>
                <a:off x="1619672" y="2492896"/>
                <a:ext cx="1872208" cy="1569661"/>
                <a:chOff x="1547664" y="2492896"/>
                <a:chExt cx="1872208" cy="1569661"/>
              </a:xfrm>
            </p:grpSpPr>
            <p:sp>
              <p:nvSpPr>
                <p:cNvPr id="9" name="文字方塊 8"/>
                <p:cNvSpPr txBox="1"/>
                <p:nvPr/>
              </p:nvSpPr>
              <p:spPr>
                <a:xfrm>
                  <a:off x="1763688" y="2492896"/>
                  <a:ext cx="15121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b="1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商業環境</a:t>
                  </a:r>
                  <a:endParaRPr lang="zh-TW" altLang="en-US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0" name="文字方塊 9"/>
                <p:cNvSpPr txBox="1"/>
                <p:nvPr/>
              </p:nvSpPr>
              <p:spPr>
                <a:xfrm>
                  <a:off x="1547664" y="2862228"/>
                  <a:ext cx="187220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6000" indent="-216000">
                    <a:buFontTx/>
                    <a:buChar char="-"/>
                  </a:pP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創造成本優勢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豐沛專業</a:t>
                  </a: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人才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產業群聚</a:t>
                  </a: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整合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基礎建設品質</a:t>
                  </a:r>
                </a:p>
              </p:txBody>
            </p:sp>
          </p:grpSp>
        </p:grpSp>
        <p:grpSp>
          <p:nvGrpSpPr>
            <p:cNvPr id="15" name="群組 14"/>
            <p:cNvGrpSpPr/>
            <p:nvPr/>
          </p:nvGrpSpPr>
          <p:grpSpPr>
            <a:xfrm>
              <a:off x="4139952" y="2348880"/>
              <a:ext cx="2448272" cy="1800200"/>
              <a:chOff x="1331640" y="2348880"/>
              <a:chExt cx="2448272" cy="1800200"/>
            </a:xfrm>
          </p:grpSpPr>
          <p:sp>
            <p:nvSpPr>
              <p:cNvPr id="16" name="圓角矩形 15"/>
              <p:cNvSpPr/>
              <p:nvPr/>
            </p:nvSpPr>
            <p:spPr>
              <a:xfrm>
                <a:off x="1331640" y="2348880"/>
                <a:ext cx="2448272" cy="1800200"/>
              </a:xfrm>
              <a:prstGeom prst="roundRect">
                <a:avLst>
                  <a:gd name="adj" fmla="val 5257"/>
                </a:avLst>
              </a:prstGeom>
              <a:solidFill>
                <a:srgbClr val="5A6D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7" name="群組 16"/>
              <p:cNvGrpSpPr/>
              <p:nvPr/>
            </p:nvGrpSpPr>
            <p:grpSpPr>
              <a:xfrm>
                <a:off x="1619672" y="2492896"/>
                <a:ext cx="1872208" cy="1569661"/>
                <a:chOff x="1547664" y="2492896"/>
                <a:chExt cx="1872208" cy="1569661"/>
              </a:xfrm>
            </p:grpSpPr>
            <p:sp>
              <p:nvSpPr>
                <p:cNvPr id="18" name="文字方塊 17"/>
                <p:cNvSpPr txBox="1"/>
                <p:nvPr/>
              </p:nvSpPr>
              <p:spPr>
                <a:xfrm>
                  <a:off x="1763688" y="2492896"/>
                  <a:ext cx="15121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b="1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政府支持</a:t>
                  </a:r>
                  <a:endParaRPr lang="zh-TW" altLang="en-US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9" name="文字方塊 18"/>
                <p:cNvSpPr txBox="1"/>
                <p:nvPr/>
              </p:nvSpPr>
              <p:spPr>
                <a:xfrm>
                  <a:off x="1547664" y="2862228"/>
                  <a:ext cx="187220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6000" indent="-216000">
                    <a:buFontTx/>
                    <a:buChar char="-"/>
                  </a:pP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產業發展政策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經商容易</a:t>
                  </a: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程度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園區用地取得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稅務工作許可</a:t>
                  </a:r>
                </a:p>
              </p:txBody>
            </p:sp>
          </p:grpSp>
        </p:grpSp>
        <p:grpSp>
          <p:nvGrpSpPr>
            <p:cNvPr id="20" name="群組 19"/>
            <p:cNvGrpSpPr/>
            <p:nvPr/>
          </p:nvGrpSpPr>
          <p:grpSpPr>
            <a:xfrm>
              <a:off x="1367644" y="4437112"/>
              <a:ext cx="2448272" cy="1800200"/>
              <a:chOff x="1331640" y="2348880"/>
              <a:chExt cx="2448272" cy="1800200"/>
            </a:xfrm>
          </p:grpSpPr>
          <p:sp>
            <p:nvSpPr>
              <p:cNvPr id="21" name="圓角矩形 20"/>
              <p:cNvSpPr/>
              <p:nvPr/>
            </p:nvSpPr>
            <p:spPr>
              <a:xfrm>
                <a:off x="1331640" y="2348880"/>
                <a:ext cx="2448272" cy="1800200"/>
              </a:xfrm>
              <a:prstGeom prst="roundRect">
                <a:avLst>
                  <a:gd name="adj" fmla="val 5257"/>
                </a:avLst>
              </a:prstGeom>
              <a:solidFill>
                <a:srgbClr val="4E96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22" name="群組 21"/>
              <p:cNvGrpSpPr/>
              <p:nvPr/>
            </p:nvGrpSpPr>
            <p:grpSpPr>
              <a:xfrm>
                <a:off x="1619672" y="2492896"/>
                <a:ext cx="1872208" cy="1569661"/>
                <a:chOff x="1547664" y="2492896"/>
                <a:chExt cx="1872208" cy="1569661"/>
              </a:xfrm>
            </p:grpSpPr>
            <p:sp>
              <p:nvSpPr>
                <p:cNvPr id="23" name="文字方塊 22"/>
                <p:cNvSpPr txBox="1"/>
                <p:nvPr/>
              </p:nvSpPr>
              <p:spPr>
                <a:xfrm>
                  <a:off x="1763688" y="2492896"/>
                  <a:ext cx="15121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b="1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資本取得</a:t>
                  </a:r>
                  <a:endParaRPr lang="zh-TW" altLang="en-US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1547664" y="2862228"/>
                  <a:ext cx="187220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6000" indent="-216000">
                    <a:buFontTx/>
                    <a:buChar char="-"/>
                  </a:pP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政府發展基金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私募創投</a:t>
                  </a: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基金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銀行投資</a:t>
                  </a: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基金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創新育成中心</a:t>
                  </a:r>
                </a:p>
              </p:txBody>
            </p:sp>
          </p:grpSp>
        </p:grpSp>
        <p:grpSp>
          <p:nvGrpSpPr>
            <p:cNvPr id="25" name="群組 24"/>
            <p:cNvGrpSpPr/>
            <p:nvPr/>
          </p:nvGrpSpPr>
          <p:grpSpPr>
            <a:xfrm>
              <a:off x="4139952" y="4437112"/>
              <a:ext cx="2448272" cy="1800200"/>
              <a:chOff x="1331640" y="2348880"/>
              <a:chExt cx="2448272" cy="1800200"/>
            </a:xfrm>
          </p:grpSpPr>
          <p:sp>
            <p:nvSpPr>
              <p:cNvPr id="26" name="圓角矩形 25"/>
              <p:cNvSpPr/>
              <p:nvPr/>
            </p:nvSpPr>
            <p:spPr>
              <a:xfrm>
                <a:off x="1331640" y="2348880"/>
                <a:ext cx="2448272" cy="1800200"/>
              </a:xfrm>
              <a:prstGeom prst="roundRect">
                <a:avLst>
                  <a:gd name="adj" fmla="val 5257"/>
                </a:avLst>
              </a:prstGeom>
              <a:solidFill>
                <a:srgbClr val="EC73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27" name="群組 26"/>
              <p:cNvGrpSpPr/>
              <p:nvPr/>
            </p:nvGrpSpPr>
            <p:grpSpPr>
              <a:xfrm>
                <a:off x="1619672" y="2492896"/>
                <a:ext cx="1872208" cy="1569661"/>
                <a:chOff x="1547664" y="2492896"/>
                <a:chExt cx="1872208" cy="1569661"/>
              </a:xfrm>
            </p:grpSpPr>
            <p:sp>
              <p:nvSpPr>
                <p:cNvPr id="28" name="文字方塊 27"/>
                <p:cNvSpPr txBox="1"/>
                <p:nvPr/>
              </p:nvSpPr>
              <p:spPr>
                <a:xfrm>
                  <a:off x="1763688" y="2492896"/>
                  <a:ext cx="15121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b="1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輔導諮詢</a:t>
                  </a:r>
                  <a:endParaRPr lang="zh-TW" altLang="en-US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9" name="文字方塊 28"/>
                <p:cNvSpPr txBox="1"/>
                <p:nvPr/>
              </p:nvSpPr>
              <p:spPr>
                <a:xfrm>
                  <a:off x="1547664" y="2862228"/>
                  <a:ext cx="187220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6000" indent="-216000">
                    <a:buFontTx/>
                    <a:buChar char="-"/>
                  </a:pP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新創籌資輔導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交易模式</a:t>
                  </a: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建立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監理法規</a:t>
                  </a:r>
                  <a:r>
                    <a:rPr lang="zh-TW" altLang="en-US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諮詢</a:t>
                  </a:r>
                  <a:endParaRPr lang="en-US" altLang="zh-TW" b="1" dirty="0" smtClean="0">
                    <a:solidFill>
                      <a:schemeClr val="bg1">
                        <a:lumMod val="9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16000" indent="-216000">
                    <a:buFontTx/>
                    <a:buChar char="-"/>
                  </a:pPr>
                  <a:r>
                    <a:rPr lang="zh-TW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投資風險評估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075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本國優勢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經商便利度高</a:t>
            </a:r>
            <a:endParaRPr lang="en-US" altLang="zh-TW" dirty="0" smtClean="0"/>
          </a:p>
          <a:p>
            <a:r>
              <a:rPr lang="zh-TW" altLang="en-US" dirty="0"/>
              <a:t>完善資</a:t>
            </a:r>
            <a:r>
              <a:rPr lang="zh-TW" altLang="en-US" dirty="0" smtClean="0"/>
              <a:t>通訊基礎建設</a:t>
            </a:r>
            <a:endParaRPr lang="en-US" altLang="zh-TW" dirty="0" smtClean="0"/>
          </a:p>
          <a:p>
            <a:r>
              <a:rPr lang="zh-TW" altLang="en-US" dirty="0"/>
              <a:t>高</a:t>
            </a:r>
            <a:r>
              <a:rPr lang="zh-TW" altLang="en-US" dirty="0" smtClean="0"/>
              <a:t>素質之人力資源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64" y="4119231"/>
            <a:ext cx="7020272" cy="204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30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施政方針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四大面向、</a:t>
            </a:r>
            <a:r>
              <a:rPr lang="en-US" altLang="zh-TW" dirty="0" smtClean="0"/>
              <a:t>11</a:t>
            </a:r>
            <a:r>
              <a:rPr lang="zh-TW" altLang="en-US" dirty="0" smtClean="0"/>
              <a:t>項發展強化項目。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69" y="1844824"/>
            <a:ext cx="6900863" cy="407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8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金融趨勢發展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15616" y="1124744"/>
            <a:ext cx="6984136" cy="1296089"/>
            <a:chOff x="1115616" y="1628799"/>
            <a:chExt cx="6984136" cy="1296089"/>
          </a:xfrm>
        </p:grpSpPr>
        <p:sp>
          <p:nvSpPr>
            <p:cNvPr id="8" name="流程圖: 人工輸入 7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FC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259632" y="190753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金融服務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就世界經濟論壇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月所發布「金融服務的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未來」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報告所揭露包括支付、保險、融資、募資、投資管理、市場供應等金融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大核心服務功能，探討國際發展趨勢與國內推動現況。 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115616" y="2468893"/>
            <a:ext cx="6984136" cy="1296089"/>
            <a:chOff x="1115616" y="1628799"/>
            <a:chExt cx="6984136" cy="1296089"/>
          </a:xfrm>
        </p:grpSpPr>
        <p:sp>
          <p:nvSpPr>
            <p:cNvPr id="29" name="流程圖: 人工輸入 2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3AB3D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259632" y="1931542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創新研發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為發展金融科技產業，各國積極鼓勵創新創業，作為促進經濟成的動力，提供新創事業資金、人才、租稅等各方面優惠措施，此外具高度發展潛力及新技術、新構想、快速成長的新創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事業。</a:t>
              </a:r>
              <a:endPara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115616" y="3813042"/>
            <a:ext cx="6984136" cy="1296089"/>
            <a:chOff x="1115616" y="1628799"/>
            <a:chExt cx="6984136" cy="1296089"/>
          </a:xfrm>
        </p:grpSpPr>
        <p:sp>
          <p:nvSpPr>
            <p:cNvPr id="34" name="流程圖: 人工輸入 33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BE1F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259632" y="189282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風險管理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金融機構開始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投資大數據分析，以及輔助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人工智慧技術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，同時尋求外部軟體即服務（</a:t>
              </a:r>
              <a:r>
                <a:rPr lang="en-US" altLang="zh-TW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SaaS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）和金融科技委外的雲端服務，建立自動化風險控管機制，以滿足其流程處理和法規遵循之需求，降低成本並提高組織靈活性和透明度。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115616" y="5157192"/>
            <a:ext cx="6984136" cy="1296089"/>
            <a:chOff x="1115616" y="1628799"/>
            <a:chExt cx="6984136" cy="1296089"/>
          </a:xfrm>
        </p:grpSpPr>
        <p:sp>
          <p:nvSpPr>
            <p:cNvPr id="39" name="流程圖: 人工輸入 3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01A5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259632" y="1916831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基礎建設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隨著第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代行動網路基礎建設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與行動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裝置普及，使得行動金融服務更加蓬勃發展。不過由於金融與電信業者分受不同部門監理，如何制定監理框架，衡量監理比例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，以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確保金融穩定及保護消費者，成為各國共同面對的挑戰。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73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金融趨勢發展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54BD-0855-4C71-B321-D9B65086D443}" type="datetime1">
              <a:rPr lang="zh-TW" altLang="en-US" smtClean="0"/>
              <a:t>2016/7/11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FBEC-07C3-4955-862B-EFDB12C88779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15616" y="1124744"/>
            <a:ext cx="6984136" cy="1296089"/>
            <a:chOff x="1115616" y="1628799"/>
            <a:chExt cx="6984136" cy="1296089"/>
          </a:xfrm>
        </p:grpSpPr>
        <p:sp>
          <p:nvSpPr>
            <p:cNvPr id="8" name="流程圖: 人工輸入 7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FCB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259632" y="190753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金融服務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就世界經濟論壇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月所發布「金融服務的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未來」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報告所揭露包括支付、保險、融資、募資、投資管理、市場供應等金融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大核心服務功能，探討國際發展趨勢與國內推動現況。 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115616" y="2468893"/>
            <a:ext cx="6984136" cy="1296089"/>
            <a:chOff x="1115616" y="1628799"/>
            <a:chExt cx="6984136" cy="1296089"/>
          </a:xfrm>
        </p:grpSpPr>
        <p:sp>
          <p:nvSpPr>
            <p:cNvPr id="29" name="流程圖: 人工輸入 2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3AB3D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259632" y="1931542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創新研發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699792" y="1844887"/>
              <a:ext cx="5292000" cy="10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為發展金融科技產業，各國積極鼓勵創新創業，作為促進經濟成的動力，提供新創事業資金、人才、租稅等各方面優惠措施，此外具高度發展潛力及新技術、新構想、快速成長的新創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事業。</a:t>
              </a:r>
              <a:endPara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115616" y="3813042"/>
            <a:ext cx="6984136" cy="1296089"/>
            <a:chOff x="1115616" y="1628799"/>
            <a:chExt cx="6984136" cy="1296089"/>
          </a:xfrm>
        </p:grpSpPr>
        <p:sp>
          <p:nvSpPr>
            <p:cNvPr id="34" name="流程圖: 人工輸入 33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BE1F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259632" y="1892829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風險管理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金融機構開始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投資大數據分析，以及輔助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人工智慧技術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，同時尋求外部軟體即服務（</a:t>
              </a:r>
              <a:r>
                <a:rPr lang="en-US" altLang="zh-TW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SaaS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）和金融科技委外的雲端服務，建立自動化風險控管機制，以滿足其流程處理和法規遵循之需求，降低成本並提高組織靈活性和透明度。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115616" y="5157192"/>
            <a:ext cx="6984136" cy="1296089"/>
            <a:chOff x="1115616" y="1628799"/>
            <a:chExt cx="6984136" cy="1296089"/>
          </a:xfrm>
        </p:grpSpPr>
        <p:sp>
          <p:nvSpPr>
            <p:cNvPr id="39" name="流程圖: 人工輸入 38"/>
            <p:cNvSpPr/>
            <p:nvPr/>
          </p:nvSpPr>
          <p:spPr>
            <a:xfrm rot="16200000" flipV="1">
              <a:off x="3347865" y="-603450"/>
              <a:ext cx="864095" cy="5328594"/>
            </a:xfrm>
            <a:prstGeom prst="flowChartManualInput">
              <a:avLst/>
            </a:prstGeom>
            <a:solidFill>
              <a:srgbClr val="01A5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流程圖: 人工輸入 8"/>
            <p:cNvSpPr/>
            <p:nvPr/>
          </p:nvSpPr>
          <p:spPr>
            <a:xfrm rot="16200000" flipH="1">
              <a:off x="4679752" y="-495112"/>
              <a:ext cx="1080000" cy="576000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2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259632" y="1916831"/>
              <a:ext cx="11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基礎建設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699792" y="1844887"/>
              <a:ext cx="52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隨著第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代行動網路基礎建設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與行動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裝置普及，使得行動金融服務更加蓬勃發展。不過由於金融與電信業者分受不同部門監理，如何制定監理框架，衡量監理比例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，以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確保金融穩定及保護消費者，成為各國共同面對的挑戰。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935596" y="2468893"/>
            <a:ext cx="7272808" cy="40564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0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22258</TotalTime>
  <Words>4120</Words>
  <Application>Microsoft Office PowerPoint</Application>
  <PresentationFormat>如螢幕大小 (4:3)</PresentationFormat>
  <Paragraphs>457</Paragraphs>
  <Slides>41</Slides>
  <Notes>0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2" baseType="lpstr">
      <vt:lpstr>Office 佈景主題</vt:lpstr>
      <vt:lpstr>PowerPoint 簡報</vt:lpstr>
      <vt:lpstr>生態變遷</vt:lpstr>
      <vt:lpstr>國際趨勢</vt:lpstr>
      <vt:lpstr>國內現況</vt:lpstr>
      <vt:lpstr>FinTech生態系統</vt:lpstr>
      <vt:lpstr>本國優勢</vt:lpstr>
      <vt:lpstr>施政方針</vt:lpstr>
      <vt:lpstr>金融趨勢發展</vt:lpstr>
      <vt:lpstr>金融趨勢發展</vt:lpstr>
      <vt:lpstr>支付</vt:lpstr>
      <vt:lpstr>融資</vt:lpstr>
      <vt:lpstr>投資(財富管理)</vt:lpstr>
      <vt:lpstr>交易市場</vt:lpstr>
      <vt:lpstr>金融趨勢發展</vt:lpstr>
      <vt:lpstr>資金</vt:lpstr>
      <vt:lpstr>基地</vt:lpstr>
      <vt:lpstr>專利</vt:lpstr>
      <vt:lpstr>金融趨勢發展</vt:lpstr>
      <vt:lpstr>風險管理</vt:lpstr>
      <vt:lpstr>消費者保護</vt:lpstr>
      <vt:lpstr>新興資安議題</vt:lpstr>
      <vt:lpstr>新興資安議題</vt:lpstr>
      <vt:lpstr>金融趨勢發展</vt:lpstr>
      <vt:lpstr>行動金融</vt:lpstr>
      <vt:lpstr>雲端服務</vt:lpstr>
      <vt:lpstr>大數據</vt:lpstr>
      <vt:lpstr>生物辨識</vt:lpstr>
      <vt:lpstr>區塊鏈</vt:lpstr>
      <vt:lpstr>I. 應用面</vt:lpstr>
      <vt:lpstr>電子支付</vt:lpstr>
      <vt:lpstr>銀行業</vt:lpstr>
      <vt:lpstr>虛實整合</vt:lpstr>
      <vt:lpstr>II. 管理面</vt:lpstr>
      <vt:lpstr>法規調適</vt:lpstr>
      <vt:lpstr>風險管理</vt:lpstr>
      <vt:lpstr>III. 資源面</vt:lpstr>
      <vt:lpstr>人才培育</vt:lpstr>
      <vt:lpstr>創新創業</vt:lpstr>
      <vt:lpstr>IV. 基礎面</vt:lpstr>
      <vt:lpstr>區塊鏈</vt:lpstr>
      <vt:lpstr>身分認證</vt:lpstr>
    </vt:vector>
  </TitlesOfParts>
  <Company>ctcb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Z00024407</dc:creator>
  <cp:lastModifiedBy>Z00024407</cp:lastModifiedBy>
  <cp:revision>115</cp:revision>
  <dcterms:created xsi:type="dcterms:W3CDTF">2016-06-23T03:07:46Z</dcterms:created>
  <dcterms:modified xsi:type="dcterms:W3CDTF">2016-07-11T10:27:02Z</dcterms:modified>
</cp:coreProperties>
</file>