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E94A-9E33-4646-930A-E4A2DE7B8D1D}" type="datetimeFigureOut">
              <a:rPr lang="zh-TW" altLang="en-US" smtClean="0"/>
              <a:t>2016/7/1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655A-FA3B-4C17-B2F4-7FEDD9194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8"/>
            <a:ext cx="9144000" cy="685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4648-D764-4194-9D92-C3D3DB1D6B77}" type="datetime1">
              <a:rPr lang="zh-TW" altLang="en-US" smtClean="0"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24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8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000"/>
            <a:ext cx="8784976" cy="612068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E683-F052-474F-A26F-5FC0FC3D40A1}" type="datetime1">
              <a:rPr lang="zh-TW" altLang="en-US" smtClean="0"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2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2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8-7E29-438A-8065-EFD95D28417B}" type="datetime1">
              <a:rPr lang="zh-TW" altLang="en-US" smtClean="0"/>
              <a:t>2016/7/1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3037520"/>
            <a:ext cx="6480000" cy="78296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2016/7/4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784976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E0DBF2A0-D569-4754-A181-EB6AFB346A11}" type="datetime1">
              <a:rPr lang="zh-TW" altLang="en-US" smtClean="0"/>
              <a:pPr/>
              <a:t>2016/7/1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308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0" kern="1200" baseline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576000" indent="-288000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864000" indent="-288000" algn="l" defTabSz="914400" rtl="0" eaLnBrk="1" latinLnBrk="0" hangingPunct="1">
        <a:spcBef>
          <a:spcPts val="600"/>
        </a:spcBef>
        <a:buFont typeface="Calibri" panose="020F0502020204030204" pitchFamily="34" charset="0"/>
        <a:buChar char="◦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152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1440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ectw.com/chi/result/2015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0112" y="5733256"/>
            <a:ext cx="3563888" cy="648072"/>
          </a:xfrm>
          <a:prstGeom prst="rect">
            <a:avLst/>
          </a:prstGeom>
          <a:gradFill flip="none" rotWithShape="1">
            <a:gsLst>
              <a:gs pos="18000">
                <a:srgbClr val="A08228"/>
              </a:gs>
              <a:gs pos="0">
                <a:srgbClr val="A08228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金融監督管理委員會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50056" y="5301208"/>
            <a:ext cx="12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/>
              <a:t>May 2016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43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支付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國內現況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強化科技運用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虛擬卡號整合至手機錢包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Bar-code / QR-code</a:t>
            </a:r>
            <a:r>
              <a:rPr lang="zh-TW" altLang="en-US" dirty="0" smtClean="0"/>
              <a:t>作為資訊載體</a:t>
            </a:r>
            <a:endParaRPr lang="en-US" altLang="zh-TW" dirty="0" smtClean="0"/>
          </a:p>
          <a:p>
            <a:pPr lvl="1"/>
            <a:r>
              <a:rPr lang="zh-TW" altLang="en-US" dirty="0"/>
              <a:t>刷卡</a:t>
            </a:r>
            <a:r>
              <a:rPr lang="zh-TW" altLang="en-US" dirty="0" smtClean="0"/>
              <a:t>設備外接於行動裝置：</a:t>
            </a:r>
            <a:r>
              <a:rPr lang="en-US" altLang="zh-TW" dirty="0" err="1" smtClean="0"/>
              <a:t>mPOS</a:t>
            </a:r>
            <a:endParaRPr lang="en-US" altLang="zh-TW" dirty="0" smtClean="0"/>
          </a:p>
          <a:p>
            <a:r>
              <a:rPr lang="en-US" altLang="zh-TW" dirty="0" smtClean="0"/>
              <a:t>2016.02</a:t>
            </a:r>
            <a:r>
              <a:rPr lang="zh-TW" altLang="en-US" dirty="0" smtClean="0"/>
              <a:t>為止，有</a:t>
            </a:r>
            <a:r>
              <a:rPr lang="en-US" altLang="zh-TW" dirty="0" smtClean="0"/>
              <a:t>4</a:t>
            </a:r>
            <a:r>
              <a:rPr lang="zh-TW" altLang="en-US" dirty="0" smtClean="0"/>
              <a:t>家業者、</a:t>
            </a:r>
            <a:r>
              <a:rPr lang="en-US" altLang="zh-TW" dirty="0" smtClean="0"/>
              <a:t>21</a:t>
            </a:r>
            <a:r>
              <a:rPr lang="zh-TW" altLang="en-US" dirty="0" smtClean="0"/>
              <a:t>家銀行獲得電子支付專營許可。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349326" y="3933056"/>
            <a:ext cx="6445349" cy="2376264"/>
            <a:chOff x="142875" y="2538413"/>
            <a:chExt cx="8858250" cy="34828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2538413"/>
              <a:ext cx="8858250" cy="178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" y="4335363"/>
              <a:ext cx="8820150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融資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P2P</a:t>
            </a:r>
            <a:r>
              <a:rPr lang="zh-TW" altLang="en-US" dirty="0" smtClean="0"/>
              <a:t>市場崛起</a:t>
            </a:r>
            <a:endParaRPr lang="en-US" altLang="zh-TW" dirty="0" smtClean="0"/>
          </a:p>
          <a:p>
            <a:pPr lvl="1"/>
            <a:r>
              <a:rPr lang="zh-TW" altLang="en-US" dirty="0"/>
              <a:t>虛擬</a:t>
            </a:r>
            <a:r>
              <a:rPr lang="zh-TW" altLang="en-US" dirty="0" smtClean="0"/>
              <a:t>銀行</a:t>
            </a:r>
            <a:r>
              <a:rPr lang="zh-TW" altLang="en-US" dirty="0"/>
              <a:t>業務</a:t>
            </a:r>
            <a:r>
              <a:rPr lang="en-US" altLang="zh-TW" dirty="0" smtClean="0"/>
              <a:t>(Virtual Banking)</a:t>
            </a:r>
          </a:p>
          <a:p>
            <a:pPr lvl="2"/>
            <a:r>
              <a:rPr lang="zh-TW" altLang="en-US" dirty="0" smtClean="0"/>
              <a:t>隱蔽性</a:t>
            </a:r>
            <a:endParaRPr lang="en-US" altLang="zh-TW" dirty="0" smtClean="0"/>
          </a:p>
          <a:p>
            <a:pPr lvl="2"/>
            <a:r>
              <a:rPr lang="zh-TW" altLang="en-US" dirty="0"/>
              <a:t>來源辨識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2"/>
            <a:r>
              <a:rPr lang="zh-TW" altLang="en-US" dirty="0"/>
              <a:t>不可重複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2"/>
            <a:r>
              <a:rPr lang="zh-TW" altLang="en-US" dirty="0"/>
              <a:t>不可否認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低利</a:t>
            </a:r>
            <a:r>
              <a:rPr lang="zh-TW" altLang="en-US" dirty="0" smtClean="0"/>
              <a:t>差時代的信用風險管理能力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2000</a:t>
            </a:r>
            <a:r>
              <a:rPr lang="zh-TW" altLang="en-US" dirty="0" smtClean="0"/>
              <a:t>年網路銀行業務開放以來，融資市場穩定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P2P</a:t>
            </a:r>
            <a:r>
              <a:rPr lang="zh-TW" altLang="en-US" dirty="0" smtClean="0"/>
              <a:t>風險高，金管會研議管理機制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投資</a:t>
            </a:r>
            <a:r>
              <a:rPr lang="en-US" altLang="zh-TW" dirty="0" smtClean="0"/>
              <a:t>(</a:t>
            </a:r>
            <a:r>
              <a:rPr lang="zh-TW" altLang="en-US" dirty="0" smtClean="0"/>
              <a:t>財富管理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機器人理財顧問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Robo</a:t>
            </a:r>
            <a:r>
              <a:rPr lang="en-US" altLang="zh-TW" dirty="0" smtClean="0"/>
              <a:t>-Advisor)</a:t>
            </a:r>
          </a:p>
          <a:p>
            <a:pPr lvl="1"/>
            <a:r>
              <a:rPr lang="zh-TW" altLang="en-US" dirty="0"/>
              <a:t>自動化管理</a:t>
            </a:r>
            <a:r>
              <a:rPr lang="zh-TW" altLang="en-US" dirty="0" smtClean="0"/>
              <a:t>報告</a:t>
            </a:r>
            <a:endParaRPr lang="en-US" altLang="zh-TW" dirty="0" smtClean="0"/>
          </a:p>
          <a:p>
            <a:pPr lvl="1"/>
            <a:r>
              <a:rPr lang="zh-TW" altLang="en-US" dirty="0"/>
              <a:t>社群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pPr lvl="1"/>
            <a:r>
              <a:rPr lang="zh-TW" altLang="en-US" dirty="0"/>
              <a:t>零售演算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r>
              <a:rPr lang="zh-TW" altLang="en-US" dirty="0" smtClean="0"/>
              <a:t>預估衝擊</a:t>
            </a:r>
            <a:endParaRPr lang="en-US" altLang="zh-TW" dirty="0" smtClean="0"/>
          </a:p>
          <a:p>
            <a:pPr lvl="1"/>
            <a:r>
              <a:rPr lang="zh-TW" altLang="en-US" dirty="0"/>
              <a:t>中產客層流</a:t>
            </a:r>
            <a:r>
              <a:rPr lang="zh-TW" altLang="en-US" dirty="0" smtClean="0"/>
              <a:t>失</a:t>
            </a:r>
            <a:r>
              <a:rPr lang="en-US" altLang="zh-TW" dirty="0" smtClean="0"/>
              <a:t>:</a:t>
            </a:r>
            <a:r>
              <a:rPr lang="zh-TW" altLang="en-US" dirty="0" smtClean="0"/>
              <a:t> 傳統市場投資人轉往</a:t>
            </a:r>
            <a:r>
              <a:rPr lang="en-US" altLang="zh-TW" dirty="0" smtClean="0"/>
              <a:t>Robot</a:t>
            </a:r>
          </a:p>
          <a:p>
            <a:pPr lvl="1"/>
            <a:r>
              <a:rPr lang="zh-TW" altLang="en-US" dirty="0"/>
              <a:t>改變</a:t>
            </a:r>
            <a:r>
              <a:rPr lang="zh-TW" altLang="en-US" dirty="0" smtClean="0"/>
              <a:t>理專諮詢價值</a:t>
            </a:r>
            <a:r>
              <a:rPr lang="en-US" altLang="zh-TW" dirty="0" smtClean="0"/>
              <a:t>:</a:t>
            </a:r>
            <a:r>
              <a:rPr lang="zh-TW" altLang="en-US" dirty="0" smtClean="0"/>
              <a:t> 差異化服務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降低</a:t>
            </a:r>
            <a:r>
              <a:rPr lang="zh-TW" altLang="en-US" dirty="0"/>
              <a:t>理財專家</a:t>
            </a:r>
            <a:r>
              <a:rPr lang="zh-TW" altLang="en-US" dirty="0" smtClean="0"/>
              <a:t>門檻</a:t>
            </a:r>
            <a:endParaRPr lang="en-US" altLang="zh-TW" dirty="0" smtClean="0"/>
          </a:p>
          <a:p>
            <a:r>
              <a:rPr lang="zh-TW" altLang="en-US" dirty="0"/>
              <a:t>流程外部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銀行以自行辦理為原則</a:t>
            </a:r>
            <a:endParaRPr lang="en-US" altLang="zh-TW" dirty="0" smtClean="0"/>
          </a:p>
          <a:p>
            <a:pPr lvl="1"/>
            <a:r>
              <a:rPr lang="zh-TW" altLang="en-US" dirty="0"/>
              <a:t>投信</a:t>
            </a:r>
            <a:r>
              <a:rPr lang="zh-TW" altLang="en-US" dirty="0" smtClean="0"/>
              <a:t>、期貨事業部分開放委外，保險尚未開放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交易市場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高頻交易</a:t>
            </a:r>
            <a:r>
              <a:rPr lang="en-US" altLang="zh-TW" dirty="0" smtClean="0"/>
              <a:t>(High-Frequency Trade; HFT)</a:t>
            </a:r>
          </a:p>
          <a:p>
            <a:pPr lvl="1"/>
            <a:r>
              <a:rPr lang="zh-TW" altLang="en-US" dirty="0" smtClean="0"/>
              <a:t>以微秒</a:t>
            </a:r>
            <a:r>
              <a:rPr lang="en-US" altLang="zh-TW" dirty="0" smtClean="0"/>
              <a:t>(10^-6)</a:t>
            </a:r>
            <a:r>
              <a:rPr lang="zh-TW" altLang="en-US" dirty="0" smtClean="0"/>
              <a:t>為單位。</a:t>
            </a:r>
            <a:endParaRPr lang="en-US" altLang="zh-TW" dirty="0" smtClean="0"/>
          </a:p>
          <a:p>
            <a:pPr lvl="1"/>
            <a:r>
              <a:rPr lang="zh-TW" altLang="en-US" dirty="0"/>
              <a:t>利用演算法進行</a:t>
            </a:r>
            <a:r>
              <a:rPr lang="en-US" altLang="zh-TW" dirty="0"/>
              <a:t>HFT</a:t>
            </a:r>
            <a:r>
              <a:rPr lang="zh-TW" altLang="en-US" dirty="0"/>
              <a:t>下單，頻繁</a:t>
            </a:r>
            <a:r>
              <a:rPr lang="zh-TW" altLang="en-US" dirty="0" smtClean="0"/>
              <a:t>交易。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By 2010, </a:t>
            </a:r>
            <a:r>
              <a:rPr lang="zh-TW" altLang="en-US" dirty="0" smtClean="0"/>
              <a:t>美國市場的高頻交易量，佔總交易量</a:t>
            </a:r>
            <a:r>
              <a:rPr lang="en-US" altLang="zh-TW" dirty="0" smtClean="0"/>
              <a:t>60%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設備、</a:t>
            </a:r>
            <a:r>
              <a:rPr lang="zh-TW" altLang="en-US" dirty="0" smtClean="0"/>
              <a:t>演算法逐漸優化，門檻逐年提高，獲利下降。</a:t>
            </a:r>
            <a:endParaRPr lang="en-US" altLang="zh-TW" dirty="0" smtClean="0"/>
          </a:p>
          <a:p>
            <a:r>
              <a:rPr lang="zh-TW" altLang="en-US" dirty="0"/>
              <a:t>新興資訊交流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lvl="1"/>
            <a:r>
              <a:rPr lang="zh-TW" altLang="en-US" dirty="0"/>
              <a:t>金融服務、群眾募資</a:t>
            </a:r>
            <a:r>
              <a:rPr lang="zh-TW" altLang="en-US" dirty="0" smtClean="0"/>
              <a:t>、金融社群</a:t>
            </a:r>
            <a:endParaRPr lang="en-US" altLang="zh-TW" dirty="0" smtClean="0"/>
          </a:p>
          <a:p>
            <a:r>
              <a:rPr lang="zh-TW" altLang="en-US" dirty="0" smtClean="0"/>
              <a:t>國內證券市場採集合競價交易，約每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秒搓合一次。</a:t>
            </a:r>
            <a:endParaRPr lang="en-US" altLang="zh-TW" dirty="0" smtClean="0"/>
          </a:p>
          <a:p>
            <a:pPr lvl="1"/>
            <a:r>
              <a:rPr lang="zh-TW" altLang="en-US" dirty="0"/>
              <a:t>目前期貨市場</a:t>
            </a:r>
            <a:r>
              <a:rPr lang="zh-TW" altLang="en-US" dirty="0" smtClean="0"/>
              <a:t>的自然人交易仍超過</a:t>
            </a:r>
            <a:r>
              <a:rPr lang="en-US" altLang="zh-TW" dirty="0" smtClean="0"/>
              <a:t>50%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</a:t>
            </a:r>
            <a:r>
              <a:rPr lang="zh-TW" altLang="en-US" dirty="0" smtClean="0"/>
              <a:t> 創新研發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pPr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</a:t>
            </a:r>
            <a:r>
              <a:rPr lang="zh-TW" altLang="en-US" dirty="0" smtClean="0"/>
              <a:t>金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各國鼓勵創新創業</a:t>
            </a:r>
            <a:endParaRPr lang="en-US" altLang="zh-TW" dirty="0" smtClean="0"/>
          </a:p>
          <a:p>
            <a:pPr lvl="1"/>
            <a:r>
              <a:rPr lang="zh-TW" altLang="en-US" dirty="0"/>
              <a:t>澳洲政府</a:t>
            </a:r>
            <a:r>
              <a:rPr lang="zh-TW" altLang="en-US" dirty="0" smtClean="0"/>
              <a:t>成立金融科技中心。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新加坡金管局投入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2.25</a:t>
            </a:r>
            <a:r>
              <a:rPr lang="zh-TW" altLang="en-US" dirty="0" smtClean="0"/>
              <a:t>億新幣</a:t>
            </a:r>
            <a:r>
              <a:rPr lang="en-US" altLang="zh-TW" dirty="0" smtClean="0"/>
              <a:t>(50</a:t>
            </a:r>
            <a:r>
              <a:rPr lang="zh-TW" altLang="en-US" dirty="0" smtClean="0"/>
              <a:t>億台幣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韓國提供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20</a:t>
            </a:r>
            <a:r>
              <a:rPr lang="zh-TW" altLang="en-US" dirty="0" smtClean="0"/>
              <a:t>兆韓元的科技擔保貸款，另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億韓元成長基金。</a:t>
            </a:r>
            <a:endParaRPr lang="en-US" altLang="zh-TW" dirty="0" smtClean="0"/>
          </a:p>
          <a:p>
            <a:r>
              <a:rPr lang="zh-TW" altLang="en-US" dirty="0"/>
              <a:t>金管</a:t>
            </a:r>
            <a:r>
              <a:rPr lang="zh-TW" altLang="en-US" dirty="0" smtClean="0"/>
              <a:t>會函請台灣金融服務總會，成立金融科技發展基金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億元。</a:t>
            </a:r>
            <a:r>
              <a:rPr lang="en-US" altLang="zh-TW" dirty="0" smtClean="0"/>
              <a:t>(200</a:t>
            </a:r>
            <a:r>
              <a:rPr lang="zh-TW" altLang="en-US" dirty="0" smtClean="0"/>
              <a:t>萬元</a:t>
            </a:r>
            <a:r>
              <a:rPr lang="en-US" altLang="zh-TW" dirty="0" smtClean="0"/>
              <a:t>/</a:t>
            </a:r>
            <a:r>
              <a:rPr lang="zh-TW" altLang="en-US" dirty="0" smtClean="0"/>
              <a:t>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2016/7/4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大金融科技聚落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矽谷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紐約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OnDeck</a:t>
            </a:r>
            <a:r>
              <a:rPr lang="en-US" altLang="zh-TW" dirty="0" smtClean="0"/>
              <a:t> 10</a:t>
            </a:r>
            <a:r>
              <a:rPr lang="zh-TW" altLang="en-US" dirty="0" smtClean="0"/>
              <a:t>億</a:t>
            </a:r>
            <a:r>
              <a:rPr lang="en-US" altLang="zh-TW" dirty="0" smtClean="0"/>
              <a:t>USD</a:t>
            </a:r>
            <a:r>
              <a:rPr lang="zh-TW" altLang="en-US" dirty="0" smtClean="0"/>
              <a:t>借貸、</a:t>
            </a:r>
            <a:r>
              <a:rPr lang="en-US" altLang="zh-TW" dirty="0" err="1" smtClean="0"/>
              <a:t>Kickstarter</a:t>
            </a:r>
            <a:r>
              <a:rPr lang="en-US" altLang="zh-TW" dirty="0" smtClean="0"/>
              <a:t> 11</a:t>
            </a:r>
            <a:r>
              <a:rPr lang="zh-TW" altLang="en-US" dirty="0" smtClean="0"/>
              <a:t>億</a:t>
            </a:r>
            <a:r>
              <a:rPr lang="en-US" altLang="zh-TW" dirty="0" smtClean="0"/>
              <a:t>USD</a:t>
            </a:r>
            <a:r>
              <a:rPr lang="zh-TW" altLang="en-US" dirty="0" smtClean="0"/>
              <a:t>募資。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倫敦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</a:t>
            </a:r>
            <a:r>
              <a:rPr lang="zh-TW" altLang="en-US" dirty="0" smtClean="0"/>
              <a:t>歐洲金融科技</a:t>
            </a:r>
            <a:r>
              <a:rPr lang="en-US" altLang="zh-TW" dirty="0" smtClean="0"/>
              <a:t>52%</a:t>
            </a:r>
            <a:r>
              <a:rPr lang="zh-TW" altLang="en-US" dirty="0" smtClean="0"/>
              <a:t>交易額。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香港</a:t>
            </a:r>
            <a:endParaRPr lang="en-US" altLang="zh-TW" dirty="0" smtClean="0"/>
          </a:p>
          <a:p>
            <a:pPr lvl="1"/>
            <a:r>
              <a:rPr lang="zh-TW" altLang="en-US" dirty="0"/>
              <a:t>新加坡</a:t>
            </a:r>
            <a:endParaRPr lang="en-US" altLang="zh-TW" dirty="0" smtClean="0"/>
          </a:p>
          <a:p>
            <a:r>
              <a:rPr lang="zh-TW" altLang="en-US" dirty="0" smtClean="0"/>
              <a:t>國內規劃方針</a:t>
            </a:r>
            <a:r>
              <a:rPr lang="en-US" altLang="zh-TW" dirty="0" smtClean="0"/>
              <a:t>(</a:t>
            </a:r>
            <a:r>
              <a:rPr lang="zh-TW" altLang="en-US" dirty="0" smtClean="0"/>
              <a:t>行政院</a:t>
            </a:r>
            <a:r>
              <a:rPr lang="en-US" altLang="zh-TW" dirty="0" err="1" smtClean="0"/>
              <a:t>ide@Taiwan</a:t>
            </a:r>
            <a:r>
              <a:rPr lang="zh-TW" altLang="en-US" dirty="0" smtClean="0"/>
              <a:t>政策白皮書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與既有園區空間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pPr lvl="1"/>
            <a:r>
              <a:rPr lang="zh-TW" altLang="en-US" dirty="0"/>
              <a:t>打造國際創業</a:t>
            </a:r>
            <a:r>
              <a:rPr lang="zh-TW" altLang="en-US" dirty="0" smtClean="0"/>
              <a:t>園區</a:t>
            </a:r>
            <a:r>
              <a:rPr lang="en-US" altLang="zh-TW" dirty="0" smtClean="0"/>
              <a:t>(?)</a:t>
            </a:r>
          </a:p>
          <a:p>
            <a:pPr lvl="1"/>
            <a:r>
              <a:rPr lang="zh-TW" altLang="en-US" dirty="0"/>
              <a:t>打造國際</a:t>
            </a:r>
            <a:r>
              <a:rPr lang="zh-TW" altLang="en-US" dirty="0" smtClean="0"/>
              <a:t>加速器</a:t>
            </a:r>
            <a:r>
              <a:rPr lang="en-US" altLang="zh-TW" dirty="0" smtClean="0"/>
              <a:t>(???)</a:t>
            </a:r>
          </a:p>
          <a:p>
            <a:pPr lvl="1"/>
            <a:r>
              <a:rPr lang="zh-TW" altLang="en-US" dirty="0" smtClean="0"/>
              <a:t>設立</a:t>
            </a:r>
            <a:r>
              <a:rPr lang="zh-TW" altLang="en-US" dirty="0"/>
              <a:t>矽谷</a:t>
            </a:r>
            <a:r>
              <a:rPr lang="zh-TW" altLang="en-US" dirty="0" smtClean="0"/>
              <a:t>「台灣創新創業中心」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ym typeface="Wingdings"/>
                <a:hlinkClick r:id="rId2"/>
              </a:rPr>
              <a:t>goto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持續推動專利保護，與外來業者專利衝擊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金融研訓院辦理相關研討會，邀集專家學者討論建議方案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銀行公會成立專案小組，研議金融專利對銀行業的潛在威脅與因應策略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2780928"/>
            <a:ext cx="3960000" cy="373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52120" y="62280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(as of 2015)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3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IV. </a:t>
            </a:r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法尊科技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RegTech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法規遵循</a:t>
            </a:r>
            <a:r>
              <a:rPr lang="zh-TW" altLang="en-US" dirty="0" smtClean="0"/>
              <a:t>、監控報告、交易報告、案例管理</a:t>
            </a:r>
            <a:endParaRPr lang="en-US" altLang="zh-TW" dirty="0" smtClean="0"/>
          </a:p>
          <a:p>
            <a:r>
              <a:rPr lang="zh-TW" altLang="en-US" dirty="0"/>
              <a:t>銀行業風險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/>
              <a:t>內控</a:t>
            </a:r>
            <a:r>
              <a:rPr lang="zh-TW" altLang="en-US" dirty="0" smtClean="0"/>
              <a:t>稽核、風險管理、公司治理等三把健全之鑰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巴賽爾資本協定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2016/7/5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501007"/>
            <a:ext cx="68437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5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產業</a:t>
            </a:r>
            <a:r>
              <a:rPr lang="zh-TW" altLang="en-US" dirty="0" smtClean="0"/>
              <a:t>融合</a:t>
            </a:r>
            <a:endParaRPr lang="en-US" altLang="zh-TW" dirty="0" smtClean="0"/>
          </a:p>
          <a:p>
            <a:r>
              <a:rPr lang="zh-TW" altLang="en-US" dirty="0" smtClean="0"/>
              <a:t>中介式微</a:t>
            </a:r>
            <a:endParaRPr lang="en-US" altLang="zh-TW" dirty="0" smtClean="0"/>
          </a:p>
          <a:p>
            <a:r>
              <a:rPr lang="zh-TW" altLang="en-US" dirty="0"/>
              <a:t>外部資源</a:t>
            </a: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292D-0E3D-426E-89E3-B1EEBDC7792D}" type="datetime1">
              <a:rPr lang="zh-TW" altLang="en-US" smtClean="0"/>
              <a:t>2016/7/1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消費者保護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英國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金融監理一元化改革</a:t>
            </a:r>
            <a:endParaRPr lang="en-US" altLang="zh-TW" dirty="0" smtClean="0"/>
          </a:p>
          <a:p>
            <a:pPr lvl="2"/>
            <a:r>
              <a:rPr lang="zh-TW" altLang="en-US" dirty="0"/>
              <a:t>第一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 整合金融監理機關</a:t>
            </a:r>
            <a:endParaRPr lang="en-US" altLang="zh-TW" dirty="0" smtClean="0"/>
          </a:p>
          <a:p>
            <a:pPr lvl="2"/>
            <a:r>
              <a:rPr lang="zh-TW" altLang="en-US" dirty="0"/>
              <a:t>第二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 「金融服務暨</a:t>
            </a:r>
            <a:r>
              <a:rPr lang="zh-TW" altLang="en-US" dirty="0"/>
              <a:t>市場法</a:t>
            </a:r>
            <a:r>
              <a:rPr lang="zh-TW" altLang="en-US" dirty="0" smtClean="0"/>
              <a:t>」規範銀行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證券</a:t>
            </a:r>
            <a:r>
              <a:rPr lang="en-US" altLang="zh-TW" dirty="0" smtClean="0"/>
              <a:t>/</a:t>
            </a:r>
            <a:r>
              <a:rPr lang="zh-TW" altLang="en-US" dirty="0" smtClean="0"/>
              <a:t>保險之金融活動。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美國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聯準會</a:t>
            </a:r>
            <a:r>
              <a:rPr lang="en-US" altLang="zh-TW" dirty="0" smtClean="0"/>
              <a:t>(FRB)</a:t>
            </a:r>
            <a:r>
              <a:rPr lang="zh-TW" altLang="en-US" dirty="0" smtClean="0"/>
              <a:t>、聯邦存保公司</a:t>
            </a:r>
            <a:r>
              <a:rPr lang="en-US" altLang="zh-TW" dirty="0" smtClean="0"/>
              <a:t>(FDIC)</a:t>
            </a:r>
            <a:r>
              <a:rPr lang="zh-TW" altLang="en-US" dirty="0" smtClean="0"/>
              <a:t>與通貨監理署</a:t>
            </a:r>
            <a:r>
              <a:rPr lang="en-US" altLang="zh-TW" dirty="0" smtClean="0"/>
              <a:t>(OCC)</a:t>
            </a:r>
            <a:r>
              <a:rPr lang="zh-TW" altLang="en-US" dirty="0" smtClean="0"/>
              <a:t>，共同組成聯邦金融機構檢查委員會</a:t>
            </a:r>
            <a:r>
              <a:rPr lang="en-US" altLang="zh-TW" dirty="0" smtClean="0"/>
              <a:t>(FFIEC)</a:t>
            </a:r>
            <a:r>
              <a:rPr lang="zh-TW" altLang="en-US" dirty="0" smtClean="0"/>
              <a:t>，推動相關法案</a:t>
            </a:r>
            <a:endParaRPr lang="en-US" altLang="zh-TW" dirty="0" smtClean="0"/>
          </a:p>
          <a:p>
            <a:pPr lvl="2"/>
            <a:r>
              <a:rPr lang="zh-TW" altLang="en-US" b="1" dirty="0"/>
              <a:t>電子資金移轉法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規範對消費者服務之指示、移轉紀錄、交付義務及不法資金移轉的雙方責任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信用取得平等法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規範禁止以性別、婚姻、種族、年齡等歧視待遇。</a:t>
            </a:r>
            <a:endParaRPr lang="en-US" altLang="zh-TW" dirty="0" smtClean="0"/>
          </a:p>
          <a:p>
            <a:pPr lvl="2"/>
            <a:r>
              <a:rPr lang="zh-TW" altLang="en-US" b="1" dirty="0"/>
              <a:t>公平</a:t>
            </a:r>
            <a:r>
              <a:rPr lang="zh-TW" altLang="en-US" b="1" dirty="0" smtClean="0"/>
              <a:t>信用報告法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規範信用報告機構在充分授權下，提供信用報告或信用資料給消費者，或提供第三方機構時須符合之規範。</a:t>
            </a:r>
            <a:endParaRPr lang="en-US" altLang="zh-TW" dirty="0" smtClean="0"/>
          </a:p>
          <a:p>
            <a:pPr lvl="2"/>
            <a:r>
              <a:rPr lang="zh-TW" altLang="en-US" b="1" dirty="0"/>
              <a:t>公平債務催收法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規範金融機構需確保催收聯絡方式的傳遞獲得保障。</a:t>
            </a:r>
            <a:endParaRPr lang="en-US" altLang="zh-TW" dirty="0" smtClean="0"/>
          </a:p>
          <a:p>
            <a:pPr lvl="2"/>
            <a:r>
              <a:rPr lang="zh-TW" altLang="en-US" dirty="0"/>
              <a:t>其餘法規</a:t>
            </a:r>
            <a:r>
              <a:rPr lang="zh-TW" altLang="en-US" dirty="0" smtClean="0"/>
              <a:t>參閱白皮書</a:t>
            </a:r>
            <a:r>
              <a:rPr lang="en-US" altLang="zh-TW" dirty="0" smtClean="0"/>
              <a:t>p.65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消費者保護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修正金融消費者保護法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督導金融機構建立消費爭議處理作業流程</a:t>
            </a:r>
            <a:endParaRPr lang="en-US" altLang="zh-TW" dirty="0" smtClean="0"/>
          </a:p>
          <a:p>
            <a:pPr lvl="1"/>
            <a:r>
              <a:rPr lang="zh-TW" altLang="en-US" dirty="0"/>
              <a:t>金融</a:t>
            </a:r>
            <a:r>
              <a:rPr lang="zh-TW" altLang="en-US" dirty="0" smtClean="0"/>
              <a:t>服務業公平待客原則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新興資安議題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/>
              <a:t>第三</a:t>
            </a:r>
            <a:r>
              <a:rPr lang="zh-TW" altLang="en-US" dirty="0" smtClean="0"/>
              <a:t>方安全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增加第三方安全的監督支出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健全基礎安全架構以增進與第三方合作之保障</a:t>
            </a:r>
            <a:endParaRPr lang="en-US" altLang="zh-TW" dirty="0" smtClean="0"/>
          </a:p>
          <a:p>
            <a:pPr lvl="1"/>
            <a:r>
              <a:rPr lang="zh-TW" altLang="en-US" dirty="0"/>
              <a:t>行動服務</a:t>
            </a:r>
            <a:r>
              <a:rPr lang="zh-TW" altLang="en-US" dirty="0" smtClean="0"/>
              <a:t>安全</a:t>
            </a:r>
            <a:endParaRPr lang="en-US" altLang="zh-TW" dirty="0" smtClean="0"/>
          </a:p>
          <a:p>
            <a:pPr lvl="2"/>
            <a:r>
              <a:rPr lang="zh-TW" altLang="en-US" dirty="0"/>
              <a:t>行動裝置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資料保護、連線功能、加密傳輸等。</a:t>
            </a:r>
            <a:endParaRPr lang="en-US" altLang="zh-TW" dirty="0" smtClean="0"/>
          </a:p>
          <a:p>
            <a:pPr lvl="2"/>
            <a:r>
              <a:rPr lang="zh-TW" altLang="en-US" dirty="0"/>
              <a:t>應用軟體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開發門檻降低，安全漏洞</a:t>
            </a:r>
            <a:endParaRPr lang="en-US" altLang="zh-TW" dirty="0" smtClean="0"/>
          </a:p>
          <a:p>
            <a:pPr lvl="2"/>
            <a:r>
              <a:rPr lang="zh-TW" altLang="en-US" dirty="0"/>
              <a:t>身分識別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生物識別。</a:t>
            </a:r>
            <a:endParaRPr lang="en-US" altLang="zh-TW" dirty="0" smtClean="0"/>
          </a:p>
          <a:p>
            <a:pPr lvl="1"/>
            <a:r>
              <a:rPr lang="zh-TW" altLang="en-US" dirty="0"/>
              <a:t>快速</a:t>
            </a:r>
            <a:r>
              <a:rPr lang="zh-TW" altLang="en-US" dirty="0" smtClean="0"/>
              <a:t>回應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傳播迅速是科技帶來的雙面刃</a:t>
            </a:r>
            <a:endParaRPr lang="en-US" altLang="zh-TW" dirty="0" smtClean="0"/>
          </a:p>
          <a:p>
            <a:pPr lvl="2"/>
            <a:r>
              <a:rPr lang="zh-TW" altLang="en-US" dirty="0"/>
              <a:t>錯誤訊息、謠言</a:t>
            </a:r>
            <a:r>
              <a:rPr lang="zh-TW" altLang="en-US" dirty="0" smtClean="0"/>
              <a:t>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影響風險定價、消費者信心不足發生擠兌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新興資安議題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國內現況 </a:t>
            </a:r>
            <a:r>
              <a:rPr lang="en-US" altLang="zh-TW" dirty="0" smtClean="0"/>
              <a:t>(</a:t>
            </a:r>
            <a:r>
              <a:rPr lang="zh-TW" altLang="en-US" dirty="0" smtClean="0"/>
              <a:t>銀行業</a:t>
            </a:r>
            <a:r>
              <a:rPr lang="en-US" altLang="zh-TW" dirty="0" smtClean="0"/>
              <a:t>)</a:t>
            </a:r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 smtClean="0"/>
              <a:t>金融機構資訊系統安全基準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</a:t>
            </a:r>
            <a:r>
              <a:rPr lang="zh-TW" altLang="en-US" dirty="0" smtClean="0"/>
              <a:t>辦理</a:t>
            </a:r>
            <a:r>
              <a:rPr lang="zh-TW" altLang="en-US" u="sng" dirty="0" smtClean="0"/>
              <a:t>電子銀行業務</a:t>
            </a:r>
            <a:r>
              <a:rPr lang="zh-TW" altLang="en-US" dirty="0" smtClean="0"/>
              <a:t>安全控管作業基準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信用卡</a:t>
            </a:r>
            <a:r>
              <a:rPr lang="zh-TW" altLang="en-US" u="sng" dirty="0" smtClean="0"/>
              <a:t>業務機構</a:t>
            </a:r>
            <a:r>
              <a:rPr lang="zh-TW" altLang="en-US" dirty="0" smtClean="0"/>
              <a:t>辦理</a:t>
            </a:r>
            <a:r>
              <a:rPr lang="zh-TW" altLang="en-US" u="sng" dirty="0" smtClean="0"/>
              <a:t>手機信用卡業務</a:t>
            </a:r>
            <a:r>
              <a:rPr lang="zh-TW" altLang="en-US" dirty="0" smtClean="0"/>
              <a:t>安全</a:t>
            </a:r>
            <a:r>
              <a:rPr lang="zh-TW" altLang="en-US" dirty="0"/>
              <a:t>控管作業</a:t>
            </a:r>
            <a:r>
              <a:rPr lang="zh-TW" altLang="en-US" dirty="0" smtClean="0"/>
              <a:t>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電子支付</a:t>
            </a:r>
            <a:r>
              <a:rPr lang="zh-TW" altLang="en-US" u="sng" dirty="0" smtClean="0"/>
              <a:t>機構</a:t>
            </a:r>
            <a:r>
              <a:rPr lang="zh-TW" altLang="en-US" dirty="0" smtClean="0"/>
              <a:t>資訊系統標準及</a:t>
            </a:r>
            <a:r>
              <a:rPr lang="zh-TW" altLang="en-US" dirty="0"/>
              <a:t>安全控管作業</a:t>
            </a:r>
            <a:r>
              <a:rPr lang="zh-TW" altLang="en-US" dirty="0" smtClean="0"/>
              <a:t>基準辦法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電子票</a:t>
            </a:r>
            <a:r>
              <a:rPr lang="zh-TW" altLang="en-US" u="sng" dirty="0" smtClean="0"/>
              <a:t>證</a:t>
            </a:r>
            <a:r>
              <a:rPr lang="zh-TW" altLang="en-US" dirty="0" smtClean="0"/>
              <a:t>應用安全強度準則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金融機構辦理電腦系統資訊安全評估</a:t>
            </a:r>
            <a:r>
              <a:rPr lang="zh-TW" altLang="en-US" dirty="0" smtClean="0"/>
              <a:t>辦法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係指電子銀行、</a:t>
            </a:r>
            <a:r>
              <a:rPr lang="en-US" altLang="zh-TW" dirty="0" smtClean="0"/>
              <a:t>ATM</a:t>
            </a:r>
            <a:r>
              <a:rPr lang="zh-TW" altLang="en-US" dirty="0" smtClean="0"/>
              <a:t>、分行系統等客戶服務系統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金融監督管理委員會指定非公務機關個人資料檔案安全維護</a:t>
            </a:r>
            <a:r>
              <a:rPr lang="zh-TW" altLang="en-US" dirty="0" smtClean="0"/>
              <a:t>辦法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金融機構提供行動裝置應用程式</a:t>
            </a:r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運用新興科技應注意事項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V. </a:t>
            </a:r>
            <a:r>
              <a:rPr lang="zh-TW" altLang="en-US" dirty="0" smtClean="0"/>
              <a:t>基礎建設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行動金融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行動銀行</a:t>
            </a:r>
            <a:endParaRPr lang="en-US" altLang="zh-TW" dirty="0" smtClean="0"/>
          </a:p>
          <a:p>
            <a:pPr lvl="1"/>
            <a:r>
              <a:rPr lang="zh-TW" altLang="en-US" dirty="0"/>
              <a:t>行動</a:t>
            </a:r>
            <a:r>
              <a:rPr lang="zh-TW" altLang="en-US" dirty="0" smtClean="0"/>
              <a:t>支付</a:t>
            </a:r>
            <a:endParaRPr lang="en-US" altLang="zh-TW" dirty="0" smtClean="0"/>
          </a:p>
          <a:p>
            <a:pPr lvl="1"/>
            <a:r>
              <a:rPr lang="zh-TW" altLang="en-US" dirty="0"/>
              <a:t>電子</a:t>
            </a:r>
            <a:r>
              <a:rPr lang="zh-TW" altLang="en-US" dirty="0" smtClean="0"/>
              <a:t>錢包</a:t>
            </a:r>
            <a:endParaRPr lang="en-US" altLang="zh-TW" dirty="0" smtClean="0"/>
          </a:p>
          <a:p>
            <a:pPr lvl="1"/>
            <a:r>
              <a:rPr lang="zh-TW" altLang="en-US" dirty="0"/>
              <a:t>行動</a:t>
            </a:r>
            <a:r>
              <a:rPr lang="zh-TW" altLang="en-US" dirty="0" smtClean="0"/>
              <a:t>交易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證券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行動保險</a:t>
            </a:r>
            <a:endParaRPr lang="en-US" altLang="zh-TW" dirty="0" smtClean="0"/>
          </a:p>
          <a:p>
            <a:r>
              <a:rPr lang="zh-TW" altLang="en-US" dirty="0"/>
              <a:t>國內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pPr lvl="1"/>
            <a:r>
              <a:rPr lang="zh-TW" altLang="en-US" dirty="0"/>
              <a:t>法規調整</a:t>
            </a:r>
            <a:r>
              <a:rPr lang="zh-TW" altLang="en-US" dirty="0" smtClean="0"/>
              <a:t>、開放線上開戶、申辦信貸、投保、行動支付</a:t>
            </a:r>
            <a:endParaRPr lang="en-US" altLang="zh-TW" dirty="0" smtClean="0"/>
          </a:p>
          <a:p>
            <a:pPr lvl="1"/>
            <a:r>
              <a:rPr lang="zh-TW" altLang="en-US" dirty="0"/>
              <a:t>開放</a:t>
            </a:r>
            <a:r>
              <a:rPr lang="zh-TW" altLang="en-US" dirty="0" smtClean="0"/>
              <a:t>設立電子支付機構、開放經營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股權性質</a:t>
            </a:r>
            <a:r>
              <a:rPr lang="en-US" altLang="zh-TW" dirty="0" smtClean="0"/>
              <a:t>)</a:t>
            </a:r>
            <a:r>
              <a:rPr lang="zh-TW" altLang="en-US" dirty="0" smtClean="0"/>
              <a:t>募資平台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2015</a:t>
            </a:r>
            <a:r>
              <a:rPr lang="zh-TW" altLang="en-US" dirty="0" smtClean="0"/>
              <a:t>止，計</a:t>
            </a:r>
            <a:r>
              <a:rPr lang="en-US" altLang="zh-TW" dirty="0" smtClean="0"/>
              <a:t>21</a:t>
            </a:r>
            <a:r>
              <a:rPr lang="zh-TW" altLang="en-US" dirty="0" smtClean="0"/>
              <a:t>家機構開辦</a:t>
            </a:r>
            <a:r>
              <a:rPr lang="en-US" altLang="zh-TW" dirty="0" smtClean="0"/>
              <a:t>NFC</a:t>
            </a:r>
            <a:r>
              <a:rPr lang="zh-TW" altLang="en-US" dirty="0" smtClean="0"/>
              <a:t>手機信用卡、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家開辦行動金融卡、</a:t>
            </a:r>
            <a:r>
              <a:rPr lang="en-US" altLang="zh-TW" dirty="0" smtClean="0"/>
              <a:t>12</a:t>
            </a:r>
            <a:r>
              <a:rPr lang="zh-TW" altLang="en-US" dirty="0" smtClean="0"/>
              <a:t>家開辦</a:t>
            </a:r>
            <a:r>
              <a:rPr lang="en-US" altLang="zh-TW" dirty="0" smtClean="0"/>
              <a:t>QR-code</a:t>
            </a:r>
            <a:r>
              <a:rPr lang="zh-TW" altLang="en-US" dirty="0" smtClean="0"/>
              <a:t>行動支付、</a:t>
            </a:r>
            <a:r>
              <a:rPr lang="en-US" altLang="zh-TW" dirty="0" smtClean="0"/>
              <a:t>7</a:t>
            </a:r>
            <a:r>
              <a:rPr lang="zh-TW" altLang="en-US" dirty="0" smtClean="0"/>
              <a:t>家開辦</a:t>
            </a:r>
            <a:r>
              <a:rPr lang="en-US" altLang="zh-TW" dirty="0" err="1" smtClean="0"/>
              <a:t>mPOS</a:t>
            </a:r>
            <a:r>
              <a:rPr lang="zh-TW" altLang="en-US" dirty="0" smtClean="0"/>
              <a:t>行動收單。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2016/7/5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三種雲端架構</a:t>
            </a:r>
            <a:endParaRPr lang="en-US" altLang="zh-TW" dirty="0" smtClean="0"/>
          </a:p>
          <a:p>
            <a:pPr lvl="1"/>
            <a:r>
              <a:rPr lang="zh-TW" altLang="en-US" dirty="0"/>
              <a:t>軟體即服務</a:t>
            </a:r>
            <a:r>
              <a:rPr lang="en-US" altLang="zh-TW" dirty="0"/>
              <a:t>(</a:t>
            </a:r>
            <a:r>
              <a:rPr lang="en-US" altLang="zh-TW" dirty="0" err="1"/>
              <a:t>SaaS</a:t>
            </a:r>
            <a:r>
              <a:rPr lang="en-US" altLang="zh-TW" dirty="0" smtClean="0"/>
              <a:t>)</a:t>
            </a:r>
            <a:r>
              <a:rPr lang="zh-TW" altLang="en-US" dirty="0"/>
              <a:t> 、平台即服務</a:t>
            </a:r>
            <a:r>
              <a:rPr lang="en-US" altLang="zh-TW" dirty="0"/>
              <a:t>(</a:t>
            </a:r>
            <a:r>
              <a:rPr lang="en-US" altLang="zh-TW" dirty="0" err="1"/>
              <a:t>PaaS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、</a:t>
            </a:r>
            <a:r>
              <a:rPr lang="zh-TW" altLang="en-US" dirty="0"/>
              <a:t>架構即服務</a:t>
            </a:r>
            <a:r>
              <a:rPr lang="en-US" altLang="zh-TW" dirty="0"/>
              <a:t>(</a:t>
            </a:r>
            <a:r>
              <a:rPr lang="en-US" altLang="zh-TW" dirty="0" err="1"/>
              <a:t>IaaS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公有雲、私有雲、混和雲。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多數企業未建立穩定的方式採用雲端服務。安全是首要障礙。</a:t>
            </a:r>
            <a:endParaRPr lang="en-US" altLang="zh-TW" dirty="0" smtClean="0"/>
          </a:p>
          <a:p>
            <a:r>
              <a:rPr lang="zh-TW" altLang="en-US" dirty="0"/>
              <a:t>國內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pPr lvl="1"/>
            <a:r>
              <a:rPr lang="zh-TW" altLang="en-US" dirty="0"/>
              <a:t>財金</a:t>
            </a:r>
            <a:r>
              <a:rPr lang="zh-TW" altLang="en-US" dirty="0" smtClean="0"/>
              <a:t>資訊公司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財金雲連結中央銀行、本國銀行、郵局、農漁會、信合社等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雲端收單共用中心</a:t>
            </a:r>
            <a:endParaRPr lang="en-US" altLang="zh-TW" dirty="0" smtClean="0"/>
          </a:p>
          <a:p>
            <a:pPr lvl="2"/>
            <a:r>
              <a:rPr lang="zh-TW" altLang="en-US" dirty="0"/>
              <a:t>實體</a:t>
            </a:r>
            <a:r>
              <a:rPr lang="zh-TW" altLang="en-US" dirty="0" smtClean="0"/>
              <a:t>暨網路收單業務。包含晶片金融卡、大陸銀聯卡等。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雲端資金調撥中心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個人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網路</a:t>
            </a:r>
            <a:r>
              <a:rPr lang="en-US" altLang="zh-TW" dirty="0"/>
              <a:t>ATM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(</a:t>
            </a:r>
            <a:r>
              <a:rPr lang="zh-TW" altLang="en-US" dirty="0" smtClean="0"/>
              <a:t>企業</a:t>
            </a:r>
            <a:r>
              <a:rPr lang="en-US" altLang="zh-TW" dirty="0" smtClean="0"/>
              <a:t>)</a:t>
            </a:r>
            <a:r>
              <a:rPr lang="zh-TW" altLang="en-US" dirty="0" smtClean="0"/>
              <a:t>金融</a:t>
            </a:r>
            <a:r>
              <a:rPr lang="en-US" altLang="zh-TW" dirty="0" smtClean="0"/>
              <a:t>EDI</a:t>
            </a:r>
            <a:r>
              <a:rPr lang="zh-TW" altLang="en-US" dirty="0" smtClean="0"/>
              <a:t>、企業轉帳、資金調撥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國外趨勢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國內近況</a:t>
            </a:r>
            <a:endParaRPr lang="en-US" altLang="zh-TW" dirty="0" smtClean="0"/>
          </a:p>
          <a:p>
            <a:pPr lvl="1"/>
            <a:r>
              <a:rPr lang="zh-TW" altLang="en-US" dirty="0"/>
              <a:t>金管</a:t>
            </a:r>
            <a:r>
              <a:rPr lang="zh-TW" altLang="en-US" dirty="0" smtClean="0"/>
              <a:t>會推動周邊單位陸續資料釋出</a:t>
            </a:r>
            <a:endParaRPr lang="en-US" altLang="zh-TW" dirty="0"/>
          </a:p>
          <a:p>
            <a:pPr lvl="1"/>
            <a:r>
              <a:rPr lang="zh-TW" altLang="en-US" dirty="0" smtClean="0"/>
              <a:t>數據應用分析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產業財務、投資人交易行為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股票、權證、</a:t>
            </a:r>
            <a:r>
              <a:rPr lang="en-US" altLang="zh-TW" dirty="0" smtClean="0"/>
              <a:t>ETF)</a:t>
            </a:r>
            <a:r>
              <a:rPr lang="zh-TW" altLang="en-US" dirty="0" smtClean="0"/>
              <a:t>、市場交易行為等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金融資料開放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推動千餘項資料及開放，制定「</a:t>
            </a:r>
            <a:r>
              <a:rPr lang="zh-TW" altLang="en-US" dirty="0"/>
              <a:t>金融資料開放行動綱領</a:t>
            </a:r>
            <a:r>
              <a:rPr lang="zh-TW" altLang="en-US" dirty="0" smtClean="0"/>
              <a:t>」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12682"/>
              </p:ext>
            </p:extLst>
          </p:nvPr>
        </p:nvGraphicFramePr>
        <p:xfrm>
          <a:off x="972000" y="15506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客戶關係管理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精準行銷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優化服務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信用評估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產品定價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風險管理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生物辨識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生物特徵須具備多種特性，才足以作為辨識依據</a:t>
            </a:r>
            <a:endParaRPr lang="en-US" altLang="zh-TW" dirty="0" smtClean="0"/>
          </a:p>
          <a:p>
            <a:pPr lvl="1"/>
            <a:r>
              <a:rPr lang="zh-TW" altLang="en-US" dirty="0"/>
              <a:t>唯一性</a:t>
            </a:r>
            <a:r>
              <a:rPr lang="zh-TW" altLang="en-US" dirty="0" smtClean="0"/>
              <a:t>、普遍性、永久性、可測性、方便性、不可欺偽性。</a:t>
            </a:r>
            <a:endParaRPr lang="en-US" altLang="zh-TW" dirty="0" smtClean="0"/>
          </a:p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「</a:t>
            </a:r>
            <a:r>
              <a:rPr lang="zh-TW" altLang="en-US" dirty="0" smtClean="0"/>
              <a:t>特徵、指紋」列入個資法</a:t>
            </a:r>
            <a:endParaRPr lang="en-US" altLang="zh-TW" dirty="0" smtClean="0"/>
          </a:p>
          <a:p>
            <a:pPr lvl="1"/>
            <a:r>
              <a:rPr lang="zh-TW" altLang="en-US" dirty="0"/>
              <a:t>本行已</a:t>
            </a:r>
            <a:r>
              <a:rPr lang="zh-TW" altLang="en-US" dirty="0" smtClean="0"/>
              <a:t>有指靜脈</a:t>
            </a:r>
            <a:r>
              <a:rPr lang="en-US" altLang="zh-TW" dirty="0" smtClean="0"/>
              <a:t>ATM</a:t>
            </a:r>
            <a:r>
              <a:rPr lang="zh-TW" altLang="en-US" dirty="0" smtClean="0"/>
              <a:t>無卡提款、第一銀行推出指紋轉帳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38897"/>
              </p:ext>
            </p:extLst>
          </p:nvPr>
        </p:nvGraphicFramePr>
        <p:xfrm>
          <a:off x="972000" y="23488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手指靜脈辨識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語音辨識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指掌紋辨識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虹膜辨識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臉孔辨識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心跳辨識 </a:t>
                      </a:r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(experimental)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加密貨幣</a:t>
            </a:r>
            <a:r>
              <a:rPr lang="en-US" altLang="zh-TW" dirty="0" err="1" smtClean="0"/>
              <a:t>Bitcoin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</a:t>
            </a:r>
            <a:r>
              <a:rPr lang="zh-TW" altLang="en-US" dirty="0"/>
              <a:t>塊</a:t>
            </a:r>
            <a:r>
              <a:rPr lang="zh-TW" altLang="en-US" dirty="0" smtClean="0"/>
              <a:t>鏈</a:t>
            </a:r>
            <a:r>
              <a:rPr lang="en-US" altLang="zh-TW" dirty="0" smtClean="0"/>
              <a:t>2.0</a:t>
            </a:r>
            <a:r>
              <a:rPr lang="zh-TW" altLang="en-US" dirty="0" smtClean="0"/>
              <a:t>，實物資產所有權交易。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依據美國國會圖書館法律研究中心，對</a:t>
            </a:r>
            <a:r>
              <a:rPr lang="en-US" altLang="zh-TW" dirty="0" err="1" smtClean="0"/>
              <a:t>Bitcoin</a:t>
            </a:r>
            <a:r>
              <a:rPr lang="zh-TW" altLang="en-US" dirty="0" smtClean="0"/>
              <a:t>之官方</a:t>
            </a:r>
            <a:r>
              <a:rPr lang="zh-TW" altLang="en-US" dirty="0"/>
              <a:t>立場</a:t>
            </a:r>
            <a:endParaRPr lang="en-US" altLang="zh-TW" dirty="0" smtClean="0"/>
          </a:p>
          <a:p>
            <a:pPr lvl="2"/>
            <a:r>
              <a:rPr lang="zh-TW" altLang="en-US" b="1" dirty="0"/>
              <a:t>態度</a:t>
            </a:r>
            <a:r>
              <a:rPr lang="zh-TW" altLang="en-US" b="1" dirty="0" smtClean="0"/>
              <a:t>正面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 奧</a:t>
            </a:r>
            <a:r>
              <a:rPr lang="zh-TW" altLang="en-US" dirty="0"/>
              <a:t>爾德尼</a:t>
            </a:r>
            <a:r>
              <a:rPr lang="zh-TW" altLang="en-US" dirty="0" smtClean="0"/>
              <a:t>島</a:t>
            </a:r>
            <a:r>
              <a:rPr lang="en-US" altLang="zh-TW" dirty="0"/>
              <a:t>(</a:t>
            </a:r>
            <a:r>
              <a:rPr lang="en-US" altLang="zh-TW" dirty="0" err="1"/>
              <a:t>Alderney</a:t>
            </a:r>
            <a:r>
              <a:rPr lang="en-US" altLang="zh-TW" dirty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比利時、巴西、澳大利亞、克羅埃西亞、芬蘭、德國、土耳其、紐西蘭等</a:t>
            </a:r>
            <a:r>
              <a:rPr lang="en-US" altLang="zh-TW" dirty="0"/>
              <a:t>9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態度保留</a:t>
            </a:r>
            <a:r>
              <a:rPr lang="en-US" altLang="zh-TW" dirty="0" smtClean="0"/>
              <a:t>:</a:t>
            </a:r>
            <a:r>
              <a:rPr lang="zh-TW" altLang="en-US" dirty="0" smtClean="0"/>
              <a:t> 阿根廷</a:t>
            </a:r>
            <a:r>
              <a:rPr lang="zh-TW" altLang="en-US" dirty="0"/>
              <a:t>、加拿大、智利、香港</a:t>
            </a:r>
            <a:r>
              <a:rPr lang="zh-TW" altLang="en-US" dirty="0" smtClean="0"/>
              <a:t>、馬來西亞、希臘</a:t>
            </a:r>
            <a:r>
              <a:rPr lang="zh-TW" altLang="en-US" dirty="0"/>
              <a:t>、印度、印尼、愛爾蘭、以色列、意大利、日本、波蘭、葡萄牙、俄羅斯、新加坡、西班牙、韓國、馬爾他、尼加拉瓜、泰國、台灣等</a:t>
            </a:r>
            <a:r>
              <a:rPr lang="en-US" altLang="zh-TW" dirty="0"/>
              <a:t>22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態度反對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中國大陸、</a:t>
            </a:r>
            <a:r>
              <a:rPr lang="zh-TW" altLang="en-US" dirty="0"/>
              <a:t>塞浦路斯、丹麥、愛沙尼亞、歐盟、法國、冰島、荷蘭、英國等</a:t>
            </a:r>
            <a:r>
              <a:rPr lang="en-US" altLang="zh-TW" dirty="0"/>
              <a:t>9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中央銀行正研議相關數位通貨議題。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 situation (foreign)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法規調適</a:t>
            </a:r>
            <a:endParaRPr lang="en-US" altLang="zh-TW" dirty="0" smtClean="0"/>
          </a:p>
          <a:p>
            <a:pPr lvl="1"/>
            <a:r>
              <a:rPr lang="zh-TW" altLang="en-US" dirty="0"/>
              <a:t>英國：創新</a:t>
            </a:r>
            <a:r>
              <a:rPr lang="zh-TW" altLang="en-US" dirty="0" smtClean="0"/>
              <a:t>計劃</a:t>
            </a:r>
            <a:endParaRPr lang="en-US" altLang="zh-TW" dirty="0" smtClean="0"/>
          </a:p>
          <a:p>
            <a:pPr lvl="1"/>
            <a:r>
              <a:rPr lang="zh-TW" altLang="en-US" dirty="0"/>
              <a:t>新加坡</a:t>
            </a:r>
            <a:r>
              <a:rPr lang="zh-TW" altLang="en-US" dirty="0" smtClean="0"/>
              <a:t>：成立金融科技與創新部門</a:t>
            </a:r>
            <a:endParaRPr lang="en-US" altLang="zh-TW" dirty="0" smtClean="0"/>
          </a:p>
          <a:p>
            <a:pPr lvl="1"/>
            <a:r>
              <a:rPr lang="zh-TW" altLang="en-US" dirty="0"/>
              <a:t>韓國</a:t>
            </a:r>
            <a:r>
              <a:rPr lang="zh-TW" altLang="en-US" dirty="0" smtClean="0"/>
              <a:t>：放寬</a:t>
            </a:r>
            <a:r>
              <a:rPr lang="en-US" altLang="zh-TW" dirty="0" smtClean="0"/>
              <a:t>IT</a:t>
            </a:r>
            <a:r>
              <a:rPr lang="zh-TW" altLang="en-US" dirty="0" smtClean="0"/>
              <a:t>與金融相關法規、修法促進創投</a:t>
            </a:r>
            <a:endParaRPr lang="en-US" altLang="zh-TW" dirty="0" smtClean="0"/>
          </a:p>
          <a:p>
            <a:pPr lvl="1"/>
            <a:r>
              <a:rPr lang="zh-TW" altLang="en-US" dirty="0"/>
              <a:t>澳洲：強化</a:t>
            </a:r>
            <a:r>
              <a:rPr lang="zh-TW" altLang="en-US" dirty="0" smtClean="0"/>
              <a:t>零售支付相關法規</a:t>
            </a:r>
            <a:endParaRPr lang="en-US" altLang="zh-TW" dirty="0" smtClean="0"/>
          </a:p>
          <a:p>
            <a:pPr lvl="1"/>
            <a:r>
              <a:rPr lang="zh-TW" altLang="en-US" dirty="0"/>
              <a:t>美國</a:t>
            </a:r>
            <a:r>
              <a:rPr lang="zh-TW" altLang="en-US" dirty="0" smtClean="0"/>
              <a:t>：提升法規透明度</a:t>
            </a:r>
            <a:endParaRPr lang="en-US" altLang="zh-TW" dirty="0" smtClean="0"/>
          </a:p>
          <a:p>
            <a:r>
              <a:rPr lang="zh-TW" altLang="en-US" dirty="0"/>
              <a:t>成立</a:t>
            </a:r>
            <a:r>
              <a:rPr lang="zh-TW" altLang="en-US" dirty="0" smtClean="0"/>
              <a:t>機構</a:t>
            </a:r>
            <a:endParaRPr lang="en-US" altLang="zh-TW" dirty="0"/>
          </a:p>
          <a:p>
            <a:pPr lvl="1"/>
            <a:r>
              <a:rPr lang="en-US" altLang="zh-TW" dirty="0" smtClean="0"/>
              <a:t>FT</a:t>
            </a:r>
            <a:r>
              <a:rPr lang="zh-TW" altLang="en-US" dirty="0" smtClean="0"/>
              <a:t>督導小組、</a:t>
            </a:r>
            <a:r>
              <a:rPr lang="en-US" altLang="zh-TW" dirty="0" smtClean="0"/>
              <a:t>FT</a:t>
            </a:r>
            <a:r>
              <a:rPr lang="zh-TW" altLang="en-US" dirty="0" smtClean="0"/>
              <a:t>辦公室、</a:t>
            </a:r>
            <a:r>
              <a:rPr lang="en-US" altLang="zh-TW" dirty="0" smtClean="0"/>
              <a:t>FT</a:t>
            </a:r>
            <a:r>
              <a:rPr lang="zh-TW" altLang="en-US" dirty="0" smtClean="0"/>
              <a:t>諮詢顧問團</a:t>
            </a:r>
            <a:endParaRPr lang="en-US" altLang="zh-TW" dirty="0" smtClean="0"/>
          </a:p>
          <a:p>
            <a:r>
              <a:rPr lang="zh-TW" altLang="en-US" dirty="0"/>
              <a:t>提供</a:t>
            </a:r>
            <a:r>
              <a:rPr lang="zh-TW" altLang="en-US" dirty="0" smtClean="0"/>
              <a:t>租稅、補助、擔保融資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新加坡：新創公司前</a:t>
            </a:r>
            <a:r>
              <a:rPr lang="en-US" altLang="zh-TW" dirty="0" smtClean="0"/>
              <a:t>3</a:t>
            </a:r>
            <a:r>
              <a:rPr lang="zh-TW" altLang="en-US" dirty="0" smtClean="0"/>
              <a:t>年免稅</a:t>
            </a:r>
            <a:endParaRPr lang="en-US" altLang="zh-TW" dirty="0" smtClean="0"/>
          </a:p>
          <a:p>
            <a:pPr lvl="1"/>
            <a:r>
              <a:rPr lang="zh-TW" altLang="en-US" dirty="0"/>
              <a:t>韓國</a:t>
            </a:r>
            <a:r>
              <a:rPr lang="zh-TW" altLang="en-US" dirty="0" smtClean="0"/>
              <a:t>：科技擔保借款、創投資本</a:t>
            </a:r>
            <a:endParaRPr lang="en-US" altLang="zh-TW" dirty="0" smtClean="0"/>
          </a:p>
          <a:p>
            <a:pPr lvl="1"/>
            <a:r>
              <a:rPr lang="zh-TW" altLang="en-US" dirty="0"/>
              <a:t>以色列</a:t>
            </a:r>
            <a:r>
              <a:rPr lang="zh-TW" altLang="en-US" dirty="0" smtClean="0"/>
              <a:t>：天使投資減免租稅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 </a:t>
            </a:r>
            <a:r>
              <a:rPr lang="zh-TW" altLang="en-US" dirty="0" smtClean="0"/>
              <a:t>應用面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電子支付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施政目標</a:t>
            </a:r>
            <a:endParaRPr lang="en-US" altLang="zh-TW" dirty="0" smtClean="0"/>
          </a:p>
          <a:p>
            <a:pPr lvl="1"/>
            <a:r>
              <a:rPr lang="zh-TW" altLang="en-US" dirty="0"/>
              <a:t>電子</a:t>
            </a:r>
            <a:r>
              <a:rPr lang="zh-TW" altLang="en-US" dirty="0" smtClean="0"/>
              <a:t>支付占民間消費支出</a:t>
            </a:r>
            <a:r>
              <a:rPr lang="en-US" altLang="zh-TW" dirty="0" smtClean="0"/>
              <a:t>26%(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30</a:t>
            </a:r>
            <a:r>
              <a:rPr lang="zh-TW" altLang="en-US" dirty="0" smtClean="0"/>
              <a:t>億筆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年內倍增。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多數亞洲國家的電子支付比率皆高出台灣許多。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韓國</a:t>
            </a:r>
            <a:r>
              <a:rPr lang="en-US" altLang="zh-TW" dirty="0" smtClean="0"/>
              <a:t>77%</a:t>
            </a:r>
            <a:r>
              <a:rPr lang="zh-TW" altLang="en-US" dirty="0" smtClean="0"/>
              <a:t>、香港</a:t>
            </a:r>
            <a:r>
              <a:rPr lang="en-US" altLang="zh-TW" dirty="0" smtClean="0"/>
              <a:t>65%</a:t>
            </a:r>
            <a:r>
              <a:rPr lang="zh-TW" altLang="en-US" dirty="0" smtClean="0"/>
              <a:t>、中國</a:t>
            </a:r>
            <a:r>
              <a:rPr lang="en-US" altLang="zh-TW" dirty="0" smtClean="0"/>
              <a:t>56%</a:t>
            </a:r>
            <a:r>
              <a:rPr lang="zh-TW" altLang="en-US" dirty="0" smtClean="0"/>
              <a:t>、新加坡</a:t>
            </a:r>
            <a:r>
              <a:rPr lang="en-US" altLang="zh-TW" dirty="0" smtClean="0"/>
              <a:t>53%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施政</a:t>
            </a:r>
            <a:r>
              <a:rPr lang="zh-TW" altLang="en-US" dirty="0" smtClean="0"/>
              <a:t>瓶頸</a:t>
            </a:r>
            <a:endParaRPr lang="en-US" altLang="zh-TW" dirty="0" smtClean="0"/>
          </a:p>
          <a:p>
            <a:pPr lvl="1"/>
            <a:r>
              <a:rPr lang="zh-TW" altLang="en-US" dirty="0"/>
              <a:t>電子支付工具種類</a:t>
            </a:r>
            <a:r>
              <a:rPr lang="zh-TW" altLang="en-US" dirty="0" smtClean="0"/>
              <a:t>繁多、末端設備未整合</a:t>
            </a:r>
            <a:endParaRPr lang="en-US" altLang="zh-TW" dirty="0" smtClean="0"/>
          </a:p>
          <a:p>
            <a:pPr lvl="1"/>
            <a:r>
              <a:rPr lang="zh-TW" altLang="en-US" dirty="0"/>
              <a:t>現金交易</a:t>
            </a:r>
            <a:r>
              <a:rPr lang="zh-TW" altLang="en-US" dirty="0" smtClean="0"/>
              <a:t>便捷、便利商店</a:t>
            </a:r>
            <a:r>
              <a:rPr lang="en-US" altLang="zh-TW" dirty="0" smtClean="0"/>
              <a:t>(ATM)</a:t>
            </a:r>
            <a:r>
              <a:rPr lang="zh-TW" altLang="en-US" dirty="0" smtClean="0"/>
              <a:t>林立</a:t>
            </a:r>
            <a:endParaRPr lang="en-US" altLang="zh-TW" dirty="0" smtClean="0"/>
          </a:p>
          <a:p>
            <a:pPr lvl="1"/>
            <a:r>
              <a:rPr lang="zh-TW" altLang="en-US" dirty="0"/>
              <a:t>市場過度</a:t>
            </a:r>
            <a:r>
              <a:rPr lang="zh-TW" altLang="en-US" dirty="0" smtClean="0"/>
              <a:t>競爭，業者以模仿為主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安全性疑慮</a:t>
            </a:r>
            <a:endParaRPr lang="en-US" altLang="zh-TW" dirty="0" smtClean="0"/>
          </a:p>
          <a:p>
            <a:r>
              <a:rPr lang="zh-TW" altLang="en-US" dirty="0"/>
              <a:t>施政</a:t>
            </a:r>
            <a:r>
              <a:rPr lang="zh-TW" altLang="en-US" dirty="0" smtClean="0"/>
              <a:t>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修訂法規，加速</a:t>
            </a:r>
            <a:r>
              <a:rPr lang="zh-TW" altLang="en-US" dirty="0"/>
              <a:t>末端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提升公部門、醫療機構及小型商家電子支付服務。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2016/7/6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6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銀行業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施政目標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鼓勵實體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虛擬卡片之卡號代碼化</a:t>
            </a:r>
            <a:r>
              <a:rPr lang="en-US" altLang="zh-TW" dirty="0" smtClean="0"/>
              <a:t>(Token)</a:t>
            </a:r>
            <a:r>
              <a:rPr lang="zh-TW" altLang="en-US" dirty="0" smtClean="0"/>
              <a:t>，提升電子支付交易安全。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專案小組研議網路借貸業務</a:t>
            </a:r>
            <a:r>
              <a:rPr lang="en-US" altLang="zh-TW" dirty="0" smtClean="0"/>
              <a:t>(P2P)</a:t>
            </a:r>
            <a:r>
              <a:rPr lang="zh-TW" altLang="en-US" dirty="0" smtClean="0"/>
              <a:t>納入金融管理。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支持金融機構運用金融科技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FinTech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與外部資料</a:t>
            </a:r>
            <a:r>
              <a:rPr lang="en-US" altLang="zh-TW" dirty="0" smtClean="0"/>
              <a:t>(open data)</a:t>
            </a:r>
            <a:r>
              <a:rPr lang="zh-TW" altLang="en-US" dirty="0" smtClean="0"/>
              <a:t>處理委外服務。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Kensho.com</a:t>
            </a:r>
            <a:r>
              <a:rPr lang="zh-TW" altLang="en-US" dirty="0" smtClean="0"/>
              <a:t> 提供金融機構一進階分析平台。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日本</a:t>
            </a:r>
            <a:r>
              <a:rPr lang="en-US" altLang="zh-TW" dirty="0" smtClean="0"/>
              <a:t>E-Net</a:t>
            </a:r>
            <a:r>
              <a:rPr lang="zh-TW" altLang="en-US" dirty="0" smtClean="0"/>
              <a:t>提供新型</a:t>
            </a:r>
            <a:r>
              <a:rPr lang="en-US" altLang="zh-TW" dirty="0" smtClean="0"/>
              <a:t>ATM</a:t>
            </a:r>
            <a:r>
              <a:rPr lang="zh-TW" altLang="en-US" dirty="0" smtClean="0"/>
              <a:t>，供</a:t>
            </a:r>
            <a:r>
              <a:rPr lang="en-US" altLang="zh-TW" dirty="0" smtClean="0"/>
              <a:t>90</a:t>
            </a:r>
            <a:r>
              <a:rPr lang="zh-TW" altLang="en-US" dirty="0" smtClean="0"/>
              <a:t>家銀行農會通用，依據金融卡顯示不同介面。</a:t>
            </a:r>
            <a:endParaRPr lang="en-US" altLang="zh-TW" dirty="0" smtClean="0"/>
          </a:p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推動實體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虛擬卡片之卡號代碼化</a:t>
            </a:r>
            <a:r>
              <a:rPr lang="en-US" altLang="zh-TW" dirty="0" smtClean="0"/>
              <a:t>(Token)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研議誘因提升電子支付比例。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整合末端、調整租稅政策。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網路借貸業務</a:t>
            </a:r>
            <a:r>
              <a:rPr lang="en-US" altLang="zh-TW" dirty="0" smtClean="0"/>
              <a:t>(P2P)</a:t>
            </a:r>
            <a:r>
              <a:rPr lang="zh-TW" altLang="en-US" dirty="0" smtClean="0"/>
              <a:t>的評估與研議。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銀行法</a:t>
            </a:r>
            <a:r>
              <a:rPr lang="en-US" altLang="zh-TW" dirty="0" smtClean="0"/>
              <a:t>29</a:t>
            </a:r>
            <a:r>
              <a:rPr lang="zh-TW" altLang="en-US" dirty="0" smtClean="0"/>
              <a:t>條</a:t>
            </a:r>
            <a:r>
              <a:rPr lang="en-US" altLang="zh-TW" dirty="0" smtClean="0"/>
              <a:t>(</a:t>
            </a:r>
            <a:r>
              <a:rPr lang="zh-TW" altLang="en-US" dirty="0" smtClean="0"/>
              <a:t>違法吸金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、詐騙與平台倒閉。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金管會訂定</a:t>
            </a:r>
            <a:r>
              <a:rPr lang="zh-TW" altLang="en-US" u="sng" dirty="0" smtClean="0"/>
              <a:t>金融機構</a:t>
            </a:r>
            <a:r>
              <a:rPr lang="zh-TW" altLang="en-US" u="sng" dirty="0"/>
              <a:t>作業委託他人處理內部作業制度及程序</a:t>
            </a:r>
            <a:r>
              <a:rPr lang="zh-TW" altLang="en-US" u="sng" dirty="0" smtClean="0"/>
              <a:t>辦法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pPr/>
              <a:t>2016/7/7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7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虛實</a:t>
            </a:r>
            <a:r>
              <a:rPr lang="zh-TW" altLang="en-US" dirty="0" smtClean="0"/>
              <a:t>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施政目標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7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 situation (domestic)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擴大線上金融服務</a:t>
            </a:r>
            <a:endParaRPr lang="en-US" altLang="zh-TW" dirty="0" smtClean="0"/>
          </a:p>
          <a:p>
            <a:r>
              <a:rPr lang="zh-TW" altLang="en-US" dirty="0"/>
              <a:t>普及行動支付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r>
              <a:rPr lang="zh-TW" altLang="en-US" dirty="0" smtClean="0"/>
              <a:t>開放電子支付機構業務、協助電子商務發展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核准專營電子支付，計</a:t>
            </a:r>
            <a:r>
              <a:rPr lang="en-US" altLang="zh-TW" dirty="0" smtClean="0"/>
              <a:t>4</a:t>
            </a:r>
            <a:r>
              <a:rPr lang="zh-TW" altLang="en-US" dirty="0" smtClean="0"/>
              <a:t>家業者、</a:t>
            </a:r>
            <a:r>
              <a:rPr lang="en-US" altLang="zh-TW" dirty="0" smtClean="0"/>
              <a:t>21</a:t>
            </a:r>
            <a:r>
              <a:rPr lang="zh-TW" altLang="en-US" dirty="0" smtClean="0"/>
              <a:t>家銀行 </a:t>
            </a:r>
            <a:r>
              <a:rPr lang="en-US" altLang="zh-TW" dirty="0" smtClean="0"/>
              <a:t>(by Jan 2016)</a:t>
            </a:r>
          </a:p>
          <a:p>
            <a:pPr lvl="1"/>
            <a:r>
              <a:rPr lang="en-US" altLang="zh-TW" dirty="0" smtClean="0"/>
              <a:t>3: </a:t>
            </a:r>
            <a:r>
              <a:rPr lang="zh-TW" altLang="en-US" dirty="0" smtClean="0"/>
              <a:t>智付寶</a:t>
            </a:r>
            <a:r>
              <a:rPr lang="en-US" altLang="zh-TW" dirty="0" smtClean="0"/>
              <a:t>;4:</a:t>
            </a:r>
            <a:r>
              <a:rPr lang="zh-TW" altLang="en-US" dirty="0" smtClean="0"/>
              <a:t> 國際連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PCHome</a:t>
            </a:r>
            <a:r>
              <a:rPr lang="en-US" altLang="zh-TW" dirty="0" smtClean="0"/>
              <a:t>); 5: </a:t>
            </a:r>
            <a:r>
              <a:rPr lang="zh-TW" altLang="en-US" dirty="0" smtClean="0"/>
              <a:t>台灣第三方支付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ezPay</a:t>
            </a:r>
            <a:r>
              <a:rPr lang="en-US" altLang="zh-TW" dirty="0" smtClean="0"/>
              <a:t>) </a:t>
            </a:r>
          </a:p>
          <a:p>
            <a:r>
              <a:rPr lang="zh-TW" altLang="en-US" dirty="0" smtClean="0"/>
              <a:t>推動</a:t>
            </a:r>
            <a:r>
              <a:rPr lang="zh-TW" altLang="en-US" dirty="0"/>
              <a:t>金融大數據分析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dirty="0" smtClean="0"/>
              <a:t>開放金融業轉投資金融科技業</a:t>
            </a:r>
            <a:endParaRPr lang="en-US" altLang="zh-TW" dirty="0" smtClean="0"/>
          </a:p>
          <a:p>
            <a:pPr lvl="1"/>
            <a:r>
              <a:rPr lang="zh-TW" altLang="en-US" dirty="0"/>
              <a:t>大</a:t>
            </a:r>
            <a:r>
              <a:rPr lang="zh-TW" altLang="en-US" dirty="0" smtClean="0"/>
              <a:t>數據資料應用、雲端科技、機械學習、生物辨識、自動化投資理財顧問、區塊鏈技術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FinTech</a:t>
            </a:r>
            <a:r>
              <a:rPr lang="en-US" altLang="zh-TW" dirty="0"/>
              <a:t> </a:t>
            </a:r>
            <a:r>
              <a:rPr lang="en-US" altLang="zh-TW" dirty="0" err="1" smtClean="0"/>
              <a:t>Echosystem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商業環境</a:t>
            </a:r>
            <a:endParaRPr lang="en-US" altLang="zh-TW" dirty="0" smtClean="0"/>
          </a:p>
          <a:p>
            <a:r>
              <a:rPr lang="zh-TW" altLang="en-US" dirty="0"/>
              <a:t>政府</a:t>
            </a:r>
            <a:r>
              <a:rPr lang="zh-TW" altLang="en-US" dirty="0" smtClean="0"/>
              <a:t>支持</a:t>
            </a:r>
            <a:endParaRPr lang="en-US" altLang="zh-TW" dirty="0" smtClean="0"/>
          </a:p>
          <a:p>
            <a:r>
              <a:rPr lang="zh-TW" altLang="en-US" dirty="0"/>
              <a:t>資本</a:t>
            </a:r>
            <a:r>
              <a:rPr lang="zh-TW" altLang="en-US" dirty="0" smtClean="0"/>
              <a:t>取得</a:t>
            </a:r>
            <a:endParaRPr lang="en-US" altLang="zh-TW" dirty="0" smtClean="0"/>
          </a:p>
          <a:p>
            <a:r>
              <a:rPr lang="zh-TW" altLang="en-US" dirty="0"/>
              <a:t>輔導諮詢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Advantages of Taiwan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經商便利度高</a:t>
            </a:r>
            <a:endParaRPr lang="en-US" altLang="zh-TW" dirty="0" smtClean="0"/>
          </a:p>
          <a:p>
            <a:r>
              <a:rPr lang="zh-TW" altLang="en-US" dirty="0"/>
              <a:t>完善資</a:t>
            </a:r>
            <a:r>
              <a:rPr lang="zh-TW" altLang="en-US" dirty="0" smtClean="0"/>
              <a:t>通訊基礎建設</a:t>
            </a:r>
            <a:endParaRPr lang="en-US" altLang="zh-TW" dirty="0" smtClean="0"/>
          </a:p>
          <a:p>
            <a:r>
              <a:rPr lang="zh-TW" altLang="en-US" dirty="0"/>
              <a:t>高</a:t>
            </a:r>
            <a:r>
              <a:rPr lang="zh-TW" altLang="en-US" dirty="0" smtClean="0"/>
              <a:t>素質之人力資源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4119231"/>
            <a:ext cx="7020272" cy="204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3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69" y="1582167"/>
            <a:ext cx="6900863" cy="40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8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</a:t>
            </a:r>
            <a:r>
              <a:rPr lang="zh-TW" altLang="en-US" dirty="0" smtClean="0"/>
              <a:t> 金融服務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9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支付</a:t>
            </a:r>
            <a:r>
              <a:rPr lang="en-US" altLang="zh-TW" dirty="0" smtClean="0"/>
              <a:t>: </a:t>
            </a:r>
            <a:r>
              <a:rPr lang="zh-TW" altLang="en-US" dirty="0" smtClean="0"/>
              <a:t>國際趨勢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開放式 </a:t>
            </a:r>
            <a:r>
              <a:rPr lang="en-US" altLang="zh-TW" dirty="0" smtClean="0"/>
              <a:t>(open loop)</a:t>
            </a:r>
          </a:p>
          <a:p>
            <a:pPr lvl="1"/>
            <a:r>
              <a:rPr lang="zh-TW" altLang="en-US" dirty="0" smtClean="0"/>
              <a:t>強化既有的支付程序。如</a:t>
            </a:r>
            <a:r>
              <a:rPr lang="en-US" altLang="zh-TW" dirty="0" smtClean="0"/>
              <a:t>NFC(</a:t>
            </a:r>
            <a:r>
              <a:rPr lang="zh-TW" altLang="en-US" dirty="0" smtClean="0"/>
              <a:t>近場通訊</a:t>
            </a:r>
            <a:r>
              <a:rPr lang="en-US" altLang="zh-TW" dirty="0" smtClean="0"/>
              <a:t>), QR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zh-TW" altLang="en-US" dirty="0" smtClean="0"/>
              <a:t>封閉式 </a:t>
            </a:r>
            <a:r>
              <a:rPr lang="en-US" altLang="zh-TW" dirty="0" smtClean="0"/>
              <a:t>(close loop)</a:t>
            </a:r>
          </a:p>
          <a:p>
            <a:pPr lvl="1"/>
            <a:r>
              <a:rPr lang="zh-TW" altLang="en-US" dirty="0"/>
              <a:t>整合電子支付</a:t>
            </a:r>
            <a:r>
              <a:rPr lang="zh-TW" altLang="en-US" dirty="0" smtClean="0"/>
              <a:t>程序，包含</a:t>
            </a:r>
            <a:r>
              <a:rPr lang="en-US" altLang="zh-TW" dirty="0" smtClean="0"/>
              <a:t>POS</a:t>
            </a:r>
            <a:r>
              <a:rPr lang="zh-TW" altLang="en-US" dirty="0" smtClean="0"/>
              <a:t>、收單機構、支付網路。如</a:t>
            </a:r>
            <a:r>
              <a:rPr lang="en-US" altLang="zh-TW" dirty="0" smtClean="0"/>
              <a:t>PayPal</a:t>
            </a:r>
          </a:p>
          <a:p>
            <a:r>
              <a:rPr lang="zh-TW" altLang="en-US" dirty="0"/>
              <a:t>整合式行動</a:t>
            </a:r>
            <a:r>
              <a:rPr lang="zh-TW" altLang="en-US" dirty="0" smtClean="0"/>
              <a:t>支付</a:t>
            </a:r>
            <a:endParaRPr lang="en-US" altLang="zh-TW" dirty="0" smtClean="0"/>
          </a:p>
          <a:p>
            <a:pPr lvl="1"/>
            <a:r>
              <a:rPr lang="zh-TW" altLang="en-US" dirty="0"/>
              <a:t>利用行動</a:t>
            </a:r>
            <a:r>
              <a:rPr lang="zh-TW" altLang="en-US" dirty="0" smtClean="0"/>
              <a:t>裝置取代</a:t>
            </a:r>
            <a:r>
              <a:rPr lang="en-US" altLang="zh-TW" dirty="0" smtClean="0"/>
              <a:t>POS</a:t>
            </a:r>
            <a:r>
              <a:rPr lang="zh-TW" altLang="en-US" dirty="0" smtClean="0"/>
              <a:t>。如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 手機信用卡刷卡機、</a:t>
            </a:r>
            <a:r>
              <a:rPr lang="en-US" altLang="zh-TW" dirty="0" err="1" smtClean="0"/>
              <a:t>Uber</a:t>
            </a:r>
            <a:r>
              <a:rPr lang="zh-TW" altLang="en-US" dirty="0" smtClean="0"/>
              <a:t>運輸服務平台。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5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16530</TotalTime>
  <Words>2027</Words>
  <Application>Microsoft Office PowerPoint</Application>
  <PresentationFormat>如螢幕大小 (4:3)</PresentationFormat>
  <Paragraphs>320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PowerPoint 簡報</vt:lpstr>
      <vt:lpstr>Change</vt:lpstr>
      <vt:lpstr>Present situation (foreign)</vt:lpstr>
      <vt:lpstr>Present situation (domestic)</vt:lpstr>
      <vt:lpstr>FinTech Echosystem</vt:lpstr>
      <vt:lpstr>Advantages of Taiwan</vt:lpstr>
      <vt:lpstr>施政方針</vt:lpstr>
      <vt:lpstr>I. 金融服務</vt:lpstr>
      <vt:lpstr>支付: 國際趨勢</vt:lpstr>
      <vt:lpstr>支付: 國內現況</vt:lpstr>
      <vt:lpstr>融資</vt:lpstr>
      <vt:lpstr>投資(財富管理)</vt:lpstr>
      <vt:lpstr>交易市場</vt:lpstr>
      <vt:lpstr>II. 創新研發</vt:lpstr>
      <vt:lpstr>資金</vt:lpstr>
      <vt:lpstr>基地</vt:lpstr>
      <vt:lpstr>專利</vt:lpstr>
      <vt:lpstr>IV. 風險管理</vt:lpstr>
      <vt:lpstr>風險管理</vt:lpstr>
      <vt:lpstr>消費者保護</vt:lpstr>
      <vt:lpstr>消費者保護</vt:lpstr>
      <vt:lpstr>新興資安議題</vt:lpstr>
      <vt:lpstr>新興資安議題</vt:lpstr>
      <vt:lpstr>V. 基礎建設</vt:lpstr>
      <vt:lpstr>行動金融</vt:lpstr>
      <vt:lpstr>雲端服務</vt:lpstr>
      <vt:lpstr>大數據</vt:lpstr>
      <vt:lpstr>生物辨識</vt:lpstr>
      <vt:lpstr>區塊鏈</vt:lpstr>
      <vt:lpstr>I. 應用面</vt:lpstr>
      <vt:lpstr>電子支付</vt:lpstr>
      <vt:lpstr>銀行業</vt:lpstr>
      <vt:lpstr>虛實整合</vt:lpstr>
    </vt:vector>
  </TitlesOfParts>
  <Company>ctcb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Z00024407</dc:creator>
  <cp:lastModifiedBy>Z00024407</cp:lastModifiedBy>
  <cp:revision>82</cp:revision>
  <dcterms:created xsi:type="dcterms:W3CDTF">2016-06-23T03:07:46Z</dcterms:created>
  <dcterms:modified xsi:type="dcterms:W3CDTF">2016-07-07T09:46:56Z</dcterms:modified>
</cp:coreProperties>
</file>