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19"/>
  </p:notesMasterIdLst>
  <p:sldIdLst>
    <p:sldId id="256" r:id="rId2"/>
    <p:sldId id="258" r:id="rId3"/>
    <p:sldId id="257" r:id="rId4"/>
    <p:sldId id="317" r:id="rId5"/>
    <p:sldId id="318" r:id="rId6"/>
    <p:sldId id="319" r:id="rId7"/>
    <p:sldId id="320" r:id="rId8"/>
    <p:sldId id="295" r:id="rId9"/>
    <p:sldId id="322" r:id="rId10"/>
    <p:sldId id="324" r:id="rId11"/>
    <p:sldId id="325" r:id="rId12"/>
    <p:sldId id="315" r:id="rId13"/>
    <p:sldId id="326" r:id="rId14"/>
    <p:sldId id="328" r:id="rId15"/>
    <p:sldId id="329" r:id="rId16"/>
    <p:sldId id="266" r:id="rId17"/>
    <p:sldId id="273" r:id="rId18"/>
  </p:sldIdLst>
  <p:sldSz cx="9144000" cy="5143500" type="screen16x9"/>
  <p:notesSz cx="6858000" cy="9144000"/>
  <p:embeddedFontLst>
    <p:embeddedFont>
      <p:font typeface="Squada One" panose="020B0604020202020204" charset="0"/>
      <p:regular r:id="rId20"/>
    </p:embeddedFont>
    <p:embeddedFont>
      <p:font typeface="Fira Sans Extra Condensed Medium" panose="020B0604020202020204" charset="0"/>
      <p:regular r:id="rId21"/>
      <p:bold r:id="rId22"/>
      <p:italic r:id="rId23"/>
      <p:boldItalic r:id="rId24"/>
    </p:embeddedFont>
    <p:embeddedFont>
      <p:font typeface="Segoe UI Black" panose="020B0A02040204020203" pitchFamily="34" charset="0"/>
      <p:bold r:id="rId25"/>
      <p:boldItalic r:id="rId26"/>
    </p:embeddedFont>
    <p:embeddedFont>
      <p:font typeface="Helvetica" panose="020B0604020202020204" pitchFamily="34" charset="0"/>
      <p:regular r:id="rId27"/>
      <p:bold r:id="rId28"/>
      <p:italic r:id="rId29"/>
      <p:boldItalic r:id="rId30"/>
    </p:embeddedFont>
    <p:embeddedFont>
      <p:font typeface="Roboto Condensed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D27A58-A209-48E1-B7ED-05F9AF431D85}">
  <a:tblStyle styleId="{DDD27A58-A209-48E1-B7ED-05F9AF431D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90" autoAdjust="0"/>
  </p:normalViewPr>
  <p:slideViewPr>
    <p:cSldViewPr snapToGrid="0">
      <p:cViewPr varScale="1">
        <p:scale>
          <a:sx n="65" d="100"/>
          <a:sy n="65" d="100"/>
        </p:scale>
        <p:origin x="72" y="45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Pojo</a:t>
            </a:r>
            <a:r>
              <a:rPr lang="vi-VN" sz="1100" b="0" i="0" u="none" strike="noStrike" cap="none" dirty="0" smtClean="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2327099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Pojo</a:t>
            </a:r>
            <a:r>
              <a:rPr lang="vi-VN" sz="1100" b="0" i="0" u="none" strike="noStrike" cap="none" dirty="0" smtClean="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258462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719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Demo time</a:t>
            </a:r>
            <a:endParaRPr dirty="0"/>
          </a:p>
        </p:txBody>
      </p:sp>
    </p:spTree>
    <p:extLst>
      <p:ext uri="{BB962C8B-B14F-4D97-AF65-F5344CB8AC3E}">
        <p14:creationId xmlns:p14="http://schemas.microsoft.com/office/powerpoint/2010/main" val="1603588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0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019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smtClean="0"/>
              <a:t>Trong KL lần</a:t>
            </a:r>
            <a:r>
              <a:rPr lang="en-US" baseline="0" dirty="0" smtClean="0"/>
              <a:t> này em đã tiếp thu được nhiều kiến thức bổ ích về Spring framework, mô hình mvc hay các ứng dụng hỗ trợ. Bên cạnh đó, em cũng đã hoàn thiện chương </a:t>
            </a:r>
            <a:r>
              <a:rPr lang="en-US" baseline="0" dirty="0" smtClean="0"/>
              <a:t>trình ứng dụng </a:t>
            </a:r>
            <a:r>
              <a:rPr lang="en-US" baseline="0" dirty="0" smtClean="0"/>
              <a:t>một cách suôn sẻ. </a:t>
            </a:r>
          </a:p>
          <a:p>
            <a:r>
              <a:rPr lang="en-US" sz="1100" b="0" i="0" u="none" strike="noStrike" cap="none" dirty="0" smtClean="0">
                <a:solidFill>
                  <a:srgbClr val="000000"/>
                </a:solidFill>
                <a:effectLst/>
                <a:latin typeface="Arial"/>
                <a:ea typeface="Arial"/>
                <a:cs typeface="Arial"/>
                <a:sym typeface="Arial"/>
              </a:rPr>
              <a:t>Tuy nhiên vì vẫn còn hạn chế về kiến thức cũng như thời gian, đề</a:t>
            </a:r>
            <a:r>
              <a:rPr lang="en-US" sz="1100" b="0" i="0" u="none" strike="noStrike" cap="none" baseline="0" dirty="0" smtClean="0">
                <a:solidFill>
                  <a:srgbClr val="000000"/>
                </a:solidFill>
                <a:effectLst/>
                <a:latin typeface="Arial"/>
                <a:ea typeface="Arial"/>
                <a:cs typeface="Arial"/>
                <a:sym typeface="Arial"/>
              </a:rPr>
              <a:t> tài</a:t>
            </a:r>
            <a:r>
              <a:rPr lang="en-US" sz="1100" b="0" i="0" u="none" strike="noStrike" cap="none" dirty="0" smtClean="0">
                <a:solidFill>
                  <a:srgbClr val="000000"/>
                </a:solidFill>
                <a:effectLst/>
                <a:latin typeface="Arial"/>
                <a:ea typeface="Arial"/>
                <a:cs typeface="Arial"/>
                <a:sym typeface="Arial"/>
              </a:rPr>
              <a:t> này không thể tránh khỏi những thiếu sót. Bởi vậy, em rất mong nhận được sự góp ý từ các giảng viên để hoàn thiện đề tài này tốt hơn.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Quý</a:t>
            </a:r>
            <a:r>
              <a:rPr lang="en-US" baseline="0" smtClean="0"/>
              <a:t> thầy cô</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t>Chọn đề</a:t>
            </a:r>
            <a:r>
              <a:rPr lang="en-US" sz="1100" baseline="0" dirty="0" smtClean="0"/>
              <a:t> tài vì ….</a:t>
            </a:r>
            <a:br>
              <a:rPr lang="en-US" sz="1100" baseline="0" dirty="0" smtClean="0"/>
            </a:br>
            <a:r>
              <a:rPr lang="en-US" sz="1100" dirty="0" smtClean="0"/>
              <a:t>Và</a:t>
            </a:r>
            <a:r>
              <a:rPr lang="en-US" sz="1100" baseline="0" dirty="0" smtClean="0"/>
              <a:t> </a:t>
            </a:r>
            <a:r>
              <a:rPr lang="en-US" sz="1100" dirty="0" smtClean="0"/>
              <a:t>để tìm hiểu framework hiệu quả thì phải kết hợp cả lí thuyết cũng như thực hành</a:t>
            </a:r>
            <a:r>
              <a:rPr lang="en-US" sz="1100" baseline="0" dirty="0" smtClean="0"/>
              <a:t> nên dĩ nhiên cần xây dựng ứng dụng tích hợp.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aseline="0" dirty="0" smtClean="0"/>
              <a:t>Nói thêm về ứng dụng thì đây là ứng dựng xuất phát từ ý tưởng của thầy Hiếu, đây là ứng dụng hỗ trợ công tác đào tạo cho các trường đại học dựa trên mô hình hiện tại của học viện.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Java 2 Platform Enterprise Edition (</a:t>
            </a:r>
            <a:r>
              <a:rPr lang="en-US" sz="1100" b="0" i="0" u="none" strike="noStrike" cap="none" dirty="0" smtClean="0">
                <a:solidFill>
                  <a:srgbClr val="000000"/>
                </a:solidFill>
                <a:effectLst/>
                <a:latin typeface="Arial"/>
                <a:ea typeface="Arial"/>
                <a:cs typeface="Arial"/>
                <a:sym typeface="Arial"/>
              </a:rPr>
              <a:t>/ˈplæt.fɔːrm/ /ˈen.t̬ɚ.praɪz/ ɪˈdɪʃ.ən/</a:t>
            </a:r>
            <a:r>
              <a:rPr lang="en-US" dirty="0" smtClean="0"/>
              <a:t>) là</a:t>
            </a:r>
            <a:r>
              <a:rPr lang="en-US" baseline="0" dirty="0" smtClean="0"/>
              <a:t> </a:t>
            </a:r>
            <a:r>
              <a:rPr lang="en-US" sz="1100" b="0" i="0" u="none" strike="noStrike" cap="none" dirty="0" smtClean="0">
                <a:solidFill>
                  <a:srgbClr val="000000"/>
                </a:solidFill>
                <a:effectLst/>
                <a:latin typeface="Arial"/>
                <a:ea typeface="Arial"/>
                <a:cs typeface="Arial"/>
                <a:sym typeface="Arial"/>
              </a:rPr>
              <a:t>một nền tảng lập trình dành cho việc phát triển ứng dụng phân tán kiến trúc đa tầng, chủ yếu dựa vào các thành phần môđun chạy trên các máy chủ ứng dụng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/pleɪn/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Pojo</a:t>
            </a:r>
            <a:r>
              <a:rPr lang="vi-VN" sz="1100" b="0" i="0" u="none" strike="noStrike" cap="none" dirty="0" smtClean="0">
                <a:solidFill>
                  <a:srgbClr val="000000"/>
                </a:solidFill>
                <a:effectLst/>
                <a:latin typeface="Arial"/>
                <a:ea typeface="Arial"/>
                <a:cs typeface="Arial"/>
                <a:sym typeface="Arial"/>
              </a:rPr>
              <a:t> là một đối tượng bình thường không bị ràng buộc với các hạn chế đặc biệt.</a:t>
            </a:r>
            <a:endParaRPr lang="en-US"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Nó</a:t>
            </a:r>
            <a:r>
              <a:rPr lang="vi-VN" sz="1100" b="0" i="0" u="none" strike="noStrike" cap="none" dirty="0" smtClean="0">
                <a:solidFill>
                  <a:srgbClr val="000000"/>
                </a:solidFill>
                <a:effectLst/>
                <a:latin typeface="Arial"/>
                <a:ea typeface="Arial"/>
                <a:cs typeface="Arial"/>
                <a:sym typeface="Arial"/>
              </a:rPr>
              <a:t> hoạt động như một cấu trúc dữ liệu thuần túy có các phương thức</a:t>
            </a:r>
            <a:r>
              <a:rPr lang="en-US" sz="1100" b="0" i="0" u="none" strike="noStrike" cap="none" dirty="0" smtClean="0">
                <a:solidFill>
                  <a:srgbClr val="000000"/>
                </a:solidFill>
                <a:effectLst/>
                <a:latin typeface="Arial"/>
                <a:ea typeface="Arial"/>
                <a:cs typeface="Arial"/>
                <a:sym typeface="Arial"/>
              </a:rPr>
              <a:t> đặt</a:t>
            </a:r>
            <a:r>
              <a:rPr lang="en-US" sz="1100" b="0" i="0" u="none" strike="noStrike" cap="none" baseline="0" dirty="0" smtClean="0">
                <a:solidFill>
                  <a:srgbClr val="000000"/>
                </a:solidFill>
                <a:effectLst/>
                <a:latin typeface="Arial"/>
                <a:ea typeface="Arial"/>
                <a:cs typeface="Arial"/>
                <a:sym typeface="Arial"/>
              </a:rPr>
              <a:t> giá trị và lấy giá trị (</a:t>
            </a:r>
            <a:r>
              <a:rPr lang="vi-VN" sz="1100" b="0" i="0" u="none" strike="noStrike" cap="none" dirty="0" smtClean="0">
                <a:solidFill>
                  <a:srgbClr val="000000"/>
                </a:solidFill>
                <a:effectLst/>
                <a:latin typeface="Arial"/>
                <a:ea typeface="Arial"/>
                <a:cs typeface="Arial"/>
                <a:sym typeface="Arial"/>
              </a:rPr>
              <a:t>getter và setter</a:t>
            </a:r>
            <a:r>
              <a:rPr lang="en-US" sz="1100" b="0" i="0" u="none" strike="noStrike" cap="none"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862038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Công</a:t>
            </a:r>
            <a:r>
              <a:rPr lang="en-US" sz="1100" b="0" i="0" u="none" strike="noStrike" cap="none" baseline="0" dirty="0" smtClean="0">
                <a:solidFill>
                  <a:srgbClr val="000000"/>
                </a:solidFill>
                <a:effectLst/>
                <a:latin typeface="Arial"/>
                <a:ea typeface="Arial"/>
                <a:cs typeface="Arial"/>
                <a:sym typeface="Arial"/>
              </a:rPr>
              <a:t> nghệ cốt lỗi của … là di pen đừn si</a:t>
            </a:r>
            <a:r>
              <a:rPr lang="en-US" sz="1100" b="0" i="0" u="none" strike="noStrike" cap="none" dirty="0" smtClean="0">
                <a:solidFill>
                  <a:srgbClr val="000000"/>
                </a:solidFill>
                <a:effectLst/>
                <a:latin typeface="Arial"/>
                <a:ea typeface="Arial"/>
                <a:cs typeface="Arial"/>
                <a:sym typeface="Arial"/>
              </a:rPr>
              <a:t> - in</a:t>
            </a:r>
            <a:r>
              <a:rPr lang="en-US" sz="1100" b="0" i="0" u="none" strike="noStrike" cap="none" baseline="0" dirty="0" smtClean="0">
                <a:solidFill>
                  <a:srgbClr val="000000"/>
                </a:solidFill>
                <a:effectLst/>
                <a:latin typeface="Arial"/>
                <a:ea typeface="Arial"/>
                <a:cs typeface="Arial"/>
                <a:sym typeface="Arial"/>
              </a:rPr>
              <a:t> jếck shừn</a:t>
            </a:r>
            <a:r>
              <a:rPr lang="en-US" sz="1100" b="0" i="0" u="none" strike="noStrike" cap="none" dirty="0" smtClean="0">
                <a:solidFill>
                  <a:srgbClr val="000000"/>
                </a:solidFill>
                <a:effectLst/>
                <a:latin typeface="Arial"/>
                <a:ea typeface="Arial"/>
                <a:cs typeface="Arial"/>
                <a:sym typeface="Arial"/>
              </a:rPr>
              <a:t> và</a:t>
            </a:r>
            <a:r>
              <a:rPr lang="en-US" sz="1100" b="0" i="0" u="none" strike="noStrike" cap="none" baseline="0" dirty="0" smtClean="0">
                <a:solidFill>
                  <a:srgbClr val="000000"/>
                </a:solidFill>
                <a:effectLst/>
                <a:latin typeface="Arial"/>
                <a:ea typeface="Arial"/>
                <a:cs typeface="Arial"/>
                <a:sym typeface="Arial"/>
              </a:rPr>
              <a:t> còn tây nờ.</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smtClean="0">
                <a:solidFill>
                  <a:srgbClr val="000000"/>
                </a:solidFill>
                <a:effectLst/>
                <a:latin typeface="Arial"/>
                <a:ea typeface="Arial"/>
                <a:cs typeface="Arial"/>
                <a:sym typeface="Arial"/>
              </a:rPr>
              <a:t>Các mô đun được phân ra nhiều lớp bao gồm: lớp chứa chính, lớp chứa các mô đun để truy cập dữ liệu, Lớp chứa các mô đun về web,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cap="none" baseline="0" dirty="0" smtClean="0">
                <a:solidFill>
                  <a:srgbClr val="000000"/>
                </a:solidFill>
                <a:effectLst/>
                <a:latin typeface="Arial"/>
                <a:ea typeface="Arial"/>
                <a:cs typeface="Arial"/>
                <a:sym typeface="Arial"/>
              </a:rPr>
              <a:t>Core và Beans cung cấp các phần cơ bản của khung</a:t>
            </a:r>
            <a:r>
              <a:rPr lang="en-US" sz="1100" b="0" i="0" u="none" strike="noStrike" cap="none" baseline="0" dirty="0" smtClean="0">
                <a:solidFill>
                  <a:srgbClr val="000000"/>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Context</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để truy cập các đối tượng theo cách kiểu khung</a:t>
            </a:r>
            <a:endParaRPr lang="en-US" sz="1100" b="0" i="0" u="none" strike="noStrike" cap="none" baseline="0"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smtClean="0">
                <a:solidFill>
                  <a:srgbClr val="000000"/>
                </a:solidFill>
                <a:effectLst/>
                <a:latin typeface="Arial"/>
                <a:cs typeface="Arial"/>
                <a:sym typeface="Arial"/>
              </a:rPr>
              <a:t>Language </a:t>
            </a:r>
            <a:r>
              <a:rPr lang="en-US" sz="1100" b="0" i="0" u="none" strike="noStrike" cap="none" dirty="0" smtClean="0">
                <a:solidFill>
                  <a:srgbClr val="000000"/>
                </a:solidFill>
                <a:effectLst/>
                <a:latin typeface="Arial"/>
                <a:ea typeface="Arial"/>
                <a:cs typeface="Arial"/>
                <a:sym typeface="Arial"/>
              </a:rPr>
              <a:t>là phần mở rộng của ngôn ngữ </a:t>
            </a:r>
            <a:r>
              <a:rPr lang="vi-VN" sz="1100" b="0" i="0" u="none" strike="noStrike" cap="none" dirty="0" smtClean="0">
                <a:solidFill>
                  <a:srgbClr val="000000"/>
                </a:solidFill>
                <a:effectLst/>
                <a:latin typeface="Arial"/>
                <a:ea typeface="Arial"/>
                <a:cs typeface="Arial"/>
                <a:sym typeface="Arial"/>
              </a:rPr>
              <a:t> để truy vấn và thao tác với biểu đồ đối tượng trong thời gian chạy</a:t>
            </a:r>
            <a:endParaRPr dirty="0"/>
          </a:p>
        </p:txBody>
      </p:sp>
    </p:spTree>
    <p:extLst>
      <p:ext uri="{BB962C8B-B14F-4D97-AF65-F5344CB8AC3E}">
        <p14:creationId xmlns:p14="http://schemas.microsoft.com/office/powerpoint/2010/main" val="5343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Dis</a:t>
            </a:r>
            <a:r>
              <a:rPr lang="en-US" sz="1100" b="0" i="0" u="none" strike="noStrike" cap="none" baseline="0" dirty="0" smtClean="0">
                <a:solidFill>
                  <a:srgbClr val="000000"/>
                </a:solidFill>
                <a:effectLst/>
                <a:latin typeface="Arial"/>
                <a:ea typeface="Arial"/>
                <a:cs typeface="Arial"/>
                <a:sym typeface="Arial"/>
              </a:rPr>
              <a:t> spat chờ - sơ vịt</a:t>
            </a:r>
            <a:endParaRPr dirty="0"/>
          </a:p>
        </p:txBody>
      </p:sp>
    </p:spTree>
    <p:extLst>
      <p:ext uri="{BB962C8B-B14F-4D97-AF65-F5344CB8AC3E}">
        <p14:creationId xmlns:p14="http://schemas.microsoft.com/office/powerpoint/2010/main" val="13820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Đúng</a:t>
            </a:r>
            <a:r>
              <a:rPr lang="en-US" baseline="0" dirty="0" smtClean="0"/>
              <a:t> như tên gọi, spring mvc vận hành theo mô hình model view controller</a:t>
            </a:r>
            <a:endParaRPr dirty="0"/>
          </a:p>
        </p:txBody>
      </p:sp>
    </p:spTree>
    <p:extLst>
      <p:ext uri="{BB962C8B-B14F-4D97-AF65-F5344CB8AC3E}">
        <p14:creationId xmlns:p14="http://schemas.microsoft.com/office/powerpoint/2010/main" val="342228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a39e485748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a39e485748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rgbClr val="000000"/>
                </a:solidFill>
                <a:effectLst/>
                <a:latin typeface="Arial"/>
                <a:ea typeface="Arial"/>
                <a:cs typeface="Arial"/>
                <a:sym typeface="Arial"/>
              </a:rPr>
              <a:t>Pojo</a:t>
            </a:r>
            <a:r>
              <a:rPr lang="vi-VN" sz="1100" b="0" i="0" u="none" strike="noStrike" cap="none" dirty="0" smtClean="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1969170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217"/>
        <p:cNvGrpSpPr/>
        <p:nvPr/>
      </p:nvGrpSpPr>
      <p:grpSpPr>
        <a:xfrm>
          <a:off x="0" y="0"/>
          <a:ext cx="0" cy="0"/>
          <a:chOff x="0" y="0"/>
          <a:chExt cx="0" cy="0"/>
        </a:xfrm>
      </p:grpSpPr>
      <p:sp>
        <p:nvSpPr>
          <p:cNvPr id="218" name="Google Shape;218;p27"/>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9" name="Google Shape;219;p27"/>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220" name="Google Shape;220;p2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1" name="Google Shape;221;p27"/>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8">
  <p:cSld name="CUSTOM_54">
    <p:spTree>
      <p:nvGrpSpPr>
        <p:cNvPr id="1" name="Shape 372"/>
        <p:cNvGrpSpPr/>
        <p:nvPr/>
      </p:nvGrpSpPr>
      <p:grpSpPr>
        <a:xfrm>
          <a:off x="0" y="0"/>
          <a:ext cx="0" cy="0"/>
          <a:chOff x="0" y="0"/>
          <a:chExt cx="0" cy="0"/>
        </a:xfrm>
      </p:grpSpPr>
      <p:sp>
        <p:nvSpPr>
          <p:cNvPr id="373" name="Google Shape;373;p42"/>
          <p:cNvSpPr txBox="1">
            <a:spLocks noGrp="1"/>
          </p:cNvSpPr>
          <p:nvPr>
            <p:ph type="subTitle" idx="1"/>
          </p:nvPr>
        </p:nvSpPr>
        <p:spPr>
          <a:xfrm>
            <a:off x="974900" y="3744804"/>
            <a:ext cx="215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42"/>
          <p:cNvSpPr txBox="1">
            <a:spLocks noGrp="1"/>
          </p:cNvSpPr>
          <p:nvPr>
            <p:ph type="subTitle" idx="2"/>
          </p:nvPr>
        </p:nvSpPr>
        <p:spPr>
          <a:xfrm>
            <a:off x="3554325" y="37448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5" name="Google Shape;375;p42"/>
          <p:cNvSpPr txBox="1">
            <a:spLocks noGrp="1"/>
          </p:cNvSpPr>
          <p:nvPr>
            <p:ph type="subTitle" idx="3"/>
          </p:nvPr>
        </p:nvSpPr>
        <p:spPr>
          <a:xfrm>
            <a:off x="6002400" y="37472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2"/>
          <p:cNvSpPr txBox="1">
            <a:spLocks noGrp="1"/>
          </p:cNvSpPr>
          <p:nvPr>
            <p:ph type="subTitle" idx="4"/>
          </p:nvPr>
        </p:nvSpPr>
        <p:spPr>
          <a:xfrm>
            <a:off x="965900" y="3428412"/>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377" name="Google Shape;377;p42"/>
          <p:cNvSpPr txBox="1">
            <a:spLocks noGrp="1"/>
          </p:cNvSpPr>
          <p:nvPr>
            <p:ph type="subTitle" idx="5"/>
          </p:nvPr>
        </p:nvSpPr>
        <p:spPr>
          <a:xfrm>
            <a:off x="3566479" y="3439312"/>
            <a:ext cx="2144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378" name="Google Shape;378;p42"/>
          <p:cNvSpPr txBox="1">
            <a:spLocks noGrp="1"/>
          </p:cNvSpPr>
          <p:nvPr>
            <p:ph type="subTitle" idx="6"/>
          </p:nvPr>
        </p:nvSpPr>
        <p:spPr>
          <a:xfrm>
            <a:off x="5987250" y="3439300"/>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379" name="Google Shape;379;p42"/>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382" name="Google Shape;382;p42"/>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383" name="Google Shape;383;p42"/>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73" r:id="rId6"/>
    <p:sldLayoutId id="2147483688" r:id="rId7"/>
    <p:sldLayoutId id="2147483696" r:id="rId8"/>
    <p:sldLayoutId id="2147483709" r:id="rId9"/>
    <p:sldLayoutId id="214748371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228600" y="3262712"/>
            <a:ext cx="8686800" cy="9904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dirty="0" smtClean="0">
                <a:latin typeface="Segoe UI Black" panose="020B0A02040204020203" pitchFamily="34" charset="0"/>
                <a:ea typeface="Segoe UI Black" panose="020B0A02040204020203" pitchFamily="34" charset="0"/>
              </a:rPr>
              <a:t>Tìm hiểu về Spring MVC framework và xây dựng ứng dụng </a:t>
            </a:r>
            <a:endParaRPr sz="3600" dirty="0">
              <a:latin typeface="Segoe UI Black" panose="020B0A02040204020203" pitchFamily="34" charset="0"/>
              <a:ea typeface="Segoe UI Black" panose="020B0A02040204020203" pitchFamily="34" charset="0"/>
            </a:endParaRPr>
          </a:p>
        </p:txBody>
      </p:sp>
      <p:sp>
        <p:nvSpPr>
          <p:cNvPr id="766" name="Google Shape;766;p94"/>
          <p:cNvSpPr txBox="1">
            <a:spLocks noGrp="1"/>
          </p:cNvSpPr>
          <p:nvPr>
            <p:ph type="subTitle" idx="1"/>
          </p:nvPr>
        </p:nvSpPr>
        <p:spPr>
          <a:xfrm>
            <a:off x="0" y="124860"/>
            <a:ext cx="9144000" cy="7747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b="1" dirty="0" smtClean="0">
                <a:solidFill>
                  <a:schemeClr val="bg1">
                    <a:lumMod val="50000"/>
                  </a:schemeClr>
                </a:solidFill>
              </a:rPr>
              <a:t>HỌC VIỆN NÔNG NGHIỆP VIỆT NAM</a:t>
            </a:r>
          </a:p>
          <a:p>
            <a:pPr marL="0" lvl="0" indent="0" algn="ctr" rtl="0">
              <a:spcBef>
                <a:spcPts val="0"/>
              </a:spcBef>
              <a:spcAft>
                <a:spcPts val="0"/>
              </a:spcAft>
              <a:buClr>
                <a:schemeClr val="dk1"/>
              </a:buClr>
              <a:buSzPts val="1100"/>
              <a:buFont typeface="Arial"/>
              <a:buNone/>
            </a:pPr>
            <a:r>
              <a:rPr lang="en" sz="1800" b="1" dirty="0" smtClean="0">
                <a:solidFill>
                  <a:schemeClr val="bg1">
                    <a:lumMod val="50000"/>
                  </a:schemeClr>
                </a:solidFill>
              </a:rPr>
              <a:t>KHOA CÔNG NGHỆ THÔNG TIN</a:t>
            </a:r>
            <a:endParaRPr sz="2000" b="1" dirty="0">
              <a:solidFill>
                <a:schemeClr val="bg1">
                  <a:lumMod val="50000"/>
                </a:schemeClr>
              </a:solidFill>
            </a:endParaRPr>
          </a:p>
        </p:txBody>
      </p:sp>
      <p:sp>
        <p:nvSpPr>
          <p:cNvPr id="4" name="Google Shape;766;p94"/>
          <p:cNvSpPr txBox="1">
            <a:spLocks/>
          </p:cNvSpPr>
          <p:nvPr/>
        </p:nvSpPr>
        <p:spPr>
          <a:xfrm>
            <a:off x="457200" y="2747410"/>
            <a:ext cx="8229600" cy="774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Roboto Condensed Light"/>
              <a:buNone/>
              <a:defRPr sz="16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1600"/>
              </a:spcBef>
              <a:spcAft>
                <a:spcPts val="160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9pPr>
          </a:lstStyle>
          <a:p>
            <a:pPr marL="0" indent="0">
              <a:buClr>
                <a:schemeClr val="dk1"/>
              </a:buClr>
              <a:buSzPts val="1100"/>
              <a:buFont typeface="Arial"/>
              <a:buNone/>
            </a:pPr>
            <a:r>
              <a:rPr lang="en-US" sz="2000" b="1" dirty="0" smtClean="0">
                <a:solidFill>
                  <a:schemeClr val="bg1"/>
                </a:solidFill>
              </a:rPr>
              <a:t>KHÓA LUẬN TỐT NGHIỆP</a:t>
            </a:r>
            <a:endParaRPr lang="en-US" sz="2400" b="1" dirty="0">
              <a:solidFill>
                <a:schemeClr val="bg1"/>
              </a:solidFill>
            </a:endParaRPr>
          </a:p>
        </p:txBody>
      </p:sp>
      <p:pic>
        <p:nvPicPr>
          <p:cNvPr id="2" name="Picture 1"/>
          <p:cNvPicPr>
            <a:picLocks noChangeAspect="1"/>
          </p:cNvPicPr>
          <p:nvPr/>
        </p:nvPicPr>
        <p:blipFill>
          <a:blip r:embed="rId3"/>
          <a:stretch>
            <a:fillRect/>
          </a:stretch>
        </p:blipFill>
        <p:spPr>
          <a:xfrm>
            <a:off x="3889064" y="1071215"/>
            <a:ext cx="1365872" cy="1138782"/>
          </a:xfrm>
          <a:prstGeom prst="rect">
            <a:avLst/>
          </a:prstGeom>
        </p:spPr>
      </p:pic>
      <p:sp>
        <p:nvSpPr>
          <p:cNvPr id="6" name="Google Shape;766;p94"/>
          <p:cNvSpPr txBox="1">
            <a:spLocks/>
          </p:cNvSpPr>
          <p:nvPr/>
        </p:nvSpPr>
        <p:spPr>
          <a:xfrm>
            <a:off x="457200" y="4253133"/>
            <a:ext cx="8229600" cy="774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Roboto Condensed Light"/>
              <a:buNone/>
              <a:defRPr sz="16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1600"/>
              </a:spcBef>
              <a:spcAft>
                <a:spcPts val="160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9pPr>
          </a:lstStyle>
          <a:p>
            <a:pPr marL="0" indent="0" algn="r">
              <a:lnSpc>
                <a:spcPct val="150000"/>
              </a:lnSpc>
              <a:buClr>
                <a:schemeClr val="dk1"/>
              </a:buClr>
              <a:buSzPts val="1100"/>
              <a:buFont typeface="Arial"/>
              <a:buNone/>
            </a:pPr>
            <a:r>
              <a:rPr lang="en-US" sz="1200" b="1" dirty="0" smtClean="0">
                <a:solidFill>
                  <a:schemeClr val="bg1"/>
                </a:solidFill>
              </a:rPr>
              <a:t>Người thực hiện: Nguyễn Minh Triết </a:t>
            </a:r>
          </a:p>
          <a:p>
            <a:pPr marL="0" indent="0" algn="r">
              <a:lnSpc>
                <a:spcPct val="150000"/>
              </a:lnSpc>
              <a:buClr>
                <a:schemeClr val="dk1"/>
              </a:buClr>
              <a:buSzPts val="1100"/>
              <a:buFont typeface="Arial"/>
              <a:buNone/>
            </a:pPr>
            <a:r>
              <a:rPr lang="en-US" sz="1200" b="1" dirty="0" smtClean="0">
                <a:solidFill>
                  <a:schemeClr val="bg1"/>
                </a:solidFill>
              </a:rPr>
              <a:t>Giảng viên hướng dẫn: Th.S Trần </a:t>
            </a:r>
            <a:r>
              <a:rPr lang="en-US" sz="1200" b="1" smtClean="0">
                <a:solidFill>
                  <a:schemeClr val="bg1"/>
                </a:solidFill>
              </a:rPr>
              <a:t>Trung Hiếu</a:t>
            </a:r>
            <a:endParaRPr lang="en-US" sz="1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1000"/>
                                        <p:tgtEl>
                                          <p:spTgt spid="765"/>
                                        </p:tgtEl>
                                      </p:cBhvr>
                                    </p:animEffect>
                                  </p:childTnLst>
                                </p:cTn>
                              </p:par>
                              <p:par>
                                <p:cTn id="8" presetID="2" presetClass="entr" presetSubtype="4"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199" y="158422"/>
            <a:ext cx="8184600" cy="670500"/>
          </a:xfrm>
          <a:prstGeom prst="rect">
            <a:avLst/>
          </a:prstGeom>
        </p:spPr>
        <p:txBody>
          <a:bodyPr spcFirstLastPara="1" wrap="square" lIns="91425" tIns="91425" rIns="91425" bIns="91425" anchor="t" anchorCtr="0">
            <a:noAutofit/>
          </a:bodyPr>
          <a:lstStyle/>
          <a:p>
            <a:pPr lvl="0" algn="ctr"/>
            <a:r>
              <a:rPr lang="en-US"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198097" y="4478434"/>
            <a:ext cx="6792804" cy="440911"/>
          </a:xfrm>
          <a:prstGeom prst="rect">
            <a:avLst/>
          </a:prstGeom>
        </p:spPr>
        <p:txBody>
          <a:bodyPr spcFirstLastPara="1" wrap="square" lIns="91425" tIns="91425" rIns="91425" bIns="91425" anchor="ctr" anchorCtr="0">
            <a:noAutofit/>
          </a:bodyPr>
          <a:lstStyle/>
          <a:p>
            <a:pPr marL="0" lvl="0" indent="0" algn="ctr">
              <a:buClr>
                <a:schemeClr val="dk1"/>
              </a:buClr>
              <a:buSzPts val="1100"/>
              <a:buNone/>
            </a:pPr>
            <a:r>
              <a:rPr lang="en-US" sz="1100" dirty="0" smtClean="0"/>
              <a:t>Sơ đồ Use case nghiệp vụ đăng kí Thực tập chuyên ngành</a:t>
            </a:r>
            <a:endParaRPr sz="1100" dirty="0"/>
          </a:p>
        </p:txBody>
      </p:sp>
      <p:graphicFrame>
        <p:nvGraphicFramePr>
          <p:cNvPr id="4" name="Object 3"/>
          <p:cNvGraphicFramePr>
            <a:graphicFrameLocks noChangeAspect="1"/>
          </p:cNvGraphicFramePr>
          <p:nvPr>
            <p:extLst>
              <p:ext uri="{D42A27DB-BD31-4B8C-83A1-F6EECF244321}">
                <p14:modId xmlns:p14="http://schemas.microsoft.com/office/powerpoint/2010/main" val="57778696"/>
              </p:ext>
            </p:extLst>
          </p:nvPr>
        </p:nvGraphicFramePr>
        <p:xfrm>
          <a:off x="2051324" y="940594"/>
          <a:ext cx="5086350" cy="4064000"/>
        </p:xfrm>
        <a:graphic>
          <a:graphicData uri="http://schemas.openxmlformats.org/presentationml/2006/ole">
            <mc:AlternateContent xmlns:mc="http://schemas.openxmlformats.org/markup-compatibility/2006">
              <mc:Choice xmlns:v="urn:schemas-microsoft-com:vml" Requires="v">
                <p:oleObj spid="_x0000_s3148" name="Document" r:id="rId4" imgW="6573076" imgH="5252720" progId="Word.Document.12">
                  <p:embed/>
                </p:oleObj>
              </mc:Choice>
              <mc:Fallback>
                <p:oleObj name="Document" r:id="rId4" imgW="6573076" imgH="5252720" progId="Word.Document.12">
                  <p:embed/>
                  <p:pic>
                    <p:nvPicPr>
                      <p:cNvPr id="0" name=""/>
                      <p:cNvPicPr/>
                      <p:nvPr/>
                    </p:nvPicPr>
                    <p:blipFill>
                      <a:blip r:embed="rId5"/>
                      <a:stretch>
                        <a:fillRect/>
                      </a:stretch>
                    </p:blipFill>
                    <p:spPr>
                      <a:xfrm>
                        <a:off x="2051324" y="940594"/>
                        <a:ext cx="5086350" cy="4064000"/>
                      </a:xfrm>
                      <a:prstGeom prst="rect">
                        <a:avLst/>
                      </a:prstGeom>
                    </p:spPr>
                  </p:pic>
                </p:oleObj>
              </mc:Fallback>
            </mc:AlternateContent>
          </a:graphicData>
        </a:graphic>
      </p:graphicFrame>
    </p:spTree>
    <p:extLst>
      <p:ext uri="{BB962C8B-B14F-4D97-AF65-F5344CB8AC3E}">
        <p14:creationId xmlns:p14="http://schemas.microsoft.com/office/powerpoint/2010/main" val="4116226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199" y="158422"/>
            <a:ext cx="8184600" cy="670500"/>
          </a:xfrm>
          <a:prstGeom prst="rect">
            <a:avLst/>
          </a:prstGeom>
        </p:spPr>
        <p:txBody>
          <a:bodyPr spcFirstLastPara="1" wrap="square" lIns="91425" tIns="91425" rIns="91425" bIns="91425" anchor="t" anchorCtr="0">
            <a:noAutofit/>
          </a:bodyPr>
          <a:lstStyle/>
          <a:p>
            <a:pPr lvl="0" algn="ctr"/>
            <a:r>
              <a:rPr lang="en-US"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814388" y="4529234"/>
            <a:ext cx="7620783" cy="440911"/>
          </a:xfrm>
          <a:prstGeom prst="rect">
            <a:avLst/>
          </a:prstGeom>
        </p:spPr>
        <p:txBody>
          <a:bodyPr spcFirstLastPara="1" wrap="square" lIns="91425" tIns="91425" rIns="91425" bIns="91425" anchor="ctr" anchorCtr="0">
            <a:noAutofit/>
          </a:bodyPr>
          <a:lstStyle/>
          <a:p>
            <a:pPr marL="0" lvl="0" indent="0" algn="ctr">
              <a:buClr>
                <a:schemeClr val="dk1"/>
              </a:buClr>
              <a:buSzPts val="1100"/>
              <a:buNone/>
            </a:pPr>
            <a:r>
              <a:rPr lang="en-US" sz="1100" dirty="0" smtClean="0"/>
              <a:t>Sơ đồ Use case nghiệp vụ đăng kí Khóa luận tốt nghiệp</a:t>
            </a:r>
            <a:endParaRPr sz="1100" dirty="0"/>
          </a:p>
        </p:txBody>
      </p:sp>
      <p:graphicFrame>
        <p:nvGraphicFramePr>
          <p:cNvPr id="3" name="Object 2"/>
          <p:cNvGraphicFramePr>
            <a:graphicFrameLocks noChangeAspect="1"/>
          </p:cNvGraphicFramePr>
          <p:nvPr>
            <p:extLst>
              <p:ext uri="{D42A27DB-BD31-4B8C-83A1-F6EECF244321}">
                <p14:modId xmlns:p14="http://schemas.microsoft.com/office/powerpoint/2010/main" val="103735514"/>
              </p:ext>
            </p:extLst>
          </p:nvPr>
        </p:nvGraphicFramePr>
        <p:xfrm>
          <a:off x="2318024" y="1017588"/>
          <a:ext cx="4552950" cy="4064000"/>
        </p:xfrm>
        <a:graphic>
          <a:graphicData uri="http://schemas.openxmlformats.org/presentationml/2006/ole">
            <mc:AlternateContent xmlns:mc="http://schemas.openxmlformats.org/markup-compatibility/2006">
              <mc:Choice xmlns:v="urn:schemas-microsoft-com:vml" Requires="v">
                <p:oleObj spid="_x0000_s4232" name="Document" r:id="rId4" imgW="6573076" imgH="5866679" progId="Word.Document.12">
                  <p:embed/>
                </p:oleObj>
              </mc:Choice>
              <mc:Fallback>
                <p:oleObj name="Document" r:id="rId4" imgW="6573076" imgH="5866679" progId="Word.Document.12">
                  <p:embed/>
                  <p:pic>
                    <p:nvPicPr>
                      <p:cNvPr id="0" name=""/>
                      <p:cNvPicPr/>
                      <p:nvPr/>
                    </p:nvPicPr>
                    <p:blipFill>
                      <a:blip r:embed="rId5"/>
                      <a:stretch>
                        <a:fillRect/>
                      </a:stretch>
                    </p:blipFill>
                    <p:spPr>
                      <a:xfrm>
                        <a:off x="2318024" y="1017588"/>
                        <a:ext cx="4552950" cy="4064000"/>
                      </a:xfrm>
                      <a:prstGeom prst="rect">
                        <a:avLst/>
                      </a:prstGeom>
                    </p:spPr>
                  </p:pic>
                </p:oleObj>
              </mc:Fallback>
            </mc:AlternateContent>
          </a:graphicData>
        </a:graphic>
      </p:graphicFrame>
    </p:spTree>
    <p:extLst>
      <p:ext uri="{BB962C8B-B14F-4D97-AF65-F5344CB8AC3E}">
        <p14:creationId xmlns:p14="http://schemas.microsoft.com/office/powerpoint/2010/main" val="729975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18086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a:p>
            <a:pPr marL="0" lvl="0" indent="0" algn="ctr" rtl="0">
              <a:spcBef>
                <a:spcPts val="0"/>
              </a:spcBef>
              <a:spcAft>
                <a:spcPts val="0"/>
              </a:spcAft>
              <a:buNone/>
            </a:pP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807655" y="4490609"/>
            <a:ext cx="7573690" cy="487682"/>
          </a:xfrm>
          <a:prstGeom prst="rect">
            <a:avLst/>
          </a:prstGeom>
        </p:spPr>
        <p:txBody>
          <a:bodyPr spcFirstLastPara="1" wrap="square" lIns="91425" tIns="91425" rIns="91425" bIns="91425" anchor="ctr" anchorCtr="0">
            <a:noAutofit/>
          </a:bodyPr>
          <a:lstStyle/>
          <a:p>
            <a:pPr marL="0" lvl="0" indent="0" algn="ctr" rtl="0">
              <a:spcBef>
                <a:spcPts val="1600"/>
              </a:spcBef>
              <a:spcAft>
                <a:spcPts val="0"/>
              </a:spcAft>
              <a:buClr>
                <a:schemeClr val="dk1"/>
              </a:buClr>
              <a:buSzPts val="1100"/>
              <a:buFont typeface="Arial"/>
              <a:buNone/>
            </a:pPr>
            <a:r>
              <a:rPr lang="en-US" dirty="0" smtClean="0"/>
              <a:t>Sơ đồ lớp chương trình ứng dụng</a:t>
            </a:r>
            <a:endParaRPr dirty="0"/>
          </a:p>
          <a:p>
            <a:pPr marL="0" lvl="0" indent="0" algn="l"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920" y="975954"/>
            <a:ext cx="3580270" cy="3633907"/>
          </a:xfrm>
          <a:prstGeom prst="rect">
            <a:avLst/>
          </a:prstGeom>
        </p:spPr>
      </p:pic>
    </p:spTree>
    <p:extLst>
      <p:ext uri="{BB962C8B-B14F-4D97-AF65-F5344CB8AC3E}">
        <p14:creationId xmlns:p14="http://schemas.microsoft.com/office/powerpoint/2010/main" val="3304116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479700" y="156268"/>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a:p>
            <a:pPr marL="0" lvl="0" indent="0" algn="ctr" rtl="0">
              <a:spcBef>
                <a:spcPts val="0"/>
              </a:spcBef>
              <a:spcAft>
                <a:spcPts val="0"/>
              </a:spcAft>
              <a:buNone/>
            </a:pP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255350" y="4483219"/>
            <a:ext cx="6633300" cy="288757"/>
          </a:xfrm>
          <a:prstGeom prst="rect">
            <a:avLst/>
          </a:prstGeom>
        </p:spPr>
        <p:txBody>
          <a:bodyPr spcFirstLastPara="1" wrap="square" lIns="91425" tIns="91425" rIns="91425" bIns="91425" anchor="ctr" anchorCtr="0">
            <a:noAutofit/>
          </a:bodyPr>
          <a:lstStyle/>
          <a:p>
            <a:pPr marL="0" lvl="0" indent="0" algn="ctr" rtl="0">
              <a:spcBef>
                <a:spcPts val="1600"/>
              </a:spcBef>
              <a:spcAft>
                <a:spcPts val="0"/>
              </a:spcAft>
              <a:buClr>
                <a:schemeClr val="dk1"/>
              </a:buClr>
              <a:buSzPts val="1100"/>
              <a:buFont typeface="Arial"/>
              <a:buNone/>
            </a:pPr>
            <a:r>
              <a:rPr lang="en-US" dirty="0" smtClean="0"/>
              <a:t>Trang chủ chương trình</a:t>
            </a:r>
            <a:endParaRPr dirty="0"/>
          </a:p>
          <a:p>
            <a:pPr marL="0" lvl="0" indent="0" algn="ctr"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09" y="1042073"/>
            <a:ext cx="6120581" cy="3441146"/>
          </a:xfrm>
          <a:prstGeom prst="rect">
            <a:avLst/>
          </a:prstGeom>
        </p:spPr>
      </p:pic>
    </p:spTree>
    <p:extLst>
      <p:ext uri="{BB962C8B-B14F-4D97-AF65-F5344CB8AC3E}">
        <p14:creationId xmlns:p14="http://schemas.microsoft.com/office/powerpoint/2010/main" val="360984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479700" y="156268"/>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a:p>
            <a:pPr marL="0" lvl="0" indent="0" algn="ctr" rtl="0">
              <a:spcBef>
                <a:spcPts val="0"/>
              </a:spcBef>
              <a:spcAft>
                <a:spcPts val="0"/>
              </a:spcAft>
              <a:buNone/>
            </a:pP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255350" y="4483219"/>
            <a:ext cx="6633300" cy="288757"/>
          </a:xfrm>
          <a:prstGeom prst="rect">
            <a:avLst/>
          </a:prstGeom>
        </p:spPr>
        <p:txBody>
          <a:bodyPr spcFirstLastPara="1" wrap="square" lIns="91425" tIns="91425" rIns="91425" bIns="91425" anchor="ctr" anchorCtr="0">
            <a:noAutofit/>
          </a:bodyPr>
          <a:lstStyle/>
          <a:p>
            <a:pPr marL="0" lvl="0" indent="0" algn="ctr" rtl="0">
              <a:spcBef>
                <a:spcPts val="1600"/>
              </a:spcBef>
              <a:spcAft>
                <a:spcPts val="0"/>
              </a:spcAft>
              <a:buClr>
                <a:schemeClr val="dk1"/>
              </a:buClr>
              <a:buSzPts val="1100"/>
              <a:buFont typeface="Arial"/>
              <a:buNone/>
            </a:pPr>
            <a:r>
              <a:rPr lang="en-US" dirty="0" smtClean="0"/>
              <a:t>Trang đăng nhập</a:t>
            </a:r>
            <a:endParaRPr dirty="0"/>
          </a:p>
          <a:p>
            <a:pPr marL="0" lvl="0" indent="0" algn="ctr" rtl="0">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329" y="1100116"/>
            <a:ext cx="6017342" cy="3383103"/>
          </a:xfrm>
          <a:prstGeom prst="rect">
            <a:avLst/>
          </a:prstGeom>
        </p:spPr>
      </p:pic>
    </p:spTree>
    <p:extLst>
      <p:ext uri="{BB962C8B-B14F-4D97-AF65-F5344CB8AC3E}">
        <p14:creationId xmlns:p14="http://schemas.microsoft.com/office/powerpoint/2010/main" val="1943568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479700" y="156268"/>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a:p>
            <a:pPr marL="0" lvl="0" indent="0" algn="ctr" rtl="0">
              <a:spcBef>
                <a:spcPts val="0"/>
              </a:spcBef>
              <a:spcAft>
                <a:spcPts val="0"/>
              </a:spcAft>
              <a:buNone/>
            </a:pP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255350" y="4395150"/>
            <a:ext cx="6633300" cy="457491"/>
          </a:xfrm>
          <a:prstGeom prst="rect">
            <a:avLst/>
          </a:prstGeom>
        </p:spPr>
        <p:txBody>
          <a:bodyPr spcFirstLastPara="1" wrap="square" lIns="91425" tIns="91425" rIns="91425" bIns="91425" anchor="ctr" anchorCtr="0">
            <a:noAutofit/>
          </a:bodyPr>
          <a:lstStyle/>
          <a:p>
            <a:pPr marL="0" lvl="0" indent="0" algn="ctr" rtl="0">
              <a:spcBef>
                <a:spcPts val="1600"/>
              </a:spcBef>
              <a:spcAft>
                <a:spcPts val="0"/>
              </a:spcAft>
              <a:buClr>
                <a:schemeClr val="dk1"/>
              </a:buClr>
              <a:buSzPts val="1100"/>
              <a:buFont typeface="Arial"/>
              <a:buNone/>
            </a:pPr>
            <a:r>
              <a:rPr lang="en-US" dirty="0" smtClean="0"/>
              <a:t>Trang đề tài Thực tập chuyên ngành</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42" y="967445"/>
            <a:ext cx="6253316" cy="3515774"/>
          </a:xfrm>
          <a:prstGeom prst="rect">
            <a:avLst/>
          </a:prstGeom>
        </p:spPr>
      </p:pic>
    </p:spTree>
    <p:extLst>
      <p:ext uri="{BB962C8B-B14F-4D97-AF65-F5344CB8AC3E}">
        <p14:creationId xmlns:p14="http://schemas.microsoft.com/office/powerpoint/2010/main" val="786569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104"/>
          <p:cNvSpPr txBox="1">
            <a:spLocks noGrp="1"/>
          </p:cNvSpPr>
          <p:nvPr>
            <p:ph type="subTitle" idx="1"/>
          </p:nvPr>
        </p:nvSpPr>
        <p:spPr>
          <a:xfrm>
            <a:off x="4208420" y="1755220"/>
            <a:ext cx="4092300" cy="1205190"/>
          </a:xfrm>
          <a:prstGeom prst="rect">
            <a:avLst/>
          </a:prstGeom>
        </p:spPr>
        <p:txBody>
          <a:bodyPr spcFirstLastPara="1" wrap="square" lIns="91425" tIns="91425" rIns="91425" bIns="91425" anchor="ctr" anchorCtr="0">
            <a:noAutofit/>
          </a:bodyPr>
          <a:lstStyle/>
          <a:p>
            <a:pPr lvl="1" algn="just">
              <a:buFont typeface="Wingdings" panose="05000000000000000000" pitchFamily="2" charset="2"/>
              <a:buChar char="q"/>
            </a:pPr>
            <a:r>
              <a:rPr lang="en-US" dirty="0"/>
              <a:t>Xây dựng được chương trình Trợ lí đào </a:t>
            </a:r>
            <a:r>
              <a:rPr lang="en-US" dirty="0" smtClean="0"/>
              <a:t>tạo.</a:t>
            </a:r>
          </a:p>
          <a:p>
            <a:pPr lvl="1" algn="just">
              <a:buFont typeface="Wingdings" panose="05000000000000000000" pitchFamily="2" charset="2"/>
              <a:buChar char="q"/>
            </a:pPr>
            <a:r>
              <a:rPr lang="en-US" smtClean="0"/>
              <a:t>Xử lí </a:t>
            </a:r>
            <a:r>
              <a:rPr lang="en-US" dirty="0"/>
              <a:t>được các nghiệp vụ trong bài </a:t>
            </a:r>
            <a:r>
              <a:rPr lang="en-US" dirty="0" smtClean="0"/>
              <a:t>toán.</a:t>
            </a:r>
          </a:p>
          <a:p>
            <a:pPr lvl="1" algn="just">
              <a:buFont typeface="Wingdings" panose="05000000000000000000" pitchFamily="2" charset="2"/>
              <a:buChar char="q"/>
            </a:pPr>
            <a:r>
              <a:rPr lang="en-US" dirty="0" smtClean="0"/>
              <a:t>Xây </a:t>
            </a:r>
            <a:r>
              <a:rPr lang="en-US" dirty="0"/>
              <a:t>dựng được giao diện thân thiện với người dùng.</a:t>
            </a:r>
          </a:p>
          <a:p>
            <a:pPr marL="0" lvl="0" indent="0" algn="just" rtl="0">
              <a:spcBef>
                <a:spcPts val="0"/>
              </a:spcBef>
              <a:spcAft>
                <a:spcPts val="0"/>
              </a:spcAft>
              <a:buClr>
                <a:schemeClr val="dk1"/>
              </a:buClr>
              <a:buSzPts val="1100"/>
              <a:buFont typeface="Arial"/>
              <a:buNone/>
            </a:pPr>
            <a:endParaRPr dirty="0"/>
          </a:p>
        </p:txBody>
      </p:sp>
      <p:sp>
        <p:nvSpPr>
          <p:cNvPr id="4" name="Google Shape;771;p95"/>
          <p:cNvSpPr txBox="1">
            <a:spLocks/>
          </p:cNvSpPr>
          <p:nvPr/>
        </p:nvSpPr>
        <p:spPr>
          <a:xfrm flipH="1">
            <a:off x="502200" y="253296"/>
            <a:ext cx="8184600" cy="6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chemeClr val="lt1"/>
                </a:solidFill>
                <a:latin typeface="Squada One"/>
                <a:ea typeface="Squada One"/>
                <a:cs typeface="Squada One"/>
                <a:sym typeface="Squada One"/>
              </a:defRPr>
            </a:lvl1pPr>
            <a:lvl2pPr marR="0" lvl="1"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r"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ctr"/>
            <a:r>
              <a:rPr lang="en-US" dirty="0" smtClean="0">
                <a:latin typeface="Segoe UI Black" panose="020B0A02040204020203" pitchFamily="34" charset="0"/>
                <a:ea typeface="Segoe UI Black" panose="020B0A02040204020203" pitchFamily="34" charset="0"/>
              </a:rPr>
              <a:t>KẾT LUẬN</a:t>
            </a:r>
          </a:p>
          <a:p>
            <a:pPr algn="ctr"/>
            <a:endParaRPr lang="en-US" dirty="0">
              <a:latin typeface="Segoe UI Black" panose="020B0A02040204020203" pitchFamily="34" charset="0"/>
              <a:ea typeface="Segoe UI Black" panose="020B0A02040204020203" pitchFamily="34" charset="0"/>
            </a:endParaRPr>
          </a:p>
        </p:txBody>
      </p:sp>
      <p:sp>
        <p:nvSpPr>
          <p:cNvPr id="6" name="Google Shape;852;p104"/>
          <p:cNvSpPr txBox="1">
            <a:spLocks/>
          </p:cNvSpPr>
          <p:nvPr/>
        </p:nvSpPr>
        <p:spPr>
          <a:xfrm>
            <a:off x="116120" y="1572340"/>
            <a:ext cx="4092300" cy="21849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2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9pPr>
          </a:lstStyle>
          <a:p>
            <a:pPr lvl="1" algn="just">
              <a:buFont typeface="Wingdings" panose="05000000000000000000" pitchFamily="2" charset="2"/>
              <a:buChar char="q"/>
            </a:pPr>
            <a:r>
              <a:rPr lang="en-US" dirty="0"/>
              <a:t>Tìm hiểu và nắm bắt được Spring </a:t>
            </a:r>
            <a:r>
              <a:rPr lang="en-US" dirty="0" smtClean="0"/>
              <a:t>framework.</a:t>
            </a:r>
          </a:p>
          <a:p>
            <a:pPr lvl="1" algn="just">
              <a:buFont typeface="Wingdings" panose="05000000000000000000" pitchFamily="2" charset="2"/>
              <a:buChar char="q"/>
            </a:pPr>
            <a:r>
              <a:rPr lang="en-US" dirty="0" smtClean="0"/>
              <a:t>Hiểu </a:t>
            </a:r>
            <a:r>
              <a:rPr lang="en-US" dirty="0"/>
              <a:t>sâu hơn về mô hình </a:t>
            </a:r>
            <a:r>
              <a:rPr lang="en-US" dirty="0" smtClean="0"/>
              <a:t>MVC.</a:t>
            </a:r>
          </a:p>
          <a:p>
            <a:pPr lvl="1" algn="just">
              <a:buFont typeface="Wingdings" panose="05000000000000000000" pitchFamily="2" charset="2"/>
              <a:buChar char="q"/>
            </a:pPr>
            <a:r>
              <a:rPr lang="en-US" dirty="0" smtClean="0"/>
              <a:t>Vận </a:t>
            </a:r>
            <a:r>
              <a:rPr lang="en-US" dirty="0"/>
              <a:t>dụng thành thạo các ứng dụng hỗ trợ gồm Eclipse và </a:t>
            </a:r>
            <a:r>
              <a:rPr lang="en-US" dirty="0" smtClean="0"/>
              <a:t>MySQL.</a:t>
            </a:r>
          </a:p>
          <a:p>
            <a:pPr lvl="1" algn="just">
              <a:buFont typeface="Wingdings" panose="05000000000000000000" pitchFamily="2" charset="2"/>
              <a:buChar char="q"/>
            </a:pPr>
            <a:r>
              <a:rPr lang="en-US" dirty="0" smtClean="0"/>
              <a:t>Áp </a:t>
            </a:r>
            <a:r>
              <a:rPr lang="en-US" dirty="0"/>
              <a:t>dụng được phương pháp phân tích thiết kế hướng cấu </a:t>
            </a:r>
            <a:r>
              <a:rPr lang="en-US" dirty="0" smtClean="0"/>
              <a:t>trúc.</a:t>
            </a:r>
          </a:p>
          <a:p>
            <a:pPr lvl="1" algn="just">
              <a:buFont typeface="Wingdings" panose="05000000000000000000" pitchFamily="2" charset="2"/>
              <a:buChar char="q"/>
            </a:pPr>
            <a:r>
              <a:rPr lang="en-US" dirty="0" smtClean="0"/>
              <a:t>Rèn </a:t>
            </a:r>
            <a:r>
              <a:rPr lang="en-US" dirty="0"/>
              <a:t>luyện thêm các ngôn ngữ HTML, CSS, Javascript, Java và </a:t>
            </a:r>
            <a:r>
              <a:rPr lang="en-US" dirty="0" smtClean="0"/>
              <a:t>SQL.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2"/>
                                        </p:tgtEl>
                                        <p:attrNameLst>
                                          <p:attrName>style.visibility</p:attrName>
                                        </p:attrNameLst>
                                      </p:cBhvr>
                                      <p:to>
                                        <p:strVal val="visible"/>
                                      </p:to>
                                    </p:set>
                                    <p:animEffect transition="in" filter="fade">
                                      <p:cBhvr>
                                        <p:cTn id="7" dur="1000"/>
                                        <p:tgtEl>
                                          <p:spTgt spid="8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11"/>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smtClean="0">
                <a:latin typeface="Segoe UI Black" panose="020B0A02040204020203" pitchFamily="34" charset="0"/>
                <a:ea typeface="Segoe UI Black" panose="020B0A02040204020203" pitchFamily="34" charset="0"/>
              </a:rPr>
              <a:t>CẢM ƠN ĐÃ LẮNG NGHE</a:t>
            </a:r>
            <a:endParaRPr dirty="0">
              <a:latin typeface="Segoe UI Black" panose="020B0A02040204020203" pitchFamily="34" charset="0"/>
              <a:ea typeface="Segoe UI Black" panose="020B0A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47"/>
                                        </p:tgtEl>
                                        <p:attrNameLst>
                                          <p:attrName>style.visibility</p:attrName>
                                        </p:attrNameLst>
                                      </p:cBhvr>
                                      <p:to>
                                        <p:strVal val="visible"/>
                                      </p:to>
                                    </p:set>
                                    <p:anim calcmode="lin" valueType="num">
                                      <p:cBhvr additive="base">
                                        <p:cTn id="7" dur="1000"/>
                                        <p:tgtEl>
                                          <p:spTgt spid="9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6"/>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smtClean="0">
                <a:latin typeface="Segoe UI Black" panose="020B0A02040204020203" pitchFamily="34" charset="0"/>
                <a:ea typeface="Segoe UI Black" panose="020B0A02040204020203" pitchFamily="34" charset="0"/>
              </a:rPr>
              <a:t>SPRING FRAMEWORK</a:t>
            </a:r>
            <a:endParaRPr dirty="0">
              <a:latin typeface="Segoe UI Black" panose="020B0A02040204020203" pitchFamily="34" charset="0"/>
              <a:ea typeface="Segoe UI Black" panose="020B0A02040204020203" pitchFamily="34" charset="0"/>
            </a:endParaRPr>
          </a:p>
        </p:txBody>
      </p:sp>
      <p:sp>
        <p:nvSpPr>
          <p:cNvPr id="779" name="Google Shape;779;p96"/>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smtClean="0">
                <a:latin typeface="Segoe UI Black" panose="020B0A02040204020203" pitchFamily="34" charset="0"/>
                <a:ea typeface="Segoe UI Black" panose="020B0A02040204020203" pitchFamily="34" charset="0"/>
              </a:rPr>
              <a:t>MỞ ĐẦU</a:t>
            </a:r>
            <a:endParaRPr dirty="0">
              <a:latin typeface="Segoe UI Black" panose="020B0A02040204020203" pitchFamily="34" charset="0"/>
              <a:ea typeface="Segoe UI Black" panose="020B0A02040204020203" pitchFamily="34" charset="0"/>
            </a:endParaRPr>
          </a:p>
        </p:txBody>
      </p:sp>
      <p:sp>
        <p:nvSpPr>
          <p:cNvPr id="781" name="Google Shape;781;p96"/>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p:txBody>
      </p:sp>
      <p:sp>
        <p:nvSpPr>
          <p:cNvPr id="783" name="Google Shape;783;p96"/>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smtClean="0">
                <a:latin typeface="Segoe UI Black" panose="020B0A02040204020203" pitchFamily="34" charset="0"/>
                <a:ea typeface="Segoe UI Black" panose="020B0A02040204020203" pitchFamily="34" charset="0"/>
              </a:rPr>
              <a:t>KẾT LUẬN</a:t>
            </a:r>
            <a:endParaRPr dirty="0">
              <a:latin typeface="Segoe UI Black" panose="020B0A02040204020203" pitchFamily="34" charset="0"/>
              <a:ea typeface="Segoe UI Black" panose="020B0A02040204020203" pitchFamily="34" charset="0"/>
            </a:endParaRPr>
          </a:p>
        </p:txBody>
      </p:sp>
      <p:sp>
        <p:nvSpPr>
          <p:cNvPr id="785" name="Google Shape;785;p96"/>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latin typeface="Segoe UI Black" panose="020B0A02040204020203" pitchFamily="34" charset="0"/>
                <a:ea typeface="Segoe UI Black" panose="020B0A02040204020203" pitchFamily="34" charset="0"/>
              </a:rPr>
              <a:t>NỘI DUNG</a:t>
            </a:r>
            <a:endParaRPr dirty="0">
              <a:latin typeface="Segoe UI Black" panose="020B0A02040204020203" pitchFamily="34" charset="0"/>
              <a:ea typeface="Segoe UI Black" panose="020B0A02040204020203" pitchFamily="34" charset="0"/>
            </a:endParaRPr>
          </a:p>
        </p:txBody>
      </p:sp>
      <p:sp>
        <p:nvSpPr>
          <p:cNvPr id="786" name="Google Shape;786;p96"/>
          <p:cNvSpPr txBox="1">
            <a:spLocks noGrp="1"/>
          </p:cNvSpPr>
          <p:nvPr>
            <p:ph type="title" idx="9"/>
          </p:nvPr>
        </p:nvSpPr>
        <p:spPr>
          <a:xfrm>
            <a:off x="2128157" y="155563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01</a:t>
            </a:r>
            <a:endParaRPr dirty="0"/>
          </a:p>
        </p:txBody>
      </p:sp>
      <p:sp>
        <p:nvSpPr>
          <p:cNvPr id="787" name="Google Shape;787;p96"/>
          <p:cNvSpPr txBox="1">
            <a:spLocks noGrp="1"/>
          </p:cNvSpPr>
          <p:nvPr>
            <p:ph type="title" idx="13"/>
          </p:nvPr>
        </p:nvSpPr>
        <p:spPr>
          <a:xfrm>
            <a:off x="2128157" y="307402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88" name="Google Shape;788;p96"/>
          <p:cNvSpPr txBox="1">
            <a:spLocks noGrp="1"/>
          </p:cNvSpPr>
          <p:nvPr>
            <p:ph type="title" idx="14"/>
          </p:nvPr>
        </p:nvSpPr>
        <p:spPr>
          <a:xfrm>
            <a:off x="5262057" y="155563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89" name="Google Shape;789;p96"/>
          <p:cNvSpPr txBox="1">
            <a:spLocks noGrp="1"/>
          </p:cNvSpPr>
          <p:nvPr>
            <p:ph type="title" idx="15"/>
          </p:nvPr>
        </p:nvSpPr>
        <p:spPr>
          <a:xfrm>
            <a:off x="5262057" y="307402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790" name="Google Shape;790;p96"/>
          <p:cNvCxnSpPr/>
          <p:nvPr/>
        </p:nvCxnSpPr>
        <p:spPr>
          <a:xfrm>
            <a:off x="2273400" y="21661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791" name="Google Shape;791;p96"/>
          <p:cNvCxnSpPr/>
          <p:nvPr/>
        </p:nvCxnSpPr>
        <p:spPr>
          <a:xfrm>
            <a:off x="2273400" y="3699378"/>
            <a:ext cx="45972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85"/>
                                        </p:tgtEl>
                                        <p:attrNameLst>
                                          <p:attrName>style.visibility</p:attrName>
                                        </p:attrNameLst>
                                      </p:cBhvr>
                                      <p:to>
                                        <p:strVal val="visible"/>
                                      </p:to>
                                    </p:set>
                                    <p:anim calcmode="lin" valueType="num">
                                      <p:cBhvr additive="base">
                                        <p:cTn id="7" dur="1000"/>
                                        <p:tgtEl>
                                          <p:spTgt spid="78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9"/>
                                        </p:tgtEl>
                                        <p:attrNameLst>
                                          <p:attrName>style.visibility</p:attrName>
                                        </p:attrNameLst>
                                      </p:cBhvr>
                                      <p:to>
                                        <p:strVal val="visible"/>
                                      </p:to>
                                    </p:set>
                                    <p:animEffect transition="in" filter="fade">
                                      <p:cBhvr>
                                        <p:cTn id="12" dur="1000"/>
                                        <p:tgtEl>
                                          <p:spTgt spid="779"/>
                                        </p:tgtEl>
                                      </p:cBhvr>
                                    </p:animEffect>
                                  </p:childTnLst>
                                </p:cTn>
                              </p:par>
                              <p:par>
                                <p:cTn id="13" presetID="10" presetClass="entr" presetSubtype="0" fill="hold" nodeType="withEffect">
                                  <p:stCondLst>
                                    <p:cond delay="0"/>
                                  </p:stCondLst>
                                  <p:childTnLst>
                                    <p:set>
                                      <p:cBhvr>
                                        <p:cTn id="14" dur="1" fill="hold">
                                          <p:stCondLst>
                                            <p:cond delay="0"/>
                                          </p:stCondLst>
                                        </p:cTn>
                                        <p:tgtEl>
                                          <p:spTgt spid="786"/>
                                        </p:tgtEl>
                                        <p:attrNameLst>
                                          <p:attrName>style.visibility</p:attrName>
                                        </p:attrNameLst>
                                      </p:cBhvr>
                                      <p:to>
                                        <p:strVal val="visible"/>
                                      </p:to>
                                    </p:set>
                                    <p:animEffect transition="in" filter="fade">
                                      <p:cBhvr>
                                        <p:cTn id="15" dur="1000"/>
                                        <p:tgtEl>
                                          <p:spTgt spid="786"/>
                                        </p:tgtEl>
                                      </p:cBhvr>
                                    </p:animEffect>
                                  </p:childTnLst>
                                </p:cTn>
                              </p:par>
                              <p:par>
                                <p:cTn id="16" presetID="10" presetClass="entr" presetSubtype="0" fill="hold" nodeType="withEffect">
                                  <p:stCondLst>
                                    <p:cond delay="0"/>
                                  </p:stCondLst>
                                  <p:childTnLst>
                                    <p:set>
                                      <p:cBhvr>
                                        <p:cTn id="17" dur="1" fill="hold">
                                          <p:stCondLst>
                                            <p:cond delay="0"/>
                                          </p:stCondLst>
                                        </p:cTn>
                                        <p:tgtEl>
                                          <p:spTgt spid="788"/>
                                        </p:tgtEl>
                                        <p:attrNameLst>
                                          <p:attrName>style.visibility</p:attrName>
                                        </p:attrNameLst>
                                      </p:cBhvr>
                                      <p:to>
                                        <p:strVal val="visible"/>
                                      </p:to>
                                    </p:set>
                                    <p:animEffect transition="in" filter="fade">
                                      <p:cBhvr>
                                        <p:cTn id="18" dur="1000"/>
                                        <p:tgtEl>
                                          <p:spTgt spid="788"/>
                                        </p:tgtEl>
                                      </p:cBhvr>
                                    </p:animEffect>
                                  </p:childTnLst>
                                </p:cTn>
                              </p:par>
                              <p:par>
                                <p:cTn id="19" presetID="10" presetClass="entr" presetSubtype="0" fill="hold" nodeType="withEffect">
                                  <p:stCondLst>
                                    <p:cond delay="0"/>
                                  </p:stCondLst>
                                  <p:childTnLst>
                                    <p:set>
                                      <p:cBhvr>
                                        <p:cTn id="20" dur="1" fill="hold">
                                          <p:stCondLst>
                                            <p:cond delay="0"/>
                                          </p:stCondLst>
                                        </p:cTn>
                                        <p:tgtEl>
                                          <p:spTgt spid="777"/>
                                        </p:tgtEl>
                                        <p:attrNameLst>
                                          <p:attrName>style.visibility</p:attrName>
                                        </p:attrNameLst>
                                      </p:cBhvr>
                                      <p:to>
                                        <p:strVal val="visible"/>
                                      </p:to>
                                    </p:set>
                                    <p:animEffect transition="in" filter="fade">
                                      <p:cBhvr>
                                        <p:cTn id="21" dur="1000"/>
                                        <p:tgtEl>
                                          <p:spTgt spid="777"/>
                                        </p:tgtEl>
                                      </p:cBhvr>
                                    </p:animEffect>
                                  </p:childTnLst>
                                </p:cTn>
                              </p:par>
                              <p:par>
                                <p:cTn id="22" presetID="10" presetClass="entr" presetSubtype="0" fill="hold" nodeType="withEffect">
                                  <p:stCondLst>
                                    <p:cond delay="0"/>
                                  </p:stCondLst>
                                  <p:childTnLst>
                                    <p:set>
                                      <p:cBhvr>
                                        <p:cTn id="23" dur="1" fill="hold">
                                          <p:stCondLst>
                                            <p:cond delay="0"/>
                                          </p:stCondLst>
                                        </p:cTn>
                                        <p:tgtEl>
                                          <p:spTgt spid="781"/>
                                        </p:tgtEl>
                                        <p:attrNameLst>
                                          <p:attrName>style.visibility</p:attrName>
                                        </p:attrNameLst>
                                      </p:cBhvr>
                                      <p:to>
                                        <p:strVal val="visible"/>
                                      </p:to>
                                    </p:set>
                                    <p:animEffect transition="in" filter="fade">
                                      <p:cBhvr>
                                        <p:cTn id="24" dur="1000"/>
                                        <p:tgtEl>
                                          <p:spTgt spid="781"/>
                                        </p:tgtEl>
                                      </p:cBhvr>
                                    </p:animEffect>
                                  </p:childTnLst>
                                </p:cTn>
                              </p:par>
                              <p:par>
                                <p:cTn id="25" presetID="10" presetClass="entr" presetSubtype="0" fill="hold" nodeType="withEffect">
                                  <p:stCondLst>
                                    <p:cond delay="0"/>
                                  </p:stCondLst>
                                  <p:childTnLst>
                                    <p:set>
                                      <p:cBhvr>
                                        <p:cTn id="26" dur="1" fill="hold">
                                          <p:stCondLst>
                                            <p:cond delay="0"/>
                                          </p:stCondLst>
                                        </p:cTn>
                                        <p:tgtEl>
                                          <p:spTgt spid="787"/>
                                        </p:tgtEl>
                                        <p:attrNameLst>
                                          <p:attrName>style.visibility</p:attrName>
                                        </p:attrNameLst>
                                      </p:cBhvr>
                                      <p:to>
                                        <p:strVal val="visible"/>
                                      </p:to>
                                    </p:set>
                                    <p:animEffect transition="in" filter="fade">
                                      <p:cBhvr>
                                        <p:cTn id="27" dur="1000"/>
                                        <p:tgtEl>
                                          <p:spTgt spid="787"/>
                                        </p:tgtEl>
                                      </p:cBhvr>
                                    </p:animEffect>
                                  </p:childTnLst>
                                </p:cTn>
                              </p:par>
                              <p:par>
                                <p:cTn id="28" presetID="10" presetClass="entr" presetSubtype="0" fill="hold" nodeType="withEffect">
                                  <p:stCondLst>
                                    <p:cond delay="0"/>
                                  </p:stCondLst>
                                  <p:childTnLst>
                                    <p:set>
                                      <p:cBhvr>
                                        <p:cTn id="29" dur="1" fill="hold">
                                          <p:stCondLst>
                                            <p:cond delay="0"/>
                                          </p:stCondLst>
                                        </p:cTn>
                                        <p:tgtEl>
                                          <p:spTgt spid="789"/>
                                        </p:tgtEl>
                                        <p:attrNameLst>
                                          <p:attrName>style.visibility</p:attrName>
                                        </p:attrNameLst>
                                      </p:cBhvr>
                                      <p:to>
                                        <p:strVal val="visible"/>
                                      </p:to>
                                    </p:set>
                                    <p:animEffect transition="in" filter="fade">
                                      <p:cBhvr>
                                        <p:cTn id="30" dur="1000"/>
                                        <p:tgtEl>
                                          <p:spTgt spid="789"/>
                                        </p:tgtEl>
                                      </p:cBhvr>
                                    </p:animEffect>
                                  </p:childTnLst>
                                </p:cTn>
                              </p:par>
                              <p:par>
                                <p:cTn id="31" presetID="10" presetClass="entr" presetSubtype="0" fill="hold" nodeType="withEffect">
                                  <p:stCondLst>
                                    <p:cond delay="0"/>
                                  </p:stCondLst>
                                  <p:childTnLst>
                                    <p:set>
                                      <p:cBhvr>
                                        <p:cTn id="32" dur="1" fill="hold">
                                          <p:stCondLst>
                                            <p:cond delay="0"/>
                                          </p:stCondLst>
                                        </p:cTn>
                                        <p:tgtEl>
                                          <p:spTgt spid="783"/>
                                        </p:tgtEl>
                                        <p:attrNameLst>
                                          <p:attrName>style.visibility</p:attrName>
                                        </p:attrNameLst>
                                      </p:cBhvr>
                                      <p:to>
                                        <p:strVal val="visible"/>
                                      </p:to>
                                    </p:set>
                                    <p:animEffect transition="in" filter="fade">
                                      <p:cBhvr>
                                        <p:cTn id="33" dur="1000"/>
                                        <p:tgtEl>
                                          <p:spTgt spid="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Segoe UI Black" panose="020B0A02040204020203" pitchFamily="34" charset="0"/>
                <a:ea typeface="Segoe UI Black" panose="020B0A02040204020203" pitchFamily="34" charset="0"/>
              </a:rPr>
              <a:t>MỞ ĐẦU</a:t>
            </a:r>
            <a:endParaRPr dirty="0">
              <a:latin typeface="Segoe UI Black" panose="020B0A02040204020203" pitchFamily="34" charset="0"/>
              <a:ea typeface="Segoe UI Black" panose="020B0A02040204020203" pitchFamily="34" charset="0"/>
            </a:endParaRPr>
          </a:p>
          <a:p>
            <a:pPr marL="0" lvl="0" indent="0" algn="ctr" rtl="0">
              <a:spcBef>
                <a:spcPts val="0"/>
              </a:spcBef>
              <a:spcAft>
                <a:spcPts val="0"/>
              </a:spcAft>
              <a:buNone/>
            </a:pP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612464" y="1115525"/>
            <a:ext cx="5964072" cy="373669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endParaRPr lang="en-US" sz="1600" dirty="0"/>
          </a:p>
          <a:p>
            <a:pPr marL="0" lvl="0" indent="0" algn="just" rtl="0">
              <a:spcBef>
                <a:spcPts val="0"/>
              </a:spcBef>
              <a:spcAft>
                <a:spcPts val="0"/>
              </a:spcAft>
              <a:buClr>
                <a:schemeClr val="dk1"/>
              </a:buClr>
              <a:buSzPts val="1100"/>
              <a:buFont typeface="Arial"/>
              <a:buNone/>
            </a:pPr>
            <a:r>
              <a:rPr lang="en-US" sz="1600" dirty="0" smtClean="0"/>
              <a:t>Từ những kiến thức đã học trong suốt chương trình đào tạo của học viện, việc áp dụng và mở rộng kiến thức chuyên môn là điều hết sức cần thiết. </a:t>
            </a:r>
          </a:p>
          <a:p>
            <a:pPr marL="0" lvl="0" indent="0" algn="just" rtl="0">
              <a:spcBef>
                <a:spcPts val="0"/>
              </a:spcBef>
              <a:spcAft>
                <a:spcPts val="0"/>
              </a:spcAft>
              <a:buClr>
                <a:schemeClr val="dk1"/>
              </a:buClr>
              <a:buSzPts val="1100"/>
              <a:buFont typeface="Arial"/>
              <a:buNone/>
            </a:pPr>
            <a:endParaRPr lang="en-US" sz="1600" dirty="0"/>
          </a:p>
          <a:p>
            <a:pPr marL="0" lvl="0" indent="0" algn="just" rtl="0">
              <a:spcBef>
                <a:spcPts val="0"/>
              </a:spcBef>
              <a:spcAft>
                <a:spcPts val="0"/>
              </a:spcAft>
              <a:buClr>
                <a:schemeClr val="dk1"/>
              </a:buClr>
              <a:buSzPts val="1100"/>
              <a:buFont typeface="Arial"/>
              <a:buNone/>
            </a:pPr>
            <a:r>
              <a:rPr lang="en-US" sz="1600" dirty="0" smtClean="0"/>
              <a:t>Spring framework là một framework mới so với chương trình đã học nhưng lại được xây dụng cho nền tảng Java đã học nên nó giúp ích cho cả việc áp dụng kiến thức đã biết và mở rộng kiến thức chưa biết.</a:t>
            </a:r>
          </a:p>
          <a:p>
            <a:pPr marL="0" lvl="0" indent="0" algn="just" rtl="0">
              <a:spcBef>
                <a:spcPts val="0"/>
              </a:spcBef>
              <a:spcAft>
                <a:spcPts val="0"/>
              </a:spcAft>
              <a:buClr>
                <a:schemeClr val="dk1"/>
              </a:buClr>
              <a:buSzPts val="1100"/>
              <a:buFont typeface="Arial"/>
              <a:buNone/>
            </a:pPr>
            <a:endParaRPr lang="en-US" sz="1600" dirty="0"/>
          </a:p>
          <a:p>
            <a:pPr marL="0" lvl="0" indent="0" algn="just" rtl="0">
              <a:spcBef>
                <a:spcPts val="0"/>
              </a:spcBef>
              <a:spcAft>
                <a:spcPts val="0"/>
              </a:spcAft>
              <a:buClr>
                <a:schemeClr val="dk1"/>
              </a:buClr>
              <a:buSzPts val="1100"/>
              <a:buFont typeface="Arial"/>
              <a:buNone/>
            </a:pP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199" y="158422"/>
            <a:ext cx="8184600" cy="670500"/>
          </a:xfrm>
          <a:prstGeom prst="rect">
            <a:avLst/>
          </a:prstGeom>
        </p:spPr>
        <p:txBody>
          <a:bodyPr spcFirstLastPara="1" wrap="square" lIns="91425" tIns="91425" rIns="91425" bIns="91425" anchor="t" anchorCtr="0">
            <a:noAutofit/>
          </a:bodyPr>
          <a:lstStyle/>
          <a:p>
            <a:pPr lvl="0" algn="ctr"/>
            <a:r>
              <a:rPr lang="en-US" dirty="0" smtClean="0">
                <a:latin typeface="Segoe UI Black" panose="020B0A02040204020203" pitchFamily="34" charset="0"/>
                <a:ea typeface="Segoe UI Black" panose="020B0A02040204020203" pitchFamily="34" charset="0"/>
              </a:rPr>
              <a:t>SPRING </a:t>
            </a:r>
            <a:r>
              <a:rPr lang="en-US" dirty="0">
                <a:latin typeface="Segoe UI Black" panose="020B0A02040204020203" pitchFamily="34" charset="0"/>
                <a:ea typeface="Segoe UI Black" panose="020B0A02040204020203" pitchFamily="34" charset="0"/>
              </a:rPr>
              <a:t>FRAMEWORK</a:t>
            </a: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198097" y="1019991"/>
            <a:ext cx="6792804" cy="3388236"/>
          </a:xfrm>
          <a:prstGeom prst="rect">
            <a:avLst/>
          </a:prstGeom>
        </p:spPr>
        <p:txBody>
          <a:bodyPr spcFirstLastPara="1" wrap="square" lIns="91425" tIns="91425" rIns="91425" bIns="91425" anchor="ctr" anchorCtr="0">
            <a:noAutofit/>
          </a:bodyPr>
          <a:lstStyle/>
          <a:p>
            <a:pPr marL="0" lvl="0" indent="0" algn="just">
              <a:buClr>
                <a:schemeClr val="dk1"/>
              </a:buClr>
              <a:buSzPts val="1100"/>
              <a:buNone/>
            </a:pPr>
            <a:r>
              <a:rPr lang="vi-VN" sz="1600" dirty="0"/>
              <a:t>Spring Framework là một framework ứng </a:t>
            </a:r>
            <a:r>
              <a:rPr lang="vi-VN" sz="1600" dirty="0" smtClean="0"/>
              <a:t>dụng </a:t>
            </a:r>
            <a:r>
              <a:rPr lang="vi-VN" sz="1600" dirty="0"/>
              <a:t>cho nền tảng </a:t>
            </a:r>
            <a:r>
              <a:rPr lang="vi-VN" sz="1600" dirty="0" smtClean="0"/>
              <a:t>Java</a:t>
            </a:r>
            <a:r>
              <a:rPr lang="en-US" sz="1600" dirty="0" smtClean="0"/>
              <a:t> </a:t>
            </a:r>
            <a:r>
              <a:rPr lang="vi-VN" sz="1600" dirty="0"/>
              <a:t>hỗ trợ cơ sở hạ tầng toàn diện để phát triển các ứng dụng </a:t>
            </a:r>
            <a:r>
              <a:rPr lang="vi-VN" sz="1600" dirty="0" smtClean="0"/>
              <a:t>Java</a:t>
            </a:r>
            <a:r>
              <a:rPr lang="en-US" sz="1600" dirty="0" smtClean="0"/>
              <a:t>.</a:t>
            </a:r>
          </a:p>
          <a:p>
            <a:pPr marL="0" lvl="0" indent="0" algn="just" rtl="0">
              <a:spcBef>
                <a:spcPts val="0"/>
              </a:spcBef>
              <a:spcAft>
                <a:spcPts val="0"/>
              </a:spcAft>
              <a:buClr>
                <a:schemeClr val="dk1"/>
              </a:buClr>
              <a:buSzPts val="1100"/>
              <a:buFont typeface="Arial"/>
              <a:buNone/>
            </a:pPr>
            <a:endParaRPr lang="en-US" sz="1600" dirty="0"/>
          </a:p>
          <a:p>
            <a:pPr marL="0" indent="0" algn="just">
              <a:buClr>
                <a:schemeClr val="dk1"/>
              </a:buClr>
              <a:buSzPts val="1100"/>
              <a:buNone/>
            </a:pPr>
            <a:r>
              <a:rPr lang="en-US" sz="1600" dirty="0" smtClean="0"/>
              <a:t>Từ khi ra đời, m</a:t>
            </a:r>
            <a:r>
              <a:rPr lang="vi-VN" sz="1600" dirty="0" smtClean="0"/>
              <a:t>ục </a:t>
            </a:r>
            <a:r>
              <a:rPr lang="vi-VN" sz="1600" dirty="0"/>
              <a:t>tiêu chính của </a:t>
            </a:r>
            <a:r>
              <a:rPr lang="en-US" sz="1600" dirty="0" smtClean="0"/>
              <a:t>Spring</a:t>
            </a:r>
            <a:r>
              <a:rPr lang="vi-VN" sz="1600" dirty="0" smtClean="0"/>
              <a:t> là </a:t>
            </a:r>
            <a:r>
              <a:rPr lang="vi-VN" sz="1600" dirty="0"/>
              <a:t>phải đảm bảo cho việc phát triển các chương trình </a:t>
            </a:r>
            <a:r>
              <a:rPr lang="vi-VN" sz="1600" dirty="0" smtClean="0"/>
              <a:t>J2EE</a:t>
            </a:r>
            <a:r>
              <a:rPr lang="en-US" sz="1600" dirty="0"/>
              <a:t> (Java 2 Platform Enterprise </a:t>
            </a:r>
            <a:r>
              <a:rPr lang="en-US" sz="1600" dirty="0" smtClean="0"/>
              <a:t>Edition)</a:t>
            </a:r>
            <a:r>
              <a:rPr lang="vi-VN" sz="1600" dirty="0" smtClean="0"/>
              <a:t> </a:t>
            </a:r>
            <a:r>
              <a:rPr lang="vi-VN" sz="1600" dirty="0"/>
              <a:t>trở nên đơn giản, dựa trên mô hình POJO (Plain Old Java Object).</a:t>
            </a:r>
            <a:endParaRPr lang="en-US" sz="1600" dirty="0"/>
          </a:p>
          <a:p>
            <a:pPr marL="0" lvl="0" indent="0" algn="just">
              <a:buClr>
                <a:schemeClr val="dk1"/>
              </a:buClr>
              <a:buSzPts val="1100"/>
              <a:buNone/>
            </a:pPr>
            <a:endParaRPr lang="en-US" sz="1600" dirty="0" smtClean="0"/>
          </a:p>
          <a:p>
            <a:pPr marL="0" lvl="0" indent="0" algn="just">
              <a:buClr>
                <a:schemeClr val="dk1"/>
              </a:buClr>
              <a:buSzPts val="1100"/>
              <a:buNone/>
            </a:pPr>
            <a:r>
              <a:rPr lang="vi-VN" sz="1600" dirty="0" smtClean="0"/>
              <a:t>Hiện </a:t>
            </a:r>
            <a:r>
              <a:rPr lang="vi-VN" sz="1600" dirty="0"/>
              <a:t>nay, Spring là framework chủ yếu được sử dụng để xây dựng, phát triển những ứng dụng cho Java desktop, web, mobile</a:t>
            </a:r>
            <a:r>
              <a:rPr lang="vi-VN" sz="1600" dirty="0" smtClean="0"/>
              <a:t>. </a:t>
            </a:r>
            <a:endParaRPr sz="1600" dirty="0"/>
          </a:p>
        </p:txBody>
      </p:sp>
    </p:spTree>
    <p:extLst>
      <p:ext uri="{BB962C8B-B14F-4D97-AF65-F5344CB8AC3E}">
        <p14:creationId xmlns:p14="http://schemas.microsoft.com/office/powerpoint/2010/main" val="3765120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199" y="158422"/>
            <a:ext cx="8184600" cy="670500"/>
          </a:xfrm>
          <a:prstGeom prst="rect">
            <a:avLst/>
          </a:prstGeom>
        </p:spPr>
        <p:txBody>
          <a:bodyPr spcFirstLastPara="1" wrap="square" lIns="91425" tIns="91425" rIns="91425" bIns="91425" anchor="t" anchorCtr="0">
            <a:noAutofit/>
          </a:bodyPr>
          <a:lstStyle/>
          <a:p>
            <a:pPr lvl="0" algn="ctr"/>
            <a:r>
              <a:rPr lang="en-US" dirty="0" smtClean="0">
                <a:latin typeface="Segoe UI Black" panose="020B0A02040204020203" pitchFamily="34" charset="0"/>
                <a:ea typeface="Segoe UI Black" panose="020B0A02040204020203" pitchFamily="34" charset="0"/>
              </a:rPr>
              <a:t>SPRING </a:t>
            </a:r>
            <a:r>
              <a:rPr lang="en-US" dirty="0">
                <a:latin typeface="Segoe UI Black" panose="020B0A02040204020203" pitchFamily="34" charset="0"/>
                <a:ea typeface="Segoe UI Black" panose="020B0A02040204020203" pitchFamily="34" charset="0"/>
              </a:rPr>
              <a:t>FRAMEWORK</a:t>
            </a: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256401" y="965400"/>
            <a:ext cx="3674153" cy="3736694"/>
          </a:xfrm>
          <a:prstGeom prst="rect">
            <a:avLst/>
          </a:prstGeom>
        </p:spPr>
        <p:txBody>
          <a:bodyPr spcFirstLastPara="1" wrap="square" lIns="91425" tIns="91425" rIns="91425" bIns="91425" anchor="ctr" anchorCtr="0">
            <a:noAutofit/>
          </a:bodyPr>
          <a:lstStyle/>
          <a:p>
            <a:pPr marL="0" lvl="0" indent="0" algn="just">
              <a:buClr>
                <a:schemeClr val="dk1"/>
              </a:buClr>
              <a:buSzPts val="1100"/>
              <a:buNone/>
            </a:pPr>
            <a:r>
              <a:rPr lang="en-US" sz="1400" dirty="0" smtClean="0"/>
              <a:t>Trung tâm của </a:t>
            </a:r>
            <a:r>
              <a:rPr lang="vi-VN" sz="1400" dirty="0" smtClean="0"/>
              <a:t>Spring </a:t>
            </a:r>
            <a:r>
              <a:rPr lang="vi-VN" sz="1400" dirty="0"/>
              <a:t>Framework </a:t>
            </a:r>
            <a:r>
              <a:rPr lang="vi-VN" sz="1400" dirty="0" smtClean="0"/>
              <a:t>là</a:t>
            </a:r>
            <a:r>
              <a:rPr lang="en-US" sz="1400" dirty="0"/>
              <a:t> dependency injection</a:t>
            </a:r>
            <a:r>
              <a:rPr lang="en-US" sz="1400" dirty="0" smtClean="0"/>
              <a:t> và IoC container. </a:t>
            </a:r>
          </a:p>
          <a:p>
            <a:pPr marL="0" lvl="0" indent="0" algn="just" rtl="0">
              <a:spcBef>
                <a:spcPts val="0"/>
              </a:spcBef>
              <a:spcAft>
                <a:spcPts val="0"/>
              </a:spcAft>
              <a:buClr>
                <a:schemeClr val="dk1"/>
              </a:buClr>
              <a:buSzPts val="1100"/>
              <a:buFont typeface="Arial"/>
              <a:buNone/>
            </a:pPr>
            <a:endParaRPr lang="en-US" sz="1400" dirty="0"/>
          </a:p>
          <a:p>
            <a:pPr marL="0" indent="0" algn="just">
              <a:buClr>
                <a:schemeClr val="dk1"/>
              </a:buClr>
              <a:buSzPts val="1100"/>
              <a:buNone/>
            </a:pPr>
            <a:r>
              <a:rPr lang="vi-VN" sz="1400" dirty="0"/>
              <a:t>Dependency Injection </a:t>
            </a:r>
            <a:r>
              <a:rPr lang="en-US" sz="1400" dirty="0" smtClean="0"/>
              <a:t>(Tiêm phụ thuộc</a:t>
            </a:r>
            <a:r>
              <a:rPr lang="vi-VN" sz="1400" dirty="0" smtClean="0"/>
              <a:t>): </a:t>
            </a:r>
            <a:r>
              <a:rPr lang="vi-VN" sz="1400" dirty="0"/>
              <a:t>Là khả năng liên kết giữa các thành phần lại với nhau trong Spring, đó chính là việc các thuộc tính trong một đối tượng được “tiêm chích” để tham chiếu lần lượt đến các đối tượng khác được quản lý bởi Spring container. </a:t>
            </a:r>
            <a:endParaRPr lang="en-US" sz="1400" dirty="0" smtClean="0"/>
          </a:p>
          <a:p>
            <a:pPr marL="0" indent="0" algn="just">
              <a:buClr>
                <a:schemeClr val="dk1"/>
              </a:buClr>
              <a:buSzPts val="1100"/>
              <a:buNone/>
            </a:pPr>
            <a:endParaRPr lang="en-US" sz="1400" dirty="0" smtClean="0"/>
          </a:p>
          <a:p>
            <a:pPr marL="0" lvl="0" indent="0" algn="just">
              <a:buClr>
                <a:schemeClr val="dk1"/>
              </a:buClr>
              <a:buSzPts val="1100"/>
              <a:buNone/>
            </a:pPr>
            <a:r>
              <a:rPr lang="en-US" sz="1400" dirty="0"/>
              <a:t>IoC </a:t>
            </a:r>
            <a:r>
              <a:rPr lang="en-US" sz="1400" dirty="0" smtClean="0"/>
              <a:t>container </a:t>
            </a:r>
            <a:r>
              <a:rPr lang="en-US" sz="1400" dirty="0"/>
              <a:t>(Inversion of </a:t>
            </a:r>
            <a:r>
              <a:rPr lang="en-US" sz="1400" dirty="0" smtClean="0"/>
              <a:t>Control container</a:t>
            </a:r>
            <a:r>
              <a:rPr lang="en-US" sz="1400" dirty="0"/>
              <a:t>)</a:t>
            </a:r>
            <a:r>
              <a:rPr lang="vi-VN" sz="1400" dirty="0" smtClean="0"/>
              <a:t>: </a:t>
            </a:r>
            <a:r>
              <a:rPr lang="vi-VN" sz="1400" dirty="0"/>
              <a:t>Đó chính là khả năng của Spring container trong việc quản lý các thành phần, khi mà thay vì một thành phần phải tự đòi hỏi các tài nguyên cho nó, thì nó sẽ được Spring container cung cấp các tài nguyên dựa vào thông tin trong </a:t>
            </a:r>
            <a:r>
              <a:rPr lang="en-US" sz="1400" dirty="0" smtClean="0"/>
              <a:t>tệp</a:t>
            </a:r>
            <a:r>
              <a:rPr lang="vi-VN" sz="1400" dirty="0" smtClean="0"/>
              <a:t> </a:t>
            </a:r>
            <a:r>
              <a:rPr lang="vi-VN" sz="1400" dirty="0"/>
              <a:t>cấu hình. </a:t>
            </a:r>
            <a:endParaRPr sz="1400" dirty="0"/>
          </a:p>
        </p:txBody>
      </p:sp>
      <p:pic>
        <p:nvPicPr>
          <p:cNvPr id="4" name="Picture 3" descr="spring-overview"/>
          <p:cNvPicPr/>
          <p:nvPr/>
        </p:nvPicPr>
        <p:blipFill>
          <a:blip r:embed="rId3">
            <a:extLst>
              <a:ext uri="{28A0092B-C50C-407E-A947-70E740481C1C}">
                <a14:useLocalDpi xmlns:a14="http://schemas.microsoft.com/office/drawing/2010/main" val="0"/>
              </a:ext>
            </a:extLst>
          </a:blip>
          <a:srcRect/>
          <a:stretch>
            <a:fillRect/>
          </a:stretch>
        </p:blipFill>
        <p:spPr bwMode="auto">
          <a:xfrm>
            <a:off x="4244453" y="1009412"/>
            <a:ext cx="4107977" cy="3648669"/>
          </a:xfrm>
          <a:prstGeom prst="rect">
            <a:avLst/>
          </a:prstGeom>
          <a:noFill/>
          <a:ln>
            <a:noFill/>
          </a:ln>
        </p:spPr>
      </p:pic>
      <p:sp>
        <p:nvSpPr>
          <p:cNvPr id="2" name="Rectangle 1"/>
          <p:cNvSpPr/>
          <p:nvPr/>
        </p:nvSpPr>
        <p:spPr>
          <a:xfrm>
            <a:off x="4244452" y="4702095"/>
            <a:ext cx="4107977" cy="307777"/>
          </a:xfrm>
          <a:prstGeom prst="rect">
            <a:avLst/>
          </a:prstGeom>
        </p:spPr>
        <p:txBody>
          <a:bodyPr wrap="square">
            <a:spAutoFit/>
          </a:bodyPr>
          <a:lstStyle/>
          <a:p>
            <a:pPr algn="ctr"/>
            <a:r>
              <a:rPr lang="en-US" dirty="0" smtClean="0">
                <a:solidFill>
                  <a:schemeClr val="bg1"/>
                </a:solidFill>
                <a:latin typeface="Helvetica" panose="020B0604020202020204" pitchFamily="34" charset="0"/>
              </a:rPr>
              <a:t>Các mô-đun tính năng</a:t>
            </a:r>
            <a:endParaRPr lang="en-US" dirty="0">
              <a:solidFill>
                <a:schemeClr val="bg1"/>
              </a:solidFill>
            </a:endParaRPr>
          </a:p>
        </p:txBody>
      </p:sp>
    </p:spTree>
    <p:extLst>
      <p:ext uri="{BB962C8B-B14F-4D97-AF65-F5344CB8AC3E}">
        <p14:creationId xmlns:p14="http://schemas.microsoft.com/office/powerpoint/2010/main" val="232978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199" y="158422"/>
            <a:ext cx="8184600" cy="670500"/>
          </a:xfrm>
          <a:prstGeom prst="rect">
            <a:avLst/>
          </a:prstGeom>
        </p:spPr>
        <p:txBody>
          <a:bodyPr spcFirstLastPara="1" wrap="square" lIns="91425" tIns="91425" rIns="91425" bIns="91425" anchor="t" anchorCtr="0">
            <a:noAutofit/>
          </a:bodyPr>
          <a:lstStyle/>
          <a:p>
            <a:pPr lvl="0" algn="ctr"/>
            <a:r>
              <a:rPr lang="en-US" dirty="0" smtClean="0">
                <a:latin typeface="Segoe UI Black" panose="020B0A02040204020203" pitchFamily="34" charset="0"/>
                <a:ea typeface="Segoe UI Black" panose="020B0A02040204020203" pitchFamily="34" charset="0"/>
              </a:rPr>
              <a:t>SPRING MVC</a:t>
            </a: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198097" y="1019991"/>
            <a:ext cx="6792804" cy="3388236"/>
          </a:xfrm>
          <a:prstGeom prst="rect">
            <a:avLst/>
          </a:prstGeom>
        </p:spPr>
        <p:txBody>
          <a:bodyPr spcFirstLastPara="1" wrap="square" lIns="91425" tIns="91425" rIns="91425" bIns="91425" anchor="ctr" anchorCtr="0">
            <a:noAutofit/>
          </a:bodyPr>
          <a:lstStyle/>
          <a:p>
            <a:pPr marL="0" lvl="0" indent="0" algn="just">
              <a:buClr>
                <a:schemeClr val="dk1"/>
              </a:buClr>
              <a:buSzPts val="1100"/>
              <a:buNone/>
            </a:pPr>
            <a:r>
              <a:rPr lang="vi-VN" sz="1600" dirty="0"/>
              <a:t>Spring Web MVC là </a:t>
            </a:r>
            <a:r>
              <a:rPr lang="en-US" sz="1600" dirty="0" smtClean="0"/>
              <a:t>một </a:t>
            </a:r>
            <a:r>
              <a:rPr lang="vi-VN" sz="1600" dirty="0" smtClean="0"/>
              <a:t>khung web </a:t>
            </a:r>
            <a:r>
              <a:rPr lang="vi-VN" sz="1600" dirty="0"/>
              <a:t>được xây dựng trên API Servlet </a:t>
            </a:r>
            <a:r>
              <a:rPr lang="vi-VN" sz="1600" dirty="0" smtClean="0"/>
              <a:t>và </a:t>
            </a:r>
            <a:r>
              <a:rPr lang="vi-VN" sz="1600" dirty="0"/>
              <a:t>được đưa vào Spring </a:t>
            </a:r>
            <a:r>
              <a:rPr lang="vi-VN" sz="1600" dirty="0" smtClean="0"/>
              <a:t>Framework</a:t>
            </a:r>
            <a:r>
              <a:rPr lang="en-US" sz="1600" dirty="0"/>
              <a:t> </a:t>
            </a:r>
            <a:r>
              <a:rPr lang="en-US" sz="1600" dirty="0" smtClean="0"/>
              <a:t>để hỗ trợ xây dựng ứng dụng web. </a:t>
            </a:r>
          </a:p>
          <a:p>
            <a:pPr marL="0" lvl="0" indent="0" algn="just">
              <a:buClr>
                <a:schemeClr val="dk1"/>
              </a:buClr>
              <a:buSzPts val="1100"/>
              <a:buNone/>
            </a:pPr>
            <a:endParaRPr lang="en-US" sz="1600" dirty="0" smtClean="0"/>
          </a:p>
          <a:p>
            <a:pPr marL="0" lvl="0" indent="0" algn="just">
              <a:buClr>
                <a:schemeClr val="dk1"/>
              </a:buClr>
              <a:buSzPts val="1100"/>
              <a:buNone/>
            </a:pPr>
            <a:r>
              <a:rPr lang="vi-VN" sz="1600" dirty="0" smtClean="0"/>
              <a:t>Spring </a:t>
            </a:r>
            <a:r>
              <a:rPr lang="vi-VN" sz="1600" dirty="0" smtClean="0"/>
              <a:t>MVC</a:t>
            </a:r>
            <a:r>
              <a:rPr lang="en-US" sz="1600" dirty="0" smtClean="0"/>
              <a:t> </a:t>
            </a:r>
            <a:r>
              <a:rPr lang="vi-VN" sz="1600" dirty="0"/>
              <a:t>framework</a:t>
            </a:r>
            <a:r>
              <a:rPr lang="en-US" sz="1600" dirty="0" smtClean="0"/>
              <a:t> </a:t>
            </a:r>
            <a:r>
              <a:rPr lang="en-US" sz="1600" dirty="0" smtClean="0"/>
              <a:t>(</a:t>
            </a:r>
            <a:r>
              <a:rPr lang="en-US" sz="1600" dirty="0"/>
              <a:t>M</a:t>
            </a:r>
            <a:r>
              <a:rPr lang="vi-VN" sz="1600" dirty="0" smtClean="0"/>
              <a:t>odel</a:t>
            </a:r>
            <a:r>
              <a:rPr lang="en-US" sz="1600" dirty="0" smtClean="0"/>
              <a:t>-</a:t>
            </a:r>
            <a:r>
              <a:rPr lang="en-US" sz="1600" dirty="0"/>
              <a:t>V</a:t>
            </a:r>
            <a:r>
              <a:rPr lang="vi-VN" sz="1600" dirty="0" smtClean="0"/>
              <a:t>iew</a:t>
            </a:r>
            <a:r>
              <a:rPr lang="en-US" sz="1600" dirty="0" smtClean="0"/>
              <a:t>-</a:t>
            </a:r>
            <a:r>
              <a:rPr lang="en-US" sz="1600" dirty="0" smtClean="0"/>
              <a:t>C</a:t>
            </a:r>
            <a:r>
              <a:rPr lang="vi-VN" sz="1600" dirty="0" smtClean="0"/>
              <a:t>ontroller</a:t>
            </a:r>
            <a:r>
              <a:rPr lang="en-US" sz="1600" dirty="0" smtClean="0"/>
              <a:t>)</a:t>
            </a:r>
            <a:r>
              <a:rPr lang="vi-VN" sz="1600" dirty="0" smtClean="0"/>
              <a:t> được </a:t>
            </a:r>
            <a:r>
              <a:rPr lang="vi-VN" sz="1600" dirty="0"/>
              <a:t>thiết kế xung quanh một DispatcherServlet, nhiệm vụ của nó là chuyển tiếp các yêu cầu tới các bộ xử </a:t>
            </a:r>
            <a:r>
              <a:rPr lang="vi-VN" sz="1600" dirty="0" smtClean="0"/>
              <a:t>lý, giải </a:t>
            </a:r>
            <a:r>
              <a:rPr lang="vi-VN" sz="1600" dirty="0"/>
              <a:t>quyết các lệnh từ view, xác định ngôn ngữ và giao diện cũng như hỗ trợ tải lên các tệp tin. </a:t>
            </a:r>
            <a:endParaRPr sz="1600" dirty="0"/>
          </a:p>
        </p:txBody>
      </p:sp>
    </p:spTree>
    <p:extLst>
      <p:ext uri="{BB962C8B-B14F-4D97-AF65-F5344CB8AC3E}">
        <p14:creationId xmlns:p14="http://schemas.microsoft.com/office/powerpoint/2010/main" val="1431511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199" y="158422"/>
            <a:ext cx="8184600" cy="670500"/>
          </a:xfrm>
          <a:prstGeom prst="rect">
            <a:avLst/>
          </a:prstGeom>
        </p:spPr>
        <p:txBody>
          <a:bodyPr spcFirstLastPara="1" wrap="square" lIns="91425" tIns="91425" rIns="91425" bIns="91425" anchor="t" anchorCtr="0">
            <a:noAutofit/>
          </a:bodyPr>
          <a:lstStyle/>
          <a:p>
            <a:pPr lvl="0" algn="ctr"/>
            <a:r>
              <a:rPr lang="en-US" dirty="0" smtClean="0">
                <a:latin typeface="Segoe UI Black" panose="020B0A02040204020203" pitchFamily="34" charset="0"/>
                <a:ea typeface="Segoe UI Black" panose="020B0A02040204020203" pitchFamily="34" charset="0"/>
              </a:rPr>
              <a:t>SPRING MVC</a:t>
            </a: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198097" y="1019991"/>
            <a:ext cx="6792804" cy="3388236"/>
          </a:xfrm>
          <a:prstGeom prst="rect">
            <a:avLst/>
          </a:prstGeom>
        </p:spPr>
        <p:txBody>
          <a:bodyPr spcFirstLastPara="1" wrap="square" lIns="91425" tIns="91425" rIns="91425" bIns="91425" anchor="ctr" anchorCtr="0">
            <a:noAutofit/>
          </a:bodyPr>
          <a:lstStyle/>
          <a:p>
            <a:pPr marL="285750" lvl="0" indent="-285750" algn="just">
              <a:buClr>
                <a:schemeClr val="dk1"/>
              </a:buClr>
              <a:buSzPts val="1100"/>
              <a:buFont typeface="Wingdings" panose="05000000000000000000" pitchFamily="2" charset="2"/>
              <a:buChar char="q"/>
            </a:pPr>
            <a:r>
              <a:rPr lang="vi-VN" sz="1600" dirty="0" smtClean="0"/>
              <a:t>Model</a:t>
            </a:r>
            <a:r>
              <a:rPr lang="vi-VN" sz="1600" dirty="0"/>
              <a:t>: Các đối tượng này thiết lập logic của phần dữ liệu của ứng dụng. Thông thường, các đối tượng model lấy và lưu trạng </a:t>
            </a:r>
            <a:r>
              <a:rPr lang="vi-VN" sz="1600" dirty="0" smtClean="0"/>
              <a:t>thá</a:t>
            </a:r>
            <a:r>
              <a:rPr lang="en-US" sz="1600" dirty="0" smtClean="0"/>
              <a:t>i</a:t>
            </a:r>
            <a:r>
              <a:rPr lang="vi-VN" sz="1600" dirty="0" smtClean="0"/>
              <a:t> </a:t>
            </a:r>
            <a:r>
              <a:rPr lang="vi-VN" sz="1600" dirty="0"/>
              <a:t>trong CSDL. Ở trong Spring chúng là các </a:t>
            </a:r>
            <a:r>
              <a:rPr lang="en-US" sz="1600" dirty="0" smtClean="0"/>
              <a:t>tệp</a:t>
            </a:r>
            <a:r>
              <a:rPr lang="vi-VN" sz="1600" dirty="0" smtClean="0"/>
              <a:t> </a:t>
            </a:r>
            <a:r>
              <a:rPr lang="vi-VN" sz="1600" dirty="0"/>
              <a:t>POJO, Service, </a:t>
            </a:r>
            <a:r>
              <a:rPr lang="vi-VN" sz="1600" dirty="0" smtClean="0"/>
              <a:t>DAO</a:t>
            </a:r>
            <a:r>
              <a:rPr lang="en-US" sz="1600" dirty="0" smtClean="0"/>
              <a:t> và</a:t>
            </a:r>
            <a:r>
              <a:rPr lang="vi-VN" sz="1600" dirty="0" smtClean="0"/>
              <a:t> </a:t>
            </a:r>
            <a:r>
              <a:rPr lang="vi-VN" sz="1600" dirty="0"/>
              <a:t>thực hiện truy cập database, xử lý </a:t>
            </a:r>
            <a:r>
              <a:rPr lang="en-US" sz="1600" dirty="0" smtClean="0"/>
              <a:t>công việc.</a:t>
            </a:r>
          </a:p>
          <a:p>
            <a:pPr marL="285750" lvl="0" indent="-285750" algn="just">
              <a:buClr>
                <a:schemeClr val="dk1"/>
              </a:buClr>
              <a:buSzPts val="1100"/>
              <a:buFont typeface="Wingdings" panose="05000000000000000000" pitchFamily="2" charset="2"/>
              <a:buChar char="q"/>
            </a:pPr>
            <a:endParaRPr lang="en-US" sz="1600" dirty="0" smtClean="0"/>
          </a:p>
          <a:p>
            <a:pPr marL="285750" lvl="0" indent="-285750" algn="just">
              <a:buClr>
                <a:schemeClr val="dk1"/>
              </a:buClr>
              <a:buSzPts val="1100"/>
              <a:buFont typeface="Wingdings" panose="05000000000000000000" pitchFamily="2" charset="2"/>
              <a:buChar char="q"/>
            </a:pPr>
            <a:r>
              <a:rPr lang="vi-VN" sz="1600" dirty="0" smtClean="0"/>
              <a:t>View</a:t>
            </a:r>
            <a:r>
              <a:rPr lang="vi-VN" sz="1600" dirty="0"/>
              <a:t>: Là các thành phần dùng để hiển thị giao diện người dùng (UI), mà cụ thể là các </a:t>
            </a:r>
            <a:r>
              <a:rPr lang="en-US" sz="1600" dirty="0" smtClean="0"/>
              <a:t>tệp</a:t>
            </a:r>
            <a:r>
              <a:rPr lang="vi-VN" sz="1600" dirty="0" smtClean="0"/>
              <a:t> </a:t>
            </a:r>
            <a:r>
              <a:rPr lang="vi-VN" sz="1600" dirty="0"/>
              <a:t>jsp, </a:t>
            </a:r>
            <a:r>
              <a:rPr lang="vi-VN" sz="1600" dirty="0" smtClean="0"/>
              <a:t>html…</a:t>
            </a:r>
            <a:endParaRPr lang="en-US" sz="1600" dirty="0" smtClean="0"/>
          </a:p>
          <a:p>
            <a:pPr marL="285750" lvl="0" indent="-285750" algn="just">
              <a:buClr>
                <a:schemeClr val="dk1"/>
              </a:buClr>
              <a:buSzPts val="1100"/>
              <a:buFont typeface="Wingdings" panose="05000000000000000000" pitchFamily="2" charset="2"/>
              <a:buChar char="q"/>
            </a:pPr>
            <a:endParaRPr lang="en-US" sz="1600" dirty="0" smtClean="0"/>
          </a:p>
          <a:p>
            <a:pPr marL="285750" lvl="0" indent="-285750" algn="just">
              <a:buClr>
                <a:schemeClr val="dk1"/>
              </a:buClr>
              <a:buSzPts val="1100"/>
              <a:buFont typeface="Wingdings" panose="05000000000000000000" pitchFamily="2" charset="2"/>
              <a:buChar char="q"/>
            </a:pPr>
            <a:r>
              <a:rPr lang="vi-VN" sz="1600" dirty="0" smtClean="0"/>
              <a:t>Control</a:t>
            </a:r>
            <a:r>
              <a:rPr lang="en-US" sz="1600" dirty="0" smtClean="0"/>
              <a:t>ler</a:t>
            </a:r>
            <a:r>
              <a:rPr lang="vi-VN" sz="1600" dirty="0" smtClean="0"/>
              <a:t>: </a:t>
            </a:r>
            <a:r>
              <a:rPr lang="vi-VN" sz="1600" dirty="0"/>
              <a:t>Thực hiện điều hướng các </a:t>
            </a:r>
            <a:r>
              <a:rPr lang="en-US" sz="1600" dirty="0" smtClean="0"/>
              <a:t>yêu cầu</a:t>
            </a:r>
            <a:r>
              <a:rPr lang="vi-VN" sz="1600" dirty="0" smtClean="0"/>
              <a:t>, </a:t>
            </a:r>
            <a:r>
              <a:rPr lang="vi-VN" sz="1600" dirty="0"/>
              <a:t>chịu trách nhiệm quản lý </a:t>
            </a:r>
            <a:r>
              <a:rPr lang="vi-VN" sz="1600" dirty="0" smtClean="0"/>
              <a:t>và trả</a:t>
            </a:r>
            <a:r>
              <a:rPr lang="en-US" sz="1600" dirty="0" smtClean="0"/>
              <a:t> lời</a:t>
            </a:r>
            <a:r>
              <a:rPr lang="vi-VN" sz="1600" dirty="0" smtClean="0"/>
              <a:t> </a:t>
            </a:r>
            <a:r>
              <a:rPr lang="vi-VN" sz="1600" dirty="0"/>
              <a:t>nội dung người dùng nhập và tương tác với người dùng, nó như một công cụ kết nối model với view. Trong Spring, các đối tượng này là Dispatcher Controller, Handler Mapping,..</a:t>
            </a:r>
          </a:p>
        </p:txBody>
      </p:sp>
    </p:spTree>
    <p:extLst>
      <p:ext uri="{BB962C8B-B14F-4D97-AF65-F5344CB8AC3E}">
        <p14:creationId xmlns:p14="http://schemas.microsoft.com/office/powerpoint/2010/main" val="3293021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cxnSp>
        <p:nvCxnSpPr>
          <p:cNvPr id="1376" name="Google Shape;1376;p133"/>
          <p:cNvCxnSpPr/>
          <p:nvPr/>
        </p:nvCxnSpPr>
        <p:spPr>
          <a:xfrm>
            <a:off x="1428050" y="3407377"/>
            <a:ext cx="1250700" cy="0"/>
          </a:xfrm>
          <a:prstGeom prst="straightConnector1">
            <a:avLst/>
          </a:prstGeom>
          <a:noFill/>
          <a:ln w="19050" cap="flat" cmpd="sng">
            <a:solidFill>
              <a:schemeClr val="lt1"/>
            </a:solidFill>
            <a:prstDash val="solid"/>
            <a:round/>
            <a:headEnd type="none" w="med" len="med"/>
            <a:tailEnd type="none" w="med" len="med"/>
          </a:ln>
        </p:spPr>
      </p:cxnSp>
      <p:cxnSp>
        <p:nvCxnSpPr>
          <p:cNvPr id="1377" name="Google Shape;1377;p133"/>
          <p:cNvCxnSpPr/>
          <p:nvPr/>
        </p:nvCxnSpPr>
        <p:spPr>
          <a:xfrm>
            <a:off x="6589500" y="3409708"/>
            <a:ext cx="970500" cy="0"/>
          </a:xfrm>
          <a:prstGeom prst="straightConnector1">
            <a:avLst/>
          </a:prstGeom>
          <a:noFill/>
          <a:ln w="19050" cap="flat" cmpd="sng">
            <a:solidFill>
              <a:schemeClr val="lt1"/>
            </a:solidFill>
            <a:prstDash val="solid"/>
            <a:round/>
            <a:headEnd type="none" w="med" len="med"/>
            <a:tailEnd type="none" w="med" len="med"/>
          </a:ln>
        </p:spPr>
      </p:cxnSp>
      <p:cxnSp>
        <p:nvCxnSpPr>
          <p:cNvPr id="1378" name="Google Shape;1378;p133"/>
          <p:cNvCxnSpPr/>
          <p:nvPr/>
        </p:nvCxnSpPr>
        <p:spPr>
          <a:xfrm>
            <a:off x="4147600" y="3405845"/>
            <a:ext cx="970500" cy="0"/>
          </a:xfrm>
          <a:prstGeom prst="straightConnector1">
            <a:avLst/>
          </a:prstGeom>
          <a:noFill/>
          <a:ln w="19050" cap="flat" cmpd="sng">
            <a:solidFill>
              <a:schemeClr val="lt1"/>
            </a:solidFill>
            <a:prstDash val="solid"/>
            <a:round/>
            <a:headEnd type="none" w="med" len="med"/>
            <a:tailEnd type="none" w="med" len="med"/>
          </a:ln>
        </p:spPr>
      </p:cxnSp>
      <p:sp>
        <p:nvSpPr>
          <p:cNvPr id="1385" name="Google Shape;1385;p133"/>
          <p:cNvSpPr txBox="1">
            <a:spLocks noGrp="1"/>
          </p:cNvSpPr>
          <p:nvPr>
            <p:ph type="subTitle" idx="4"/>
          </p:nvPr>
        </p:nvSpPr>
        <p:spPr>
          <a:xfrm>
            <a:off x="965900" y="2686610"/>
            <a:ext cx="2175000" cy="6321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latin typeface="Segoe UI Black" panose="020B0A02040204020203" pitchFamily="34" charset="0"/>
                <a:ea typeface="Segoe UI Black" panose="020B0A02040204020203" pitchFamily="34" charset="0"/>
              </a:rPr>
              <a:t>Đánh giá điểm rèn luyện</a:t>
            </a:r>
            <a:endParaRPr dirty="0">
              <a:latin typeface="Segoe UI Black" panose="020B0A02040204020203" pitchFamily="34" charset="0"/>
              <a:ea typeface="Segoe UI Black" panose="020B0A02040204020203" pitchFamily="34" charset="0"/>
            </a:endParaRPr>
          </a:p>
        </p:txBody>
      </p:sp>
      <p:sp>
        <p:nvSpPr>
          <p:cNvPr id="1386" name="Google Shape;1386;p133"/>
          <p:cNvSpPr txBox="1">
            <a:spLocks noGrp="1"/>
          </p:cNvSpPr>
          <p:nvPr>
            <p:ph type="subTitle" idx="5"/>
          </p:nvPr>
        </p:nvSpPr>
        <p:spPr>
          <a:xfrm>
            <a:off x="3554325" y="2686610"/>
            <a:ext cx="2144700" cy="6344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latin typeface="Segoe UI Black" panose="020B0A02040204020203" pitchFamily="34" charset="0"/>
                <a:ea typeface="Segoe UI Black" panose="020B0A02040204020203" pitchFamily="34" charset="0"/>
              </a:rPr>
              <a:t>Đăng kí Thực tập chuyên ngành</a:t>
            </a:r>
            <a:endParaRPr dirty="0">
              <a:latin typeface="Segoe UI Black" panose="020B0A02040204020203" pitchFamily="34" charset="0"/>
              <a:ea typeface="Segoe UI Black" panose="020B0A02040204020203" pitchFamily="34" charset="0"/>
            </a:endParaRPr>
          </a:p>
        </p:txBody>
      </p:sp>
      <p:sp>
        <p:nvSpPr>
          <p:cNvPr id="1387" name="Google Shape;1387;p133"/>
          <p:cNvSpPr txBox="1">
            <a:spLocks noGrp="1"/>
          </p:cNvSpPr>
          <p:nvPr>
            <p:ph type="subTitle" idx="6"/>
          </p:nvPr>
        </p:nvSpPr>
        <p:spPr>
          <a:xfrm>
            <a:off x="5972100" y="2701140"/>
            <a:ext cx="2175000" cy="6344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smtClean="0">
                <a:latin typeface="Segoe UI Black" panose="020B0A02040204020203" pitchFamily="34" charset="0"/>
                <a:ea typeface="Segoe UI Black" panose="020B0A02040204020203" pitchFamily="34" charset="0"/>
              </a:rPr>
              <a:t>Đăng kí Khóa luận tốt nghiệp</a:t>
            </a:r>
            <a:endParaRPr dirty="0">
              <a:latin typeface="Segoe UI Black" panose="020B0A02040204020203" pitchFamily="34" charset="0"/>
              <a:ea typeface="Segoe UI Black" panose="020B0A02040204020203" pitchFamily="34" charset="0"/>
            </a:endParaRPr>
          </a:p>
        </p:txBody>
      </p:sp>
      <p:sp>
        <p:nvSpPr>
          <p:cNvPr id="1388" name="Google Shape;1388;p133"/>
          <p:cNvSpPr txBox="1">
            <a:spLocks noGrp="1"/>
          </p:cNvSpPr>
          <p:nvPr>
            <p:ph type="ctrTitle"/>
          </p:nvPr>
        </p:nvSpPr>
        <p:spPr>
          <a:xfrm flipH="1">
            <a:off x="457200" y="455185"/>
            <a:ext cx="8229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p:txBody>
      </p:sp>
      <p:sp>
        <p:nvSpPr>
          <p:cNvPr id="2" name="Subtitle 1"/>
          <p:cNvSpPr>
            <a:spLocks noGrp="1"/>
          </p:cNvSpPr>
          <p:nvPr>
            <p:ph type="subTitle" idx="1"/>
          </p:nvPr>
        </p:nvSpPr>
        <p:spPr/>
        <p:txBody>
          <a:bodyPr/>
          <a:lstStyle/>
          <a:p>
            <a:endParaRPr lang="en-US" dirty="0"/>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199" y="158422"/>
            <a:ext cx="8184600" cy="670500"/>
          </a:xfrm>
          <a:prstGeom prst="rect">
            <a:avLst/>
          </a:prstGeom>
        </p:spPr>
        <p:txBody>
          <a:bodyPr spcFirstLastPara="1" wrap="square" lIns="91425" tIns="91425" rIns="91425" bIns="91425" anchor="t" anchorCtr="0">
            <a:noAutofit/>
          </a:bodyPr>
          <a:lstStyle/>
          <a:p>
            <a:pPr lvl="0" algn="ctr"/>
            <a:r>
              <a:rPr lang="en-US" dirty="0" smtClean="0">
                <a:latin typeface="Segoe UI Black" panose="020B0A02040204020203" pitchFamily="34" charset="0"/>
                <a:ea typeface="Segoe UI Black" panose="020B0A02040204020203" pitchFamily="34" charset="0"/>
              </a:rPr>
              <a:t>ỨNG DỤNG</a:t>
            </a:r>
            <a:endParaRPr dirty="0">
              <a:latin typeface="Segoe UI Black" panose="020B0A02040204020203" pitchFamily="34" charset="0"/>
              <a:ea typeface="Segoe UI Black" panose="020B0A02040204020203" pitchFamily="34" charset="0"/>
            </a:endParaRPr>
          </a:p>
        </p:txBody>
      </p:sp>
      <p:sp>
        <p:nvSpPr>
          <p:cNvPr id="772" name="Google Shape;772;p95"/>
          <p:cNvSpPr txBox="1">
            <a:spLocks noGrp="1"/>
          </p:cNvSpPr>
          <p:nvPr>
            <p:ph type="subTitle" idx="1"/>
          </p:nvPr>
        </p:nvSpPr>
        <p:spPr>
          <a:xfrm>
            <a:off x="1198097" y="4478434"/>
            <a:ext cx="6792804" cy="440911"/>
          </a:xfrm>
          <a:prstGeom prst="rect">
            <a:avLst/>
          </a:prstGeom>
        </p:spPr>
        <p:txBody>
          <a:bodyPr spcFirstLastPara="1" wrap="square" lIns="91425" tIns="91425" rIns="91425" bIns="91425" anchor="ctr" anchorCtr="0">
            <a:noAutofit/>
          </a:bodyPr>
          <a:lstStyle/>
          <a:p>
            <a:pPr marL="0" lvl="0" indent="0" algn="ctr">
              <a:buClr>
                <a:schemeClr val="dk1"/>
              </a:buClr>
              <a:buSzPts val="1100"/>
              <a:buNone/>
            </a:pPr>
            <a:r>
              <a:rPr lang="en-US" sz="1100" dirty="0" smtClean="0"/>
              <a:t>Sơ đồ Use case nghiệp vụ đánh giá điểm rèn luyện</a:t>
            </a:r>
          </a:p>
        </p:txBody>
      </p:sp>
      <p:graphicFrame>
        <p:nvGraphicFramePr>
          <p:cNvPr id="128" name="Object 127"/>
          <p:cNvGraphicFramePr>
            <a:graphicFrameLocks noChangeAspect="1"/>
          </p:cNvGraphicFramePr>
          <p:nvPr>
            <p:extLst>
              <p:ext uri="{D42A27DB-BD31-4B8C-83A1-F6EECF244321}">
                <p14:modId xmlns:p14="http://schemas.microsoft.com/office/powerpoint/2010/main" val="1963527077"/>
              </p:ext>
            </p:extLst>
          </p:nvPr>
        </p:nvGraphicFramePr>
        <p:xfrm>
          <a:off x="2450580" y="855345"/>
          <a:ext cx="4287837" cy="4064000"/>
        </p:xfrm>
        <a:graphic>
          <a:graphicData uri="http://schemas.openxmlformats.org/presentationml/2006/ole">
            <mc:AlternateContent xmlns:mc="http://schemas.openxmlformats.org/markup-compatibility/2006">
              <mc:Choice xmlns:v="urn:schemas-microsoft-com:vml" Requires="v">
                <p:oleObj spid="_x0000_s2202" name="Document" r:id="rId4" imgW="5758053" imgH="5457133" progId="Word.Document.12">
                  <p:embed/>
                </p:oleObj>
              </mc:Choice>
              <mc:Fallback>
                <p:oleObj name="Document" r:id="rId4" imgW="5758053" imgH="5457133" progId="Word.Document.12">
                  <p:embed/>
                  <p:pic>
                    <p:nvPicPr>
                      <p:cNvPr id="0" name=""/>
                      <p:cNvPicPr/>
                      <p:nvPr/>
                    </p:nvPicPr>
                    <p:blipFill>
                      <a:blip r:embed="rId5"/>
                      <a:stretch>
                        <a:fillRect/>
                      </a:stretch>
                    </p:blipFill>
                    <p:spPr>
                      <a:xfrm>
                        <a:off x="2450580" y="855345"/>
                        <a:ext cx="4287837" cy="4064000"/>
                      </a:xfrm>
                      <a:prstGeom prst="rect">
                        <a:avLst/>
                      </a:prstGeom>
                    </p:spPr>
                  </p:pic>
                </p:oleObj>
              </mc:Fallback>
            </mc:AlternateContent>
          </a:graphicData>
        </a:graphic>
      </p:graphicFrame>
      <p:sp>
        <p:nvSpPr>
          <p:cNvPr id="130" name="TextBox 129"/>
          <p:cNvSpPr txBox="1"/>
          <p:nvPr/>
        </p:nvSpPr>
        <p:spPr>
          <a:xfrm>
            <a:off x="4210958" y="2263425"/>
            <a:ext cx="955040" cy="230832"/>
          </a:xfrm>
          <a:prstGeom prst="rect">
            <a:avLst/>
          </a:prstGeom>
          <a:noFill/>
        </p:spPr>
        <p:txBody>
          <a:bodyPr wrap="square" rtlCol="0">
            <a:spAutoFit/>
          </a:bodyPr>
          <a:lstStyle/>
          <a:p>
            <a:r>
              <a:rPr lang="en-US" sz="900" dirty="0" smtClean="0">
                <a:latin typeface="Times New Roman" panose="02020603050405020304" pitchFamily="18" charset="0"/>
                <a:cs typeface="Times New Roman" panose="02020603050405020304" pitchFamily="18" charset="0"/>
              </a:rPr>
              <a:t>Điểm rèn luyện</a:t>
            </a: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183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1067</Words>
  <Application>Microsoft Office PowerPoint</Application>
  <PresentationFormat>On-screen Show (16:9)</PresentationFormat>
  <Paragraphs>92</Paragraphs>
  <Slides>17</Slides>
  <Notes>17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Squada One</vt:lpstr>
      <vt:lpstr>Wingdings</vt:lpstr>
      <vt:lpstr>Fira Sans Extra Condensed Medium</vt:lpstr>
      <vt:lpstr>Segoe UI Black</vt:lpstr>
      <vt:lpstr>Livvic</vt:lpstr>
      <vt:lpstr>Arial</vt:lpstr>
      <vt:lpstr>Times New Roman</vt:lpstr>
      <vt:lpstr>Helvetica</vt:lpstr>
      <vt:lpstr>Roboto Condensed Light</vt:lpstr>
      <vt:lpstr>Tech Startup XL by Slidesgo</vt:lpstr>
      <vt:lpstr>Document</vt:lpstr>
      <vt:lpstr>Tìm hiểu về Spring MVC framework và xây dựng ứng dụng </vt:lpstr>
      <vt:lpstr>SPRING FRAMEWORK</vt:lpstr>
      <vt:lpstr>MỞ ĐẦU </vt:lpstr>
      <vt:lpstr>SPRING FRAMEWORK</vt:lpstr>
      <vt:lpstr>SPRING FRAMEWORK</vt:lpstr>
      <vt:lpstr>SPRING MVC</vt:lpstr>
      <vt:lpstr>SPRING MVC</vt:lpstr>
      <vt:lpstr>ỨNG DỤNG</vt:lpstr>
      <vt:lpstr>ỨNG DỤNG</vt:lpstr>
      <vt:lpstr>ỨNG DỤNG</vt:lpstr>
      <vt:lpstr>ỨNG DỤNG</vt:lpstr>
      <vt:lpstr>ỨNG DỤNG </vt:lpstr>
      <vt:lpstr>ỨNG DỤNG </vt:lpstr>
      <vt:lpstr>ỨNG DỤNG </vt:lpstr>
      <vt:lpstr>ỨNG DỤNG </vt:lpstr>
      <vt:lpstr>PowerPoint Presentation</vt:lpstr>
      <vt:lpstr>CẢM 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 </dc:title>
  <cp:lastModifiedBy>BBQ</cp:lastModifiedBy>
  <cp:revision>36</cp:revision>
  <dcterms:modified xsi:type="dcterms:W3CDTF">2024-01-10T12:36:59Z</dcterms:modified>
</cp:coreProperties>
</file>