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56" r:id="rId2"/>
    <p:sldId id="261" r:id="rId3"/>
    <p:sldId id="258" r:id="rId4"/>
    <p:sldId id="264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0013" y="484479"/>
            <a:ext cx="6911974" cy="2954655"/>
          </a:xfrm>
        </p:spPr>
        <p:txBody>
          <a:bodyPr anchor="b">
            <a:normAutofit/>
          </a:bodyPr>
          <a:lstStyle>
            <a:lvl1pPr algn="ctr">
              <a:defRPr sz="5600" cap="all" spc="-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0013" y="3799133"/>
            <a:ext cx="6911974" cy="1969841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395C5C9-164C-46B3-A87E-7660D39D3106}" type="datetime2">
              <a:rPr lang="en-US" smtClean="0"/>
              <a:t>Monday, May 31,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89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00" y="2636838"/>
            <a:ext cx="10728325" cy="31321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5B75179A-1E2B-41AB-B400-4F1B4022FAEE}" type="datetime2">
              <a:rPr lang="en-US" smtClean="0"/>
              <a:t>Monday, May 31,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614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486" y="720000"/>
            <a:ext cx="1477328" cy="5048975"/>
          </a:xfrm>
        </p:spPr>
        <p:txBody>
          <a:bodyPr vert="eaVer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838" y="720000"/>
            <a:ext cx="8929614" cy="5048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5681D0F-6595-4F14-8EF3-954CD87C797B}" type="datetime2">
              <a:rPr lang="en-US" smtClean="0"/>
              <a:t>Monday, May 31,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238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2541600"/>
            <a:ext cx="10728325" cy="3227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4DDCFF8A-AAF8-4A12-8A91-9CA0EAF6CBB9}" type="datetime2">
              <a:rPr lang="en-US" smtClean="0"/>
              <a:t>Monday, May 31,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352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6" cy="2879724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10" y="3858924"/>
            <a:ext cx="10728326" cy="1919076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ABCC25C3-021A-4B0B-8F70-0C181FE1CF45}" type="datetime2">
              <a:rPr lang="en-US" smtClean="0"/>
              <a:t>Monday, May 31,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914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8400" y="2541600"/>
            <a:ext cx="5003801" cy="3234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C23D88D-8CEC-4ED9-A53B-5596187D9A16}" type="datetime2">
              <a:rPr lang="en-US" smtClean="0"/>
              <a:t>Monday, May 31,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543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5" cy="673005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840698"/>
            <a:ext cx="5015638" cy="565796"/>
          </a:xfrm>
        </p:spPr>
        <p:txBody>
          <a:bodyPr wrap="square"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00" y="2541600"/>
            <a:ext cx="5003801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400" y="1840698"/>
            <a:ext cx="5015638" cy="565796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4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D2CCD382-DFDA-4722-A27A-59C21AD112F2}" type="datetime2">
              <a:rPr lang="en-US" smtClean="0"/>
              <a:t>Monday, May 31, 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038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2F2A30D-1C09-413F-AAB1-38F366000715}" type="datetime2">
              <a:rPr lang="en-US" smtClean="0"/>
              <a:t>Monday, May 31, 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54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6DB82B9C-D65E-4F64-95C3-B10F3B00F0D9}" type="datetime2">
              <a:rPr lang="en-US" smtClean="0"/>
              <a:t>Monday, May 31, 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22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1477328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188" y="584662"/>
            <a:ext cx="6911974" cy="518431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4800"/>
            </a:lvl1pPr>
            <a:lvl2pPr marL="914400" indent="-457200"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107463" cy="32318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B7F5FDCC-6AAC-4A08-B9E0-3793AB5E64C3}" type="datetime2">
              <a:rPr lang="en-US" smtClean="0"/>
              <a:t>Monday, May 31,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492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095626" cy="14760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8188" y="728664"/>
            <a:ext cx="6923812" cy="504031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095625" cy="3232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349FE94D-439C-40F1-900E-BC07940E3988}" type="datetime2">
              <a:rPr lang="en-US" smtClean="0"/>
              <a:t>Monday, May 31,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842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l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DEA2CF1-0EB2-4673-802D-3371233E4A77}" type="datetime2">
              <a:rPr lang="en-US" smtClean="0"/>
              <a:t>Monday, May 31,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ct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621B6DD-29C1-4FEA-923F-71EA1347694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1407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67" r:id="rId6"/>
    <p:sldLayoutId id="2147483663" r:id="rId7"/>
    <p:sldLayoutId id="2147483664" r:id="rId8"/>
    <p:sldLayoutId id="2147483665" r:id="rId9"/>
    <p:sldLayoutId id="2147483666" r:id="rId10"/>
    <p:sldLayoutId id="2147483668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spc="4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4" name="Rectangle 26">
            <a:extLst>
              <a:ext uri="{FF2B5EF4-FFF2-40B4-BE49-F238E27FC236}">
                <a16:creationId xmlns:a16="http://schemas.microsoft.com/office/drawing/2014/main" id="{99D89EBB-72B3-43C9-BAA0-C3D3A97AD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28">
            <a:extLst>
              <a:ext uri="{FF2B5EF4-FFF2-40B4-BE49-F238E27FC236}">
                <a16:creationId xmlns:a16="http://schemas.microsoft.com/office/drawing/2014/main" id="{5A6BA549-E7EA-4091-94B3-7B2B3044E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DDC2FD6-D345-40EE-97E4-8503925BBF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9567" y="619199"/>
            <a:ext cx="9492866" cy="576000"/>
          </a:xfrm>
        </p:spPr>
        <p:txBody>
          <a:bodyPr wrap="square" anchor="t">
            <a:normAutofit fontScale="90000"/>
          </a:bodyPr>
          <a:lstStyle/>
          <a:p>
            <a:r>
              <a:rPr lang="es-MX" sz="6600" dirty="0"/>
              <a:t>DUOLINGO</a:t>
            </a:r>
            <a:endParaRPr lang="es-CL" sz="6600" dirty="0"/>
          </a:p>
        </p:txBody>
      </p:sp>
      <p:grpSp>
        <p:nvGrpSpPr>
          <p:cNvPr id="66" name="Group 30">
            <a:extLst>
              <a:ext uri="{FF2B5EF4-FFF2-40B4-BE49-F238E27FC236}">
                <a16:creationId xmlns:a16="http://schemas.microsoft.com/office/drawing/2014/main" id="{C8F3AECA-1E28-4DB0-901D-747B827596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89400" y="406270"/>
            <a:ext cx="684878" cy="1449344"/>
            <a:chOff x="643527" y="1187494"/>
            <a:chExt cx="1434178" cy="3035022"/>
          </a:xfrm>
        </p:grpSpPr>
        <p:sp>
          <p:nvSpPr>
            <p:cNvPr id="32" name="Freeform 78">
              <a:extLst>
                <a:ext uri="{FF2B5EF4-FFF2-40B4-BE49-F238E27FC236}">
                  <a16:creationId xmlns:a16="http://schemas.microsoft.com/office/drawing/2014/main" id="{F137E6B0-A1AA-47FF-AAB8-9E5D6B701C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083914" y="3331230"/>
              <a:ext cx="879143" cy="903430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33" name="Freeform 79">
              <a:extLst>
                <a:ext uri="{FF2B5EF4-FFF2-40B4-BE49-F238E27FC236}">
                  <a16:creationId xmlns:a16="http://schemas.microsoft.com/office/drawing/2014/main" id="{F72FB821-5AF0-4EA1-B84B-D5E12D8333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869193" y="1989904"/>
              <a:ext cx="743890" cy="1195221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34" name="Freeform 85">
              <a:extLst>
                <a:ext uri="{FF2B5EF4-FFF2-40B4-BE49-F238E27FC236}">
                  <a16:creationId xmlns:a16="http://schemas.microsoft.com/office/drawing/2014/main" id="{DFE0F740-8A45-42B9-BEF6-A75329504F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316205" y="967005"/>
              <a:ext cx="541011" cy="981989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214C51D-3B74-4CCB-82B8-A184460FCA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25210" y="268794"/>
            <a:ext cx="632305" cy="1606552"/>
            <a:chOff x="10224385" y="954724"/>
            <a:chExt cx="1324087" cy="3364228"/>
          </a:xfrm>
        </p:grpSpPr>
        <p:sp>
          <p:nvSpPr>
            <p:cNvPr id="37" name="Freeform 80">
              <a:extLst>
                <a:ext uri="{FF2B5EF4-FFF2-40B4-BE49-F238E27FC236}">
                  <a16:creationId xmlns:a16="http://schemas.microsoft.com/office/drawing/2014/main" id="{66CD91DA-BDB8-476E-8111-2918188D6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62739" y="2385730"/>
              <a:ext cx="985733" cy="504616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38" name="Freeform 84">
              <a:extLst>
                <a:ext uri="{FF2B5EF4-FFF2-40B4-BE49-F238E27FC236}">
                  <a16:creationId xmlns:a16="http://schemas.microsoft.com/office/drawing/2014/main" id="{576CF7BA-63E8-47BF-AB8E-E9134BE8E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874527">
              <a:off x="10288245" y="954724"/>
              <a:ext cx="852074" cy="892781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39" name="Freeform 87">
              <a:extLst>
                <a:ext uri="{FF2B5EF4-FFF2-40B4-BE49-F238E27FC236}">
                  <a16:creationId xmlns:a16="http://schemas.microsoft.com/office/drawing/2014/main" id="{C0C95E2B-D068-4E18-85DE-266A42E6C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20630858">
              <a:off x="10224385" y="3437261"/>
              <a:ext cx="824227" cy="881691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sp useBgFill="1">
        <p:nvSpPr>
          <p:cNvPr id="41" name="Freeform: Shape 40">
            <a:extLst>
              <a:ext uri="{FF2B5EF4-FFF2-40B4-BE49-F238E27FC236}">
                <a16:creationId xmlns:a16="http://schemas.microsoft.com/office/drawing/2014/main" id="{613F3963-915E-4812-8B39-BE6EA7CC82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4524375" y="-809624"/>
            <a:ext cx="3143251" cy="12192001"/>
          </a:xfrm>
          <a:custGeom>
            <a:avLst/>
            <a:gdLst>
              <a:gd name="connsiteX0" fmla="*/ 508 w 2932134"/>
              <a:gd name="connsiteY0" fmla="*/ 4431100 h 12192000"/>
              <a:gd name="connsiteX1" fmla="*/ 137030 w 2932134"/>
              <a:gd name="connsiteY1" fmla="*/ 177371 h 12192000"/>
              <a:gd name="connsiteX2" fmla="*/ 145443 w 2932134"/>
              <a:gd name="connsiteY2" fmla="*/ 0 h 12192000"/>
              <a:gd name="connsiteX3" fmla="*/ 2932134 w 2932134"/>
              <a:gd name="connsiteY3" fmla="*/ 0 h 12192000"/>
              <a:gd name="connsiteX4" fmla="*/ 2932133 w 2932134"/>
              <a:gd name="connsiteY4" fmla="*/ 12192000 h 12192000"/>
              <a:gd name="connsiteX5" fmla="*/ 172151 w 2932134"/>
              <a:gd name="connsiteY5" fmla="*/ 12192000 h 12192000"/>
              <a:gd name="connsiteX6" fmla="*/ 169761 w 2932134"/>
              <a:gd name="connsiteY6" fmla="*/ 12180928 h 12192000"/>
              <a:gd name="connsiteX7" fmla="*/ 169761 w 2932134"/>
              <a:gd name="connsiteY7" fmla="*/ 7234593 h 12192000"/>
              <a:gd name="connsiteX8" fmla="*/ 508 w 2932134"/>
              <a:gd name="connsiteY8" fmla="*/ 44311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32134" h="12192000">
                <a:moveTo>
                  <a:pt x="508" y="4431100"/>
                </a:moveTo>
                <a:cubicBezTo>
                  <a:pt x="-7698" y="2846728"/>
                  <a:pt x="85554" y="1238574"/>
                  <a:pt x="137030" y="177371"/>
                </a:cubicBezTo>
                <a:lnTo>
                  <a:pt x="145443" y="0"/>
                </a:lnTo>
                <a:lnTo>
                  <a:pt x="2932134" y="0"/>
                </a:lnTo>
                <a:lnTo>
                  <a:pt x="2932133" y="12192000"/>
                </a:lnTo>
                <a:lnTo>
                  <a:pt x="172151" y="12192000"/>
                </a:lnTo>
                <a:lnTo>
                  <a:pt x="169761" y="12180928"/>
                </a:lnTo>
                <a:cubicBezTo>
                  <a:pt x="169761" y="11800439"/>
                  <a:pt x="169761" y="10278492"/>
                  <a:pt x="169761" y="7234593"/>
                </a:cubicBezTo>
                <a:cubicBezTo>
                  <a:pt x="50398" y="6402277"/>
                  <a:pt x="5637" y="5421334"/>
                  <a:pt x="508" y="4431100"/>
                </a:cubicBez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pic>
        <p:nvPicPr>
          <p:cNvPr id="67" name="Picture 3">
            <a:extLst>
              <a:ext uri="{FF2B5EF4-FFF2-40B4-BE49-F238E27FC236}">
                <a16:creationId xmlns:a16="http://schemas.microsoft.com/office/drawing/2014/main" id="{018886C7-CEEC-48B8-AA00-20200B5AA6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561" b="33561"/>
          <a:stretch/>
        </p:blipFill>
        <p:spPr>
          <a:xfrm>
            <a:off x="2192635" y="1664825"/>
            <a:ext cx="8059387" cy="2649797"/>
          </a:xfrm>
          <a:custGeom>
            <a:avLst/>
            <a:gdLst/>
            <a:ahLst/>
            <a:cxnLst/>
            <a:rect l="l" t="t" r="r" b="b"/>
            <a:pathLst>
              <a:path w="12192000" h="4008527">
                <a:moveTo>
                  <a:pt x="4189346" y="67"/>
                </a:moveTo>
                <a:cubicBezTo>
                  <a:pt x="6609616" y="-2813"/>
                  <a:pt x="11142685" y="89351"/>
                  <a:pt x="11767395" y="89351"/>
                </a:cubicBezTo>
                <a:cubicBezTo>
                  <a:pt x="11866707" y="89351"/>
                  <a:pt x="11953607" y="89351"/>
                  <a:pt x="12029645" y="89351"/>
                </a:cubicBezTo>
                <a:lnTo>
                  <a:pt x="12192000" y="89351"/>
                </a:lnTo>
                <a:lnTo>
                  <a:pt x="12192000" y="3985854"/>
                </a:lnTo>
                <a:lnTo>
                  <a:pt x="12191997" y="3985854"/>
                </a:lnTo>
                <a:lnTo>
                  <a:pt x="12191997" y="3974419"/>
                </a:lnTo>
                <a:lnTo>
                  <a:pt x="12184243" y="3974470"/>
                </a:lnTo>
                <a:cubicBezTo>
                  <a:pt x="11170126" y="3981070"/>
                  <a:pt x="9547540" y="3991630"/>
                  <a:pt x="6951408" y="4008527"/>
                </a:cubicBezTo>
                <a:cubicBezTo>
                  <a:pt x="6951408" y="4008527"/>
                  <a:pt x="6951408" y="4008527"/>
                  <a:pt x="3941397" y="3963467"/>
                </a:cubicBezTo>
                <a:cubicBezTo>
                  <a:pt x="3941397" y="3963467"/>
                  <a:pt x="3941397" y="3963467"/>
                  <a:pt x="1332721" y="3963467"/>
                </a:cubicBezTo>
                <a:cubicBezTo>
                  <a:pt x="1232387" y="3963467"/>
                  <a:pt x="831053" y="3963467"/>
                  <a:pt x="329384" y="3963467"/>
                </a:cubicBezTo>
                <a:lnTo>
                  <a:pt x="0" y="3969926"/>
                </a:lnTo>
                <a:lnTo>
                  <a:pt x="0" y="40691"/>
                </a:lnTo>
                <a:lnTo>
                  <a:pt x="20858" y="40713"/>
                </a:lnTo>
                <a:cubicBezTo>
                  <a:pt x="1271033" y="41633"/>
                  <a:pt x="2406326" y="39179"/>
                  <a:pt x="2925316" y="19546"/>
                </a:cubicBezTo>
                <a:cubicBezTo>
                  <a:pt x="3184813" y="6458"/>
                  <a:pt x="3630821" y="732"/>
                  <a:pt x="4189346" y="67"/>
                </a:cubicBezTo>
                <a:close/>
              </a:path>
            </a:pathLst>
          </a:cu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050F2D29-6B7A-4C54-8374-35C2FED6E461}"/>
              </a:ext>
            </a:extLst>
          </p:cNvPr>
          <p:cNvSpPr txBox="1"/>
          <p:nvPr/>
        </p:nvSpPr>
        <p:spPr>
          <a:xfrm>
            <a:off x="362888" y="4409441"/>
            <a:ext cx="288312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Integrantes:</a:t>
            </a:r>
          </a:p>
          <a:p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Pilar Villanueva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Gustavo Romero</a:t>
            </a:r>
          </a:p>
          <a:p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Camilo Parra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017595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F5151-3542-4C18-A3FC-D4FD2D38BF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40013" y="484480"/>
            <a:ext cx="6911974" cy="1145538"/>
          </a:xfrm>
        </p:spPr>
        <p:txBody>
          <a:bodyPr>
            <a:normAutofit fontScale="90000"/>
          </a:bodyPr>
          <a:lstStyle/>
          <a:p>
            <a:r>
              <a:rPr lang="es-MX" dirty="0"/>
              <a:t>¿Qué es </a:t>
            </a:r>
            <a:r>
              <a:rPr lang="es-MX" dirty="0" err="1"/>
              <a:t>DuoLINgo</a:t>
            </a:r>
            <a:r>
              <a:rPr lang="es-MX" dirty="0"/>
              <a:t>?</a:t>
            </a:r>
            <a:endParaRPr lang="es-CL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6CFACD6-0A97-463E-9AA9-ED92A441CA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40013" y="2701693"/>
            <a:ext cx="6911974" cy="2748254"/>
          </a:xfrm>
        </p:spPr>
        <p:txBody>
          <a:bodyPr/>
          <a:lstStyle/>
          <a:p>
            <a:r>
              <a:rPr lang="es-MX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Duolingo es una plataforma web creada en Estados Unidos destinada al aprendizaje gratuito de 28 idiomas y la certificación del nivel de inglés.</a:t>
            </a:r>
            <a:endParaRPr lang="es-C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6590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3B372A-0FF2-4525-9C67-032A75CAE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327446"/>
            <a:ext cx="2646052" cy="401217"/>
          </a:xfrm>
        </p:spPr>
        <p:txBody>
          <a:bodyPr>
            <a:normAutofit/>
          </a:bodyPr>
          <a:lstStyle/>
          <a:p>
            <a:r>
              <a:rPr lang="es-MX" sz="2000" dirty="0"/>
              <a:t>BENEFICIOS</a:t>
            </a:r>
            <a:endParaRPr lang="es-CL" sz="2000" dirty="0"/>
          </a:p>
        </p:txBody>
      </p:sp>
      <p:pic>
        <p:nvPicPr>
          <p:cNvPr id="6" name="Marcador de posición de imagen 5" descr="Diagrama&#10;&#10;Descripción generada automáticamente">
            <a:extLst>
              <a:ext uri="{FF2B5EF4-FFF2-40B4-BE49-F238E27FC236}">
                <a16:creationId xmlns:a16="http://schemas.microsoft.com/office/drawing/2014/main" id="{2FEFEA3A-F2FF-4364-8C08-E510107AC3E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5" r="1325"/>
          <a:stretch>
            <a:fillRect/>
          </a:stretch>
        </p:blipFill>
        <p:spPr>
          <a:xfrm>
            <a:off x="4548188" y="728663"/>
            <a:ext cx="6923812" cy="5301075"/>
          </a:xfrm>
        </p:spPr>
      </p:pic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C73042C-4EBA-4E9A-A085-8688858410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0000" y="788455"/>
            <a:ext cx="3095625" cy="1503965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Comunicarse en cualquier </a:t>
            </a:r>
            <a:r>
              <a:rPr lang="es-MX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parte del mundo o de interés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Aumentar las </a:t>
            </a:r>
            <a:r>
              <a:rPr lang="es-MX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probabilidades de obtener un empleo</a:t>
            </a:r>
            <a:endParaRPr lang="es-CL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CL" sz="1100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4D02714F-893A-4BFD-9008-B2E62075B5C7}"/>
              </a:ext>
            </a:extLst>
          </p:cNvPr>
          <p:cNvSpPr txBox="1">
            <a:spLocks/>
          </p:cNvSpPr>
          <p:nvPr/>
        </p:nvSpPr>
        <p:spPr>
          <a:xfrm>
            <a:off x="720000" y="2338754"/>
            <a:ext cx="3441182" cy="40121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 fontScale="85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kern="1200" cap="none" spc="4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000" dirty="0"/>
              <a:t>ACTIVIDADES DEL CLIENTE</a:t>
            </a:r>
            <a:endParaRPr lang="es-CL" sz="2000" dirty="0"/>
          </a:p>
          <a:p>
            <a:endParaRPr lang="es-CL" sz="2000" dirty="0"/>
          </a:p>
        </p:txBody>
      </p:sp>
      <p:sp>
        <p:nvSpPr>
          <p:cNvPr id="8" name="Marcador de texto 3">
            <a:extLst>
              <a:ext uri="{FF2B5EF4-FFF2-40B4-BE49-F238E27FC236}">
                <a16:creationId xmlns:a16="http://schemas.microsoft.com/office/drawing/2014/main" id="{AFB6DAA5-B67C-4193-B9E8-DC2D9B212A31}"/>
              </a:ext>
            </a:extLst>
          </p:cNvPr>
          <p:cNvSpPr txBox="1">
            <a:spLocks/>
          </p:cNvSpPr>
          <p:nvPr/>
        </p:nvSpPr>
        <p:spPr>
          <a:xfrm>
            <a:off x="720000" y="2799763"/>
            <a:ext cx="3095625" cy="150396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4"/>
              </a:buClr>
              <a:buFont typeface="The Hand Extrablack" panose="03070A02030502020204" pitchFamily="66" charset="0"/>
              <a:buNone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None/>
              <a:defRPr sz="14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None/>
              <a:defRPr sz="12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None/>
              <a:defRPr sz="1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None/>
              <a:defRPr sz="1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1100" dirty="0"/>
              <a:t>Dedicar tiempo al estudio</a:t>
            </a:r>
          </a:p>
          <a:p>
            <a:r>
              <a:rPr lang="es-MX" sz="1100" dirty="0"/>
              <a:t>Invertir dinero en material de estudio o cursos </a:t>
            </a:r>
          </a:p>
          <a:p>
            <a:r>
              <a:rPr lang="es-MX" sz="1100" dirty="0"/>
              <a:t>Practicar el idioma de interés hablando, escribiendo, leyendo</a:t>
            </a:r>
            <a:endParaRPr lang="es-CL" sz="1100" dirty="0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5F6E8C7F-81E1-4CF1-A9BF-8D655697D985}"/>
              </a:ext>
            </a:extLst>
          </p:cNvPr>
          <p:cNvSpPr txBox="1">
            <a:spLocks/>
          </p:cNvSpPr>
          <p:nvPr/>
        </p:nvSpPr>
        <p:spPr>
          <a:xfrm>
            <a:off x="719999" y="4409854"/>
            <a:ext cx="3441183" cy="40121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kern="1200" cap="none" spc="4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000" dirty="0"/>
              <a:t>DOLORES</a:t>
            </a:r>
            <a:endParaRPr lang="es-CL" sz="2000" dirty="0"/>
          </a:p>
        </p:txBody>
      </p:sp>
      <p:sp>
        <p:nvSpPr>
          <p:cNvPr id="10" name="Marcador de texto 3">
            <a:extLst>
              <a:ext uri="{FF2B5EF4-FFF2-40B4-BE49-F238E27FC236}">
                <a16:creationId xmlns:a16="http://schemas.microsoft.com/office/drawing/2014/main" id="{96D26DEA-5AD8-42A8-8D93-D0D50660DCE7}"/>
              </a:ext>
            </a:extLst>
          </p:cNvPr>
          <p:cNvSpPr txBox="1">
            <a:spLocks/>
          </p:cNvSpPr>
          <p:nvPr/>
        </p:nvSpPr>
        <p:spPr>
          <a:xfrm>
            <a:off x="720000" y="4870863"/>
            <a:ext cx="3095625" cy="150396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4"/>
              </a:buClr>
              <a:buFont typeface="The Hand Extrablack" panose="03070A02030502020204" pitchFamily="66" charset="0"/>
              <a:buNone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None/>
              <a:defRPr sz="14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None/>
              <a:defRPr sz="12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None/>
              <a:defRPr sz="1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None/>
              <a:defRPr sz="1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1100" dirty="0"/>
              <a:t>Cursos de valores inaccesibles</a:t>
            </a:r>
            <a:r>
              <a:rPr lang="es-CL" sz="1100" dirty="0"/>
              <a:t> </a:t>
            </a:r>
          </a:p>
          <a:p>
            <a:r>
              <a:rPr lang="es-CL" sz="1100" dirty="0"/>
              <a:t>Falta de tiempo y recursos tecnológicos para clases online</a:t>
            </a:r>
          </a:p>
          <a:p>
            <a:endParaRPr lang="es-CL" sz="1100" dirty="0"/>
          </a:p>
        </p:txBody>
      </p:sp>
    </p:spTree>
    <p:extLst>
      <p:ext uri="{BB962C8B-B14F-4D97-AF65-F5344CB8AC3E}">
        <p14:creationId xmlns:p14="http://schemas.microsoft.com/office/powerpoint/2010/main" val="795867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F0D4EB-322E-43D3-91E9-42633CCF14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883" y="126671"/>
            <a:ext cx="6742526" cy="604546"/>
          </a:xfrm>
        </p:spPr>
        <p:txBody>
          <a:bodyPr>
            <a:normAutofit/>
          </a:bodyPr>
          <a:lstStyle/>
          <a:p>
            <a:pPr algn="l"/>
            <a:r>
              <a:rPr lang="es-MX" sz="2800" dirty="0"/>
              <a:t>Productos y servicios</a:t>
            </a:r>
            <a:endParaRPr lang="es-CL" sz="28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6E6D7C4-DD8E-4521-AA74-D69993F9A0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883" y="910160"/>
            <a:ext cx="6570248" cy="1554744"/>
          </a:xfrm>
        </p:spPr>
        <p:txBody>
          <a:bodyPr>
            <a:normAutofit fontScale="62500" lnSpcReduction="20000"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s-MX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s-MX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nteracción entre el audio y el texto para ir avanzando niveles</a:t>
            </a:r>
            <a:endParaRPr lang="es-CL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s-MX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Poder jugar de manera didáctica mientras se aprende el idioma</a:t>
            </a:r>
            <a:endParaRPr lang="es-CL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s-MX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Experiencia hablada, de escritura y redacción mediante el audio e imágenes </a:t>
            </a:r>
            <a:endParaRPr lang="es-CL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CL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F3884C3A-8093-4C4C-8240-D787A2293A34}"/>
              </a:ext>
            </a:extLst>
          </p:cNvPr>
          <p:cNvSpPr txBox="1">
            <a:spLocks/>
          </p:cNvSpPr>
          <p:nvPr/>
        </p:nvSpPr>
        <p:spPr>
          <a:xfrm>
            <a:off x="320883" y="2162631"/>
            <a:ext cx="6742526" cy="604546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600" kern="1200" cap="all" spc="-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2800" dirty="0"/>
              <a:t>Creadores de alegrías</a:t>
            </a:r>
            <a:endParaRPr lang="es-CL" sz="2800" dirty="0"/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4671BA29-ECD3-406D-89C1-CE39AFA16EED}"/>
              </a:ext>
            </a:extLst>
          </p:cNvPr>
          <p:cNvSpPr txBox="1">
            <a:spLocks/>
          </p:cNvSpPr>
          <p:nvPr/>
        </p:nvSpPr>
        <p:spPr>
          <a:xfrm>
            <a:off x="320883" y="2946120"/>
            <a:ext cx="6570248" cy="1554744"/>
          </a:xfrm>
          <a:prstGeom prst="rect">
            <a:avLst/>
          </a:prstGeom>
        </p:spPr>
        <p:txBody>
          <a:bodyPr vert="horz" lIns="0" tIns="0" rIns="0" bIns="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4"/>
              </a:buClr>
              <a:buFont typeface="The Hand Extrablack" panose="03070A02030502020204" pitchFamily="66" charset="0"/>
              <a:buNone/>
              <a:defRPr sz="28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None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None/>
              <a:defRPr sz="18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None/>
              <a:defRPr sz="16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None/>
              <a:defRPr sz="16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s-MX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Servicio cómodo y con versión free </a:t>
            </a: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s-MX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Obtiene </a:t>
            </a:r>
            <a:r>
              <a:rPr lang="es-MX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feedback</a:t>
            </a:r>
            <a:r>
              <a:rPr lang="es-MX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los aprendido</a:t>
            </a:r>
            <a:endParaRPr lang="es-CL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s-MX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 abre a nuevas oportunidades laborales </a:t>
            </a:r>
            <a:endParaRPr lang="es-CL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CL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0D162727-6AC0-4C11-8EF1-84C546BC430A}"/>
              </a:ext>
            </a:extLst>
          </p:cNvPr>
          <p:cNvSpPr txBox="1">
            <a:spLocks/>
          </p:cNvSpPr>
          <p:nvPr/>
        </p:nvSpPr>
        <p:spPr>
          <a:xfrm>
            <a:off x="242786" y="4198591"/>
            <a:ext cx="6742526" cy="604546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600" kern="1200" cap="all" spc="-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2800" dirty="0"/>
              <a:t>Aliviadores de frustraciones</a:t>
            </a:r>
            <a:endParaRPr lang="es-CL" sz="2800" dirty="0"/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B292F819-BBCD-40E9-89B5-786A3E36BC47}"/>
              </a:ext>
            </a:extLst>
          </p:cNvPr>
          <p:cNvSpPr txBox="1">
            <a:spLocks/>
          </p:cNvSpPr>
          <p:nvPr/>
        </p:nvSpPr>
        <p:spPr>
          <a:xfrm>
            <a:off x="242786" y="4982080"/>
            <a:ext cx="6570248" cy="1554744"/>
          </a:xfrm>
          <a:prstGeom prst="rect">
            <a:avLst/>
          </a:prstGeom>
        </p:spPr>
        <p:txBody>
          <a:bodyPr vert="horz" lIns="0" tIns="0" rIns="0" bIns="0" rtlCol="0">
            <a:normAutofit fontScale="47500" lnSpcReduction="20000"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4"/>
              </a:buClr>
              <a:buFont typeface="The Hand Extrablack" panose="03070A02030502020204" pitchFamily="66" charset="0"/>
              <a:buNone/>
              <a:defRPr sz="28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None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None/>
              <a:defRPr sz="18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None/>
              <a:defRPr sz="16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None/>
              <a:defRPr sz="16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s-MX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Servicio gratuito y de pago</a:t>
            </a:r>
            <a:endParaRPr lang="es-CL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s-MX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 necesita asistir a una clase</a:t>
            </a:r>
            <a:endParaRPr lang="es-CL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s-MX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Flexibilidad horaria y acceso a 28 idiomas</a:t>
            </a: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s-MX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Aprendizaje didáctico y en distintos niveles</a:t>
            </a: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endParaRPr lang="es-CL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866577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3BD3E3-4A42-4243-80B5-345273EE3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9" y="287895"/>
            <a:ext cx="10728322" cy="573496"/>
          </a:xfrm>
        </p:spPr>
        <p:txBody>
          <a:bodyPr/>
          <a:lstStyle/>
          <a:p>
            <a:endParaRPr lang="es-CL" dirty="0"/>
          </a:p>
        </p:txBody>
      </p:sp>
      <p:pic>
        <p:nvPicPr>
          <p:cNvPr id="5" name="Marcador de contenido 4" descr="Texto, Escala de tiempo&#10;&#10;Descripción generada automáticamente">
            <a:extLst>
              <a:ext uri="{FF2B5EF4-FFF2-40B4-BE49-F238E27FC236}">
                <a16:creationId xmlns:a16="http://schemas.microsoft.com/office/drawing/2014/main" id="{855E9700-C02C-4E82-A147-12CA8BFF75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95" y="155713"/>
            <a:ext cx="11635409" cy="6546574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C75C4297-430D-4E76-8512-14C22FA0487F}"/>
              </a:ext>
            </a:extLst>
          </p:cNvPr>
          <p:cNvSpPr txBox="1"/>
          <p:nvPr/>
        </p:nvSpPr>
        <p:spPr>
          <a:xfrm>
            <a:off x="4704522" y="1780915"/>
            <a:ext cx="2133599" cy="2358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-Ganar dinero enseñando idiomas a través de suscripción</a:t>
            </a:r>
            <a:endParaRPr lang="es-CL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-Servicio gratuito</a:t>
            </a:r>
            <a:endParaRPr lang="es-CL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-Servicio de suscripción</a:t>
            </a:r>
            <a:endParaRPr lang="es-CL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9839CCA-AD50-43EE-9DA8-E0767345CB24}"/>
              </a:ext>
            </a:extLst>
          </p:cNvPr>
          <p:cNvSpPr txBox="1"/>
          <p:nvPr/>
        </p:nvSpPr>
        <p:spPr>
          <a:xfrm>
            <a:off x="9462053" y="1460448"/>
            <a:ext cx="2133599" cy="33118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6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Aprendices</a:t>
            </a:r>
            <a:endParaRPr lang="es-CL" sz="1600" b="1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-Personas que quieren aprender un idioma nuevo</a:t>
            </a:r>
            <a:endParaRPr lang="es-CL" sz="16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-Manejo del idioma de interés a nivel principiante, medio o avanzado, necesidad de aprender o reforzar el idioma</a:t>
            </a:r>
            <a:endParaRPr lang="es-CL" sz="16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CL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BCB4E64-CA9C-496A-B4F1-E8CD16EEE676}"/>
              </a:ext>
            </a:extLst>
          </p:cNvPr>
          <p:cNvSpPr txBox="1"/>
          <p:nvPr/>
        </p:nvSpPr>
        <p:spPr>
          <a:xfrm>
            <a:off x="7169425" y="3208143"/>
            <a:ext cx="1961323" cy="1566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</a:t>
            </a:r>
            <a:endParaRPr lang="es-CL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Web </a:t>
            </a:r>
            <a:endParaRPr lang="es-CL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Paypal</a:t>
            </a:r>
            <a:endParaRPr lang="es-CL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CL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E3501FC-BC43-452B-B35F-4E8358EBC69A}"/>
              </a:ext>
            </a:extLst>
          </p:cNvPr>
          <p:cNvSpPr txBox="1"/>
          <p:nvPr/>
        </p:nvSpPr>
        <p:spPr>
          <a:xfrm>
            <a:off x="2438399" y="1581873"/>
            <a:ext cx="1948071" cy="1496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Crear y mantener plataforma de aprendizaje</a:t>
            </a:r>
            <a:endParaRPr lang="es-CL" sz="1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Marketing </a:t>
            </a:r>
            <a:endParaRPr lang="es-CL" sz="1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CL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7BA4FE27-2734-4980-8321-C6173DAC3D35}"/>
              </a:ext>
            </a:extLst>
          </p:cNvPr>
          <p:cNvSpPr txBox="1"/>
          <p:nvPr/>
        </p:nvSpPr>
        <p:spPr>
          <a:xfrm>
            <a:off x="2464904" y="3578087"/>
            <a:ext cx="1961323" cy="1167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Tecnología web</a:t>
            </a:r>
            <a:endParaRPr lang="es-CL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Personal</a:t>
            </a:r>
            <a:endParaRPr lang="es-CL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CL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264EAE0-5970-4480-87C6-E1511A4A1570}"/>
              </a:ext>
            </a:extLst>
          </p:cNvPr>
          <p:cNvSpPr txBox="1"/>
          <p:nvPr/>
        </p:nvSpPr>
        <p:spPr>
          <a:xfrm>
            <a:off x="437322" y="1780915"/>
            <a:ext cx="1749287" cy="206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Aprendices</a:t>
            </a:r>
            <a:endParaRPr lang="es-CL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Personal de soporte </a:t>
            </a:r>
            <a:endParaRPr lang="es-CL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Docentes de los distintos idiomas</a:t>
            </a:r>
            <a:endParaRPr lang="es-CL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9E22C35B-5F80-4B10-AA22-873BCABAFFC0}"/>
              </a:ext>
            </a:extLst>
          </p:cNvPr>
          <p:cNvSpPr txBox="1"/>
          <p:nvPr/>
        </p:nvSpPr>
        <p:spPr>
          <a:xfrm>
            <a:off x="7083286" y="1631887"/>
            <a:ext cx="2133599" cy="1396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CORREO ELECTRONICO</a:t>
            </a:r>
            <a:endParaRPr lang="es-CL" sz="1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MENSAJERIA PERSONALIZADA</a:t>
            </a:r>
            <a:endParaRPr lang="es-CL" sz="1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MARKETING EN LA APP</a:t>
            </a:r>
            <a:endParaRPr lang="es-CL" sz="1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RRSS</a:t>
            </a:r>
            <a:endParaRPr lang="es-CL" sz="1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CL" sz="1100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092C3924-17C2-4ABF-872D-106901D235BD}"/>
              </a:ext>
            </a:extLst>
          </p:cNvPr>
          <p:cNvSpPr txBox="1"/>
          <p:nvPr/>
        </p:nvSpPr>
        <p:spPr>
          <a:xfrm>
            <a:off x="437322" y="5040046"/>
            <a:ext cx="5115339" cy="1101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Desarrollo y mantención de la plataforma digital</a:t>
            </a:r>
            <a:endParaRPr lang="es-CL" sz="16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Pago a los docentes y personal de soporte</a:t>
            </a:r>
            <a:endParaRPr lang="es-CL" sz="16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CL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A3FF8705-AB9E-4FAB-8928-A66C7B8B99A0}"/>
              </a:ext>
            </a:extLst>
          </p:cNvPr>
          <p:cNvSpPr txBox="1"/>
          <p:nvPr/>
        </p:nvSpPr>
        <p:spPr>
          <a:xfrm>
            <a:off x="5950226" y="5040046"/>
            <a:ext cx="5509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Suscripciones premium de la plataforma </a:t>
            </a:r>
            <a:endParaRPr lang="es-CL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76674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621EAD-6AAD-4C3C-B5DE-A04A14AD05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40013" y="484479"/>
            <a:ext cx="6911974" cy="1238303"/>
          </a:xfrm>
        </p:spPr>
        <p:txBody>
          <a:bodyPr>
            <a:normAutofit fontScale="90000"/>
          </a:bodyPr>
          <a:lstStyle/>
          <a:p>
            <a:r>
              <a:rPr lang="es-MX" dirty="0"/>
              <a:t>5 fuerzas de </a:t>
            </a:r>
            <a:r>
              <a:rPr lang="es-MX" dirty="0" err="1"/>
              <a:t>porter</a:t>
            </a:r>
            <a:endParaRPr lang="es-CL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C395597-FBC2-47A6-A4DC-474755EABE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8956" y="2173356"/>
            <a:ext cx="10018643" cy="4068417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s-CL" dirty="0"/>
              <a:t>1 - Amenaza de nuevos competidores: Otras plataformas similares características</a:t>
            </a:r>
          </a:p>
          <a:p>
            <a:pPr algn="l"/>
            <a:r>
              <a:rPr lang="es-MX" dirty="0"/>
              <a:t>2 - Amenaza de productos sustituto: </a:t>
            </a:r>
            <a:r>
              <a:rPr lang="es-MX" u="sng" dirty="0"/>
              <a:t>Libros</a:t>
            </a:r>
            <a:r>
              <a:rPr lang="es-MX" dirty="0"/>
              <a:t>, profesores</a:t>
            </a:r>
          </a:p>
          <a:p>
            <a:pPr algn="l"/>
            <a:r>
              <a:rPr lang="es-MX" dirty="0"/>
              <a:t>3 - Poder de negociación del cliente: El cliente tiene relación directa con el producto puesto que el </a:t>
            </a:r>
            <a:r>
              <a:rPr lang="es-MX" dirty="0" err="1"/>
              <a:t>feedback</a:t>
            </a:r>
            <a:r>
              <a:rPr lang="es-MX" dirty="0"/>
              <a:t> es mutuo</a:t>
            </a:r>
          </a:p>
          <a:p>
            <a:pPr algn="l"/>
            <a:r>
              <a:rPr lang="es-MX" dirty="0"/>
              <a:t>4 - Poder negociación proveedores: Depende a que plataforma se esté considerando</a:t>
            </a:r>
          </a:p>
          <a:p>
            <a:pPr algn="l"/>
            <a:r>
              <a:rPr lang="es-MX" dirty="0"/>
              <a:t>5 - Rivalidad de competidores: Se puede ver el la competencia con las empresas como open English o también instituciones de inglés o algún otro a considerar</a:t>
            </a:r>
          </a:p>
          <a:p>
            <a:pPr algn="l"/>
            <a:endParaRPr lang="es-CL" dirty="0"/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96202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36520C-9112-4A24-A2B1-ECA1B6543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9" y="2001029"/>
            <a:ext cx="10728322" cy="1477328"/>
          </a:xfrm>
        </p:spPr>
        <p:txBody>
          <a:bodyPr>
            <a:noAutofit/>
          </a:bodyPr>
          <a:lstStyle/>
          <a:p>
            <a:pPr algn="ctr"/>
            <a:r>
              <a:rPr lang="es-MX" sz="8000" dirty="0"/>
              <a:t>GRACIAS POR SU ATENCIÓN</a:t>
            </a:r>
            <a:endParaRPr lang="es-CL" sz="8000" dirty="0"/>
          </a:p>
        </p:txBody>
      </p:sp>
    </p:spTree>
    <p:extLst>
      <p:ext uri="{BB962C8B-B14F-4D97-AF65-F5344CB8AC3E}">
        <p14:creationId xmlns:p14="http://schemas.microsoft.com/office/powerpoint/2010/main" val="230618985"/>
      </p:ext>
    </p:extLst>
  </p:cSld>
  <p:clrMapOvr>
    <a:masterClrMapping/>
  </p:clrMapOvr>
</p:sld>
</file>

<file path=ppt/theme/theme1.xml><?xml version="1.0" encoding="utf-8"?>
<a:theme xmlns:a="http://schemas.openxmlformats.org/drawingml/2006/main" name="BlobVTI">
  <a:themeElements>
    <a:clrScheme name="AnalogousFromRegularSeedRightStep">
      <a:dk1>
        <a:srgbClr val="000000"/>
      </a:dk1>
      <a:lt1>
        <a:srgbClr val="FFFFFF"/>
      </a:lt1>
      <a:dk2>
        <a:srgbClr val="311C22"/>
      </a:dk2>
      <a:lt2>
        <a:srgbClr val="F3F0F1"/>
      </a:lt2>
      <a:accent1>
        <a:srgbClr val="20B59A"/>
      </a:accent1>
      <a:accent2>
        <a:srgbClr val="17A8D5"/>
      </a:accent2>
      <a:accent3>
        <a:srgbClr val="296BE7"/>
      </a:accent3>
      <a:accent4>
        <a:srgbClr val="3C31D9"/>
      </a:accent4>
      <a:accent5>
        <a:srgbClr val="8529E7"/>
      </a:accent5>
      <a:accent6>
        <a:srgbClr val="C317D5"/>
      </a:accent6>
      <a:hlink>
        <a:srgbClr val="BF3F56"/>
      </a:hlink>
      <a:folHlink>
        <a:srgbClr val="7F7F7F"/>
      </a:folHlink>
    </a:clrScheme>
    <a:fontScheme name="Blob">
      <a:majorFont>
        <a:latin typeface="Sagona Book"/>
        <a:ea typeface=""/>
        <a:cs typeface=""/>
      </a:majorFont>
      <a:minorFont>
        <a:latin typeface="Avenir Next LT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bVTI" id="{06D3AACF-B619-4265-899F-5E2FB3A445D5}" vid="{F5918863-BA1A-4735-81A8-3E7BFBDA847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366</Words>
  <Application>Microsoft Office PowerPoint</Application>
  <PresentationFormat>Panorámica</PresentationFormat>
  <Paragraphs>63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4" baseType="lpstr">
      <vt:lpstr>Arial</vt:lpstr>
      <vt:lpstr>Arial</vt:lpstr>
      <vt:lpstr>Avenir Next LT Pro</vt:lpstr>
      <vt:lpstr>Calibri</vt:lpstr>
      <vt:lpstr>Sagona Book</vt:lpstr>
      <vt:lpstr>The Hand Extrablack</vt:lpstr>
      <vt:lpstr>BlobVTI</vt:lpstr>
      <vt:lpstr>DUOLINGO</vt:lpstr>
      <vt:lpstr>¿Qué es DuoLINgo?</vt:lpstr>
      <vt:lpstr>BENEFICIOS</vt:lpstr>
      <vt:lpstr>Productos y servicios</vt:lpstr>
      <vt:lpstr>Presentación de PowerPoint</vt:lpstr>
      <vt:lpstr>5 fuerzas de porter</vt:lpstr>
      <vt:lpstr>GRACIAS POR SU ATENCIÓN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Gustavo Romero Perez</dc:creator>
  <cp:lastModifiedBy>Bodega Peliculas</cp:lastModifiedBy>
  <cp:revision>11</cp:revision>
  <dcterms:created xsi:type="dcterms:W3CDTF">2021-05-31T14:42:52Z</dcterms:created>
  <dcterms:modified xsi:type="dcterms:W3CDTF">2021-05-31T17:10:02Z</dcterms:modified>
</cp:coreProperties>
</file>