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0" r:id="rId4"/>
    <p:sldId id="259" r:id="rId5"/>
    <p:sldId id="258" r:id="rId6"/>
    <p:sldId id="257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CBDA1-A2A7-42DA-A058-CDC8728C8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5CFDC1-29D8-4747-B437-E8C4C4734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A703D4-038B-4459-A45C-E2CCE9BA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95FA-B776-4300-8CDE-6EBFF9C78E80}" type="datetimeFigureOut">
              <a:rPr lang="es-CL" smtClean="0"/>
              <a:t>02-06-2021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E0A56E-8C02-462A-B2FB-4620F63B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0A3C2-A111-4F00-861A-E970089B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038C-B823-40AA-8FB2-532F5DA2D2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945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45026-1590-4BA2-A129-4DFBDCF9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12E207-CF60-416C-B771-D5B39AB06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E055A5-C732-4691-BFFB-9B739607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95FA-B776-4300-8CDE-6EBFF9C78E80}" type="datetimeFigureOut">
              <a:rPr lang="es-CL" smtClean="0"/>
              <a:t>02-06-2021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02BF92-438B-4BFC-A37A-CA63E949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39BBD9-07FE-4669-8D11-3E1E210F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038C-B823-40AA-8FB2-532F5DA2D2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562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8E441B-1B5A-4272-BB43-1AAF2A7F5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01307C-4677-4C69-9C05-F9D2F1A0B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8C51B-9D80-4345-B9B7-975D4145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95FA-B776-4300-8CDE-6EBFF9C78E80}" type="datetimeFigureOut">
              <a:rPr lang="es-CL" smtClean="0"/>
              <a:t>02-06-2021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9B31B-D990-4265-88FE-A8871372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86184-2A5A-4433-A9A8-F169BB0D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038C-B823-40AA-8FB2-532F5DA2D2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78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6A720-637E-4B28-97DA-47236D9A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133187-3863-453D-ACBB-09344E020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249BF4-D284-44CA-B6C2-24638CD8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95FA-B776-4300-8CDE-6EBFF9C78E80}" type="datetimeFigureOut">
              <a:rPr lang="es-CL" smtClean="0"/>
              <a:t>02-06-2021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234079-A6E7-4B71-8D51-C8813F3E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E27668-F896-48A3-BAA9-38B770E5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038C-B823-40AA-8FB2-532F5DA2D2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335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7A9F8-DF9D-49D0-BF26-2984FC42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6B431C-A8C2-40BA-A164-32CDF94A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3EA119-9150-421C-8802-86B36073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95FA-B776-4300-8CDE-6EBFF9C78E80}" type="datetimeFigureOut">
              <a:rPr lang="es-CL" smtClean="0"/>
              <a:t>02-06-2021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3BDA39-EF62-4A71-A10F-33DFD855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292652-3FDE-4E50-998C-DCEF4D61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038C-B823-40AA-8FB2-532F5DA2D2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01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9DFD7-BC21-42F5-B92D-95DA474C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E172E1-F4E0-49B3-970D-E6895F0F1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FC9F4F-B3D7-4DDD-92C8-4E918CBB9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0A091A-B8FA-40B6-BDE8-D99D0A95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95FA-B776-4300-8CDE-6EBFF9C78E80}" type="datetimeFigureOut">
              <a:rPr lang="es-CL" smtClean="0"/>
              <a:t>02-06-2021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0AD29A-0775-4FF3-8F1C-E4732B2B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521CFC-97ED-438F-A0AE-3CABC5F4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038C-B823-40AA-8FB2-532F5DA2D2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490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134EA-3B7B-4E5F-8C89-05DEDD80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8B0625-1890-4789-8A6C-C6FDD8580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C313C5-3C82-4E70-B296-EEBA8EFBC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6F6625-945B-4053-9412-2DD515918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B385E5-C7BF-4AB4-8264-2C629A77A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60DF4B-8C20-436A-83D9-5E727EC7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95FA-B776-4300-8CDE-6EBFF9C78E80}" type="datetimeFigureOut">
              <a:rPr lang="es-CL" smtClean="0"/>
              <a:t>02-06-2021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E4F8BC-CF54-476D-AEA0-CD7D67DB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C2B062-D5D6-4A23-8ED5-1BDDDAAA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038C-B823-40AA-8FB2-532F5DA2D2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055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2D937-8B5B-4D7B-9FC1-E3B93DDA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EB5982F-686B-494E-A14B-7BC847AC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95FA-B776-4300-8CDE-6EBFF9C78E80}" type="datetimeFigureOut">
              <a:rPr lang="es-CL" smtClean="0"/>
              <a:t>02-06-2021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C76A10-7FEC-44C9-8B2A-5695F26B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09F3B9-FD97-4CA5-855F-EB7A4387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038C-B823-40AA-8FB2-532F5DA2D2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406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5BBB0A0-097F-406B-AF7E-FAA73207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95FA-B776-4300-8CDE-6EBFF9C78E80}" type="datetimeFigureOut">
              <a:rPr lang="es-CL" smtClean="0"/>
              <a:t>02-06-2021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DE3AFB-F707-431B-ADFE-275292E1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7E24C1-81CD-454F-B7C1-B37B2334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038C-B823-40AA-8FB2-532F5DA2D2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410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35BF0-D210-4773-B9B4-76C17F67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E766B3-9FA2-4EFA-80CF-892925339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2DFFCB-2FFA-451B-BC9E-D169AF4A4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B6D472-8FC6-4D97-9D4B-42F95B23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95FA-B776-4300-8CDE-6EBFF9C78E80}" type="datetimeFigureOut">
              <a:rPr lang="es-CL" smtClean="0"/>
              <a:t>02-06-2021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A0B6B9-2763-4AF6-AECD-68155E73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8DC954-B2E1-4B20-815A-2DF80821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038C-B823-40AA-8FB2-532F5DA2D2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327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F78B7-3742-4376-8A10-8E0A12E5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F44AA5-0E45-4E16-B5D5-7A91A3F37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7BE0C2-7B4A-4F58-9295-71B2DCD92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F5F1EE-B63A-4D28-B361-F3794BF9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95FA-B776-4300-8CDE-6EBFF9C78E80}" type="datetimeFigureOut">
              <a:rPr lang="es-CL" smtClean="0"/>
              <a:t>02-06-2021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9EA2FE-07F9-4678-8F1E-ECEB624A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39A126-0DB1-40FA-84E4-7D811D31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038C-B823-40AA-8FB2-532F5DA2D2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60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EAAC361-9904-4C62-9A5C-AC8A1B2E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1570B0-592E-4303-8C4D-199E2F102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89AC0-58E8-4F63-BF31-502292610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E95FA-B776-4300-8CDE-6EBFF9C78E80}" type="datetimeFigureOut">
              <a:rPr lang="es-CL" smtClean="0"/>
              <a:t>02-06-2021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A61912-81F6-4286-9B53-8C07A4204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4B5989-954B-44AA-A6D4-1422DB45C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0038C-B823-40AA-8FB2-532F5DA2D2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905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F3263F0-A7E5-494A-81A6-C1B54E679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7294" y="4158312"/>
            <a:ext cx="5088650" cy="1198120"/>
          </a:xfrm>
        </p:spPr>
        <p:txBody>
          <a:bodyPr>
            <a:noAutofit/>
          </a:bodyPr>
          <a:lstStyle/>
          <a:p>
            <a:pPr algn="r"/>
            <a:r>
              <a:rPr lang="es-ES" dirty="0">
                <a:solidFill>
                  <a:srgbClr val="FFFFFF"/>
                </a:solidFill>
              </a:rPr>
              <a:t>Integrantes:</a:t>
            </a:r>
          </a:p>
          <a:p>
            <a:pPr algn="r"/>
            <a:r>
              <a:rPr lang="es-ES" dirty="0">
                <a:solidFill>
                  <a:srgbClr val="FFFFFF"/>
                </a:solidFill>
              </a:rPr>
              <a:t>Marcello  Gabriele</a:t>
            </a:r>
          </a:p>
          <a:p>
            <a:pPr algn="r"/>
            <a:r>
              <a:rPr lang="es-ES" dirty="0">
                <a:solidFill>
                  <a:srgbClr val="FFFFFF"/>
                </a:solidFill>
              </a:rPr>
              <a:t>Marcos Campos </a:t>
            </a:r>
          </a:p>
          <a:p>
            <a:pPr algn="r"/>
            <a:r>
              <a:rPr lang="es-ES" dirty="0">
                <a:solidFill>
                  <a:srgbClr val="FFFFFF"/>
                </a:solidFill>
              </a:rPr>
              <a:t>Camilo Parra</a:t>
            </a:r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Texto&#10;&#10;Descripción generada automáticamente con confianza baja">
            <a:extLst>
              <a:ext uri="{FF2B5EF4-FFF2-40B4-BE49-F238E27FC236}">
                <a16:creationId xmlns:a16="http://schemas.microsoft.com/office/drawing/2014/main" id="{5031226D-4D20-4E3B-827E-4C670ECFF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997" y="508765"/>
            <a:ext cx="2610214" cy="905001"/>
          </a:xfrm>
          <a:prstGeom prst="rect">
            <a:avLst/>
          </a:prstGeom>
        </p:spPr>
      </p:pic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AEB4B6A-165C-4166-83E2-624E05FB1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97" y="125731"/>
            <a:ext cx="1924319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9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Texto&#10;&#10;Descripción generada automáticamente con confianza baja">
            <a:extLst>
              <a:ext uri="{FF2B5EF4-FFF2-40B4-BE49-F238E27FC236}">
                <a16:creationId xmlns:a16="http://schemas.microsoft.com/office/drawing/2014/main" id="{01001231-3742-421C-BCEA-08C3F3CCA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133" y="590062"/>
            <a:ext cx="2610214" cy="905001"/>
          </a:xfrm>
          <a:prstGeom prst="rect">
            <a:avLst/>
          </a:prstGeom>
        </p:spPr>
      </p:pic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44B5DAA-A85D-43A4-A7FA-DD9F2D283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97" y="125731"/>
            <a:ext cx="1924319" cy="2076740"/>
          </a:xfrm>
          <a:prstGeom prst="rect">
            <a:avLst/>
          </a:prstGeom>
        </p:spPr>
      </p:pic>
      <p:pic>
        <p:nvPicPr>
          <p:cNvPr id="20" name="Imagen 19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05538BB5-8F75-445C-9CFD-0563EA552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97" y="2745892"/>
            <a:ext cx="5585914" cy="1446279"/>
          </a:xfrm>
          <a:prstGeom prst="rect">
            <a:avLst/>
          </a:prstGeom>
        </p:spPr>
      </p:pic>
      <p:pic>
        <p:nvPicPr>
          <p:cNvPr id="22" name="Imagen 21" descr="Imagen que contiene Texto&#10;&#10;Descripción generada automáticamente">
            <a:extLst>
              <a:ext uri="{FF2B5EF4-FFF2-40B4-BE49-F238E27FC236}">
                <a16:creationId xmlns:a16="http://schemas.microsoft.com/office/drawing/2014/main" id="{4F9EB332-F320-454F-A260-3D90176E3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53" y="4948363"/>
            <a:ext cx="4590667" cy="1534485"/>
          </a:xfrm>
          <a:prstGeom prst="rect">
            <a:avLst/>
          </a:prstGeom>
        </p:spPr>
      </p:pic>
      <p:pic>
        <p:nvPicPr>
          <p:cNvPr id="24" name="Imagen 2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7BF161D3-80F1-479B-84CF-9B65BE165D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269" y="2142111"/>
            <a:ext cx="4358295" cy="2353003"/>
          </a:xfrm>
          <a:prstGeom prst="rect">
            <a:avLst/>
          </a:prstGeom>
        </p:spPr>
      </p:pic>
      <p:pic>
        <p:nvPicPr>
          <p:cNvPr id="28" name="Imagen 27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01D83BF9-26EB-423B-866F-DDE03B2A05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602" y="4898484"/>
            <a:ext cx="5152453" cy="1459291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94C8C43C-4E92-4609-ADA8-1EA1FC38DBCD}"/>
              </a:ext>
            </a:extLst>
          </p:cNvPr>
          <p:cNvSpPr txBox="1"/>
          <p:nvPr/>
        </p:nvSpPr>
        <p:spPr>
          <a:xfrm>
            <a:off x="4088358" y="562483"/>
            <a:ext cx="306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HISTORIA</a:t>
            </a:r>
            <a:endParaRPr lang="es-CL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14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545FFC72-E878-4070-A746-927A2C0FE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3004" y="181222"/>
            <a:ext cx="5361599" cy="1142447"/>
          </a:xfrm>
        </p:spPr>
        <p:txBody>
          <a:bodyPr/>
          <a:lstStyle/>
          <a:p>
            <a:endParaRPr lang="es-ES" dirty="0">
              <a:solidFill>
                <a:schemeClr val="bg1"/>
              </a:solidFill>
            </a:endParaRPr>
          </a:p>
          <a:p>
            <a:r>
              <a:rPr lang="es-ES" b="1" dirty="0">
                <a:solidFill>
                  <a:schemeClr val="bg1"/>
                </a:solidFill>
              </a:rPr>
              <a:t>Tipos de Fondos Implementado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CC22497-B53A-4A6D-AB5F-42A4C6E2A0CD}"/>
              </a:ext>
            </a:extLst>
          </p:cNvPr>
          <p:cNvSpPr txBox="1">
            <a:spLocks/>
          </p:cNvSpPr>
          <p:nvPr/>
        </p:nvSpPr>
        <p:spPr>
          <a:xfrm>
            <a:off x="4446564" y="1419027"/>
            <a:ext cx="3298872" cy="1741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>
              <a:solidFill>
                <a:schemeClr val="bg1"/>
              </a:solidFill>
            </a:endParaRPr>
          </a:p>
          <a:p>
            <a:r>
              <a:rPr lang="es-ES" b="1" dirty="0">
                <a:solidFill>
                  <a:schemeClr val="bg1"/>
                </a:solidFill>
              </a:rPr>
              <a:t>QED INVERTORS</a:t>
            </a:r>
          </a:p>
          <a:p>
            <a:endParaRPr lang="es-CL" dirty="0">
              <a:solidFill>
                <a:schemeClr val="bg1"/>
              </a:solidFill>
            </a:endParaRPr>
          </a:p>
        </p:txBody>
      </p:sp>
      <p:pic>
        <p:nvPicPr>
          <p:cNvPr id="7" name="Imagen 6" descr="Un conjunto de letras blancas en un fondo blanco&#10;&#10;Descripción generada automáticamente con confianza baja">
            <a:extLst>
              <a:ext uri="{FF2B5EF4-FFF2-40B4-BE49-F238E27FC236}">
                <a16:creationId xmlns:a16="http://schemas.microsoft.com/office/drawing/2014/main" id="{7F63E9AB-5847-477C-B8A4-0CD9D7461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57" y="3429000"/>
            <a:ext cx="4347888" cy="2467140"/>
          </a:xfrm>
          <a:prstGeom prst="rect">
            <a:avLst/>
          </a:prstGeom>
        </p:spPr>
      </p:pic>
      <p:pic>
        <p:nvPicPr>
          <p:cNvPr id="17" name="Imagen 16" descr="Texto&#10;&#10;Descripción generada automáticamente con confianza baja">
            <a:extLst>
              <a:ext uri="{FF2B5EF4-FFF2-40B4-BE49-F238E27FC236}">
                <a16:creationId xmlns:a16="http://schemas.microsoft.com/office/drawing/2014/main" id="{14526DE5-7C3A-4C86-923B-BAE7A6ADC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997" y="508765"/>
            <a:ext cx="2610214" cy="905001"/>
          </a:xfrm>
          <a:prstGeom prst="rect">
            <a:avLst/>
          </a:prstGeom>
        </p:spPr>
      </p:pic>
      <p:pic>
        <p:nvPicPr>
          <p:cNvPr id="19" name="Imagen 1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F6E63466-B14B-41BA-A4EC-0CCE63B02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97" y="125731"/>
            <a:ext cx="1924319" cy="2076740"/>
          </a:xfrm>
          <a:prstGeom prst="rect">
            <a:avLst/>
          </a:prstGeom>
        </p:spPr>
      </p:pic>
      <p:pic>
        <p:nvPicPr>
          <p:cNvPr id="21" name="Imagen 20" descr="Texto&#10;&#10;Descripción generada automáticamente">
            <a:extLst>
              <a:ext uri="{FF2B5EF4-FFF2-40B4-BE49-F238E27FC236}">
                <a16:creationId xmlns:a16="http://schemas.microsoft.com/office/drawing/2014/main" id="{A7EAD007-5336-46E4-A997-1469614C78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518" y="3855855"/>
            <a:ext cx="7315597" cy="195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2">
            <a:extLst>
              <a:ext uri="{FF2B5EF4-FFF2-40B4-BE49-F238E27FC236}">
                <a16:creationId xmlns:a16="http://schemas.microsoft.com/office/drawing/2014/main" id="{29CEBC33-4E4D-4A2A-A896-D5DAC57A4880}"/>
              </a:ext>
            </a:extLst>
          </p:cNvPr>
          <p:cNvSpPr txBox="1">
            <a:spLocks/>
          </p:cNvSpPr>
          <p:nvPr/>
        </p:nvSpPr>
        <p:spPr>
          <a:xfrm>
            <a:off x="7637623" y="804529"/>
            <a:ext cx="3971418" cy="19400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200" b="1" dirty="0">
                <a:solidFill>
                  <a:schemeClr val="bg1"/>
                </a:solidFill>
              </a:rPr>
              <a:t>Desventajas</a:t>
            </a:r>
            <a:br>
              <a:rPr lang="es-ES" dirty="0"/>
            </a:br>
            <a:endParaRPr lang="es-CL" dirty="0"/>
          </a:p>
        </p:txBody>
      </p:sp>
      <p:sp>
        <p:nvSpPr>
          <p:cNvPr id="13" name="Título 2">
            <a:extLst>
              <a:ext uri="{FF2B5EF4-FFF2-40B4-BE49-F238E27FC236}">
                <a16:creationId xmlns:a16="http://schemas.microsoft.com/office/drawing/2014/main" id="{2239263B-5BC3-4303-BB4E-91D35DAB4499}"/>
              </a:ext>
            </a:extLst>
          </p:cNvPr>
          <p:cNvSpPr txBox="1">
            <a:spLocks/>
          </p:cNvSpPr>
          <p:nvPr/>
        </p:nvSpPr>
        <p:spPr>
          <a:xfrm>
            <a:off x="1786526" y="874105"/>
            <a:ext cx="2988451" cy="10403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bg1"/>
                </a:solidFill>
              </a:rPr>
              <a:t>Ventajas</a:t>
            </a:r>
            <a:br>
              <a:rPr lang="es-ES" dirty="0"/>
            </a:br>
            <a:endParaRPr lang="es-CL" dirty="0"/>
          </a:p>
        </p:txBody>
      </p:sp>
      <p:pic>
        <p:nvPicPr>
          <p:cNvPr id="15" name="Imagen 14" descr="Texto&#10;&#10;Descripción generada automáticamente con confianza baja">
            <a:extLst>
              <a:ext uri="{FF2B5EF4-FFF2-40B4-BE49-F238E27FC236}">
                <a16:creationId xmlns:a16="http://schemas.microsoft.com/office/drawing/2014/main" id="{964CADCF-6F8A-4A68-A4ED-C51C97BC1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146" y="125731"/>
            <a:ext cx="2610214" cy="905001"/>
          </a:xfrm>
          <a:prstGeom prst="rect">
            <a:avLst/>
          </a:prstGeom>
        </p:spPr>
      </p:pic>
      <p:pic>
        <p:nvPicPr>
          <p:cNvPr id="17" name="Imagen 1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C0DB624-CC02-424D-B79F-5706290EE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98" y="125731"/>
            <a:ext cx="1133680" cy="1223476"/>
          </a:xfrm>
          <a:prstGeom prst="rect">
            <a:avLst/>
          </a:prstGeom>
        </p:spPr>
      </p:pic>
      <p:sp>
        <p:nvSpPr>
          <p:cNvPr id="19" name="Título 2">
            <a:extLst>
              <a:ext uri="{FF2B5EF4-FFF2-40B4-BE49-F238E27FC236}">
                <a16:creationId xmlns:a16="http://schemas.microsoft.com/office/drawing/2014/main" id="{DFEAF6A5-A80B-406D-AA90-449E7EC16A21}"/>
              </a:ext>
            </a:extLst>
          </p:cNvPr>
          <p:cNvSpPr txBox="1">
            <a:spLocks/>
          </p:cNvSpPr>
          <p:nvPr/>
        </p:nvSpPr>
        <p:spPr>
          <a:xfrm>
            <a:off x="779343" y="2201865"/>
            <a:ext cx="4201877" cy="1992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7200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Es una excelente alternativa de financiación para pequeñas y medianas empresas que buscan capital de inversión, frente a los préstamos bancarios que suelen ser difíciles de conseguir por la cantidad de trámites burocráticos.</a:t>
            </a:r>
            <a:br>
              <a:rPr lang="es-ES" dirty="0"/>
            </a:br>
            <a:endParaRPr lang="es-CL" dirty="0"/>
          </a:p>
        </p:txBody>
      </p:sp>
      <p:sp>
        <p:nvSpPr>
          <p:cNvPr id="20" name="Título 2">
            <a:extLst>
              <a:ext uri="{FF2B5EF4-FFF2-40B4-BE49-F238E27FC236}">
                <a16:creationId xmlns:a16="http://schemas.microsoft.com/office/drawing/2014/main" id="{6461F8AF-980E-4876-BC1A-9BB51D1C416C}"/>
              </a:ext>
            </a:extLst>
          </p:cNvPr>
          <p:cNvSpPr txBox="1">
            <a:spLocks/>
          </p:cNvSpPr>
          <p:nvPr/>
        </p:nvSpPr>
        <p:spPr>
          <a:xfrm>
            <a:off x="1622148" y="3731761"/>
            <a:ext cx="2988451" cy="10403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000" dirty="0"/>
              <a:t>i</a:t>
            </a:r>
            <a:endParaRPr lang="es-CL" sz="1000" dirty="0"/>
          </a:p>
        </p:txBody>
      </p:sp>
      <p:sp>
        <p:nvSpPr>
          <p:cNvPr id="21" name="Título 2">
            <a:extLst>
              <a:ext uri="{FF2B5EF4-FFF2-40B4-BE49-F238E27FC236}">
                <a16:creationId xmlns:a16="http://schemas.microsoft.com/office/drawing/2014/main" id="{FFE3E251-3831-4D13-B51A-7718D7693998}"/>
              </a:ext>
            </a:extLst>
          </p:cNvPr>
          <p:cNvSpPr txBox="1">
            <a:spLocks/>
          </p:cNvSpPr>
          <p:nvPr/>
        </p:nvSpPr>
        <p:spPr>
          <a:xfrm>
            <a:off x="663800" y="4710802"/>
            <a:ext cx="4432962" cy="16221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7200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Proporcionar una gestión de profesionales con mucha experiencia y una gran red de contactos con posibles inversores institucionales que permiten incrementar el valor de una empresa llevándola a obtener grandes beneficios.</a:t>
            </a:r>
            <a:br>
              <a:rPr lang="es-ES" dirty="0"/>
            </a:br>
            <a:endParaRPr lang="es-CL" dirty="0"/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A7A21413-CE0F-4575-AD62-BB173F662F4B}"/>
              </a:ext>
            </a:extLst>
          </p:cNvPr>
          <p:cNvSpPr/>
          <p:nvPr/>
        </p:nvSpPr>
        <p:spPr>
          <a:xfrm>
            <a:off x="2880281" y="1573464"/>
            <a:ext cx="510033" cy="52019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Flecha: hacia abajo 24">
            <a:extLst>
              <a:ext uri="{FF2B5EF4-FFF2-40B4-BE49-F238E27FC236}">
                <a16:creationId xmlns:a16="http://schemas.microsoft.com/office/drawing/2014/main" id="{DA7A5CCA-9CB1-4325-99A8-1AFEABA38F25}"/>
              </a:ext>
            </a:extLst>
          </p:cNvPr>
          <p:cNvSpPr/>
          <p:nvPr/>
        </p:nvSpPr>
        <p:spPr>
          <a:xfrm>
            <a:off x="2943996" y="3991857"/>
            <a:ext cx="510033" cy="52019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Título 2">
            <a:extLst>
              <a:ext uri="{FF2B5EF4-FFF2-40B4-BE49-F238E27FC236}">
                <a16:creationId xmlns:a16="http://schemas.microsoft.com/office/drawing/2014/main" id="{039F495D-5CA2-48CC-BEC4-C50498DA41E5}"/>
              </a:ext>
            </a:extLst>
          </p:cNvPr>
          <p:cNvSpPr txBox="1">
            <a:spLocks/>
          </p:cNvSpPr>
          <p:nvPr/>
        </p:nvSpPr>
        <p:spPr>
          <a:xfrm>
            <a:off x="7046404" y="2012847"/>
            <a:ext cx="4201877" cy="1992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Este </a:t>
            </a:r>
            <a:r>
              <a:rPr lang="es-ES" b="1" dirty="0">
                <a:solidFill>
                  <a:schemeClr val="bg1"/>
                </a:solidFill>
                <a:latin typeface="Source Sans Pro" panose="020B0503030403020204" pitchFamily="34" charset="0"/>
              </a:rPr>
              <a:t>fondo</a:t>
            </a:r>
            <a:r>
              <a:rPr lang="es-ES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dado por la naturaleza de cada inversión que compone el fondo, es decir, los cambios que ocurran en el entorno económico pueden producir cambios en los niveles de ingresos y aumentar los costos. </a:t>
            </a:r>
            <a:br>
              <a:rPr lang="es-ES" b="1" dirty="0"/>
            </a:br>
            <a:endParaRPr lang="es-CL" b="1" dirty="0"/>
          </a:p>
        </p:txBody>
      </p:sp>
      <p:sp>
        <p:nvSpPr>
          <p:cNvPr id="29" name="Título 2">
            <a:extLst>
              <a:ext uri="{FF2B5EF4-FFF2-40B4-BE49-F238E27FC236}">
                <a16:creationId xmlns:a16="http://schemas.microsoft.com/office/drawing/2014/main" id="{08765B7C-73BE-4861-AB49-AD9F92DB3674}"/>
              </a:ext>
            </a:extLst>
          </p:cNvPr>
          <p:cNvSpPr txBox="1">
            <a:spLocks/>
          </p:cNvSpPr>
          <p:nvPr/>
        </p:nvSpPr>
        <p:spPr>
          <a:xfrm>
            <a:off x="7186566" y="4154072"/>
            <a:ext cx="4201877" cy="1992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7200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Es recomendable elegir administradores profesionales y de reconocida trayectoria, junto con un seguimiento constante de los reportes generados por la administradora del fondo</a:t>
            </a:r>
            <a:r>
              <a:rPr lang="es-E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.</a:t>
            </a:r>
            <a:br>
              <a:rPr lang="es-ES" dirty="0"/>
            </a:br>
            <a:endParaRPr lang="es-CL" dirty="0"/>
          </a:p>
        </p:txBody>
      </p:sp>
      <p:sp>
        <p:nvSpPr>
          <p:cNvPr id="30" name="Flecha: hacia abajo 29">
            <a:extLst>
              <a:ext uri="{FF2B5EF4-FFF2-40B4-BE49-F238E27FC236}">
                <a16:creationId xmlns:a16="http://schemas.microsoft.com/office/drawing/2014/main" id="{7892857B-B2BA-426D-BC46-9D863A9B206A}"/>
              </a:ext>
            </a:extLst>
          </p:cNvPr>
          <p:cNvSpPr/>
          <p:nvPr/>
        </p:nvSpPr>
        <p:spPr>
          <a:xfrm>
            <a:off x="9240550" y="2131231"/>
            <a:ext cx="510033" cy="52019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Flecha: hacia abajo 30">
            <a:extLst>
              <a:ext uri="{FF2B5EF4-FFF2-40B4-BE49-F238E27FC236}">
                <a16:creationId xmlns:a16="http://schemas.microsoft.com/office/drawing/2014/main" id="{67F100F1-26A6-4C97-BEDC-FB4FB50CD9E5}"/>
              </a:ext>
            </a:extLst>
          </p:cNvPr>
          <p:cNvSpPr/>
          <p:nvPr/>
        </p:nvSpPr>
        <p:spPr>
          <a:xfrm>
            <a:off x="9402734" y="3952864"/>
            <a:ext cx="510033" cy="52019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204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8BD8685-AAE2-4E36-B716-8D887E0BD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022" y="4662975"/>
            <a:ext cx="4176988" cy="168196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bg1"/>
                </a:solidFill>
              </a:rPr>
              <a:t>QED investors es una compañía norteamericana de venture capital y entre sus inversiones destaca Nubank, el banco digital más grande del mundo fuera de Asia y principal fintech de Latinoamérica. </a:t>
            </a:r>
            <a:endParaRPr lang="es-CL" sz="1800" b="1" dirty="0">
              <a:solidFill>
                <a:schemeClr val="bg1"/>
              </a:solidFill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F3263F0-A7E5-494A-81A6-C1B54E679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1675" y="790026"/>
            <a:ext cx="5088650" cy="119812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FFFFFF"/>
                </a:solidFill>
              </a:rPr>
              <a:t>Impacto Fondo de Inversión </a:t>
            </a:r>
            <a:endParaRPr lang="es-CL" b="1" dirty="0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FB3B5E4-6DEF-46A3-B854-810B007A1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97" y="125731"/>
            <a:ext cx="1187017" cy="1281038"/>
          </a:xfrm>
          <a:prstGeom prst="rect">
            <a:avLst/>
          </a:prstGeom>
        </p:spPr>
      </p:pic>
      <p:pic>
        <p:nvPicPr>
          <p:cNvPr id="11" name="Imagen 10" descr="Texto&#10;&#10;Descripción generada automáticamente con confianza baja">
            <a:extLst>
              <a:ext uri="{FF2B5EF4-FFF2-40B4-BE49-F238E27FC236}">
                <a16:creationId xmlns:a16="http://schemas.microsoft.com/office/drawing/2014/main" id="{3E0A04F1-9E80-4FCA-8479-0B8F922F1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996" y="337469"/>
            <a:ext cx="2610214" cy="905001"/>
          </a:xfrm>
          <a:prstGeom prst="rect">
            <a:avLst/>
          </a:prstGeom>
        </p:spPr>
      </p:pic>
      <p:sp>
        <p:nvSpPr>
          <p:cNvPr id="13" name="Título 3">
            <a:extLst>
              <a:ext uri="{FF2B5EF4-FFF2-40B4-BE49-F238E27FC236}">
                <a16:creationId xmlns:a16="http://schemas.microsoft.com/office/drawing/2014/main" id="{93422E05-FF08-4A24-8BBB-24165981D728}"/>
              </a:ext>
            </a:extLst>
          </p:cNvPr>
          <p:cNvSpPr txBox="1">
            <a:spLocks/>
          </p:cNvSpPr>
          <p:nvPr/>
        </p:nvSpPr>
        <p:spPr>
          <a:xfrm>
            <a:off x="1223301" y="2814065"/>
            <a:ext cx="4710430" cy="1476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Referente a su primera inversión en Chile a través de Betterfly, Mike Packer, General Partner de QED Investors, expresó: “No solamente estamos emocionados por la oportunidad de trabajar con Betterfly, sino también por estar en Chile</a:t>
            </a:r>
            <a:endParaRPr lang="es-CL" sz="2000" b="1" dirty="0">
              <a:solidFill>
                <a:schemeClr val="bg1"/>
              </a:solidFill>
            </a:endParaRPr>
          </a:p>
        </p:txBody>
      </p:sp>
      <p:sp>
        <p:nvSpPr>
          <p:cNvPr id="15" name="Título 3">
            <a:extLst>
              <a:ext uri="{FF2B5EF4-FFF2-40B4-BE49-F238E27FC236}">
                <a16:creationId xmlns:a16="http://schemas.microsoft.com/office/drawing/2014/main" id="{EFC25745-AB34-411E-B903-5D98DB7D4295}"/>
              </a:ext>
            </a:extLst>
          </p:cNvPr>
          <p:cNvSpPr txBox="1">
            <a:spLocks/>
          </p:cNvSpPr>
          <p:nvPr/>
        </p:nvSpPr>
        <p:spPr>
          <a:xfrm>
            <a:off x="6096000" y="2715554"/>
            <a:ext cx="5667009" cy="27884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>
                <a:solidFill>
                  <a:schemeClr val="bg1"/>
                </a:solidFill>
              </a:rPr>
              <a:t>Creemos que el modelo de Betterfly es muy innovador y está demostrando que cuenta con todo lo necesario para crear una gran disrupción para masificar el bienestar personal y financiero, asociándolo además a un impacto social concreto”.</a:t>
            </a:r>
            <a:endParaRPr lang="es-CL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99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F3263F0-A7E5-494A-81A6-C1B54E679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0321" y="1000073"/>
            <a:ext cx="5088650" cy="1198120"/>
          </a:xfrm>
        </p:spPr>
        <p:txBody>
          <a:bodyPr>
            <a:normAutofit/>
          </a:bodyPr>
          <a:lstStyle/>
          <a:p>
            <a:endParaRPr lang="es-ES" sz="2000" b="1" dirty="0">
              <a:solidFill>
                <a:srgbClr val="FFFFFF"/>
              </a:solidFill>
            </a:endParaRPr>
          </a:p>
          <a:p>
            <a:r>
              <a:rPr lang="es-ES" sz="3600" b="1" dirty="0">
                <a:solidFill>
                  <a:srgbClr val="FFFFFF"/>
                </a:solidFill>
              </a:rPr>
              <a:t>Puntos a Considerar</a:t>
            </a:r>
          </a:p>
          <a:p>
            <a:pPr algn="r"/>
            <a:endParaRPr lang="es-CL" sz="2000" dirty="0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Texto&#10;&#10;Descripción generada automáticamente con confianza baja">
            <a:extLst>
              <a:ext uri="{FF2B5EF4-FFF2-40B4-BE49-F238E27FC236}">
                <a16:creationId xmlns:a16="http://schemas.microsoft.com/office/drawing/2014/main" id="{C36851EC-6E95-4DC0-8753-E680B8890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146" y="125731"/>
            <a:ext cx="2610214" cy="905001"/>
          </a:xfrm>
          <a:prstGeom prst="rect">
            <a:avLst/>
          </a:prstGeom>
        </p:spPr>
      </p:pic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CFB0FC5-ED31-4335-8D87-547CA5C37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98" y="125731"/>
            <a:ext cx="1133680" cy="1223476"/>
          </a:xfrm>
          <a:prstGeom prst="rect">
            <a:avLst/>
          </a:prstGeom>
        </p:spPr>
      </p:pic>
      <p:sp>
        <p:nvSpPr>
          <p:cNvPr id="13" name="Subtítulo 4">
            <a:extLst>
              <a:ext uri="{FF2B5EF4-FFF2-40B4-BE49-F238E27FC236}">
                <a16:creationId xmlns:a16="http://schemas.microsoft.com/office/drawing/2014/main" id="{5D9A12E1-41EE-421F-89A8-C37299AAE866}"/>
              </a:ext>
            </a:extLst>
          </p:cNvPr>
          <p:cNvSpPr txBox="1">
            <a:spLocks/>
          </p:cNvSpPr>
          <p:nvPr/>
        </p:nvSpPr>
        <p:spPr>
          <a:xfrm>
            <a:off x="3270321" y="3247805"/>
            <a:ext cx="5088650" cy="1198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000" b="1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b="1" dirty="0">
                <a:solidFill>
                  <a:srgbClr val="FFFFFF"/>
                </a:solidFill>
              </a:rPr>
              <a:t>Mejor Manejo de informacion en cuanto a la informacion de asignación monetaria</a:t>
            </a:r>
          </a:p>
        </p:txBody>
      </p:sp>
      <p:sp>
        <p:nvSpPr>
          <p:cNvPr id="15" name="Subtítulo 4">
            <a:extLst>
              <a:ext uri="{FF2B5EF4-FFF2-40B4-BE49-F238E27FC236}">
                <a16:creationId xmlns:a16="http://schemas.microsoft.com/office/drawing/2014/main" id="{DBA2DB9C-7F0A-4A50-93C2-AAADD2C39157}"/>
              </a:ext>
            </a:extLst>
          </p:cNvPr>
          <p:cNvSpPr txBox="1">
            <a:spLocks/>
          </p:cNvSpPr>
          <p:nvPr/>
        </p:nvSpPr>
        <p:spPr>
          <a:xfrm>
            <a:off x="3270321" y="4573662"/>
            <a:ext cx="5088650" cy="1198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FFFF"/>
                </a:solidFill>
              </a:rPr>
              <a:t>Fluidez en la captación de proyectos o pymes según se requiera con el ingreso monetario de </a:t>
            </a:r>
            <a:r>
              <a:rPr lang="es-ES" b="1" dirty="0" err="1">
                <a:solidFill>
                  <a:srgbClr val="FFFFFF"/>
                </a:solidFill>
              </a:rPr>
              <a:t>betterfly</a:t>
            </a:r>
            <a:endParaRPr lang="es-E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743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303</Words>
  <Application>Microsoft Office PowerPoint</Application>
  <PresentationFormat>Panorámica</PresentationFormat>
  <Paragraphs>25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 Pro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QED investors es una compañía norteamericana de venture capital y entre sus inversiones destaca Nubank, el banco digital más grande del mundo fuera de Asia y principal fintech de Latinoamérica.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</dc:title>
  <dc:creator>Bodega Peliculas</dc:creator>
  <cp:lastModifiedBy>Bodega Peliculas</cp:lastModifiedBy>
  <cp:revision>17</cp:revision>
  <dcterms:created xsi:type="dcterms:W3CDTF">2021-06-02T15:06:26Z</dcterms:created>
  <dcterms:modified xsi:type="dcterms:W3CDTF">2021-06-02T16:24:00Z</dcterms:modified>
</cp:coreProperties>
</file>