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52"/>
  </p:normalViewPr>
  <p:slideViewPr>
    <p:cSldViewPr snapToGrid="0">
      <p:cViewPr>
        <p:scale>
          <a:sx n="109" d="100"/>
          <a:sy n="109" d="100"/>
        </p:scale>
        <p:origin x="7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4D76-4A7A-5E8A-85F4-C37A496B7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8DA19D-8098-7443-C808-1B8FA1759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A6F4E7-974D-BE94-8EF9-30D562D5C77F}"/>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5" name="Footer Placeholder 4">
            <a:extLst>
              <a:ext uri="{FF2B5EF4-FFF2-40B4-BE49-F238E27FC236}">
                <a16:creationId xmlns:a16="http://schemas.microsoft.com/office/drawing/2014/main" id="{49CC684E-6488-F4AC-A78E-6CB45CA7F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DB2C9-25DF-33FE-F97D-73E12FF5019A}"/>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340161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0838-2FBA-1EDE-CE9D-62C6186E17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59CC76-0E2B-81E4-13D8-A20A813B6B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1B877-CFAC-D6D6-B2CE-635B6969E288}"/>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5" name="Footer Placeholder 4">
            <a:extLst>
              <a:ext uri="{FF2B5EF4-FFF2-40B4-BE49-F238E27FC236}">
                <a16:creationId xmlns:a16="http://schemas.microsoft.com/office/drawing/2014/main" id="{F4F3DD9D-B9F0-9B0B-BCFD-12205B79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83D7C-CD06-0A41-9B10-91F725EBF108}"/>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288582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6D7D6-7136-6593-82BE-5FCCB12C35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5DE609-C663-96DD-4A33-5576DD6547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A4ACF-45A9-DB83-3519-8B6FF0216775}"/>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5" name="Footer Placeholder 4">
            <a:extLst>
              <a:ext uri="{FF2B5EF4-FFF2-40B4-BE49-F238E27FC236}">
                <a16:creationId xmlns:a16="http://schemas.microsoft.com/office/drawing/2014/main" id="{2084F3A0-3701-7D4D-B741-7929AB13C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5D433-15E8-DD93-5E1B-8EA0FBB7C5C9}"/>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188456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608B-DBAA-2E52-0A82-0B6F0F960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C5BFE-20AB-F0F1-B3DA-73E212FE41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7CD4D-2D5F-E9E6-E9CC-D231190B47A7}"/>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5" name="Footer Placeholder 4">
            <a:extLst>
              <a:ext uri="{FF2B5EF4-FFF2-40B4-BE49-F238E27FC236}">
                <a16:creationId xmlns:a16="http://schemas.microsoft.com/office/drawing/2014/main" id="{12628755-FAE0-CCA1-3521-35B026AB3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A6859-AA42-E425-DFA4-CC088343A7B2}"/>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47032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7D60-7E26-CEF7-3F54-CDAC95686A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F332A1-6B6C-FAAA-6A06-59A9DDDD42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814286-C474-613C-4B86-08D34B4E536A}"/>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5" name="Footer Placeholder 4">
            <a:extLst>
              <a:ext uri="{FF2B5EF4-FFF2-40B4-BE49-F238E27FC236}">
                <a16:creationId xmlns:a16="http://schemas.microsoft.com/office/drawing/2014/main" id="{BEE5AA1B-61F8-3014-82DF-B1E397357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3B14E-5DA7-6B5A-CCB3-3B952A83CB04}"/>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217705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5571-97D3-16C0-939D-6A4A08130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C9463C-AF27-A0E6-F853-F69DF95A38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DB958-4949-313D-C9EC-124E08CA09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8BC960-8D42-3E0B-AF72-DB6D0530BCF7}"/>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6" name="Footer Placeholder 5">
            <a:extLst>
              <a:ext uri="{FF2B5EF4-FFF2-40B4-BE49-F238E27FC236}">
                <a16:creationId xmlns:a16="http://schemas.microsoft.com/office/drawing/2014/main" id="{7F73B0F7-74D0-57C2-8D43-6440237C9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ABD9E-49A8-962E-58B1-13D97EB302E9}"/>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148140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2068-79DF-B1B2-B263-CE8983B28D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DDAB79-8BE2-474E-46DF-64444D9436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E9384E-C100-39D5-4221-7EBFDFA826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BF094-9E2E-3047-F16C-3BDED11AB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5E4C3-3690-5D18-7B2C-0883A97C4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35F612-331A-0B70-294E-B3F7BF26127B}"/>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8" name="Footer Placeholder 7">
            <a:extLst>
              <a:ext uri="{FF2B5EF4-FFF2-40B4-BE49-F238E27FC236}">
                <a16:creationId xmlns:a16="http://schemas.microsoft.com/office/drawing/2014/main" id="{33400186-C737-9E11-48D4-3BEB150CCD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4AD07C-1C1F-EC0C-9FA7-70E0E620C001}"/>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2509142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5A0AB-90EF-CCD6-9591-24153E2DCF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190EF2-CBD3-D790-5510-752C9E9E0EAF}"/>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4" name="Footer Placeholder 3">
            <a:extLst>
              <a:ext uri="{FF2B5EF4-FFF2-40B4-BE49-F238E27FC236}">
                <a16:creationId xmlns:a16="http://schemas.microsoft.com/office/drawing/2014/main" id="{FE03F306-D9CF-42A1-0971-A65936A9A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7004F8-43C2-FD39-EC88-11C6774A636D}"/>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300096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A079E-DF86-5887-510C-8EA0B68ACBAF}"/>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3" name="Footer Placeholder 2">
            <a:extLst>
              <a:ext uri="{FF2B5EF4-FFF2-40B4-BE49-F238E27FC236}">
                <a16:creationId xmlns:a16="http://schemas.microsoft.com/office/drawing/2014/main" id="{FA6396FA-5190-A580-23CC-A0E709EC62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4B2F05-79FB-D5F8-F573-B2268E5BAEF9}"/>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44398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FC5CE-62A7-F073-379D-AEBCCE158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2F3FBE-A4D0-039D-7801-87ADD854F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B6A8C2-6597-435B-E850-7A360AC6D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EAD3C-0029-9AB1-741B-95F45D379210}"/>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6" name="Footer Placeholder 5">
            <a:extLst>
              <a:ext uri="{FF2B5EF4-FFF2-40B4-BE49-F238E27FC236}">
                <a16:creationId xmlns:a16="http://schemas.microsoft.com/office/drawing/2014/main" id="{B56AF600-D903-EA9F-66DD-C686F58935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2E236-2A01-C558-7CD5-95DA2A8B33BB}"/>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413917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BE2B-4BD5-18D4-52E7-EE6BCF0D9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2EDB0D-FA41-DE08-92F6-B2BBFA6172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5A4895-799B-C881-83E5-FB6722AA9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BC4378-D897-FF4C-B8AD-8832F5D42245}"/>
              </a:ext>
            </a:extLst>
          </p:cNvPr>
          <p:cNvSpPr>
            <a:spLocks noGrp="1"/>
          </p:cNvSpPr>
          <p:nvPr>
            <p:ph type="dt" sz="half" idx="10"/>
          </p:nvPr>
        </p:nvSpPr>
        <p:spPr/>
        <p:txBody>
          <a:bodyPr/>
          <a:lstStyle/>
          <a:p>
            <a:fld id="{1C2443C8-158D-E047-94AB-E1458A9E24E9}" type="datetimeFigureOut">
              <a:rPr lang="en-US" smtClean="0"/>
              <a:t>6/25/24</a:t>
            </a:fld>
            <a:endParaRPr lang="en-US"/>
          </a:p>
        </p:txBody>
      </p:sp>
      <p:sp>
        <p:nvSpPr>
          <p:cNvPr id="6" name="Footer Placeholder 5">
            <a:extLst>
              <a:ext uri="{FF2B5EF4-FFF2-40B4-BE49-F238E27FC236}">
                <a16:creationId xmlns:a16="http://schemas.microsoft.com/office/drawing/2014/main" id="{443A8CAD-BDC7-32F7-EC89-21F573C91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B822E-C47C-E8D3-BF52-7CD94199094A}"/>
              </a:ext>
            </a:extLst>
          </p:cNvPr>
          <p:cNvSpPr>
            <a:spLocks noGrp="1"/>
          </p:cNvSpPr>
          <p:nvPr>
            <p:ph type="sldNum" sz="quarter" idx="12"/>
          </p:nvPr>
        </p:nvSpPr>
        <p:spPr/>
        <p:txBody>
          <a:bodyPr/>
          <a:lstStyle/>
          <a:p>
            <a:fld id="{00048EA3-489A-A34A-9169-004988617785}" type="slidenum">
              <a:rPr lang="en-US" smtClean="0"/>
              <a:t>‹#›</a:t>
            </a:fld>
            <a:endParaRPr lang="en-US"/>
          </a:p>
        </p:txBody>
      </p:sp>
    </p:spTree>
    <p:extLst>
      <p:ext uri="{BB962C8B-B14F-4D97-AF65-F5344CB8AC3E}">
        <p14:creationId xmlns:p14="http://schemas.microsoft.com/office/powerpoint/2010/main" val="151571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6FCD13-D9FC-DE6A-3D23-14615AB589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7775D9-FF36-F485-9412-02EB767FF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5619F-84F5-FBAE-5476-B0D9A1878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2443C8-158D-E047-94AB-E1458A9E24E9}" type="datetimeFigureOut">
              <a:rPr lang="en-US" smtClean="0"/>
              <a:t>6/25/24</a:t>
            </a:fld>
            <a:endParaRPr lang="en-US"/>
          </a:p>
        </p:txBody>
      </p:sp>
      <p:sp>
        <p:nvSpPr>
          <p:cNvPr id="5" name="Footer Placeholder 4">
            <a:extLst>
              <a:ext uri="{FF2B5EF4-FFF2-40B4-BE49-F238E27FC236}">
                <a16:creationId xmlns:a16="http://schemas.microsoft.com/office/drawing/2014/main" id="{8E23D0A5-66AD-C0EB-297D-3FB8EA303D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900B82-096C-7030-FEFE-39B3D8E90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048EA3-489A-A34A-9169-004988617785}" type="slidenum">
              <a:rPr lang="en-US" smtClean="0"/>
              <a:t>‹#›</a:t>
            </a:fld>
            <a:endParaRPr lang="en-US"/>
          </a:p>
        </p:txBody>
      </p:sp>
    </p:spTree>
    <p:extLst>
      <p:ext uri="{BB962C8B-B14F-4D97-AF65-F5344CB8AC3E}">
        <p14:creationId xmlns:p14="http://schemas.microsoft.com/office/powerpoint/2010/main" val="63725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with a computer screen showing a diagram&#10;&#10;Description automatically generated">
            <a:extLst>
              <a:ext uri="{FF2B5EF4-FFF2-40B4-BE49-F238E27FC236}">
                <a16:creationId xmlns:a16="http://schemas.microsoft.com/office/drawing/2014/main" id="{84507E01-C92E-C437-9CF6-133B078F409B}"/>
              </a:ext>
            </a:extLst>
          </p:cNvPr>
          <p:cNvPicPr>
            <a:picLocks noChangeAspect="1"/>
          </p:cNvPicPr>
          <p:nvPr/>
        </p:nvPicPr>
        <p:blipFill>
          <a:blip r:embed="rId2"/>
          <a:stretch>
            <a:fillRect/>
          </a:stretch>
        </p:blipFill>
        <p:spPr>
          <a:xfrm>
            <a:off x="1129145" y="-1"/>
            <a:ext cx="9147463" cy="6860597"/>
          </a:xfrm>
          <a:prstGeom prst="rect">
            <a:avLst/>
          </a:prstGeom>
        </p:spPr>
      </p:pic>
      <p:sp>
        <p:nvSpPr>
          <p:cNvPr id="6" name="TextBox 5">
            <a:extLst>
              <a:ext uri="{FF2B5EF4-FFF2-40B4-BE49-F238E27FC236}">
                <a16:creationId xmlns:a16="http://schemas.microsoft.com/office/drawing/2014/main" id="{28463302-6FB6-65EE-F50A-0EC134BDF7A5}"/>
              </a:ext>
            </a:extLst>
          </p:cNvPr>
          <p:cNvSpPr txBox="1"/>
          <p:nvPr/>
        </p:nvSpPr>
        <p:spPr>
          <a:xfrm>
            <a:off x="91441" y="700157"/>
            <a:ext cx="1584960" cy="738664"/>
          </a:xfrm>
          <a:prstGeom prst="rect">
            <a:avLst/>
          </a:prstGeom>
          <a:solidFill>
            <a:schemeClr val="bg1"/>
          </a:solidFill>
        </p:spPr>
        <p:txBody>
          <a:bodyPr wrap="square" rtlCol="0">
            <a:spAutoFit/>
          </a:bodyPr>
          <a:lstStyle/>
          <a:p>
            <a:r>
              <a:rPr lang="en-US" sz="1400" dirty="0">
                <a:solidFill>
                  <a:srgbClr val="FF0000"/>
                </a:solidFill>
              </a:rPr>
              <a:t>Switching between eye and computer views</a:t>
            </a:r>
          </a:p>
        </p:txBody>
      </p:sp>
      <p:cxnSp>
        <p:nvCxnSpPr>
          <p:cNvPr id="8" name="Straight Arrow Connector 7">
            <a:extLst>
              <a:ext uri="{FF2B5EF4-FFF2-40B4-BE49-F238E27FC236}">
                <a16:creationId xmlns:a16="http://schemas.microsoft.com/office/drawing/2014/main" id="{72277E43-2EE5-8A4D-ADBB-3E713ED4C8EA}"/>
              </a:ext>
            </a:extLst>
          </p:cNvPr>
          <p:cNvCxnSpPr>
            <a:cxnSpLocks/>
            <a:stCxn id="6" idx="3"/>
          </p:cNvCxnSpPr>
          <p:nvPr/>
        </p:nvCxnSpPr>
        <p:spPr>
          <a:xfrm flipV="1">
            <a:off x="1676401" y="1016000"/>
            <a:ext cx="304799" cy="5348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FCB2E0B-547D-2F4D-42B9-65BBF754E9D5}"/>
              </a:ext>
            </a:extLst>
          </p:cNvPr>
          <p:cNvCxnSpPr>
            <a:cxnSpLocks/>
            <a:stCxn id="6" idx="3"/>
          </p:cNvCxnSpPr>
          <p:nvPr/>
        </p:nvCxnSpPr>
        <p:spPr>
          <a:xfrm>
            <a:off x="1676401" y="1069489"/>
            <a:ext cx="304799" cy="13521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EE071AD-640F-069B-7292-1B92B98A96CE}"/>
              </a:ext>
            </a:extLst>
          </p:cNvPr>
          <p:cNvSpPr txBox="1"/>
          <p:nvPr/>
        </p:nvSpPr>
        <p:spPr>
          <a:xfrm>
            <a:off x="91441" y="1661925"/>
            <a:ext cx="1584960" cy="954107"/>
          </a:xfrm>
          <a:prstGeom prst="rect">
            <a:avLst/>
          </a:prstGeom>
          <a:solidFill>
            <a:schemeClr val="bg1"/>
          </a:solidFill>
        </p:spPr>
        <p:txBody>
          <a:bodyPr wrap="square" rtlCol="0">
            <a:spAutoFit/>
          </a:bodyPr>
          <a:lstStyle/>
          <a:p>
            <a:r>
              <a:rPr lang="en-US" sz="1400" dirty="0">
                <a:solidFill>
                  <a:srgbClr val="FF0000"/>
                </a:solidFill>
              </a:rPr>
              <a:t>There is a trade-off between the update speed and the resolution</a:t>
            </a:r>
          </a:p>
        </p:txBody>
      </p:sp>
      <p:cxnSp>
        <p:nvCxnSpPr>
          <p:cNvPr id="15" name="Straight Arrow Connector 14">
            <a:extLst>
              <a:ext uri="{FF2B5EF4-FFF2-40B4-BE49-F238E27FC236}">
                <a16:creationId xmlns:a16="http://schemas.microsoft.com/office/drawing/2014/main" id="{CFBF606A-374A-92E3-DF04-0E9435AF15F2}"/>
              </a:ext>
            </a:extLst>
          </p:cNvPr>
          <p:cNvCxnSpPr>
            <a:cxnSpLocks/>
          </p:cNvCxnSpPr>
          <p:nvPr/>
        </p:nvCxnSpPr>
        <p:spPr>
          <a:xfrm flipV="1">
            <a:off x="1260764" y="1828800"/>
            <a:ext cx="720436" cy="3602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DC38065-5853-F7DA-F532-7BCE11076EF4}"/>
              </a:ext>
            </a:extLst>
          </p:cNvPr>
          <p:cNvCxnSpPr>
            <a:cxnSpLocks/>
          </p:cNvCxnSpPr>
          <p:nvPr/>
        </p:nvCxnSpPr>
        <p:spPr>
          <a:xfrm flipV="1">
            <a:off x="1260764" y="2085490"/>
            <a:ext cx="720436" cy="36933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DB8F7B6-1C49-10D7-8C89-56767F7FCE41}"/>
              </a:ext>
            </a:extLst>
          </p:cNvPr>
          <p:cNvSpPr txBox="1"/>
          <p:nvPr/>
        </p:nvSpPr>
        <p:spPr>
          <a:xfrm>
            <a:off x="15241" y="2803761"/>
            <a:ext cx="1737360" cy="523220"/>
          </a:xfrm>
          <a:prstGeom prst="rect">
            <a:avLst/>
          </a:prstGeom>
          <a:solidFill>
            <a:schemeClr val="bg1"/>
          </a:solidFill>
        </p:spPr>
        <p:txBody>
          <a:bodyPr wrap="square" rtlCol="0">
            <a:spAutoFit/>
          </a:bodyPr>
          <a:lstStyle/>
          <a:p>
            <a:r>
              <a:rPr lang="en-US" sz="1400" dirty="0">
                <a:solidFill>
                  <a:srgbClr val="FF0000"/>
                </a:solidFill>
              </a:rPr>
              <a:t>Fluorescence set-up pop-up window</a:t>
            </a:r>
          </a:p>
        </p:txBody>
      </p:sp>
      <p:cxnSp>
        <p:nvCxnSpPr>
          <p:cNvPr id="22" name="Straight Arrow Connector 21">
            <a:extLst>
              <a:ext uri="{FF2B5EF4-FFF2-40B4-BE49-F238E27FC236}">
                <a16:creationId xmlns:a16="http://schemas.microsoft.com/office/drawing/2014/main" id="{9AAFF417-3946-A280-1581-6117D7F08577}"/>
              </a:ext>
            </a:extLst>
          </p:cNvPr>
          <p:cNvCxnSpPr>
            <a:cxnSpLocks/>
          </p:cNvCxnSpPr>
          <p:nvPr/>
        </p:nvCxnSpPr>
        <p:spPr>
          <a:xfrm flipV="1">
            <a:off x="1620982" y="2350761"/>
            <a:ext cx="1014846" cy="4623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19B60B3-D566-9A99-DC30-A5EB06F170BF}"/>
              </a:ext>
            </a:extLst>
          </p:cNvPr>
          <p:cNvSpPr txBox="1"/>
          <p:nvPr/>
        </p:nvSpPr>
        <p:spPr>
          <a:xfrm>
            <a:off x="15241" y="3536756"/>
            <a:ext cx="1737360" cy="1169551"/>
          </a:xfrm>
          <a:prstGeom prst="rect">
            <a:avLst/>
          </a:prstGeom>
          <a:solidFill>
            <a:schemeClr val="bg1"/>
          </a:solidFill>
        </p:spPr>
        <p:txBody>
          <a:bodyPr wrap="square" rtlCol="0">
            <a:spAutoFit/>
          </a:bodyPr>
          <a:lstStyle/>
          <a:p>
            <a:r>
              <a:rPr lang="en-US" sz="1400" dirty="0">
                <a:solidFill>
                  <a:srgbClr val="FF0000"/>
                </a:solidFill>
              </a:rPr>
              <a:t>How much light to let in. Adjusts signal intensity as well as background noise levels.</a:t>
            </a:r>
          </a:p>
        </p:txBody>
      </p:sp>
      <p:cxnSp>
        <p:nvCxnSpPr>
          <p:cNvPr id="25" name="Straight Arrow Connector 24">
            <a:extLst>
              <a:ext uri="{FF2B5EF4-FFF2-40B4-BE49-F238E27FC236}">
                <a16:creationId xmlns:a16="http://schemas.microsoft.com/office/drawing/2014/main" id="{FC79D465-E139-8CDD-E295-575EE160E7A5}"/>
              </a:ext>
            </a:extLst>
          </p:cNvPr>
          <p:cNvCxnSpPr>
            <a:cxnSpLocks/>
          </p:cNvCxnSpPr>
          <p:nvPr/>
        </p:nvCxnSpPr>
        <p:spPr>
          <a:xfrm flipV="1">
            <a:off x="1603261" y="3255145"/>
            <a:ext cx="1032567" cy="48092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5793768C-D220-7D58-98AD-800C00ED33EA}"/>
              </a:ext>
            </a:extLst>
          </p:cNvPr>
          <p:cNvSpPr txBox="1"/>
          <p:nvPr/>
        </p:nvSpPr>
        <p:spPr>
          <a:xfrm>
            <a:off x="0" y="4802338"/>
            <a:ext cx="1737360" cy="523220"/>
          </a:xfrm>
          <a:prstGeom prst="rect">
            <a:avLst/>
          </a:prstGeom>
          <a:solidFill>
            <a:schemeClr val="bg1"/>
          </a:solidFill>
        </p:spPr>
        <p:txBody>
          <a:bodyPr wrap="square" rtlCol="0">
            <a:spAutoFit/>
          </a:bodyPr>
          <a:lstStyle/>
          <a:p>
            <a:r>
              <a:rPr lang="en-US" sz="1400" dirty="0">
                <a:solidFill>
                  <a:srgbClr val="FF0000"/>
                </a:solidFill>
              </a:rPr>
              <a:t>Fluorescent light intensity</a:t>
            </a:r>
          </a:p>
        </p:txBody>
      </p:sp>
      <p:sp>
        <p:nvSpPr>
          <p:cNvPr id="29" name="TextBox 28">
            <a:extLst>
              <a:ext uri="{FF2B5EF4-FFF2-40B4-BE49-F238E27FC236}">
                <a16:creationId xmlns:a16="http://schemas.microsoft.com/office/drawing/2014/main" id="{E11D5DE6-55A6-D94B-E570-B7B812554AF7}"/>
              </a:ext>
            </a:extLst>
          </p:cNvPr>
          <p:cNvSpPr txBox="1"/>
          <p:nvPr/>
        </p:nvSpPr>
        <p:spPr>
          <a:xfrm>
            <a:off x="3785515" y="2008909"/>
            <a:ext cx="1737360" cy="523220"/>
          </a:xfrm>
          <a:prstGeom prst="rect">
            <a:avLst/>
          </a:prstGeom>
          <a:solidFill>
            <a:schemeClr val="bg1"/>
          </a:solidFill>
        </p:spPr>
        <p:txBody>
          <a:bodyPr wrap="square" rtlCol="0">
            <a:spAutoFit/>
          </a:bodyPr>
          <a:lstStyle/>
          <a:p>
            <a:r>
              <a:rPr lang="en-US" sz="1400" dirty="0">
                <a:solidFill>
                  <a:srgbClr val="FF0000"/>
                </a:solidFill>
              </a:rPr>
              <a:t>Fluorescent light on/off button</a:t>
            </a:r>
          </a:p>
        </p:txBody>
      </p:sp>
      <p:cxnSp>
        <p:nvCxnSpPr>
          <p:cNvPr id="30" name="Straight Arrow Connector 29">
            <a:extLst>
              <a:ext uri="{FF2B5EF4-FFF2-40B4-BE49-F238E27FC236}">
                <a16:creationId xmlns:a16="http://schemas.microsoft.com/office/drawing/2014/main" id="{BF49AD67-AD78-3C17-AC77-2EC27E932BCE}"/>
              </a:ext>
            </a:extLst>
          </p:cNvPr>
          <p:cNvCxnSpPr>
            <a:cxnSpLocks/>
          </p:cNvCxnSpPr>
          <p:nvPr/>
        </p:nvCxnSpPr>
        <p:spPr>
          <a:xfrm flipV="1">
            <a:off x="1572895" y="3420251"/>
            <a:ext cx="925756" cy="151213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61F94FD-4280-7D6F-AD07-2918721A3660}"/>
              </a:ext>
            </a:extLst>
          </p:cNvPr>
          <p:cNvCxnSpPr>
            <a:cxnSpLocks/>
          </p:cNvCxnSpPr>
          <p:nvPr/>
        </p:nvCxnSpPr>
        <p:spPr>
          <a:xfrm flipH="1">
            <a:off x="2341418" y="2350761"/>
            <a:ext cx="1423555" cy="54484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13722AD-9091-BBD4-6F18-C23F4F9CF0CA}"/>
              </a:ext>
            </a:extLst>
          </p:cNvPr>
          <p:cNvSpPr txBox="1"/>
          <p:nvPr/>
        </p:nvSpPr>
        <p:spPr>
          <a:xfrm>
            <a:off x="9270691" y="3043574"/>
            <a:ext cx="2636095" cy="2031325"/>
          </a:xfrm>
          <a:prstGeom prst="rect">
            <a:avLst/>
          </a:prstGeom>
          <a:solidFill>
            <a:schemeClr val="bg1"/>
          </a:solidFill>
        </p:spPr>
        <p:txBody>
          <a:bodyPr wrap="square" rtlCol="0">
            <a:spAutoFit/>
          </a:bodyPr>
          <a:lstStyle/>
          <a:p>
            <a:r>
              <a:rPr lang="en-US" sz="1400" dirty="0">
                <a:solidFill>
                  <a:srgbClr val="FF0000"/>
                </a:solidFill>
              </a:rPr>
              <a:t>Changing these values change the metadata saved in the file and the color the software shows to represent different signals, doesn’t influence wavelengths etc. Ch1 is set up to be blue, Ch2 is green, Ch3 is red inside the machine so do not adjust in software!</a:t>
            </a:r>
          </a:p>
        </p:txBody>
      </p:sp>
      <p:cxnSp>
        <p:nvCxnSpPr>
          <p:cNvPr id="38" name="Straight Arrow Connector 37">
            <a:extLst>
              <a:ext uri="{FF2B5EF4-FFF2-40B4-BE49-F238E27FC236}">
                <a16:creationId xmlns:a16="http://schemas.microsoft.com/office/drawing/2014/main" id="{9B6698FA-1491-6CB9-4980-549055872E4F}"/>
              </a:ext>
            </a:extLst>
          </p:cNvPr>
          <p:cNvCxnSpPr>
            <a:cxnSpLocks/>
          </p:cNvCxnSpPr>
          <p:nvPr/>
        </p:nvCxnSpPr>
        <p:spPr>
          <a:xfrm flipH="1" flipV="1">
            <a:off x="7620000" y="2454822"/>
            <a:ext cx="1650691" cy="80032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A802F867-D10F-4270-9BDC-BC56B0C678DD}"/>
              </a:ext>
            </a:extLst>
          </p:cNvPr>
          <p:cNvSpPr txBox="1"/>
          <p:nvPr/>
        </p:nvSpPr>
        <p:spPr>
          <a:xfrm>
            <a:off x="7294869" y="5063948"/>
            <a:ext cx="1737360" cy="1169551"/>
          </a:xfrm>
          <a:prstGeom prst="rect">
            <a:avLst/>
          </a:prstGeom>
          <a:solidFill>
            <a:schemeClr val="bg1"/>
          </a:solidFill>
        </p:spPr>
        <p:txBody>
          <a:bodyPr wrap="square" rtlCol="0">
            <a:spAutoFit/>
          </a:bodyPr>
          <a:lstStyle/>
          <a:p>
            <a:r>
              <a:rPr lang="en-US" sz="1400" dirty="0">
                <a:solidFill>
                  <a:srgbClr val="FF0000"/>
                </a:solidFill>
              </a:rPr>
              <a:t>Switching on TD here and checking the box on the left allows natural light view of sample.</a:t>
            </a:r>
          </a:p>
        </p:txBody>
      </p:sp>
      <p:cxnSp>
        <p:nvCxnSpPr>
          <p:cNvPr id="42" name="Straight Arrow Connector 41">
            <a:extLst>
              <a:ext uri="{FF2B5EF4-FFF2-40B4-BE49-F238E27FC236}">
                <a16:creationId xmlns:a16="http://schemas.microsoft.com/office/drawing/2014/main" id="{B8A7F817-43F7-794F-9412-51E568E17DEC}"/>
              </a:ext>
            </a:extLst>
          </p:cNvPr>
          <p:cNvCxnSpPr>
            <a:cxnSpLocks/>
          </p:cNvCxnSpPr>
          <p:nvPr/>
        </p:nvCxnSpPr>
        <p:spPr>
          <a:xfrm flipH="1" flipV="1">
            <a:off x="6904892" y="5147183"/>
            <a:ext cx="389977" cy="9303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BCFABEBA-F5FE-6101-E09E-3949F781E93A}"/>
              </a:ext>
            </a:extLst>
          </p:cNvPr>
          <p:cNvSpPr txBox="1"/>
          <p:nvPr/>
        </p:nvSpPr>
        <p:spPr>
          <a:xfrm>
            <a:off x="2506247" y="6240230"/>
            <a:ext cx="1737360" cy="523220"/>
          </a:xfrm>
          <a:prstGeom prst="rect">
            <a:avLst/>
          </a:prstGeom>
          <a:solidFill>
            <a:schemeClr val="bg1"/>
          </a:solidFill>
        </p:spPr>
        <p:txBody>
          <a:bodyPr wrap="square" rtlCol="0">
            <a:spAutoFit/>
          </a:bodyPr>
          <a:lstStyle/>
          <a:p>
            <a:r>
              <a:rPr lang="en-US" sz="1400" dirty="0">
                <a:solidFill>
                  <a:srgbClr val="FF0000"/>
                </a:solidFill>
              </a:rPr>
              <a:t>This is where your sample will appear.</a:t>
            </a:r>
          </a:p>
        </p:txBody>
      </p:sp>
      <p:cxnSp>
        <p:nvCxnSpPr>
          <p:cNvPr id="45" name="Straight Arrow Connector 44">
            <a:extLst>
              <a:ext uri="{FF2B5EF4-FFF2-40B4-BE49-F238E27FC236}">
                <a16:creationId xmlns:a16="http://schemas.microsoft.com/office/drawing/2014/main" id="{4358633C-DCBB-EF7F-DEC2-B5017EC469F0}"/>
              </a:ext>
            </a:extLst>
          </p:cNvPr>
          <p:cNvCxnSpPr>
            <a:cxnSpLocks/>
            <a:stCxn id="44" idx="0"/>
          </p:cNvCxnSpPr>
          <p:nvPr/>
        </p:nvCxnSpPr>
        <p:spPr>
          <a:xfrm flipV="1">
            <a:off x="3374927" y="4802338"/>
            <a:ext cx="774415" cy="14378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641E8EA-CDDA-A122-C763-B42DC83B1CE2}"/>
              </a:ext>
            </a:extLst>
          </p:cNvPr>
          <p:cNvCxnSpPr>
            <a:cxnSpLocks/>
          </p:cNvCxnSpPr>
          <p:nvPr/>
        </p:nvCxnSpPr>
        <p:spPr>
          <a:xfrm flipH="1" flipV="1">
            <a:off x="3881854" y="6049108"/>
            <a:ext cx="581594" cy="45273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06A50FAC-605D-A47B-121B-C03D7A2CC5B6}"/>
              </a:ext>
            </a:extLst>
          </p:cNvPr>
          <p:cNvSpPr txBox="1"/>
          <p:nvPr/>
        </p:nvSpPr>
        <p:spPr>
          <a:xfrm>
            <a:off x="7224623" y="6411941"/>
            <a:ext cx="2441444" cy="307777"/>
          </a:xfrm>
          <a:prstGeom prst="rect">
            <a:avLst/>
          </a:prstGeom>
          <a:solidFill>
            <a:schemeClr val="bg1"/>
          </a:solidFill>
        </p:spPr>
        <p:txBody>
          <a:bodyPr wrap="square" rtlCol="0">
            <a:spAutoFit/>
          </a:bodyPr>
          <a:lstStyle/>
          <a:p>
            <a:r>
              <a:rPr lang="en-US" sz="1400" dirty="0">
                <a:solidFill>
                  <a:srgbClr val="FF0000"/>
                </a:solidFill>
              </a:rPr>
              <a:t>Individual greyscale views.</a:t>
            </a:r>
          </a:p>
        </p:txBody>
      </p:sp>
      <p:cxnSp>
        <p:nvCxnSpPr>
          <p:cNvPr id="55" name="Straight Arrow Connector 54">
            <a:extLst>
              <a:ext uri="{FF2B5EF4-FFF2-40B4-BE49-F238E27FC236}">
                <a16:creationId xmlns:a16="http://schemas.microsoft.com/office/drawing/2014/main" id="{9FB28297-003D-3512-3452-2FA42B7D506C}"/>
              </a:ext>
            </a:extLst>
          </p:cNvPr>
          <p:cNvCxnSpPr>
            <a:cxnSpLocks/>
          </p:cNvCxnSpPr>
          <p:nvPr/>
        </p:nvCxnSpPr>
        <p:spPr>
          <a:xfrm flipH="1" flipV="1">
            <a:off x="4320452" y="6049108"/>
            <a:ext cx="2915832" cy="4107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7EB42CCF-771D-1F3A-3066-835459F05E03}"/>
              </a:ext>
            </a:extLst>
          </p:cNvPr>
          <p:cNvSpPr txBox="1"/>
          <p:nvPr/>
        </p:nvSpPr>
        <p:spPr>
          <a:xfrm>
            <a:off x="4463448" y="6240230"/>
            <a:ext cx="2441444" cy="523220"/>
          </a:xfrm>
          <a:prstGeom prst="rect">
            <a:avLst/>
          </a:prstGeom>
          <a:solidFill>
            <a:schemeClr val="bg1"/>
          </a:solidFill>
        </p:spPr>
        <p:txBody>
          <a:bodyPr wrap="square" rtlCol="0">
            <a:spAutoFit/>
          </a:bodyPr>
          <a:lstStyle/>
          <a:p>
            <a:r>
              <a:rPr lang="en-US" sz="1400" dirty="0">
                <a:solidFill>
                  <a:srgbClr val="FF0000"/>
                </a:solidFill>
              </a:rPr>
              <a:t>Colored combined view of all fluorescent signals.</a:t>
            </a:r>
          </a:p>
        </p:txBody>
      </p:sp>
      <p:cxnSp>
        <p:nvCxnSpPr>
          <p:cNvPr id="58" name="Straight Arrow Connector 57">
            <a:extLst>
              <a:ext uri="{FF2B5EF4-FFF2-40B4-BE49-F238E27FC236}">
                <a16:creationId xmlns:a16="http://schemas.microsoft.com/office/drawing/2014/main" id="{A7B83AA4-4F12-8BA0-1165-67398EB3841C}"/>
              </a:ext>
            </a:extLst>
          </p:cNvPr>
          <p:cNvCxnSpPr>
            <a:cxnSpLocks/>
          </p:cNvCxnSpPr>
          <p:nvPr/>
        </p:nvCxnSpPr>
        <p:spPr>
          <a:xfrm flipH="1">
            <a:off x="8445345" y="3326981"/>
            <a:ext cx="825346" cy="94021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0362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136</Words>
  <Application>Microsoft Macintosh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Csenge Petak</dc:creator>
  <cp:lastModifiedBy>Csenge Petak</cp:lastModifiedBy>
  <cp:revision>2</cp:revision>
  <dcterms:created xsi:type="dcterms:W3CDTF">2024-06-25T15:13:05Z</dcterms:created>
  <dcterms:modified xsi:type="dcterms:W3CDTF">2024-06-25T15:28:49Z</dcterms:modified>
</cp:coreProperties>
</file>