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60" r:id="rId4"/>
  </p:sldMasterIdLst>
  <p:sldIdLst>
    <p:sldId id="298" r:id="rId5"/>
    <p:sldId id="302" r:id="rId6"/>
    <p:sldId id="303" r:id="rId7"/>
    <p:sldId id="304" r:id="rId8"/>
    <p:sldId id="305" r:id="rId9"/>
    <p:sldId id="306" r:id="rId10"/>
    <p:sldId id="307" r:id="rId11"/>
    <p:sldId id="309" r:id="rId12"/>
    <p:sldId id="310" r:id="rId13"/>
    <p:sldId id="311" r:id="rId14"/>
    <p:sldId id="308" r:id="rId15"/>
    <p:sldId id="312" r:id="rId16"/>
    <p:sldId id="313" r:id="rId17"/>
    <p:sldId id="314" r:id="rId18"/>
    <p:sldId id="315" r:id="rId19"/>
    <p:sldId id="316" r:id="rId20"/>
    <p:sldId id="317" r:id="rId21"/>
    <p:sldId id="318" r:id="rId22"/>
    <p:sldId id="31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f.khojasteh" initials="a" lastIdx="1" clrIdx="0">
    <p:extLst>
      <p:ext uri="{19B8F6BF-5375-455C-9EA6-DF929625EA0E}">
        <p15:presenceInfo xmlns:p15="http://schemas.microsoft.com/office/powerpoint/2012/main" userId="a.f.khojaste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660"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google.com/maps" TargetMode="External"/><Relationship Id="rId2" Type="http://schemas.openxmlformats.org/officeDocument/2006/relationships/hyperlink" Target="https://www.cbi.ir/BanksInstitutions/BankInstitute.aspx" TargetMode="External"/><Relationship Id="rId1" Type="http://schemas.openxmlformats.org/officeDocument/2006/relationships/slideLayout" Target="../slideLayouts/slideLayout2.xml"/><Relationship Id="rId6" Type="http://schemas.openxmlformats.org/officeDocument/2006/relationships/hyperlink" Target="https://www.foursquare.com/" TargetMode="External"/><Relationship Id="rId5" Type="http://schemas.openxmlformats.org/officeDocument/2006/relationships/hyperlink" Target="https://www.amar.org.ir/" TargetMode="External"/><Relationship Id="rId4" Type="http://schemas.openxmlformats.org/officeDocument/2006/relationships/hyperlink" Target="https://www.en.eghtesadonline.com/Section-economy-4/30257-iran-no-need-for-so-many-bank-branch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localhost:8888/notebooks/Capstone%20Project%20-%20The%20Battle%20between%20bank%20branches%20and%20economics%20in%20arak%20(Week%202).ipynb#rf3" TargetMode="External"/><Relationship Id="rId2" Type="http://schemas.openxmlformats.org/officeDocument/2006/relationships/hyperlink" Target="http://localhost:8888/notebooks/Capstone%20Project%20-%20The%20Battle%20between%20bank%20branches%20and%20economics%20in%20arak%20(Week%202).ipynb#rf4" TargetMode="External"/><Relationship Id="rId1" Type="http://schemas.openxmlformats.org/officeDocument/2006/relationships/slideLayout" Target="../slideLayouts/slideLayout2.xml"/><Relationship Id="rId5" Type="http://schemas.openxmlformats.org/officeDocument/2006/relationships/hyperlink" Target="http://localhost:8888/notebooks/Capstone%20Project%20-%20The%20Battle%20between%20bank%20branches%20and%20economics%20in%20arak%20(Week%202).ipynb#rf1" TargetMode="External"/><Relationship Id="rId4" Type="http://schemas.openxmlformats.org/officeDocument/2006/relationships/hyperlink" Target="http://localhost:8888/notebooks/Capstone%20Project%20-%20The%20Battle%20between%20bank%20branches%20and%20economics%20in%20arak%20(Week%202).ipynb#rf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57200" y="2423160"/>
            <a:ext cx="7063740" cy="2816352"/>
          </a:xfrm>
        </p:spPr>
        <p:txBody>
          <a:bodyPr>
            <a:noAutofit/>
          </a:bodyPr>
          <a:lstStyle/>
          <a:p>
            <a:r>
              <a:rPr lang="en-US" sz="7200" dirty="0">
                <a:solidFill>
                  <a:srgbClr val="FF0000"/>
                </a:solidFill>
                <a:latin typeface="Arial Black" panose="020B0A04020102020204" pitchFamily="34" charset="0"/>
              </a:rPr>
              <a:t>The battle between bank branches and economics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98071" y="5715000"/>
            <a:ext cx="5597929" cy="1143000"/>
          </a:xfrm>
        </p:spPr>
        <p:txBody>
          <a:bodyPr>
            <a:normAutofit fontScale="92500" lnSpcReduction="20000"/>
          </a:bodyPr>
          <a:lstStyle/>
          <a:p>
            <a:r>
              <a:rPr lang="en-US" sz="3200" b="1" dirty="0">
                <a:solidFill>
                  <a:schemeClr val="bg1"/>
                </a:solidFill>
              </a:rPr>
              <a:t>Presented by :</a:t>
            </a:r>
          </a:p>
          <a:p>
            <a:r>
              <a:rPr lang="en-US" sz="3200" b="1" dirty="0" err="1">
                <a:solidFill>
                  <a:schemeClr val="bg1"/>
                </a:solidFill>
              </a:rPr>
              <a:t>Amirfarhang</a:t>
            </a:r>
            <a:r>
              <a:rPr lang="en-US" sz="3200" b="1" dirty="0">
                <a:solidFill>
                  <a:schemeClr val="bg1"/>
                </a:solidFill>
              </a:rPr>
              <a:t> </a:t>
            </a:r>
            <a:r>
              <a:rPr lang="en-US" sz="3200" b="1" dirty="0" err="1">
                <a:solidFill>
                  <a:schemeClr val="bg1"/>
                </a:solidFill>
              </a:rPr>
              <a:t>khojasteh</a:t>
            </a:r>
            <a:endParaRPr lang="en-US" sz="3200" b="1" dirty="0">
              <a:solidFill>
                <a:schemeClr val="bg1"/>
              </a:solidFill>
            </a:endParaRP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C38E3C-BAC7-4716-8315-4AF14D4D69F8}"/>
              </a:ext>
            </a:extLst>
          </p:cNvPr>
          <p:cNvSpPr txBox="1"/>
          <p:nvPr/>
        </p:nvSpPr>
        <p:spPr>
          <a:xfrm>
            <a:off x="0" y="0"/>
            <a:ext cx="12191999" cy="6370975"/>
          </a:xfrm>
          <a:prstGeom prst="rect">
            <a:avLst/>
          </a:prstGeom>
          <a:noFill/>
        </p:spPr>
        <p:txBody>
          <a:bodyPr wrap="square">
            <a:spAutoFit/>
          </a:bodyPr>
          <a:lstStyle/>
          <a:p>
            <a:pPr algn="ctr"/>
            <a:r>
              <a:rPr lang="en-US" sz="3400" b="1" i="0" dirty="0">
                <a:solidFill>
                  <a:srgbClr val="000000"/>
                </a:solidFill>
                <a:effectLst/>
                <a:latin typeface="Helvetica Neue"/>
              </a:rPr>
              <a:t>foursquare data couldn't gave me complete data of banks location however this data has enough insight to prove that bank branches has </a:t>
            </a:r>
            <a:r>
              <a:rPr lang="en-US" sz="3400" b="1" dirty="0">
                <a:solidFill>
                  <a:srgbClr val="000000"/>
                </a:solidFill>
                <a:latin typeface="Helvetica Neue"/>
              </a:rPr>
              <a:t>so irregular</a:t>
            </a:r>
            <a:r>
              <a:rPr lang="en-US" sz="3400" b="1" i="0" dirty="0">
                <a:solidFill>
                  <a:srgbClr val="000000"/>
                </a:solidFill>
                <a:effectLst/>
                <a:latin typeface="Helvetica Neue"/>
              </a:rPr>
              <a:t> distribution . And according to global standard determined by World Bank that tell us there were 12.5 bank branches for every 100,000 adults . ARAK city has 500,000 people including adults which for arak number of 12.5 multiple by 5 is equal to 62 bank branches so at first glance there is normal number of them in arak but </a:t>
            </a:r>
            <a:r>
              <a:rPr lang="en-US" sz="3400" b="1" i="0" dirty="0" err="1">
                <a:solidFill>
                  <a:srgbClr val="000000"/>
                </a:solidFill>
                <a:effectLst/>
                <a:latin typeface="Helvetica Neue"/>
              </a:rPr>
              <a:t>i</a:t>
            </a:r>
            <a:r>
              <a:rPr lang="en-US" sz="3400" b="1" i="0" dirty="0">
                <a:solidFill>
                  <a:srgbClr val="000000"/>
                </a:solidFill>
                <a:effectLst/>
                <a:latin typeface="Helvetica Neue"/>
              </a:rPr>
              <a:t> want to show real number of banks in data collected by google map and compare it with number of restaurant that indicate as a normal economical activities :</a:t>
            </a:r>
            <a:endParaRPr lang="en-US" sz="3400" dirty="0"/>
          </a:p>
        </p:txBody>
      </p:sp>
    </p:spTree>
    <p:extLst>
      <p:ext uri="{BB962C8B-B14F-4D97-AF65-F5344CB8AC3E}">
        <p14:creationId xmlns:p14="http://schemas.microsoft.com/office/powerpoint/2010/main" val="2004965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D6EC5E-3095-44E4-9D79-882A18223932}"/>
              </a:ext>
            </a:extLst>
          </p:cNvPr>
          <p:cNvSpPr txBox="1"/>
          <p:nvPr/>
        </p:nvSpPr>
        <p:spPr>
          <a:xfrm>
            <a:off x="342900" y="297180"/>
            <a:ext cx="11498580" cy="5016758"/>
          </a:xfrm>
          <a:prstGeom prst="rect">
            <a:avLst/>
          </a:prstGeom>
          <a:noFill/>
        </p:spPr>
        <p:txBody>
          <a:bodyPr wrap="square">
            <a:spAutoFit/>
          </a:bodyPr>
          <a:lstStyle/>
          <a:p>
            <a:pPr algn="l">
              <a:buFont typeface="Arial" panose="020B0604020202020204" pitchFamily="34" charset="0"/>
              <a:buChar char="•"/>
            </a:pPr>
            <a:r>
              <a:rPr lang="en-US" sz="4000" b="0" i="0" dirty="0">
                <a:solidFill>
                  <a:srgbClr val="000000"/>
                </a:solidFill>
                <a:effectLst/>
                <a:latin typeface="Helvetica Neue"/>
              </a:rPr>
              <a:t>  at first I want to compare number of banks and restaurants in foursquare dataset to show   </a:t>
            </a:r>
            <a:r>
              <a:rPr lang="en-US" sz="4000" b="0" i="0" dirty="0" err="1">
                <a:solidFill>
                  <a:srgbClr val="000000"/>
                </a:solidFill>
                <a:effectLst/>
                <a:latin typeface="Helvetica Neue"/>
              </a:rPr>
              <a:t>unequality</a:t>
            </a:r>
            <a:r>
              <a:rPr lang="en-US" sz="4000" b="0" i="0" dirty="0">
                <a:solidFill>
                  <a:srgbClr val="000000"/>
                </a:solidFill>
                <a:effectLst/>
                <a:latin typeface="Helvetica Neue"/>
              </a:rPr>
              <a:t> between these distribution</a:t>
            </a:r>
          </a:p>
          <a:p>
            <a:pPr algn="l">
              <a:buFont typeface="Arial" panose="020B0604020202020204" pitchFamily="34" charset="0"/>
              <a:buChar char="•"/>
            </a:pPr>
            <a:r>
              <a:rPr lang="en-US" sz="4000" b="0" i="0" dirty="0">
                <a:solidFill>
                  <a:srgbClr val="000000"/>
                </a:solidFill>
                <a:effectLst/>
                <a:latin typeface="Helvetica Neue"/>
              </a:rPr>
              <a:t>  then I want to show the audience real data that I collected in "base" dataset and compare the numbers with global standards</a:t>
            </a:r>
          </a:p>
          <a:p>
            <a:pPr algn="l">
              <a:buFont typeface="Arial" panose="020B0604020202020204" pitchFamily="34" charset="0"/>
              <a:buChar char="•"/>
            </a:pPr>
            <a:r>
              <a:rPr lang="en-US" sz="4000" b="0" i="0" dirty="0">
                <a:solidFill>
                  <a:srgbClr val="000000"/>
                </a:solidFill>
                <a:effectLst/>
                <a:latin typeface="Helvetica Neue"/>
              </a:rPr>
              <a:t>  and conclude that many of these branches must be closed in a economical crisis and pandemic</a:t>
            </a:r>
          </a:p>
        </p:txBody>
      </p:sp>
    </p:spTree>
    <p:extLst>
      <p:ext uri="{BB962C8B-B14F-4D97-AF65-F5344CB8AC3E}">
        <p14:creationId xmlns:p14="http://schemas.microsoft.com/office/powerpoint/2010/main" val="2727560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a:extLst>
              <a:ext uri="{FF2B5EF4-FFF2-40B4-BE49-F238E27FC236}">
                <a16:creationId xmlns:a16="http://schemas.microsoft.com/office/drawing/2014/main" id="{2EB3BBD0-12A8-41E2-8DFA-B224C982A4B9}"/>
              </a:ext>
            </a:extLst>
          </p:cNvPr>
          <p:cNvPicPr>
            <a:picLocks noChangeAspect="1"/>
          </p:cNvPicPr>
          <p:nvPr/>
        </p:nvPicPr>
        <p:blipFill>
          <a:blip r:embed="rId2"/>
          <a:stretch>
            <a:fillRect/>
          </a:stretch>
        </p:blipFill>
        <p:spPr>
          <a:xfrm>
            <a:off x="0" y="0"/>
            <a:ext cx="12192000" cy="6400800"/>
          </a:xfrm>
          <a:prstGeom prst="rect">
            <a:avLst/>
          </a:prstGeom>
        </p:spPr>
      </p:pic>
    </p:spTree>
    <p:extLst>
      <p:ext uri="{BB962C8B-B14F-4D97-AF65-F5344CB8AC3E}">
        <p14:creationId xmlns:p14="http://schemas.microsoft.com/office/powerpoint/2010/main" val="2032316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9493A6-CD0F-4535-A6A2-5F2CFD7F4AA4}"/>
              </a:ext>
            </a:extLst>
          </p:cNvPr>
          <p:cNvSpPr txBox="1"/>
          <p:nvPr/>
        </p:nvSpPr>
        <p:spPr>
          <a:xfrm>
            <a:off x="228600" y="0"/>
            <a:ext cx="11727180" cy="6494085"/>
          </a:xfrm>
          <a:prstGeom prst="rect">
            <a:avLst/>
          </a:prstGeom>
          <a:noFill/>
        </p:spPr>
        <p:txBody>
          <a:bodyPr wrap="square">
            <a:spAutoFit/>
          </a:bodyPr>
          <a:lstStyle/>
          <a:p>
            <a:pPr algn="ctr"/>
            <a:r>
              <a:rPr lang="en-US" sz="5200" b="1" i="0" dirty="0">
                <a:solidFill>
                  <a:srgbClr val="000000"/>
                </a:solidFill>
                <a:effectLst/>
                <a:latin typeface="Helvetica Neue"/>
              </a:rPr>
              <a:t>also you can see irregular distribution of bank branches  increasingly! we'll discuss about...</a:t>
            </a:r>
            <a:r>
              <a:rPr lang="en-US" sz="5200" b="0" i="0" dirty="0">
                <a:solidFill>
                  <a:srgbClr val="000000"/>
                </a:solidFill>
                <a:effectLst/>
                <a:latin typeface="Helvetica Neue"/>
              </a:rPr>
              <a:t> </a:t>
            </a:r>
            <a:r>
              <a:rPr lang="en-US" sz="5200" b="1" i="0" dirty="0">
                <a:solidFill>
                  <a:srgbClr val="000000"/>
                </a:solidFill>
                <a:effectLst/>
                <a:latin typeface="Helvetica Neue"/>
              </a:rPr>
              <a:t>in this new data we recognize more than 200 bank branches that is 4 times more than standard indicated by World Bank and this is too extra ordinary!</a:t>
            </a:r>
            <a:endParaRPr lang="en-US" sz="5200" dirty="0"/>
          </a:p>
        </p:txBody>
      </p:sp>
    </p:spTree>
    <p:extLst>
      <p:ext uri="{BB962C8B-B14F-4D97-AF65-F5344CB8AC3E}">
        <p14:creationId xmlns:p14="http://schemas.microsoft.com/office/powerpoint/2010/main" val="1746554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EEC37-5F52-4281-A4FE-BB91327B92C9}"/>
              </a:ext>
            </a:extLst>
          </p:cNvPr>
          <p:cNvSpPr>
            <a:spLocks noGrp="1"/>
          </p:cNvSpPr>
          <p:nvPr>
            <p:ph type="title"/>
          </p:nvPr>
        </p:nvSpPr>
        <p:spPr>
          <a:xfrm>
            <a:off x="438237" y="201805"/>
            <a:ext cx="3517567" cy="6656195"/>
          </a:xfrm>
        </p:spPr>
        <p:txBody>
          <a:bodyPr>
            <a:normAutofit fontScale="90000"/>
          </a:bodyPr>
          <a:lstStyle/>
          <a:p>
            <a:pPr algn="ctr"/>
            <a:r>
              <a:rPr lang="en-US" sz="3100" b="1" i="0" dirty="0">
                <a:solidFill>
                  <a:schemeClr val="bg1"/>
                </a:solidFill>
                <a:effectLst/>
                <a:latin typeface="+mn-lt"/>
              </a:rPr>
              <a:t>each row </a:t>
            </a:r>
            <a:r>
              <a:rPr lang="en-US" sz="3100" b="1" i="0" dirty="0">
                <a:solidFill>
                  <a:schemeClr val="bg1"/>
                </a:solidFill>
                <a:effectLst/>
                <a:latin typeface="Arial Black" panose="020B0A04020102020204" pitchFamily="34" charset="0"/>
              </a:rPr>
              <a:t>represent</a:t>
            </a:r>
            <a:r>
              <a:rPr lang="en-US" sz="3100" b="1" i="0" dirty="0">
                <a:solidFill>
                  <a:schemeClr val="bg1"/>
                </a:solidFill>
                <a:effectLst/>
                <a:latin typeface="+mn-lt"/>
              </a:rPr>
              <a:t> a street and we have 23 bank branches in one street '</a:t>
            </a:r>
            <a:r>
              <a:rPr lang="fa-IR" sz="3100" b="1" i="0" dirty="0">
                <a:solidFill>
                  <a:schemeClr val="bg1"/>
                </a:solidFill>
                <a:effectLst/>
                <a:latin typeface="+mn-lt"/>
              </a:rPr>
              <a:t>خیابان امام خمینی’ , </a:t>
            </a:r>
            <a:r>
              <a:rPr lang="en-US" sz="3100" b="1" i="0" dirty="0">
                <a:solidFill>
                  <a:schemeClr val="bg1"/>
                </a:solidFill>
                <a:effectLst/>
                <a:latin typeface="+mn-lt"/>
              </a:rPr>
              <a:t> and so on it’s so unusual</a:t>
            </a:r>
            <a:br>
              <a:rPr lang="en-US" sz="3100" b="0" i="0" dirty="0">
                <a:solidFill>
                  <a:schemeClr val="bg1"/>
                </a:solidFill>
                <a:effectLst/>
                <a:latin typeface="+mn-lt"/>
              </a:rPr>
            </a:br>
            <a:r>
              <a:rPr lang="en-US" sz="3100" b="1" i="0" dirty="0">
                <a:solidFill>
                  <a:schemeClr val="bg1"/>
                </a:solidFill>
                <a:effectLst/>
                <a:latin typeface="+mn-lt"/>
              </a:rPr>
              <a:t>also we have more than 30 banks in "newdf_1" data frame</a:t>
            </a:r>
            <a:br>
              <a:rPr lang="en-US" sz="3100" b="0" i="0" dirty="0">
                <a:solidFill>
                  <a:schemeClr val="bg1"/>
                </a:solidFill>
                <a:effectLst/>
                <a:latin typeface="+mn-lt"/>
              </a:rPr>
            </a:br>
            <a:r>
              <a:rPr lang="en-US" sz="3100" b="1" i="0" dirty="0">
                <a:solidFill>
                  <a:schemeClr val="bg1"/>
                </a:solidFill>
                <a:effectLst/>
                <a:latin typeface="+mn-lt"/>
              </a:rPr>
              <a:t>according to map more branches cluster at a small area and this show clearly big mistakes in distribution of branches</a:t>
            </a:r>
            <a:br>
              <a:rPr lang="en-US" b="0" i="0" dirty="0">
                <a:solidFill>
                  <a:schemeClr val="bg1"/>
                </a:solidFill>
                <a:effectLst/>
                <a:latin typeface="+mn-lt"/>
              </a:rPr>
            </a:br>
            <a:endParaRPr lang="en-US" dirty="0">
              <a:solidFill>
                <a:schemeClr val="bg1"/>
              </a:solidFill>
              <a:latin typeface="+mn-lt"/>
            </a:endParaRPr>
          </a:p>
        </p:txBody>
      </p:sp>
      <p:pic>
        <p:nvPicPr>
          <p:cNvPr id="8" name="Content Placeholder 7">
            <a:extLst>
              <a:ext uri="{FF2B5EF4-FFF2-40B4-BE49-F238E27FC236}">
                <a16:creationId xmlns:a16="http://schemas.microsoft.com/office/drawing/2014/main" id="{91712454-9FB1-4052-A78B-EB11618BE787}"/>
              </a:ext>
            </a:extLst>
          </p:cNvPr>
          <p:cNvPicPr>
            <a:picLocks noGrp="1" noChangeAspect="1"/>
          </p:cNvPicPr>
          <p:nvPr>
            <p:ph idx="1"/>
          </p:nvPr>
        </p:nvPicPr>
        <p:blipFill>
          <a:blip r:embed="rId2"/>
          <a:stretch>
            <a:fillRect/>
          </a:stretch>
        </p:blipFill>
        <p:spPr>
          <a:xfrm>
            <a:off x="8272448" y="434340"/>
            <a:ext cx="3919551" cy="6423660"/>
          </a:xfrm>
        </p:spPr>
      </p:pic>
      <p:sp>
        <p:nvSpPr>
          <p:cNvPr id="4" name="Text Placeholder 3">
            <a:extLst>
              <a:ext uri="{FF2B5EF4-FFF2-40B4-BE49-F238E27FC236}">
                <a16:creationId xmlns:a16="http://schemas.microsoft.com/office/drawing/2014/main" id="{92DB3C61-B9F4-423A-AC23-E8B6F2693A16}"/>
              </a:ext>
            </a:extLst>
          </p:cNvPr>
          <p:cNvSpPr>
            <a:spLocks noGrp="1"/>
          </p:cNvSpPr>
          <p:nvPr>
            <p:ph type="body" sz="half" idx="2"/>
          </p:nvPr>
        </p:nvSpPr>
        <p:spPr>
          <a:xfrm rot="10800000" flipV="1">
            <a:off x="4754879" y="0"/>
            <a:ext cx="7437119" cy="420942"/>
          </a:xfrm>
        </p:spPr>
        <p:txBody>
          <a:bodyPr>
            <a:normAutofit/>
          </a:bodyPr>
          <a:lstStyle/>
          <a:p>
            <a:pPr algn="ctr"/>
            <a:r>
              <a:rPr lang="en-US" dirty="0">
                <a:solidFill>
                  <a:schemeClr val="tx1"/>
                </a:solidFill>
              </a:rPr>
              <a:t>newdf_2                  AND                       newdf_1</a:t>
            </a:r>
            <a:endParaRPr lang="en-US" dirty="0">
              <a:solidFill>
                <a:schemeClr val="bg1"/>
              </a:solidFill>
            </a:endParaRPr>
          </a:p>
        </p:txBody>
      </p:sp>
      <p:pic>
        <p:nvPicPr>
          <p:cNvPr id="6" name="Picture 5">
            <a:extLst>
              <a:ext uri="{FF2B5EF4-FFF2-40B4-BE49-F238E27FC236}">
                <a16:creationId xmlns:a16="http://schemas.microsoft.com/office/drawing/2014/main" id="{CC20D943-8B63-4781-A6B2-939B79111832}"/>
              </a:ext>
            </a:extLst>
          </p:cNvPr>
          <p:cNvPicPr>
            <a:picLocks noChangeAspect="1"/>
          </p:cNvPicPr>
          <p:nvPr/>
        </p:nvPicPr>
        <p:blipFill>
          <a:blip r:embed="rId3"/>
          <a:stretch>
            <a:fillRect/>
          </a:stretch>
        </p:blipFill>
        <p:spPr>
          <a:xfrm>
            <a:off x="4754880" y="434340"/>
            <a:ext cx="3517567" cy="6423660"/>
          </a:xfrm>
          <a:prstGeom prst="rect">
            <a:avLst/>
          </a:prstGeom>
        </p:spPr>
      </p:pic>
    </p:spTree>
    <p:extLst>
      <p:ext uri="{BB962C8B-B14F-4D97-AF65-F5344CB8AC3E}">
        <p14:creationId xmlns:p14="http://schemas.microsoft.com/office/powerpoint/2010/main" val="1403354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BADD-3747-4606-8F95-181F95B24A5F}"/>
              </a:ext>
            </a:extLst>
          </p:cNvPr>
          <p:cNvSpPr>
            <a:spLocks noGrp="1"/>
          </p:cNvSpPr>
          <p:nvPr>
            <p:ph type="title"/>
          </p:nvPr>
        </p:nvSpPr>
        <p:spPr/>
        <p:txBody>
          <a:bodyPr/>
          <a:lstStyle/>
          <a:p>
            <a:pPr algn="ctr"/>
            <a:r>
              <a:rPr lang="en-US" b="1" i="0" dirty="0">
                <a:solidFill>
                  <a:srgbClr val="000000"/>
                </a:solidFill>
                <a:effectLst/>
                <a:latin typeface="Helvetica Neue"/>
              </a:rPr>
              <a:t>Results and Discussion</a:t>
            </a:r>
            <a:br>
              <a:rPr lang="en-US" b="1" i="0" dirty="0">
                <a:solidFill>
                  <a:srgbClr val="000000"/>
                </a:solidFill>
                <a:effectLst/>
                <a:latin typeface="Helvetica Neue"/>
              </a:rPr>
            </a:br>
            <a:endParaRPr lang="en-US" dirty="0"/>
          </a:p>
        </p:txBody>
      </p:sp>
      <p:sp>
        <p:nvSpPr>
          <p:cNvPr id="3" name="Content Placeholder 2">
            <a:extLst>
              <a:ext uri="{FF2B5EF4-FFF2-40B4-BE49-F238E27FC236}">
                <a16:creationId xmlns:a16="http://schemas.microsoft.com/office/drawing/2014/main" id="{62B9144B-368A-484A-AF74-155E14CFDDAA}"/>
              </a:ext>
            </a:extLst>
          </p:cNvPr>
          <p:cNvSpPr>
            <a:spLocks noGrp="1"/>
          </p:cNvSpPr>
          <p:nvPr>
            <p:ph idx="1"/>
          </p:nvPr>
        </p:nvSpPr>
        <p:spPr>
          <a:xfrm>
            <a:off x="1097280" y="1925321"/>
            <a:ext cx="10058400" cy="4269739"/>
          </a:xfrm>
        </p:spPr>
        <p:txBody>
          <a:bodyPr>
            <a:noAutofit/>
          </a:bodyPr>
          <a:lstStyle/>
          <a:p>
            <a:pPr algn="ctr"/>
            <a:r>
              <a:rPr lang="en-US" sz="2300" b="1" i="0" dirty="0">
                <a:solidFill>
                  <a:srgbClr val="000000"/>
                </a:solidFill>
                <a:effectLst/>
                <a:latin typeface="Helvetica Neue"/>
              </a:rPr>
              <a:t>number of bank branches are unusually above the standards and </a:t>
            </a:r>
            <a:r>
              <a:rPr lang="en-US" sz="2300" b="1" i="0" dirty="0" err="1">
                <a:solidFill>
                  <a:srgbClr val="000000"/>
                </a:solidFill>
                <a:effectLst/>
                <a:latin typeface="Helvetica Neue"/>
              </a:rPr>
              <a:t>i</a:t>
            </a:r>
            <a:r>
              <a:rPr lang="en-US" sz="2300" b="1" i="0" dirty="0">
                <a:solidFill>
                  <a:srgbClr val="000000"/>
                </a:solidFill>
                <a:effectLst/>
                <a:latin typeface="Helvetica Neue"/>
              </a:rPr>
              <a:t> prove it by map and compare them to number of restaurants.it show us that we need businesses like restaurants more than inactive bank branches . on the other hand maps show us distribution of bank branches is so irregular and we could see that </a:t>
            </a:r>
            <a:r>
              <a:rPr lang="en-US" sz="2300" b="1" dirty="0" err="1">
                <a:solidFill>
                  <a:srgbClr val="000000"/>
                </a:solidFill>
                <a:latin typeface="Helvetica Neue"/>
              </a:rPr>
              <a:t>l</a:t>
            </a:r>
            <a:r>
              <a:rPr lang="en-US" sz="2300" b="1" i="0" dirty="0" err="1">
                <a:solidFill>
                  <a:srgbClr val="000000"/>
                </a:solidFill>
                <a:effectLst/>
                <a:latin typeface="Helvetica Neue"/>
              </a:rPr>
              <a:t>arg</a:t>
            </a:r>
            <a:r>
              <a:rPr lang="en-US" sz="2300" b="1" i="0" dirty="0">
                <a:solidFill>
                  <a:srgbClr val="000000"/>
                </a:solidFill>
                <a:effectLst/>
                <a:latin typeface="Helvetica Neue"/>
              </a:rPr>
              <a:t> number of them group near few spots around center of city so </a:t>
            </a:r>
            <a:r>
              <a:rPr lang="en-US" sz="2300" b="1" i="0" dirty="0" err="1">
                <a:solidFill>
                  <a:srgbClr val="000000"/>
                </a:solidFill>
                <a:effectLst/>
                <a:latin typeface="Helvetica Neue"/>
              </a:rPr>
              <a:t>i</a:t>
            </a:r>
            <a:r>
              <a:rPr lang="en-US" sz="2300" b="1" i="0" dirty="0">
                <a:solidFill>
                  <a:srgbClr val="000000"/>
                </a:solidFill>
                <a:effectLst/>
                <a:latin typeface="Helvetica Neue"/>
              </a:rPr>
              <a:t> think we need no more bank branches . also we can use online banking automation systems instead . and if we take a look back at map more accurate we will notice that somewhere in city don’t have enough even ATM's or bank branches and people must pass a long way to city center for their purposes.</a:t>
            </a:r>
            <a:endParaRPr lang="en-US" sz="2300" dirty="0"/>
          </a:p>
        </p:txBody>
      </p:sp>
    </p:spTree>
    <p:extLst>
      <p:ext uri="{BB962C8B-B14F-4D97-AF65-F5344CB8AC3E}">
        <p14:creationId xmlns:p14="http://schemas.microsoft.com/office/powerpoint/2010/main" val="926352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A53272-F696-4EFD-9603-62F4B0020F52}"/>
              </a:ext>
            </a:extLst>
          </p:cNvPr>
          <p:cNvSpPr txBox="1"/>
          <p:nvPr/>
        </p:nvSpPr>
        <p:spPr>
          <a:xfrm>
            <a:off x="251461" y="181185"/>
            <a:ext cx="11612880" cy="5909310"/>
          </a:xfrm>
          <a:prstGeom prst="rect">
            <a:avLst/>
          </a:prstGeom>
          <a:noFill/>
        </p:spPr>
        <p:txBody>
          <a:bodyPr wrap="square">
            <a:spAutoFit/>
          </a:bodyPr>
          <a:lstStyle/>
          <a:p>
            <a:pPr algn="l"/>
            <a:r>
              <a:rPr lang="en-US" sz="2700" b="1" i="0" dirty="0">
                <a:solidFill>
                  <a:srgbClr val="000000"/>
                </a:solidFill>
                <a:effectLst/>
                <a:latin typeface="Helvetica Neue"/>
              </a:rPr>
              <a:t>Now take a look at a part of an economical report published in "eghtesadonline.com" :</a:t>
            </a:r>
          </a:p>
          <a:p>
            <a:pPr algn="l"/>
            <a:r>
              <a:rPr lang="en-US" sz="2700" b="1" i="0" dirty="0">
                <a:solidFill>
                  <a:srgbClr val="000000"/>
                </a:solidFill>
                <a:effectLst/>
                <a:latin typeface="Helvetica Neue"/>
              </a:rPr>
              <a:t>"the numbers of bank branches indicate a subtle decline compared to the 23,549 branches reported for February, it is far above world standards . According to a World Bank report, there were 12.5 bank branches in the world for every 100,000 adults in 2016 while the same number for Iran in that year was 31.3. Iran’s average is also more than double the MENA average at 14.7 branches for every 100,000 adults . In comparison, figures for Turkey show it had 18.1 bank branches for the same number of people while the number for China was 8.8.If it wants to come near the global average, Iran should bring down the number of bank branches to 8,868, which means closing 11,730 branches . To reach the MENA average, a total of 10,169 branches should have been reduced to bring the total to 10,429 in 2016."[3]</a:t>
            </a:r>
            <a:endParaRPr lang="en-US" sz="2700" b="0" i="0" dirty="0">
              <a:solidFill>
                <a:srgbClr val="000000"/>
              </a:solidFill>
              <a:effectLst/>
              <a:latin typeface="Helvetica Neue"/>
            </a:endParaRPr>
          </a:p>
        </p:txBody>
      </p:sp>
    </p:spTree>
    <p:extLst>
      <p:ext uri="{BB962C8B-B14F-4D97-AF65-F5344CB8AC3E}">
        <p14:creationId xmlns:p14="http://schemas.microsoft.com/office/powerpoint/2010/main" val="3606692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E1728-1D84-482A-905F-34E4B623BA11}"/>
              </a:ext>
            </a:extLst>
          </p:cNvPr>
          <p:cNvSpPr>
            <a:spLocks noGrp="1"/>
          </p:cNvSpPr>
          <p:nvPr>
            <p:ph type="title"/>
          </p:nvPr>
        </p:nvSpPr>
        <p:spPr/>
        <p:txBody>
          <a:bodyPr/>
          <a:lstStyle/>
          <a:p>
            <a:r>
              <a:rPr lang="en-US" b="1" i="0" dirty="0">
                <a:solidFill>
                  <a:srgbClr val="000000"/>
                </a:solidFill>
                <a:effectLst/>
                <a:latin typeface="Helvetica Neue"/>
              </a:rPr>
              <a:t>Conclusion </a:t>
            </a:r>
            <a:br>
              <a:rPr lang="en-US" b="1" i="0" dirty="0">
                <a:solidFill>
                  <a:srgbClr val="000000"/>
                </a:solidFill>
                <a:effectLst/>
                <a:latin typeface="Helvetica Neue"/>
              </a:rPr>
            </a:br>
            <a:endParaRPr lang="en-US" dirty="0"/>
          </a:p>
        </p:txBody>
      </p:sp>
      <p:sp>
        <p:nvSpPr>
          <p:cNvPr id="3" name="Content Placeholder 2">
            <a:extLst>
              <a:ext uri="{FF2B5EF4-FFF2-40B4-BE49-F238E27FC236}">
                <a16:creationId xmlns:a16="http://schemas.microsoft.com/office/drawing/2014/main" id="{15AF098F-E210-4F6A-A43B-52C10CFA02AE}"/>
              </a:ext>
            </a:extLst>
          </p:cNvPr>
          <p:cNvSpPr>
            <a:spLocks noGrp="1"/>
          </p:cNvSpPr>
          <p:nvPr>
            <p:ph idx="1"/>
          </p:nvPr>
        </p:nvSpPr>
        <p:spPr/>
        <p:txBody>
          <a:bodyPr>
            <a:normAutofit/>
          </a:bodyPr>
          <a:lstStyle/>
          <a:p>
            <a:r>
              <a:rPr lang="en-US" sz="2600" b="0" i="0" dirty="0">
                <a:solidFill>
                  <a:srgbClr val="000000"/>
                </a:solidFill>
                <a:effectLst/>
                <a:latin typeface="Helvetica Neue"/>
              </a:rPr>
              <a:t>Purpose of this report is show what number of bank branches and their distribution is irregular and unreasonably in the economy is in crisis . we have more than 30 banks in a small city and each person has an account in one or more of them , also they grouped a near area around city center . </a:t>
            </a:r>
            <a:r>
              <a:rPr lang="en-US" sz="2600" b="0" i="0" dirty="0" err="1">
                <a:solidFill>
                  <a:srgbClr val="000000"/>
                </a:solidFill>
                <a:effectLst/>
                <a:latin typeface="Helvetica Neue"/>
              </a:rPr>
              <a:t>governers</a:t>
            </a:r>
            <a:r>
              <a:rPr lang="en-US" sz="2600" b="0" i="0" dirty="0">
                <a:solidFill>
                  <a:srgbClr val="000000"/>
                </a:solidFill>
                <a:effectLst/>
                <a:latin typeface="Helvetica Neue"/>
              </a:rPr>
              <a:t> as first step must correct their distribution and in the second step must close at least half of them and they can merge banks together to save in cost and help economy get better.</a:t>
            </a:r>
            <a:endParaRPr lang="en-US" sz="2600" dirty="0"/>
          </a:p>
        </p:txBody>
      </p:sp>
    </p:spTree>
    <p:extLst>
      <p:ext uri="{BB962C8B-B14F-4D97-AF65-F5344CB8AC3E}">
        <p14:creationId xmlns:p14="http://schemas.microsoft.com/office/powerpoint/2010/main" val="501925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2DACF7-61A4-4806-A609-E8D784E000DC}"/>
              </a:ext>
            </a:extLst>
          </p:cNvPr>
          <p:cNvSpPr txBox="1"/>
          <p:nvPr/>
        </p:nvSpPr>
        <p:spPr>
          <a:xfrm>
            <a:off x="342900" y="342900"/>
            <a:ext cx="11452860" cy="5016758"/>
          </a:xfrm>
          <a:prstGeom prst="rect">
            <a:avLst/>
          </a:prstGeom>
          <a:noFill/>
        </p:spPr>
        <p:txBody>
          <a:bodyPr wrap="square">
            <a:spAutoFit/>
          </a:bodyPr>
          <a:lstStyle/>
          <a:p>
            <a:r>
              <a:rPr lang="en-US" sz="3200" b="0" i="0" dirty="0">
                <a:solidFill>
                  <a:srgbClr val="000000"/>
                </a:solidFill>
                <a:effectLst/>
                <a:latin typeface="Helvetica Neue"/>
              </a:rPr>
              <a:t>I think that what if bankers turn their useless branches into ordinary businesses like restaurant or technology centers or centers to group peoples with same level of thinking together for discussion and start learning new things. somewhere like universities without any protocol , because we don’t have a  specific place to make together and cafe</a:t>
            </a:r>
            <a:r>
              <a:rPr lang="en-US" sz="3200" dirty="0">
                <a:solidFill>
                  <a:srgbClr val="000000"/>
                </a:solidFill>
                <a:latin typeface="Helvetica Neue"/>
              </a:rPr>
              <a:t>s</a:t>
            </a:r>
            <a:r>
              <a:rPr lang="en-US" sz="3200" b="0" i="0" dirty="0">
                <a:solidFill>
                  <a:srgbClr val="000000"/>
                </a:solidFill>
                <a:effectLst/>
                <a:latin typeface="Helvetica Neue"/>
              </a:rPr>
              <a:t> and restaurants are expensive and if you want to talk somebody about computer and serious problems you cant find comfort place like universities ecosystem(I wish join these active ecosystem sometime somewhere...)</a:t>
            </a:r>
            <a:endParaRPr lang="en-US" sz="3200" dirty="0"/>
          </a:p>
        </p:txBody>
      </p:sp>
    </p:spTree>
    <p:extLst>
      <p:ext uri="{BB962C8B-B14F-4D97-AF65-F5344CB8AC3E}">
        <p14:creationId xmlns:p14="http://schemas.microsoft.com/office/powerpoint/2010/main" val="3386666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184C-725F-41F0-9A01-A7089C2A938B}"/>
              </a:ext>
            </a:extLst>
          </p:cNvPr>
          <p:cNvSpPr>
            <a:spLocks noGrp="1"/>
          </p:cNvSpPr>
          <p:nvPr>
            <p:ph type="title"/>
          </p:nvPr>
        </p:nvSpPr>
        <p:spPr/>
        <p:txBody>
          <a:bodyPr/>
          <a:lstStyle/>
          <a:p>
            <a:r>
              <a:rPr lang="en-US" b="1" i="0" dirty="0">
                <a:solidFill>
                  <a:srgbClr val="000000"/>
                </a:solidFill>
                <a:effectLst/>
                <a:latin typeface="Helvetica Neue"/>
              </a:rPr>
              <a:t>Reference :</a:t>
            </a:r>
            <a:br>
              <a:rPr lang="en-US" b="1" i="0" dirty="0">
                <a:solidFill>
                  <a:srgbClr val="000000"/>
                </a:solidFill>
                <a:effectLst/>
                <a:latin typeface="Helvetica Neue"/>
              </a:rPr>
            </a:br>
            <a:endParaRPr lang="en-US" dirty="0"/>
          </a:p>
        </p:txBody>
      </p:sp>
      <p:sp>
        <p:nvSpPr>
          <p:cNvPr id="3" name="Content Placeholder 2">
            <a:extLst>
              <a:ext uri="{FF2B5EF4-FFF2-40B4-BE49-F238E27FC236}">
                <a16:creationId xmlns:a16="http://schemas.microsoft.com/office/drawing/2014/main" id="{57AF2B5D-CCE6-40F8-92B6-2722A9875D69}"/>
              </a:ext>
            </a:extLst>
          </p:cNvPr>
          <p:cNvSpPr>
            <a:spLocks noGrp="1"/>
          </p:cNvSpPr>
          <p:nvPr>
            <p:ph idx="1"/>
          </p:nvPr>
        </p:nvSpPr>
        <p:spPr/>
        <p:txBody>
          <a:bodyPr/>
          <a:lstStyle/>
          <a:p>
            <a:pPr marL="0" indent="0">
              <a:buClr>
                <a:schemeClr val="tx1"/>
              </a:buClr>
              <a:buNone/>
            </a:pPr>
            <a:r>
              <a:rPr lang="en-US" sz="2800" b="0" i="0" u="none" strike="noStrike" dirty="0">
                <a:solidFill>
                  <a:srgbClr val="296EAA"/>
                </a:solidFill>
                <a:effectLst/>
                <a:latin typeface="Helvetica Neue"/>
              </a:rPr>
              <a:t>[1]  </a:t>
            </a:r>
            <a:r>
              <a:rPr lang="en-US" sz="2800" b="0" i="0" dirty="0">
                <a:solidFill>
                  <a:srgbClr val="000000"/>
                </a:solidFill>
                <a:effectLst/>
                <a:latin typeface="Helvetica Neue"/>
              </a:rPr>
              <a:t>= </a:t>
            </a:r>
            <a:r>
              <a:rPr lang="en-US" sz="2800" b="0" i="0" u="sng" dirty="0">
                <a:solidFill>
                  <a:srgbClr val="296EAA"/>
                </a:solidFill>
                <a:effectLst/>
                <a:latin typeface="Helvetica Neue"/>
                <a:hlinkClick r:id="rId2"/>
              </a:rPr>
              <a:t>https://www.cbi.ir/BanksInstitutions/BankInstitute.aspx</a:t>
            </a:r>
            <a:endParaRPr lang="en-US" sz="2800" b="0" i="0" dirty="0">
              <a:solidFill>
                <a:srgbClr val="000000"/>
              </a:solidFill>
              <a:effectLst/>
              <a:latin typeface="Helvetica Neue"/>
            </a:endParaRPr>
          </a:p>
          <a:p>
            <a:pPr marL="0" indent="0">
              <a:buClr>
                <a:schemeClr val="tx1"/>
              </a:buClr>
              <a:buNone/>
            </a:pPr>
            <a:r>
              <a:rPr lang="en-US" sz="2800" b="0" i="0" u="none" strike="noStrike" dirty="0">
                <a:solidFill>
                  <a:srgbClr val="296EAA"/>
                </a:solidFill>
                <a:effectLst/>
                <a:latin typeface="Helvetica Neue"/>
              </a:rPr>
              <a:t>[2]  </a:t>
            </a:r>
            <a:r>
              <a:rPr lang="en-US" sz="2800" b="0" i="0" dirty="0">
                <a:solidFill>
                  <a:srgbClr val="000000"/>
                </a:solidFill>
                <a:effectLst/>
                <a:latin typeface="Helvetica Neue"/>
              </a:rPr>
              <a:t>= </a:t>
            </a:r>
            <a:r>
              <a:rPr lang="en-US" sz="2800" b="0" i="0" u="sng" dirty="0">
                <a:solidFill>
                  <a:srgbClr val="296EAA"/>
                </a:solidFill>
                <a:effectLst/>
                <a:latin typeface="Helvetica Neue"/>
                <a:hlinkClick r:id="rId3"/>
              </a:rPr>
              <a:t>https://www.google.com/maps</a:t>
            </a:r>
            <a:endParaRPr lang="en-US" sz="2800" b="0" i="0" dirty="0">
              <a:solidFill>
                <a:srgbClr val="000000"/>
              </a:solidFill>
              <a:effectLst/>
              <a:latin typeface="Helvetica Neue"/>
            </a:endParaRPr>
          </a:p>
          <a:p>
            <a:pPr marL="0" indent="0">
              <a:buClr>
                <a:schemeClr val="tx1"/>
              </a:buClr>
              <a:buNone/>
            </a:pPr>
            <a:r>
              <a:rPr lang="en-US" sz="2800" b="0" i="0" u="none" strike="noStrike" dirty="0">
                <a:solidFill>
                  <a:srgbClr val="296EAA"/>
                </a:solidFill>
                <a:effectLst/>
                <a:latin typeface="Helvetica Neue"/>
              </a:rPr>
              <a:t>[3]  </a:t>
            </a:r>
            <a:r>
              <a:rPr lang="en-US" sz="2800" b="0" i="0" dirty="0">
                <a:solidFill>
                  <a:srgbClr val="000000"/>
                </a:solidFill>
                <a:effectLst/>
                <a:latin typeface="Helvetica Neue"/>
              </a:rPr>
              <a:t>= </a:t>
            </a:r>
            <a:r>
              <a:rPr lang="en-US" sz="2800" b="0" i="0" u="sng" dirty="0">
                <a:solidFill>
                  <a:srgbClr val="296EAA"/>
                </a:solidFill>
                <a:effectLst/>
                <a:latin typeface="Helvetica Neue"/>
                <a:hlinkClick r:id="rId4"/>
              </a:rPr>
              <a:t>https://www.en.eghtesadonline.com/Section-economy-  4/30257-iran-no-need-for-so-many-bank-branches</a:t>
            </a:r>
            <a:endParaRPr lang="en-US" sz="2800" b="0" i="0" dirty="0">
              <a:solidFill>
                <a:srgbClr val="000000"/>
              </a:solidFill>
              <a:effectLst/>
              <a:latin typeface="Helvetica Neue"/>
            </a:endParaRPr>
          </a:p>
          <a:p>
            <a:pPr marL="0" indent="0">
              <a:buClr>
                <a:schemeClr val="tx1"/>
              </a:buClr>
              <a:buNone/>
            </a:pPr>
            <a:r>
              <a:rPr lang="en-US" sz="2800" b="0" i="0" u="none" strike="noStrike" dirty="0">
                <a:solidFill>
                  <a:srgbClr val="296EAA"/>
                </a:solidFill>
                <a:effectLst/>
                <a:latin typeface="Helvetica Neue"/>
              </a:rPr>
              <a:t>[4]  </a:t>
            </a:r>
            <a:r>
              <a:rPr lang="en-US" sz="2800" b="0" i="0" dirty="0">
                <a:solidFill>
                  <a:srgbClr val="000000"/>
                </a:solidFill>
                <a:effectLst/>
                <a:latin typeface="Helvetica Neue"/>
              </a:rPr>
              <a:t>= </a:t>
            </a:r>
            <a:r>
              <a:rPr lang="en-US" sz="2800" b="0" i="0" u="sng" dirty="0">
                <a:solidFill>
                  <a:srgbClr val="1A466C"/>
                </a:solidFill>
                <a:effectLst/>
                <a:latin typeface="Helvetica Neue"/>
                <a:hlinkClick r:id="rId5"/>
              </a:rPr>
              <a:t>https://www.amar.org.ir</a:t>
            </a:r>
            <a:endParaRPr lang="en-US" sz="2800" b="0" i="0" dirty="0">
              <a:solidFill>
                <a:srgbClr val="000000"/>
              </a:solidFill>
              <a:effectLst/>
              <a:latin typeface="Helvetica Neue"/>
            </a:endParaRPr>
          </a:p>
          <a:p>
            <a:pPr marL="0" indent="0">
              <a:buClr>
                <a:schemeClr val="tx1"/>
              </a:buClr>
              <a:buNone/>
            </a:pPr>
            <a:r>
              <a:rPr lang="en-US" sz="2800" b="0" i="0" u="none" strike="noStrike" dirty="0">
                <a:solidFill>
                  <a:srgbClr val="296EAA"/>
                </a:solidFill>
                <a:effectLst/>
                <a:latin typeface="Helvetica Neue"/>
              </a:rPr>
              <a:t>[5]  </a:t>
            </a:r>
            <a:r>
              <a:rPr lang="en-US" sz="2800" b="0" i="0" dirty="0">
                <a:solidFill>
                  <a:srgbClr val="000000"/>
                </a:solidFill>
                <a:effectLst/>
                <a:latin typeface="Helvetica Neue"/>
              </a:rPr>
              <a:t>= </a:t>
            </a:r>
            <a:r>
              <a:rPr lang="en-US" sz="2800" b="0" i="0" u="sng" dirty="0">
                <a:solidFill>
                  <a:srgbClr val="296EAA"/>
                </a:solidFill>
                <a:effectLst/>
                <a:latin typeface="Helvetica Neue"/>
                <a:hlinkClick r:id="rId6"/>
              </a:rPr>
              <a:t>https://www.foursquare.com</a:t>
            </a:r>
            <a:endParaRPr lang="en-US" sz="2800" b="0"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3764067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B238C-C874-4591-B792-EF154D1F21E4}"/>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97E74D90-BF18-4DBA-AA3B-765605092311}"/>
              </a:ext>
            </a:extLst>
          </p:cNvPr>
          <p:cNvSpPr>
            <a:spLocks noGrp="1"/>
          </p:cNvSpPr>
          <p:nvPr>
            <p:ph idx="1"/>
          </p:nvPr>
        </p:nvSpPr>
        <p:spPr/>
        <p:txBody>
          <a:bodyPr>
            <a:noAutofit/>
          </a:bodyPr>
          <a:lstStyle/>
          <a:p>
            <a:pPr>
              <a:buClrTx/>
              <a:buFont typeface="Arial" panose="020B0604020202020204" pitchFamily="34" charset="0"/>
              <a:buChar char="•"/>
            </a:pPr>
            <a:r>
              <a:rPr lang="en-US" sz="2800" dirty="0">
                <a:solidFill>
                  <a:schemeClr val="tx1"/>
                </a:solidFill>
                <a:latin typeface="+mj-lt"/>
              </a:rPr>
              <a:t>  Introduction: Business Problem</a:t>
            </a:r>
          </a:p>
          <a:p>
            <a:pPr>
              <a:buClrTx/>
              <a:buFont typeface="Arial" panose="020B0604020202020204" pitchFamily="34" charset="0"/>
              <a:buChar char="•"/>
            </a:pPr>
            <a:r>
              <a:rPr lang="en-US" sz="2800" dirty="0">
                <a:solidFill>
                  <a:schemeClr val="tx1"/>
                </a:solidFill>
                <a:latin typeface="+mj-lt"/>
              </a:rPr>
              <a:t>  Data</a:t>
            </a:r>
          </a:p>
          <a:p>
            <a:pPr>
              <a:buClrTx/>
              <a:buFont typeface="Arial" panose="020B0604020202020204" pitchFamily="34" charset="0"/>
              <a:buChar char="•"/>
            </a:pPr>
            <a:r>
              <a:rPr lang="en-US" sz="2800" dirty="0">
                <a:solidFill>
                  <a:schemeClr val="tx1"/>
                </a:solidFill>
                <a:latin typeface="+mj-lt"/>
              </a:rPr>
              <a:t>  Methodology</a:t>
            </a:r>
          </a:p>
          <a:p>
            <a:pPr>
              <a:buClrTx/>
              <a:buFont typeface="Arial" panose="020B0604020202020204" pitchFamily="34" charset="0"/>
              <a:buChar char="•"/>
            </a:pPr>
            <a:r>
              <a:rPr lang="en-US" sz="2800" dirty="0">
                <a:solidFill>
                  <a:schemeClr val="tx1"/>
                </a:solidFill>
                <a:latin typeface="+mj-lt"/>
              </a:rPr>
              <a:t>  Analysis</a:t>
            </a:r>
          </a:p>
          <a:p>
            <a:pPr>
              <a:buClrTx/>
              <a:buFont typeface="Arial" panose="020B0604020202020204" pitchFamily="34" charset="0"/>
              <a:buChar char="•"/>
            </a:pPr>
            <a:r>
              <a:rPr lang="en-US" sz="2800" dirty="0">
                <a:solidFill>
                  <a:schemeClr val="tx1"/>
                </a:solidFill>
                <a:latin typeface="+mj-lt"/>
              </a:rPr>
              <a:t>  Results and Discussion</a:t>
            </a:r>
          </a:p>
          <a:p>
            <a:pPr>
              <a:buClrTx/>
              <a:buFont typeface="Arial" panose="020B0604020202020204" pitchFamily="34" charset="0"/>
              <a:buChar char="•"/>
            </a:pPr>
            <a:r>
              <a:rPr lang="en-US" sz="2800" dirty="0">
                <a:solidFill>
                  <a:schemeClr val="tx1"/>
                </a:solidFill>
                <a:latin typeface="+mj-lt"/>
              </a:rPr>
              <a:t>  Conclusion</a:t>
            </a:r>
          </a:p>
        </p:txBody>
      </p:sp>
    </p:spTree>
    <p:extLst>
      <p:ext uri="{BB962C8B-B14F-4D97-AF65-F5344CB8AC3E}">
        <p14:creationId xmlns:p14="http://schemas.microsoft.com/office/powerpoint/2010/main" val="2973550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25AF-B535-4F7A-971D-217679B82F15}"/>
              </a:ext>
            </a:extLst>
          </p:cNvPr>
          <p:cNvSpPr>
            <a:spLocks noGrp="1"/>
          </p:cNvSpPr>
          <p:nvPr>
            <p:ph type="title"/>
          </p:nvPr>
        </p:nvSpPr>
        <p:spPr>
          <a:xfrm>
            <a:off x="1097280" y="637754"/>
            <a:ext cx="10058400" cy="702305"/>
          </a:xfrm>
        </p:spPr>
        <p:txBody>
          <a:bodyPr>
            <a:normAutofit fontScale="90000"/>
          </a:bodyPr>
          <a:lstStyle/>
          <a:p>
            <a:r>
              <a:rPr lang="en-US" dirty="0"/>
              <a:t>Introduction: Business Problem</a:t>
            </a:r>
          </a:p>
        </p:txBody>
      </p:sp>
      <p:sp>
        <p:nvSpPr>
          <p:cNvPr id="3" name="Content Placeholder 2">
            <a:extLst>
              <a:ext uri="{FF2B5EF4-FFF2-40B4-BE49-F238E27FC236}">
                <a16:creationId xmlns:a16="http://schemas.microsoft.com/office/drawing/2014/main" id="{1FDAF3D2-7360-4ABE-A3A8-3F0FF07733E3}"/>
              </a:ext>
            </a:extLst>
          </p:cNvPr>
          <p:cNvSpPr>
            <a:spLocks noGrp="1"/>
          </p:cNvSpPr>
          <p:nvPr>
            <p:ph idx="1"/>
          </p:nvPr>
        </p:nvSpPr>
        <p:spPr>
          <a:xfrm>
            <a:off x="1097280" y="2011681"/>
            <a:ext cx="10058400" cy="3857412"/>
          </a:xfrm>
        </p:spPr>
        <p:txBody>
          <a:bodyPr>
            <a:normAutofit lnSpcReduction="10000"/>
          </a:bodyPr>
          <a:lstStyle/>
          <a:p>
            <a:r>
              <a:rPr lang="en-US" b="0" i="0" dirty="0">
                <a:solidFill>
                  <a:srgbClr val="000000"/>
                </a:solidFill>
                <a:effectLst/>
                <a:latin typeface="Helvetica Neue"/>
              </a:rPr>
              <a:t>last summer when </a:t>
            </a:r>
            <a:r>
              <a:rPr lang="en-US" dirty="0">
                <a:solidFill>
                  <a:srgbClr val="000000"/>
                </a:solidFill>
                <a:latin typeface="Helvetica Neue"/>
              </a:rPr>
              <a:t>I</a:t>
            </a:r>
            <a:r>
              <a:rPr lang="en-US" b="0" i="0" dirty="0">
                <a:solidFill>
                  <a:srgbClr val="000000"/>
                </a:solidFill>
                <a:effectLst/>
                <a:latin typeface="Helvetica Neue"/>
              </a:rPr>
              <a:t> was walking on the street </a:t>
            </a:r>
            <a:r>
              <a:rPr lang="en-US" dirty="0">
                <a:solidFill>
                  <a:srgbClr val="000000"/>
                </a:solidFill>
                <a:latin typeface="Helvetica Neue"/>
              </a:rPr>
              <a:t>I</a:t>
            </a:r>
            <a:r>
              <a:rPr lang="en-US" b="0" i="0" dirty="0">
                <a:solidFill>
                  <a:srgbClr val="000000"/>
                </a:solidFill>
                <a:effectLst/>
                <a:latin typeface="Helvetica Neue"/>
              </a:rPr>
              <a:t> my hometown suddenly number of banks branch around me attract my attention something </a:t>
            </a:r>
            <a:r>
              <a:rPr lang="en-US" dirty="0">
                <a:solidFill>
                  <a:srgbClr val="000000"/>
                </a:solidFill>
                <a:latin typeface="Helvetica Neue"/>
              </a:rPr>
              <a:t>I </a:t>
            </a:r>
            <a:r>
              <a:rPr lang="en-US" b="0" i="0" dirty="0">
                <a:solidFill>
                  <a:srgbClr val="000000"/>
                </a:solidFill>
                <a:effectLst/>
                <a:latin typeface="Helvetica Neue"/>
              </a:rPr>
              <a:t>had never note before... so take a look deeper around myself and </a:t>
            </a:r>
            <a:r>
              <a:rPr lang="en-US" dirty="0">
                <a:solidFill>
                  <a:srgbClr val="000000"/>
                </a:solidFill>
                <a:latin typeface="Helvetica Neue"/>
              </a:rPr>
              <a:t>I</a:t>
            </a:r>
            <a:r>
              <a:rPr lang="en-US" b="0" i="0" dirty="0">
                <a:solidFill>
                  <a:srgbClr val="000000"/>
                </a:solidFill>
                <a:effectLst/>
                <a:latin typeface="Helvetica Neue"/>
              </a:rPr>
              <a:t> found unordinary number of banks in other streets too... </a:t>
            </a:r>
            <a:r>
              <a:rPr lang="en-US" dirty="0">
                <a:solidFill>
                  <a:srgbClr val="000000"/>
                </a:solidFill>
                <a:latin typeface="Helvetica Neue"/>
              </a:rPr>
              <a:t>I</a:t>
            </a:r>
            <a:r>
              <a:rPr lang="en-US" b="0" i="0" dirty="0">
                <a:solidFill>
                  <a:srgbClr val="000000"/>
                </a:solidFill>
                <a:effectLst/>
                <a:latin typeface="Helvetica Neue"/>
              </a:rPr>
              <a:t> thought that how can </a:t>
            </a:r>
            <a:r>
              <a:rPr lang="en-US" dirty="0">
                <a:solidFill>
                  <a:srgbClr val="000000"/>
                </a:solidFill>
                <a:latin typeface="Helvetica Neue"/>
              </a:rPr>
              <a:t>I</a:t>
            </a:r>
            <a:r>
              <a:rPr lang="en-US" b="0" i="0" dirty="0">
                <a:solidFill>
                  <a:srgbClr val="000000"/>
                </a:solidFill>
                <a:effectLst/>
                <a:latin typeface="Helvetica Neue"/>
              </a:rPr>
              <a:t> find real number of these banks all around this city then </a:t>
            </a:r>
            <a:r>
              <a:rPr lang="en-US" dirty="0">
                <a:solidFill>
                  <a:srgbClr val="000000"/>
                </a:solidFill>
                <a:latin typeface="Helvetica Neue"/>
              </a:rPr>
              <a:t>I</a:t>
            </a:r>
            <a:r>
              <a:rPr lang="en-US" b="0" i="0" dirty="0">
                <a:solidFill>
                  <a:srgbClr val="000000"/>
                </a:solidFill>
                <a:effectLst/>
                <a:latin typeface="Helvetica Neue"/>
              </a:rPr>
              <a:t> decide to use map. </a:t>
            </a:r>
            <a:r>
              <a:rPr lang="en-US" b="1" dirty="0">
                <a:solidFill>
                  <a:srgbClr val="000000"/>
                </a:solidFill>
                <a:latin typeface="Helvetica Neue"/>
              </a:rPr>
              <a:t>I</a:t>
            </a:r>
            <a:r>
              <a:rPr lang="en-US" b="1" i="0" dirty="0">
                <a:solidFill>
                  <a:srgbClr val="000000"/>
                </a:solidFill>
                <a:effectLst/>
                <a:latin typeface="Helvetica Neue"/>
              </a:rPr>
              <a:t> claimed that these number of banks is more than number of restaurants</a:t>
            </a:r>
            <a:r>
              <a:rPr lang="en-US" b="0" i="0" dirty="0">
                <a:solidFill>
                  <a:srgbClr val="000000"/>
                </a:solidFill>
                <a:effectLst/>
                <a:latin typeface="Helvetica Neue"/>
              </a:rPr>
              <a:t> so this is unusual because number of cafes and restaurants is more than number of banks in each city of the world's countries! our country suffering a huge economical crisis and unreasonable number of banks in a small city in this crisis can play an important role in consume valuable financial resources.so you can see how lack of management in banking system that we can see signs of that in number of unnecessary bank branches in a small city like arak can influence whole economic in a country... </a:t>
            </a:r>
            <a:r>
              <a:rPr lang="en-US" b="1" dirty="0">
                <a:solidFill>
                  <a:srgbClr val="000000"/>
                </a:solidFill>
                <a:latin typeface="Helvetica Neue"/>
              </a:rPr>
              <a:t>I</a:t>
            </a:r>
            <a:r>
              <a:rPr lang="en-US" b="1" i="0" dirty="0">
                <a:solidFill>
                  <a:srgbClr val="000000"/>
                </a:solidFill>
                <a:effectLst/>
                <a:latin typeface="Helvetica Neue"/>
              </a:rPr>
              <a:t> will try to prove this statement in this project by using maps and locations.</a:t>
            </a:r>
            <a:endParaRPr lang="en-US" dirty="0"/>
          </a:p>
        </p:txBody>
      </p:sp>
    </p:spTree>
    <p:extLst>
      <p:ext uri="{BB962C8B-B14F-4D97-AF65-F5344CB8AC3E}">
        <p14:creationId xmlns:p14="http://schemas.microsoft.com/office/powerpoint/2010/main" val="2239424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86762-6FED-445E-9392-7EF3222E68B9}"/>
              </a:ext>
            </a:extLst>
          </p:cNvPr>
          <p:cNvSpPr>
            <a:spLocks noGrp="1"/>
          </p:cNvSpPr>
          <p:nvPr>
            <p:ph type="title"/>
          </p:nvPr>
        </p:nvSpPr>
        <p:spPr>
          <a:xfrm>
            <a:off x="1112520" y="154095"/>
            <a:ext cx="10058400" cy="1062137"/>
          </a:xfrm>
        </p:spPr>
        <p:txBody>
          <a:bodyPr/>
          <a:lstStyle/>
          <a:p>
            <a:r>
              <a:rPr lang="en-US" dirty="0"/>
              <a:t>data</a:t>
            </a:r>
          </a:p>
        </p:txBody>
      </p:sp>
      <p:sp>
        <p:nvSpPr>
          <p:cNvPr id="3" name="Content Placeholder 2">
            <a:extLst>
              <a:ext uri="{FF2B5EF4-FFF2-40B4-BE49-F238E27FC236}">
                <a16:creationId xmlns:a16="http://schemas.microsoft.com/office/drawing/2014/main" id="{ABC34DD0-99DC-484C-A874-1B282A38BD20}"/>
              </a:ext>
            </a:extLst>
          </p:cNvPr>
          <p:cNvSpPr>
            <a:spLocks noGrp="1"/>
          </p:cNvSpPr>
          <p:nvPr>
            <p:ph idx="1"/>
          </p:nvPr>
        </p:nvSpPr>
        <p:spPr>
          <a:xfrm>
            <a:off x="1112520" y="2011680"/>
            <a:ext cx="10058400" cy="4274820"/>
          </a:xfrm>
        </p:spPr>
        <p:txBody>
          <a:bodyPr>
            <a:normAutofit fontScale="92500" lnSpcReduction="10000"/>
          </a:bodyPr>
          <a:lstStyle/>
          <a:p>
            <a:pPr algn="l">
              <a:buClr>
                <a:schemeClr val="tx1"/>
              </a:buClr>
              <a:buFont typeface="Arial" panose="020B0604020202020204" pitchFamily="34" charset="0"/>
              <a:buChar char="•"/>
            </a:pPr>
            <a:r>
              <a:rPr lang="en-US" sz="1800" b="0" i="0" dirty="0">
                <a:solidFill>
                  <a:srgbClr val="000000"/>
                </a:solidFill>
                <a:effectLst/>
                <a:latin typeface="+mj-lt"/>
              </a:rPr>
              <a:t> Based on definition of our problem, factors that will influence our </a:t>
            </a:r>
            <a:r>
              <a:rPr lang="en-US" sz="1500" b="0" i="0" dirty="0">
                <a:solidFill>
                  <a:srgbClr val="000000"/>
                </a:solidFill>
                <a:effectLst/>
                <a:latin typeface="+mj-lt"/>
              </a:rPr>
              <a:t>decision</a:t>
            </a:r>
            <a:r>
              <a:rPr lang="en-US" sz="1800" b="0" i="0" dirty="0">
                <a:solidFill>
                  <a:srgbClr val="000000"/>
                </a:solidFill>
                <a:effectLst/>
                <a:latin typeface="+mj-lt"/>
              </a:rPr>
              <a:t> are:</a:t>
            </a:r>
          </a:p>
          <a:p>
            <a:pPr algn="l">
              <a:buClr>
                <a:schemeClr val="tx1"/>
              </a:buClr>
              <a:buFont typeface="Arial" panose="020B0604020202020204" pitchFamily="34" charset="0"/>
              <a:buChar char="•"/>
            </a:pPr>
            <a:r>
              <a:rPr lang="en-US" sz="1800" b="0" i="0" dirty="0">
                <a:solidFill>
                  <a:srgbClr val="000000"/>
                </a:solidFill>
                <a:effectLst/>
                <a:latin typeface="+mj-lt"/>
              </a:rPr>
              <a:t> </a:t>
            </a:r>
            <a:r>
              <a:rPr lang="en-US" sz="1500" b="0" i="0" dirty="0">
                <a:solidFill>
                  <a:srgbClr val="000000"/>
                </a:solidFill>
                <a:effectLst/>
                <a:latin typeface="+mj-lt"/>
              </a:rPr>
              <a:t>distribution</a:t>
            </a:r>
            <a:r>
              <a:rPr lang="en-US" sz="4300" b="0" i="0" dirty="0">
                <a:solidFill>
                  <a:srgbClr val="000000"/>
                </a:solidFill>
                <a:effectLst/>
                <a:latin typeface="+mj-lt"/>
              </a:rPr>
              <a:t> </a:t>
            </a:r>
            <a:r>
              <a:rPr lang="en-US" sz="1800" b="0" i="0" dirty="0">
                <a:solidFill>
                  <a:srgbClr val="000000"/>
                </a:solidFill>
                <a:effectLst/>
                <a:latin typeface="+mj-lt"/>
              </a:rPr>
              <a:t>of bank branches on map can help us</a:t>
            </a:r>
            <a:r>
              <a:rPr lang="en-US" sz="2600" b="0" i="0" dirty="0">
                <a:solidFill>
                  <a:srgbClr val="000000"/>
                </a:solidFill>
                <a:effectLst/>
                <a:latin typeface="+mj-lt"/>
              </a:rPr>
              <a:t> </a:t>
            </a:r>
            <a:r>
              <a:rPr lang="en-US" sz="1500" b="0" i="0" dirty="0">
                <a:solidFill>
                  <a:srgbClr val="000000"/>
                </a:solidFill>
                <a:effectLst/>
                <a:latin typeface="+mj-lt"/>
              </a:rPr>
              <a:t>answer</a:t>
            </a:r>
            <a:r>
              <a:rPr lang="en-US" sz="2600" b="0" i="0" dirty="0">
                <a:solidFill>
                  <a:srgbClr val="000000"/>
                </a:solidFill>
                <a:effectLst/>
                <a:latin typeface="+mj-lt"/>
              </a:rPr>
              <a:t> </a:t>
            </a:r>
            <a:r>
              <a:rPr lang="en-US" sz="1800" b="0" i="0" dirty="0">
                <a:solidFill>
                  <a:srgbClr val="000000"/>
                </a:solidFill>
                <a:effectLst/>
                <a:latin typeface="+mj-lt"/>
              </a:rPr>
              <a:t>is these branches useless or not?</a:t>
            </a:r>
          </a:p>
          <a:p>
            <a:pPr algn="l">
              <a:buClr>
                <a:schemeClr val="tx1"/>
              </a:buClr>
              <a:buFont typeface="Arial" panose="020B0604020202020204" pitchFamily="34" charset="0"/>
              <a:buChar char="•"/>
            </a:pPr>
            <a:r>
              <a:rPr lang="en-US" sz="1800" b="0" i="0" dirty="0">
                <a:solidFill>
                  <a:srgbClr val="000000"/>
                </a:solidFill>
                <a:effectLst/>
                <a:latin typeface="+mj-lt"/>
              </a:rPr>
              <a:t> number of bank branches in each streets to visualize this </a:t>
            </a:r>
            <a:r>
              <a:rPr lang="en-US" sz="1500" b="0" i="0" dirty="0">
                <a:solidFill>
                  <a:srgbClr val="000000"/>
                </a:solidFill>
                <a:effectLst/>
                <a:latin typeface="+mj-lt"/>
              </a:rPr>
              <a:t>distribution</a:t>
            </a:r>
          </a:p>
          <a:p>
            <a:pPr algn="l">
              <a:buClr>
                <a:schemeClr val="tx1"/>
              </a:buClr>
              <a:buFont typeface="Arial" panose="020B0604020202020204" pitchFamily="34" charset="0"/>
              <a:buChar char="•"/>
            </a:pPr>
            <a:r>
              <a:rPr lang="en-US" sz="1800" b="0" i="0" dirty="0">
                <a:solidFill>
                  <a:srgbClr val="000000"/>
                </a:solidFill>
                <a:effectLst/>
                <a:latin typeface="+mj-lt"/>
              </a:rPr>
              <a:t> number of branches of each bank to see is necessary that each bank has several branches in a small city with population about 484212 (all population include adults).</a:t>
            </a:r>
            <a:r>
              <a:rPr lang="en-US" sz="1800" b="0" i="0" u="sng" dirty="0">
                <a:solidFill>
                  <a:srgbClr val="296EAA"/>
                </a:solidFill>
                <a:effectLst/>
                <a:latin typeface="+mj-lt"/>
                <a:hlinkClick r:id="rId2"/>
              </a:rPr>
              <a:t>[4]</a:t>
            </a:r>
            <a:r>
              <a:rPr lang="en-US" sz="1800" b="0" i="0" dirty="0">
                <a:solidFill>
                  <a:srgbClr val="000000"/>
                </a:solidFill>
                <a:effectLst/>
                <a:latin typeface="+mj-lt"/>
              </a:rPr>
              <a:t>.whereas global standard is 12.5 bank branches for every 100,000 adults in 2016.</a:t>
            </a:r>
            <a:r>
              <a:rPr lang="en-US" sz="1800" b="0" i="0" u="sng" dirty="0">
                <a:solidFill>
                  <a:srgbClr val="296EAA"/>
                </a:solidFill>
                <a:effectLst/>
                <a:latin typeface="+mj-lt"/>
                <a:hlinkClick r:id="rId3"/>
              </a:rPr>
              <a:t>[3]</a:t>
            </a:r>
            <a:endParaRPr lang="en-US" sz="1800" b="0" i="0" dirty="0">
              <a:solidFill>
                <a:srgbClr val="000000"/>
              </a:solidFill>
              <a:effectLst/>
              <a:latin typeface="+mj-lt"/>
            </a:endParaRPr>
          </a:p>
          <a:p>
            <a:pPr algn="l">
              <a:buClr>
                <a:schemeClr val="tx1"/>
              </a:buClr>
              <a:buFont typeface="Arial" panose="020B0604020202020204" pitchFamily="34" charset="0"/>
              <a:buChar char="•"/>
            </a:pPr>
            <a:r>
              <a:rPr lang="en-US" sz="1800" b="0" i="0" dirty="0">
                <a:solidFill>
                  <a:srgbClr val="000000"/>
                </a:solidFill>
                <a:effectLst/>
                <a:latin typeface="+mj-lt"/>
              </a:rPr>
              <a:t> Following data sources will be needed to extract/generate the required information:</a:t>
            </a:r>
          </a:p>
          <a:p>
            <a:pPr algn="l">
              <a:buClr>
                <a:schemeClr val="tx1"/>
              </a:buClr>
              <a:buFont typeface="Arial" panose="020B0604020202020204" pitchFamily="34" charset="0"/>
              <a:buChar char="•"/>
            </a:pPr>
            <a:r>
              <a:rPr lang="en-US" sz="1800" b="0" i="0" dirty="0">
                <a:solidFill>
                  <a:srgbClr val="000000"/>
                </a:solidFill>
                <a:effectLst/>
                <a:latin typeface="+mj-lt"/>
              </a:rPr>
              <a:t> foursquare json data to extract restaurants data and reverse location that found through google map into addresses</a:t>
            </a:r>
            <a:r>
              <a:rPr lang="en-US" sz="1800" b="0" i="0" u="sng" dirty="0">
                <a:solidFill>
                  <a:srgbClr val="296EAA"/>
                </a:solidFill>
                <a:effectLst/>
                <a:latin typeface="+mj-lt"/>
                <a:hlinkClick r:id="rId4"/>
              </a:rPr>
              <a:t>[5]</a:t>
            </a:r>
            <a:endParaRPr lang="en-US" sz="1800" b="0" i="0" dirty="0">
              <a:solidFill>
                <a:srgbClr val="000000"/>
              </a:solidFill>
              <a:effectLst/>
              <a:latin typeface="+mj-lt"/>
            </a:endParaRPr>
          </a:p>
          <a:p>
            <a:pPr algn="l">
              <a:buClr>
                <a:schemeClr val="tx1"/>
              </a:buClr>
              <a:buFont typeface="Arial" panose="020B0604020202020204" pitchFamily="34" charset="0"/>
              <a:buChar char="•"/>
            </a:pPr>
            <a:r>
              <a:rPr lang="en-US" sz="1800" b="0" i="0" dirty="0">
                <a:solidFill>
                  <a:srgbClr val="000000"/>
                </a:solidFill>
                <a:effectLst/>
                <a:latin typeface="+mj-lt"/>
              </a:rPr>
              <a:t> address of banks and number of them that downloaded from </a:t>
            </a:r>
            <a:r>
              <a:rPr lang="en-US" sz="1800" b="0" i="0" u="sng" dirty="0">
                <a:solidFill>
                  <a:srgbClr val="296EAA"/>
                </a:solidFill>
                <a:effectLst/>
                <a:latin typeface="+mj-lt"/>
                <a:hlinkClick r:id="rId5"/>
              </a:rPr>
              <a:t>[1]</a:t>
            </a:r>
            <a:endParaRPr lang="en-US" sz="1800" b="0" i="0" dirty="0">
              <a:solidFill>
                <a:srgbClr val="000000"/>
              </a:solidFill>
              <a:effectLst/>
              <a:latin typeface="+mj-lt"/>
            </a:endParaRPr>
          </a:p>
          <a:p>
            <a:endParaRPr lang="en-US" dirty="0"/>
          </a:p>
        </p:txBody>
      </p:sp>
    </p:spTree>
    <p:extLst>
      <p:ext uri="{BB962C8B-B14F-4D97-AF65-F5344CB8AC3E}">
        <p14:creationId xmlns:p14="http://schemas.microsoft.com/office/powerpoint/2010/main" val="1335678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D280-923D-4CE2-BD60-76A6E5B9CAB2}"/>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B99551F8-C9E9-4FE3-A17F-CABF41DCA13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31144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73C2D0-DF28-4307-BEF6-A423364D3F29}"/>
              </a:ext>
            </a:extLst>
          </p:cNvPr>
          <p:cNvSpPr txBox="1"/>
          <p:nvPr/>
        </p:nvSpPr>
        <p:spPr>
          <a:xfrm>
            <a:off x="335280" y="742950"/>
            <a:ext cx="11521440" cy="5372099"/>
          </a:xfrm>
          <a:prstGeom prst="rect">
            <a:avLst/>
          </a:prstGeom>
          <a:noFill/>
        </p:spPr>
        <p:txBody>
          <a:bodyPr wrap="square">
            <a:spAutoFit/>
          </a:bodyPr>
          <a:lstStyle/>
          <a:p>
            <a:pPr algn="l">
              <a:buFont typeface="Arial" panose="020B0604020202020204" pitchFamily="34" charset="0"/>
              <a:buChar char="•"/>
            </a:pPr>
            <a:r>
              <a:rPr lang="en-US" sz="2800" b="0" i="0" dirty="0">
                <a:solidFill>
                  <a:srgbClr val="000000"/>
                </a:solidFill>
                <a:effectLst/>
                <a:latin typeface="Helvetica Neue"/>
              </a:rPr>
              <a:t>  we collect data of banks in radius 3000 around arak city in          foursquare in a json file</a:t>
            </a:r>
          </a:p>
          <a:p>
            <a:pPr algn="l">
              <a:buFont typeface="Arial" panose="020B0604020202020204" pitchFamily="34" charset="0"/>
              <a:buChar char="•"/>
            </a:pPr>
            <a:r>
              <a:rPr lang="en-US" sz="2800" b="0" i="0" dirty="0">
                <a:solidFill>
                  <a:srgbClr val="000000"/>
                </a:solidFill>
                <a:effectLst/>
                <a:latin typeface="Helvetica Neue"/>
              </a:rPr>
              <a:t>  and collect data of restaurants in the same way</a:t>
            </a:r>
          </a:p>
          <a:p>
            <a:pPr algn="l">
              <a:buFont typeface="Arial" panose="020B0604020202020204" pitchFamily="34" charset="0"/>
              <a:buChar char="•"/>
            </a:pPr>
            <a:r>
              <a:rPr lang="en-US" sz="2800" b="0" i="0" dirty="0">
                <a:solidFill>
                  <a:srgbClr val="000000"/>
                </a:solidFill>
                <a:effectLst/>
                <a:latin typeface="Helvetica Neue"/>
              </a:rPr>
              <a:t>  so extract venues from json and save them to data frame by  </a:t>
            </a:r>
            <a:r>
              <a:rPr lang="en-US" sz="2800" b="0" i="0" dirty="0" err="1">
                <a:solidFill>
                  <a:srgbClr val="000000"/>
                </a:solidFill>
                <a:effectLst/>
                <a:latin typeface="Helvetica Neue"/>
              </a:rPr>
              <a:t>json_normalize</a:t>
            </a:r>
            <a:r>
              <a:rPr lang="en-US" sz="2800" b="0" i="0" dirty="0">
                <a:solidFill>
                  <a:srgbClr val="000000"/>
                </a:solidFill>
                <a:effectLst/>
                <a:latin typeface="Helvetica Neue"/>
              </a:rPr>
              <a:t>()</a:t>
            </a:r>
          </a:p>
          <a:p>
            <a:pPr algn="l">
              <a:buFont typeface="Arial" panose="020B0604020202020204" pitchFamily="34" charset="0"/>
              <a:buChar char="•"/>
            </a:pPr>
            <a:r>
              <a:rPr lang="en-US" sz="2800" b="0" i="0" dirty="0">
                <a:solidFill>
                  <a:srgbClr val="000000"/>
                </a:solidFill>
                <a:effectLst/>
                <a:latin typeface="Helvetica Neue"/>
              </a:rPr>
              <a:t>  but I noted that data of banks that foursquare gave us is not complete because google map show more than 40 banks in arak , on the other hand </a:t>
            </a:r>
            <a:r>
              <a:rPr lang="en-US" sz="2800" dirty="0">
                <a:solidFill>
                  <a:srgbClr val="000000"/>
                </a:solidFill>
                <a:latin typeface="Helvetica Neue"/>
              </a:rPr>
              <a:t>I</a:t>
            </a:r>
            <a:r>
              <a:rPr lang="en-US" sz="2800" b="0" i="0" dirty="0">
                <a:solidFill>
                  <a:srgbClr val="000000"/>
                </a:solidFill>
                <a:effectLst/>
                <a:latin typeface="Helvetica Neue"/>
              </a:rPr>
              <a:t> couldn’t use google services because </a:t>
            </a:r>
            <a:r>
              <a:rPr lang="en-US" sz="2800" dirty="0">
                <a:solidFill>
                  <a:srgbClr val="000000"/>
                </a:solidFill>
                <a:latin typeface="Helvetica Neue"/>
              </a:rPr>
              <a:t>I</a:t>
            </a:r>
            <a:r>
              <a:rPr lang="en-US" sz="2800" b="0" i="0" dirty="0">
                <a:solidFill>
                  <a:srgbClr val="000000"/>
                </a:solidFill>
                <a:effectLst/>
                <a:latin typeface="Helvetica Neue"/>
              </a:rPr>
              <a:t>ran can not transfer money according to US sanctions.so </a:t>
            </a:r>
            <a:r>
              <a:rPr lang="en-US" sz="2800" dirty="0">
                <a:solidFill>
                  <a:srgbClr val="000000"/>
                </a:solidFill>
                <a:latin typeface="Helvetica Neue"/>
              </a:rPr>
              <a:t>I</a:t>
            </a:r>
            <a:r>
              <a:rPr lang="en-US" sz="2800" b="0" i="0" dirty="0">
                <a:solidFill>
                  <a:srgbClr val="000000"/>
                </a:solidFill>
                <a:effectLst/>
                <a:latin typeface="Helvetica Neue"/>
              </a:rPr>
              <a:t> must start collecting bank data and location from another source . So </a:t>
            </a:r>
            <a:r>
              <a:rPr lang="en-US" sz="2800" dirty="0">
                <a:solidFill>
                  <a:srgbClr val="000000"/>
                </a:solidFill>
                <a:latin typeface="Helvetica Neue"/>
              </a:rPr>
              <a:t>I</a:t>
            </a:r>
            <a:r>
              <a:rPr lang="en-US" sz="2800" b="0" i="0" dirty="0">
                <a:solidFill>
                  <a:srgbClr val="000000"/>
                </a:solidFill>
                <a:effectLst/>
                <a:latin typeface="Helvetica Neue"/>
              </a:rPr>
              <a:t> decide to collect bank names and locations separately by using google map straight(that was the only way that </a:t>
            </a:r>
            <a:r>
              <a:rPr lang="en-US" sz="2800" b="0" i="0" dirty="0" err="1">
                <a:solidFill>
                  <a:srgbClr val="000000"/>
                </a:solidFill>
                <a:effectLst/>
                <a:latin typeface="Helvetica Neue"/>
              </a:rPr>
              <a:t>i</a:t>
            </a:r>
            <a:r>
              <a:rPr lang="en-US" sz="2800" b="0" i="0" dirty="0">
                <a:solidFill>
                  <a:srgbClr val="000000"/>
                </a:solidFill>
                <a:effectLst/>
                <a:latin typeface="Helvetica Neue"/>
              </a:rPr>
              <a:t> knew!</a:t>
            </a:r>
          </a:p>
        </p:txBody>
      </p:sp>
    </p:spTree>
    <p:extLst>
      <p:ext uri="{BB962C8B-B14F-4D97-AF65-F5344CB8AC3E}">
        <p14:creationId xmlns:p14="http://schemas.microsoft.com/office/powerpoint/2010/main" val="281435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1E675E-0FAC-4AA0-8C8D-DAAD61ACE054}"/>
              </a:ext>
            </a:extLst>
          </p:cNvPr>
          <p:cNvSpPr txBox="1"/>
          <p:nvPr/>
        </p:nvSpPr>
        <p:spPr>
          <a:xfrm>
            <a:off x="346710" y="457201"/>
            <a:ext cx="11498579" cy="5509200"/>
          </a:xfrm>
          <a:prstGeom prst="rect">
            <a:avLst/>
          </a:prstGeom>
          <a:noFill/>
        </p:spPr>
        <p:txBody>
          <a:bodyPr wrap="square">
            <a:spAutoFit/>
          </a:bodyPr>
          <a:lstStyle/>
          <a:p>
            <a:pPr algn="l">
              <a:buFont typeface="Arial" panose="020B0604020202020204" pitchFamily="34" charset="0"/>
              <a:buChar char="•"/>
            </a:pPr>
            <a:r>
              <a:rPr lang="en-US" sz="3200" b="0" i="0" dirty="0">
                <a:solidFill>
                  <a:srgbClr val="000000"/>
                </a:solidFill>
                <a:effectLst/>
                <a:latin typeface="Helvetica Neue"/>
              </a:rPr>
              <a:t>  so </a:t>
            </a:r>
            <a:r>
              <a:rPr lang="en-US" sz="3200" b="0" i="0" dirty="0" err="1">
                <a:solidFill>
                  <a:srgbClr val="000000"/>
                </a:solidFill>
                <a:effectLst/>
                <a:latin typeface="Helvetica Neue"/>
              </a:rPr>
              <a:t>i</a:t>
            </a:r>
            <a:r>
              <a:rPr lang="en-US" sz="3200" b="0" i="0" dirty="0">
                <a:solidFill>
                  <a:srgbClr val="000000"/>
                </a:solidFill>
                <a:effectLst/>
                <a:latin typeface="Helvetica Neue"/>
              </a:rPr>
              <a:t> collected banks addresses from '</a:t>
            </a:r>
            <a:r>
              <a:rPr lang="en-US" sz="3200" b="0" i="0" dirty="0" err="1">
                <a:solidFill>
                  <a:srgbClr val="000000"/>
                </a:solidFill>
                <a:effectLst/>
                <a:latin typeface="Helvetica Neue"/>
              </a:rPr>
              <a:t>ndf</a:t>
            </a:r>
            <a:r>
              <a:rPr lang="en-US" sz="3200" b="0" i="0" dirty="0">
                <a:solidFill>
                  <a:srgbClr val="000000"/>
                </a:solidFill>
                <a:effectLst/>
                <a:latin typeface="Helvetica Neue"/>
              </a:rPr>
              <a:t>' data frame</a:t>
            </a:r>
          </a:p>
          <a:p>
            <a:pPr algn="l">
              <a:buFont typeface="Arial" panose="020B0604020202020204" pitchFamily="34" charset="0"/>
              <a:buChar char="•"/>
            </a:pPr>
            <a:r>
              <a:rPr lang="en-US" sz="3200" b="0" i="0" dirty="0">
                <a:solidFill>
                  <a:srgbClr val="000000"/>
                </a:solidFill>
                <a:effectLst/>
                <a:latin typeface="Helvetica Neue"/>
              </a:rPr>
              <a:t>  and enter their location handy from google map one by one</a:t>
            </a:r>
          </a:p>
          <a:p>
            <a:pPr algn="l">
              <a:buFont typeface="Arial" panose="020B0604020202020204" pitchFamily="34" charset="0"/>
              <a:buChar char="•"/>
            </a:pPr>
            <a:r>
              <a:rPr lang="en-US" sz="3200" b="0" i="0" dirty="0">
                <a:solidFill>
                  <a:srgbClr val="000000"/>
                </a:solidFill>
                <a:effectLst/>
                <a:latin typeface="Helvetica Neue"/>
              </a:rPr>
              <a:t>  </a:t>
            </a:r>
            <a:r>
              <a:rPr lang="en-US" sz="3200" b="0" i="0" dirty="0" err="1">
                <a:solidFill>
                  <a:srgbClr val="000000"/>
                </a:solidFill>
                <a:effectLst/>
                <a:latin typeface="Helvetica Neue"/>
              </a:rPr>
              <a:t>creat</a:t>
            </a:r>
            <a:r>
              <a:rPr lang="en-US" sz="3200" b="0" i="0" dirty="0">
                <a:solidFill>
                  <a:srgbClr val="000000"/>
                </a:solidFill>
                <a:effectLst/>
                <a:latin typeface="Helvetica Neue"/>
              </a:rPr>
              <a:t> a new data frame 'base' with three columns : 1.location 2.lat(latitude) 3.long(longitude) 4.banknames</a:t>
            </a:r>
          </a:p>
          <a:p>
            <a:pPr algn="l">
              <a:buFont typeface="Arial" panose="020B0604020202020204" pitchFamily="34" charset="0"/>
              <a:buChar char="•"/>
            </a:pPr>
            <a:r>
              <a:rPr lang="en-US" sz="3200" b="0" i="0" dirty="0">
                <a:solidFill>
                  <a:srgbClr val="000000"/>
                </a:solidFill>
                <a:effectLst/>
                <a:latin typeface="Helvetica Neue"/>
              </a:rPr>
              <a:t>  but </a:t>
            </a:r>
            <a:r>
              <a:rPr lang="en-US" sz="3200" b="0" i="0" dirty="0" err="1">
                <a:solidFill>
                  <a:srgbClr val="000000"/>
                </a:solidFill>
                <a:effectLst/>
                <a:latin typeface="Helvetica Neue"/>
              </a:rPr>
              <a:t>i</a:t>
            </a:r>
            <a:r>
              <a:rPr lang="en-US" sz="3200" b="0" i="0" dirty="0">
                <a:solidFill>
                  <a:srgbClr val="000000"/>
                </a:solidFill>
                <a:effectLst/>
                <a:latin typeface="Helvetica Neue"/>
              </a:rPr>
              <a:t> couldn't match addresses in </a:t>
            </a:r>
            <a:r>
              <a:rPr lang="en-US" sz="3200" b="1" i="0" dirty="0">
                <a:solidFill>
                  <a:srgbClr val="000000"/>
                </a:solidFill>
                <a:effectLst/>
                <a:latin typeface="Helvetica Neue"/>
              </a:rPr>
              <a:t>'</a:t>
            </a:r>
            <a:r>
              <a:rPr lang="en-US" sz="3200" b="1" i="0" dirty="0" err="1">
                <a:solidFill>
                  <a:srgbClr val="000000"/>
                </a:solidFill>
                <a:effectLst/>
                <a:latin typeface="Helvetica Neue"/>
              </a:rPr>
              <a:t>ndf</a:t>
            </a:r>
            <a:r>
              <a:rPr lang="en-US" sz="3200" b="1" i="0" dirty="0">
                <a:solidFill>
                  <a:srgbClr val="000000"/>
                </a:solidFill>
                <a:effectLst/>
                <a:latin typeface="Helvetica Neue"/>
              </a:rPr>
              <a:t>'</a:t>
            </a:r>
            <a:r>
              <a:rPr lang="en-US" sz="3200" b="0" i="0" dirty="0">
                <a:solidFill>
                  <a:srgbClr val="000000"/>
                </a:solidFill>
                <a:effectLst/>
                <a:latin typeface="Helvetica Neue"/>
              </a:rPr>
              <a:t> and location in </a:t>
            </a:r>
            <a:r>
              <a:rPr lang="en-US" sz="3200" b="1" i="0" dirty="0">
                <a:solidFill>
                  <a:srgbClr val="000000"/>
                </a:solidFill>
                <a:effectLst/>
                <a:latin typeface="Helvetica Neue"/>
              </a:rPr>
              <a:t>'base'</a:t>
            </a:r>
            <a:r>
              <a:rPr lang="en-US" sz="3200" b="0" i="0" dirty="0">
                <a:solidFill>
                  <a:srgbClr val="000000"/>
                </a:solidFill>
                <a:effectLst/>
                <a:latin typeface="Helvetica Neue"/>
              </a:rPr>
              <a:t> so create new data frame for addresses that extract it from </a:t>
            </a:r>
            <a:r>
              <a:rPr lang="en-US" sz="3200" b="1" i="0" dirty="0">
                <a:solidFill>
                  <a:srgbClr val="000000"/>
                </a:solidFill>
                <a:effectLst/>
                <a:latin typeface="Helvetica Neue"/>
              </a:rPr>
              <a:t>'</a:t>
            </a:r>
            <a:r>
              <a:rPr lang="en-US" sz="3200" b="1" i="0" dirty="0" err="1">
                <a:solidFill>
                  <a:srgbClr val="000000"/>
                </a:solidFill>
                <a:effectLst/>
                <a:latin typeface="Helvetica Neue"/>
              </a:rPr>
              <a:t>ndf</a:t>
            </a:r>
            <a:r>
              <a:rPr lang="en-US" sz="3200" b="1" i="0" dirty="0">
                <a:solidFill>
                  <a:srgbClr val="000000"/>
                </a:solidFill>
                <a:effectLst/>
                <a:latin typeface="Helvetica Neue"/>
              </a:rPr>
              <a:t>'</a:t>
            </a:r>
            <a:r>
              <a:rPr lang="en-US" sz="3200" b="0" i="0" dirty="0">
                <a:solidFill>
                  <a:srgbClr val="000000"/>
                </a:solidFill>
                <a:effectLst/>
                <a:latin typeface="Helvetica Neue"/>
              </a:rPr>
              <a:t> with </a:t>
            </a:r>
            <a:r>
              <a:rPr lang="en-US" sz="3200" b="0" i="0" dirty="0" err="1">
                <a:solidFill>
                  <a:srgbClr val="000000"/>
                </a:solidFill>
                <a:effectLst/>
                <a:latin typeface="Helvetica Neue"/>
              </a:rPr>
              <a:t>droping</a:t>
            </a:r>
            <a:r>
              <a:rPr lang="en-US" sz="3200" b="0" i="0" dirty="0">
                <a:solidFill>
                  <a:srgbClr val="000000"/>
                </a:solidFill>
                <a:effectLst/>
                <a:latin typeface="Helvetica Neue"/>
              </a:rPr>
              <a:t> unnecessary columns then leave it with two columns :"address_1"(include the addresses of banks in </a:t>
            </a:r>
            <a:r>
              <a:rPr lang="en-US" sz="3200" b="0" i="0" dirty="0" err="1">
                <a:solidFill>
                  <a:srgbClr val="000000"/>
                </a:solidFill>
                <a:effectLst/>
                <a:latin typeface="Helvetica Neue"/>
              </a:rPr>
              <a:t>persian</a:t>
            </a:r>
            <a:r>
              <a:rPr lang="en-US" sz="3200" b="0" i="0" dirty="0">
                <a:solidFill>
                  <a:srgbClr val="000000"/>
                </a:solidFill>
                <a:effectLst/>
                <a:latin typeface="Helvetica Neue"/>
              </a:rPr>
              <a:t> that </a:t>
            </a:r>
            <a:r>
              <a:rPr lang="en-US" sz="3200" b="0" i="0" dirty="0" err="1">
                <a:solidFill>
                  <a:srgbClr val="000000"/>
                </a:solidFill>
                <a:effectLst/>
                <a:latin typeface="Helvetica Neue"/>
              </a:rPr>
              <a:t>i</a:t>
            </a:r>
            <a:r>
              <a:rPr lang="en-US" sz="3200" b="0" i="0" dirty="0">
                <a:solidFill>
                  <a:srgbClr val="000000"/>
                </a:solidFill>
                <a:effectLst/>
                <a:latin typeface="Helvetica Neue"/>
              </a:rPr>
              <a:t> remove spaces between words to find unique value of them and find how many banks is in each street) and "bank"(represent the bank name)</a:t>
            </a:r>
          </a:p>
        </p:txBody>
      </p:sp>
    </p:spTree>
    <p:extLst>
      <p:ext uri="{BB962C8B-B14F-4D97-AF65-F5344CB8AC3E}">
        <p14:creationId xmlns:p14="http://schemas.microsoft.com/office/powerpoint/2010/main" val="2068315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B132-10F1-451D-A346-8A58E6773ACD}"/>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4F70BE83-D89D-427D-8F99-D12CA7818E62}"/>
              </a:ext>
            </a:extLst>
          </p:cNvPr>
          <p:cNvSpPr>
            <a:spLocks noGrp="1"/>
          </p:cNvSpPr>
          <p:nvPr>
            <p:ph idx="1"/>
          </p:nvPr>
        </p:nvSpPr>
        <p:spPr/>
        <p:txBody>
          <a:bodyPr>
            <a:normAutofit/>
          </a:bodyPr>
          <a:lstStyle/>
          <a:p>
            <a:r>
              <a:rPr lang="en-US" sz="3600" b="0" i="0" dirty="0">
                <a:solidFill>
                  <a:srgbClr val="000000"/>
                </a:solidFill>
                <a:effectLst/>
                <a:latin typeface="Helvetica Neue"/>
              </a:rPr>
              <a:t>Let's perform some basic explanatory data analysis and derive some additional info from our raw data. First let's plot </a:t>
            </a:r>
            <a:r>
              <a:rPr lang="en-US" sz="3600" b="1" i="0" dirty="0">
                <a:solidFill>
                  <a:srgbClr val="000000"/>
                </a:solidFill>
                <a:effectLst/>
                <a:latin typeface="Helvetica Neue"/>
              </a:rPr>
              <a:t>distribution of restaurants and banks collected from foursquare.com in a map </a:t>
            </a:r>
            <a:r>
              <a:rPr lang="en-US" sz="3600" b="0" i="0" dirty="0">
                <a:solidFill>
                  <a:srgbClr val="000000"/>
                </a:solidFill>
                <a:effectLst/>
                <a:latin typeface="Helvetica Neue"/>
              </a:rPr>
              <a:t>:</a:t>
            </a:r>
            <a:endParaRPr lang="en-US" sz="3600" dirty="0"/>
          </a:p>
        </p:txBody>
      </p:sp>
    </p:spTree>
    <p:extLst>
      <p:ext uri="{BB962C8B-B14F-4D97-AF65-F5344CB8AC3E}">
        <p14:creationId xmlns:p14="http://schemas.microsoft.com/office/powerpoint/2010/main" val="4103044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51EF5BF-09E0-4A96-99F9-D19C48C9B3AF}"/>
              </a:ext>
            </a:extLst>
          </p:cNvPr>
          <p:cNvSpPr>
            <a:spLocks noGrp="1"/>
          </p:cNvSpPr>
          <p:nvPr>
            <p:ph type="pic" idx="1"/>
          </p:nvPr>
        </p:nvSpPr>
        <p:spPr>
          <a:xfrm>
            <a:off x="0" y="9686"/>
            <a:ext cx="12192000" cy="6848314"/>
          </a:xfrm>
        </p:spPr>
      </p:sp>
      <p:sp>
        <p:nvSpPr>
          <p:cNvPr id="3" name="Title 2">
            <a:extLst>
              <a:ext uri="{FF2B5EF4-FFF2-40B4-BE49-F238E27FC236}">
                <a16:creationId xmlns:a16="http://schemas.microsoft.com/office/drawing/2014/main" id="{1A8FC4FD-3632-43A1-9B59-19BF3C4B8085}"/>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BFA8C8B4-497E-4569-84FF-33D06FDFE46D}"/>
              </a:ext>
            </a:extLst>
          </p:cNvPr>
          <p:cNvSpPr>
            <a:spLocks noGrp="1"/>
          </p:cNvSpPr>
          <p:nvPr>
            <p:ph type="body" sz="half" idx="2"/>
          </p:nvPr>
        </p:nvSpPr>
        <p:spPr>
          <a:xfrm>
            <a:off x="0" y="6355080"/>
            <a:ext cx="12191999" cy="493234"/>
          </a:xfrm>
        </p:spPr>
        <p:txBody>
          <a:bodyPr>
            <a:noAutofit/>
          </a:bodyPr>
          <a:lstStyle/>
          <a:p>
            <a:pPr algn="ctr"/>
            <a:r>
              <a:rPr lang="en-US" sz="2300" b="1" dirty="0">
                <a:solidFill>
                  <a:schemeClr val="tx1"/>
                </a:solidFill>
                <a:latin typeface="+mj-lt"/>
              </a:rPr>
              <a:t>distribution of restaurants and banks collected from foursquare.com in a map</a:t>
            </a:r>
          </a:p>
        </p:txBody>
      </p:sp>
      <p:pic>
        <p:nvPicPr>
          <p:cNvPr id="6" name="Picture 5">
            <a:extLst>
              <a:ext uri="{FF2B5EF4-FFF2-40B4-BE49-F238E27FC236}">
                <a16:creationId xmlns:a16="http://schemas.microsoft.com/office/drawing/2014/main" id="{8741BCFC-9AED-417B-9C42-9730C52307F6}"/>
              </a:ext>
            </a:extLst>
          </p:cNvPr>
          <p:cNvPicPr>
            <a:picLocks noChangeAspect="1"/>
          </p:cNvPicPr>
          <p:nvPr/>
        </p:nvPicPr>
        <p:blipFill>
          <a:blip r:embed="rId2"/>
          <a:stretch>
            <a:fillRect/>
          </a:stretch>
        </p:blipFill>
        <p:spPr>
          <a:xfrm>
            <a:off x="0" y="0"/>
            <a:ext cx="12192000" cy="6162514"/>
          </a:xfrm>
          <a:prstGeom prst="rect">
            <a:avLst/>
          </a:prstGeom>
        </p:spPr>
      </p:pic>
    </p:spTree>
    <p:extLst>
      <p:ext uri="{BB962C8B-B14F-4D97-AF65-F5344CB8AC3E}">
        <p14:creationId xmlns:p14="http://schemas.microsoft.com/office/powerpoint/2010/main" val="209886865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{517B8E37-06FC-461B-BD8E-195C0F499BD4}tf22712842_win32</Template>
  <TotalTime>245</TotalTime>
  <Words>1543</Words>
  <Application>Microsoft Office PowerPoint</Application>
  <PresentationFormat>Widescreen</PresentationFormat>
  <Paragraphs>52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Bookman Old Style</vt:lpstr>
      <vt:lpstr>Calibri</vt:lpstr>
      <vt:lpstr>Franklin Gothic Book</vt:lpstr>
      <vt:lpstr>Helvetica Neue</vt:lpstr>
      <vt:lpstr>1_RetrospectVTI</vt:lpstr>
      <vt:lpstr>The battle between bank branches and economics</vt:lpstr>
      <vt:lpstr>Table of contents</vt:lpstr>
      <vt:lpstr>Introduction: Business Problem</vt:lpstr>
      <vt:lpstr>data</vt:lpstr>
      <vt:lpstr>Methodology</vt:lpstr>
      <vt:lpstr>PowerPoint Presentation</vt:lpstr>
      <vt:lpstr>PowerPoint Presentation</vt:lpstr>
      <vt:lpstr>Analysis</vt:lpstr>
      <vt:lpstr>PowerPoint Presentation</vt:lpstr>
      <vt:lpstr>PowerPoint Presentation</vt:lpstr>
      <vt:lpstr>PowerPoint Presentation</vt:lpstr>
      <vt:lpstr>PowerPoint Presentation</vt:lpstr>
      <vt:lpstr>PowerPoint Presentation</vt:lpstr>
      <vt:lpstr>each row represent a street and we have 23 bank branches in one street 'خیابان امام خمینی’ ,  and so on it’s so unusual also we have more than 30 banks in "newdf_1" data frame according to map more branches cluster at a small area and this show clearly big mistakes in distribution of branches </vt:lpstr>
      <vt:lpstr>Results and Discussion </vt:lpstr>
      <vt:lpstr>PowerPoint Presentation</vt:lpstr>
      <vt:lpstr>Conclusion  </vt:lpstr>
      <vt:lpstr>PowerPoint Presentation</vt:lpstr>
      <vt:lpstr>Reference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between bank branches and economics</dc:title>
  <dc:creator>a.f.khojasteh</dc:creator>
  <cp:lastModifiedBy>a.f.khojasteh</cp:lastModifiedBy>
  <cp:revision>13</cp:revision>
  <dcterms:created xsi:type="dcterms:W3CDTF">2020-09-08T17:23:54Z</dcterms:created>
  <dcterms:modified xsi:type="dcterms:W3CDTF">2020-09-08T21:29:18Z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