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322" r:id="rId3"/>
    <p:sldId id="323" r:id="rId4"/>
    <p:sldId id="324" r:id="rId5"/>
    <p:sldId id="325" r:id="rId6"/>
    <p:sldId id="326" r:id="rId7"/>
    <p:sldId id="327" r:id="rId8"/>
    <p:sldId id="328" r:id="rId9"/>
    <p:sldId id="329" r:id="rId10"/>
    <p:sldId id="330" r:id="rId11"/>
    <p:sldId id="332" r:id="rId12"/>
    <p:sldId id="333" r:id="rId13"/>
    <p:sldId id="317" r:id="rId14"/>
    <p:sldId id="318" r:id="rId15"/>
    <p:sldId id="320" r:id="rId16"/>
    <p:sldId id="331" r:id="rId17"/>
  </p:sldIdLst>
  <p:sldSz cx="9144000" cy="6858000" type="screen4x3"/>
  <p:notesSz cx="6858000" cy="9144000"/>
  <p:custDataLst>
    <p:tags r:id="rId19"/>
  </p:custDataLst>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genda" id="{54F4AD4B-81CD-49AD-8742-8832447B4D95}">
          <p14:sldIdLst>
            <p14:sldId id="256"/>
            <p14:sldId id="322"/>
          </p14:sldIdLst>
        </p14:section>
        <p14:section name="Linux Commands" id="{25104392-77AB-46FE-9CAB-CEE5C026392A}">
          <p14:sldIdLst>
            <p14:sldId id="323"/>
            <p14:sldId id="324"/>
            <p14:sldId id="325"/>
            <p14:sldId id="326"/>
            <p14:sldId id="327"/>
            <p14:sldId id="328"/>
            <p14:sldId id="329"/>
            <p14:sldId id="330"/>
            <p14:sldId id="332"/>
            <p14:sldId id="333"/>
          </p14:sldIdLst>
        </p14:section>
        <p14:section name="Exercises Day 2" id="{DFC06B2E-DB3C-42BB-8A45-76EFB068C063}">
          <p14:sldIdLst>
            <p14:sldId id="317"/>
            <p14:sldId id="318"/>
          </p14:sldIdLst>
        </p14:section>
        <p14:section name="Resources" id="{BA1FF5E0-537C-4CBF-84B1-7DB37AB83D36}">
          <p14:sldIdLst>
            <p14:sldId id="320"/>
            <p14:sldId id="33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1512" y="96"/>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C45CC5-0747-4922-B612-38BC45EFEF8C}" type="datetimeFigureOut">
              <a:rPr lang="da-DK" smtClean="0"/>
              <a:t>02-05-2016</a:t>
            </a:fld>
            <a:endParaRPr lang="da-DK"/>
          </a:p>
        </p:txBody>
      </p:sp>
      <p:sp>
        <p:nvSpPr>
          <p:cNvPr id="4" name="Pladsholder til slidebille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6EDB37-A06B-4400-911F-38FC429DD697}" type="slidenum">
              <a:rPr lang="da-DK" smtClean="0"/>
              <a:t>‹nr.›</a:t>
            </a:fld>
            <a:endParaRPr lang="da-DK"/>
          </a:p>
        </p:txBody>
      </p:sp>
    </p:spTree>
    <p:extLst>
      <p:ext uri="{BB962C8B-B14F-4D97-AF65-F5344CB8AC3E}">
        <p14:creationId xmlns:p14="http://schemas.microsoft.com/office/powerpoint/2010/main" val="2050503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 og indholdsobjekt">
    <p:spTree>
      <p:nvGrpSpPr>
        <p:cNvPr id="1" name=""/>
        <p:cNvGrpSpPr/>
        <p:nvPr/>
      </p:nvGrpSpPr>
      <p:grpSpPr>
        <a:xfrm>
          <a:off x="0" y="0"/>
          <a:ext cx="0" cy="0"/>
          <a:chOff x="0" y="0"/>
          <a:chExt cx="0" cy="0"/>
        </a:xfrm>
      </p:grpSpPr>
      <p:sp>
        <p:nvSpPr>
          <p:cNvPr id="7" name="Rectangle 7"/>
          <p:cNvSpPr/>
          <p:nvPr/>
        </p:nvSpPr>
        <p:spPr>
          <a:xfrm>
            <a:off x="0" y="0"/>
            <a:ext cx="9148293" cy="6858000"/>
          </a:xfrm>
          <a:prstGeom prst="rect">
            <a:avLst/>
          </a:prstGeom>
          <a:solidFill>
            <a:srgbClr val="00163B"/>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3"/>
          </a:p>
        </p:txBody>
      </p:sp>
      <p:pic>
        <p:nvPicPr>
          <p:cNvPr id="9" name="Picture 1" descr="5foto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8502" y="1177144"/>
            <a:ext cx="7644160" cy="1867488"/>
          </a:xfrm>
          <a:prstGeom prst="rect">
            <a:avLst/>
          </a:prstGeom>
        </p:spPr>
      </p:pic>
      <p:pic>
        <p:nvPicPr>
          <p:cNvPr id="10" name="Picture 2" descr="CPH_CBA_Payoff_NEG_CMY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504" y="1058115"/>
            <a:ext cx="6726280" cy="182519"/>
          </a:xfrm>
          <a:prstGeom prst="rect">
            <a:avLst/>
          </a:prstGeom>
        </p:spPr>
      </p:pic>
      <p:sp>
        <p:nvSpPr>
          <p:cNvPr id="20" name="Pladsholder til tekst 19"/>
          <p:cNvSpPr>
            <a:spLocks noGrp="1"/>
          </p:cNvSpPr>
          <p:nvPr>
            <p:ph type="body" sz="quarter" idx="10" hasCustomPrompt="1"/>
          </p:nvPr>
        </p:nvSpPr>
        <p:spPr>
          <a:xfrm>
            <a:off x="1037037" y="3349346"/>
            <a:ext cx="6807746" cy="722166"/>
          </a:xfrm>
          <a:prstGeom prst="rect">
            <a:avLst/>
          </a:prstGeom>
          <a:ln>
            <a:noFill/>
          </a:ln>
        </p:spPr>
        <p:txBody>
          <a:bodyPr/>
          <a:lstStyle>
            <a:lvl1pPr>
              <a:buNone/>
              <a:defRPr sz="2485">
                <a:solidFill>
                  <a:srgbClr val="FBB040"/>
                </a:solidFill>
              </a:defRPr>
            </a:lvl1pPr>
            <a:lvl2pPr>
              <a:buNone/>
              <a:defRPr/>
            </a:lvl2pPr>
            <a:lvl3pPr>
              <a:buNone/>
              <a:defRPr/>
            </a:lvl3pPr>
          </a:lstStyle>
          <a:p>
            <a:pPr lvl="0"/>
            <a:r>
              <a:rPr lang="da-DK" dirty="0" smtClean="0"/>
              <a:t>Tilføj titel</a:t>
            </a:r>
            <a:endParaRPr lang="da-DK" dirty="0"/>
          </a:p>
        </p:txBody>
      </p:sp>
      <p:sp>
        <p:nvSpPr>
          <p:cNvPr id="22" name="Pladsholder til tekst 21"/>
          <p:cNvSpPr>
            <a:spLocks noGrp="1"/>
          </p:cNvSpPr>
          <p:nvPr>
            <p:ph type="body" sz="quarter" idx="11" hasCustomPrompt="1"/>
          </p:nvPr>
        </p:nvSpPr>
        <p:spPr>
          <a:xfrm>
            <a:off x="1037036" y="4073776"/>
            <a:ext cx="6816159" cy="2103159"/>
          </a:xfrm>
          <a:prstGeom prst="rect">
            <a:avLst/>
          </a:prstGeom>
        </p:spPr>
        <p:txBody>
          <a:bodyPr/>
          <a:lstStyle>
            <a:lvl1pPr>
              <a:buNone/>
              <a:defRPr sz="966" baseline="0">
                <a:solidFill>
                  <a:srgbClr val="FFFFFF"/>
                </a:solidFill>
              </a:defRPr>
            </a:lvl1pPr>
          </a:lstStyle>
          <a:p>
            <a:pPr lvl="0"/>
            <a:r>
              <a:rPr lang="da-DK" dirty="0" smtClean="0">
                <a:solidFill>
                  <a:srgbClr val="FFFFFF"/>
                </a:solidFill>
              </a:rPr>
              <a:t>PowerPoint 31.07.2012 [RET DATO]</a:t>
            </a:r>
            <a:endParaRPr lang="da-DK" dirty="0"/>
          </a:p>
        </p:txBody>
      </p:sp>
      <p:pic>
        <p:nvPicPr>
          <p:cNvPr id="11" name="Picture 5" descr="CPHbusinessNEG_RGB.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95542" y="9992"/>
            <a:ext cx="2152751" cy="854039"/>
          </a:xfrm>
          <a:prstGeom prst="rect">
            <a:avLst/>
          </a:prstGeom>
        </p:spPr>
      </p:pic>
    </p:spTree>
    <p:extLst>
      <p:ext uri="{BB962C8B-B14F-4D97-AF65-F5344CB8AC3E}">
        <p14:creationId xmlns:p14="http://schemas.microsoft.com/office/powerpoint/2010/main" val="27392623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Nyt emne">
    <p:spTree>
      <p:nvGrpSpPr>
        <p:cNvPr id="1" name=""/>
        <p:cNvGrpSpPr/>
        <p:nvPr/>
      </p:nvGrpSpPr>
      <p:grpSpPr>
        <a:xfrm>
          <a:off x="0" y="0"/>
          <a:ext cx="0" cy="0"/>
          <a:chOff x="0" y="0"/>
          <a:chExt cx="0" cy="0"/>
        </a:xfrm>
      </p:grpSpPr>
      <p:sp>
        <p:nvSpPr>
          <p:cNvPr id="3" name="Rectangle 7"/>
          <p:cNvSpPr/>
          <p:nvPr/>
        </p:nvSpPr>
        <p:spPr>
          <a:xfrm>
            <a:off x="0" y="0"/>
            <a:ext cx="9148293" cy="6858000"/>
          </a:xfrm>
          <a:prstGeom prst="rect">
            <a:avLst/>
          </a:prstGeom>
          <a:solidFill>
            <a:srgbClr val="00163B"/>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3"/>
          </a:p>
        </p:txBody>
      </p:sp>
      <p:pic>
        <p:nvPicPr>
          <p:cNvPr id="4" name="Picture 6" descr="3foto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8502" y="1200325"/>
            <a:ext cx="6900755" cy="3168687"/>
          </a:xfrm>
          <a:prstGeom prst="rect">
            <a:avLst/>
          </a:prstGeom>
        </p:spPr>
      </p:pic>
      <p:sp>
        <p:nvSpPr>
          <p:cNvPr id="8" name="Pladsholder til tekst 7"/>
          <p:cNvSpPr>
            <a:spLocks noGrp="1"/>
          </p:cNvSpPr>
          <p:nvPr>
            <p:ph type="body" sz="quarter" idx="10" hasCustomPrompt="1"/>
          </p:nvPr>
        </p:nvSpPr>
        <p:spPr>
          <a:xfrm>
            <a:off x="1037189" y="4468600"/>
            <a:ext cx="6982068" cy="717493"/>
          </a:xfrm>
          <a:prstGeom prst="rect">
            <a:avLst/>
          </a:prstGeom>
        </p:spPr>
        <p:txBody>
          <a:bodyPr/>
          <a:lstStyle>
            <a:lvl1pPr>
              <a:buNone/>
              <a:defRPr sz="2485">
                <a:solidFill>
                  <a:srgbClr val="FBB040"/>
                </a:solidFill>
              </a:defRPr>
            </a:lvl1pPr>
          </a:lstStyle>
          <a:p>
            <a:pPr lvl="0"/>
            <a:r>
              <a:rPr lang="da-DK" dirty="0" smtClean="0"/>
              <a:t>Overskrift</a:t>
            </a:r>
            <a:endParaRPr lang="da-DK" dirty="0"/>
          </a:p>
        </p:txBody>
      </p:sp>
      <p:sp>
        <p:nvSpPr>
          <p:cNvPr id="12" name="Pladsholder til tekst 11"/>
          <p:cNvSpPr>
            <a:spLocks noGrp="1"/>
          </p:cNvSpPr>
          <p:nvPr>
            <p:ph type="body" sz="quarter" idx="11" hasCustomPrompt="1"/>
          </p:nvPr>
        </p:nvSpPr>
        <p:spPr>
          <a:xfrm>
            <a:off x="1037037" y="5194508"/>
            <a:ext cx="6982220" cy="1369537"/>
          </a:xfrm>
          <a:prstGeom prst="rect">
            <a:avLst/>
          </a:prstGeom>
        </p:spPr>
        <p:txBody>
          <a:bodyPr/>
          <a:lstStyle>
            <a:lvl1pPr marL="0" indent="0">
              <a:buFontTx/>
              <a:buNone/>
              <a:defRPr baseline="0">
                <a:solidFill>
                  <a:srgbClr val="FFFFFF"/>
                </a:solidFill>
              </a:defRPr>
            </a:lvl1pPr>
          </a:lstStyle>
          <a:p>
            <a:pPr lvl="0"/>
            <a:r>
              <a:rPr lang="da-DK" dirty="0" err="1" smtClean="0"/>
              <a:t>Duis</a:t>
            </a:r>
            <a:r>
              <a:rPr lang="da-DK" dirty="0" smtClean="0"/>
              <a:t> </a:t>
            </a:r>
            <a:r>
              <a:rPr lang="da-DK" dirty="0" err="1" smtClean="0"/>
              <a:t>autem</a:t>
            </a:r>
            <a:r>
              <a:rPr lang="da-DK" dirty="0" smtClean="0"/>
              <a:t> vel </a:t>
            </a:r>
            <a:r>
              <a:rPr lang="da-DK" dirty="0" err="1" smtClean="0"/>
              <a:t>eum</a:t>
            </a:r>
            <a:r>
              <a:rPr lang="da-DK" dirty="0" smtClean="0"/>
              <a:t> </a:t>
            </a:r>
            <a:r>
              <a:rPr lang="da-DK" dirty="0" err="1" smtClean="0"/>
              <a:t>iriure</a:t>
            </a:r>
            <a:r>
              <a:rPr lang="da-DK" dirty="0" smtClean="0"/>
              <a:t> </a:t>
            </a:r>
            <a:r>
              <a:rPr lang="da-DK" dirty="0" err="1" smtClean="0"/>
              <a:t>dolor</a:t>
            </a:r>
            <a:r>
              <a:rPr lang="da-DK" dirty="0" smtClean="0"/>
              <a:t> in </a:t>
            </a:r>
            <a:r>
              <a:rPr lang="da-DK" dirty="0" err="1" smtClean="0"/>
              <a:t>hendrerit</a:t>
            </a:r>
            <a:r>
              <a:rPr lang="da-DK" dirty="0" smtClean="0"/>
              <a:t> in </a:t>
            </a:r>
            <a:r>
              <a:rPr lang="da-DK" dirty="0" err="1" smtClean="0"/>
              <a:t>vulputate</a:t>
            </a:r>
            <a:r>
              <a:rPr lang="da-DK" dirty="0" smtClean="0"/>
              <a:t> </a:t>
            </a:r>
            <a:r>
              <a:rPr lang="da-DK" dirty="0" err="1" smtClean="0"/>
              <a:t>velit</a:t>
            </a:r>
            <a:r>
              <a:rPr lang="da-DK" dirty="0" smtClean="0"/>
              <a:t> </a:t>
            </a:r>
            <a:r>
              <a:rPr lang="da-DK" dirty="0" err="1" smtClean="0"/>
              <a:t>hendrerit</a:t>
            </a:r>
            <a:r>
              <a:rPr lang="da-DK" dirty="0" smtClean="0"/>
              <a:t> in </a:t>
            </a:r>
            <a:r>
              <a:rPr lang="da-DK" dirty="0" err="1" smtClean="0"/>
              <a:t>vulputate</a:t>
            </a:r>
            <a:r>
              <a:rPr lang="da-DK" dirty="0" smtClean="0"/>
              <a:t> </a:t>
            </a:r>
            <a:r>
              <a:rPr lang="da-DK" dirty="0" err="1" smtClean="0"/>
              <a:t>velit</a:t>
            </a:r>
            <a:r>
              <a:rPr lang="da-DK" dirty="0" smtClean="0"/>
              <a:t> </a:t>
            </a:r>
            <a:r>
              <a:rPr lang="da-DK" dirty="0" err="1" smtClean="0"/>
              <a:t>hendrerit</a:t>
            </a:r>
            <a:r>
              <a:rPr lang="da-DK" dirty="0" smtClean="0"/>
              <a:t> in </a:t>
            </a:r>
            <a:r>
              <a:rPr lang="da-DK" dirty="0" err="1" smtClean="0"/>
              <a:t>vulputate</a:t>
            </a:r>
            <a:r>
              <a:rPr lang="da-DK" dirty="0" smtClean="0"/>
              <a:t> </a:t>
            </a:r>
            <a:r>
              <a:rPr lang="da-DK" dirty="0" err="1" smtClean="0"/>
              <a:t>velit</a:t>
            </a:r>
            <a:endParaRPr lang="da-DK" dirty="0"/>
          </a:p>
        </p:txBody>
      </p:sp>
      <p:pic>
        <p:nvPicPr>
          <p:cNvPr id="6" name="Picture 5" descr="CPHbusinessNEG_RGB.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95542" y="9992"/>
            <a:ext cx="2152751" cy="854039"/>
          </a:xfrm>
          <a:prstGeom prst="rect">
            <a:avLst/>
          </a:prstGeom>
        </p:spPr>
      </p:pic>
    </p:spTree>
    <p:extLst>
      <p:ext uri="{BB962C8B-B14F-4D97-AF65-F5344CB8AC3E}">
        <p14:creationId xmlns:p14="http://schemas.microsoft.com/office/powerpoint/2010/main" val="26986289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Normal side">
    <p:spTree>
      <p:nvGrpSpPr>
        <p:cNvPr id="1" name=""/>
        <p:cNvGrpSpPr/>
        <p:nvPr/>
      </p:nvGrpSpPr>
      <p:grpSpPr>
        <a:xfrm>
          <a:off x="0" y="0"/>
          <a:ext cx="0" cy="0"/>
          <a:chOff x="0" y="0"/>
          <a:chExt cx="0" cy="0"/>
        </a:xfrm>
      </p:grpSpPr>
      <p:sp>
        <p:nvSpPr>
          <p:cNvPr id="6" name="Pladsholder til tekst 5"/>
          <p:cNvSpPr>
            <a:spLocks noGrp="1"/>
          </p:cNvSpPr>
          <p:nvPr>
            <p:ph type="body" sz="quarter" idx="10" hasCustomPrompt="1"/>
          </p:nvPr>
        </p:nvSpPr>
        <p:spPr>
          <a:xfrm>
            <a:off x="510347" y="669693"/>
            <a:ext cx="8086620" cy="1143427"/>
          </a:xfrm>
          <a:prstGeom prst="rect">
            <a:avLst/>
          </a:prstGeom>
        </p:spPr>
        <p:txBody>
          <a:bodyPr/>
          <a:lstStyle>
            <a:lvl1pPr>
              <a:buNone/>
              <a:defRPr sz="2485" b="1" baseline="0">
                <a:solidFill>
                  <a:srgbClr val="FBB040"/>
                </a:solidFill>
              </a:defRPr>
            </a:lvl1pPr>
          </a:lstStyle>
          <a:p>
            <a:pPr lvl="0"/>
            <a:r>
              <a:rPr lang="da-DK" dirty="0" smtClean="0"/>
              <a:t>Skriv titel</a:t>
            </a:r>
            <a:endParaRPr lang="da-DK" dirty="0"/>
          </a:p>
        </p:txBody>
      </p:sp>
      <p:sp>
        <p:nvSpPr>
          <p:cNvPr id="5" name="Pladsholder til indhold 4"/>
          <p:cNvSpPr>
            <a:spLocks noGrp="1"/>
          </p:cNvSpPr>
          <p:nvPr>
            <p:ph sz="quarter" idx="12"/>
          </p:nvPr>
        </p:nvSpPr>
        <p:spPr>
          <a:xfrm>
            <a:off x="510347" y="2116875"/>
            <a:ext cx="8086620" cy="3773393"/>
          </a:xfrm>
          <a:prstGeom prst="rect">
            <a:avLst/>
          </a:prstGeom>
        </p:spPr>
        <p:txBody>
          <a:bodyPr/>
          <a:lstStyle>
            <a:lvl1pPr>
              <a:defRPr sz="1795"/>
            </a:lvl1pPr>
            <a:lvl2pPr>
              <a:defRPr sz="1381"/>
            </a:lvl2pPr>
            <a:lvl3pPr>
              <a:defRPr sz="1381"/>
            </a:lvl3pPr>
            <a:lvl4pPr>
              <a:defRPr sz="1381"/>
            </a:lvl4pPr>
            <a:lvl5pPr>
              <a:defRPr sz="1381"/>
            </a:lvl5p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Tree>
    <p:extLst>
      <p:ext uri="{BB962C8B-B14F-4D97-AF65-F5344CB8AC3E}">
        <p14:creationId xmlns:p14="http://schemas.microsoft.com/office/powerpoint/2010/main" val="32009704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o indholdsobjekter">
    <p:spTree>
      <p:nvGrpSpPr>
        <p:cNvPr id="1" name=""/>
        <p:cNvGrpSpPr/>
        <p:nvPr/>
      </p:nvGrpSpPr>
      <p:grpSpPr>
        <a:xfrm>
          <a:off x="0" y="0"/>
          <a:ext cx="0" cy="0"/>
          <a:chOff x="0" y="0"/>
          <a:chExt cx="0" cy="0"/>
        </a:xfrm>
      </p:grpSpPr>
      <p:sp>
        <p:nvSpPr>
          <p:cNvPr id="3" name="Pladsholder til indhold 2"/>
          <p:cNvSpPr>
            <a:spLocks noGrp="1"/>
          </p:cNvSpPr>
          <p:nvPr>
            <p:ph sz="half" idx="1"/>
          </p:nvPr>
        </p:nvSpPr>
        <p:spPr>
          <a:xfrm>
            <a:off x="510346" y="2056143"/>
            <a:ext cx="3985454" cy="4070020"/>
          </a:xfrm>
          <a:prstGeom prst="rect">
            <a:avLst/>
          </a:prstGeom>
        </p:spPr>
        <p:txBody>
          <a:bodyPr lIns="99377" tIns="49688" rIns="99377" bIns="49688"/>
          <a:lstStyle>
            <a:lvl1pPr>
              <a:defRPr sz="1795"/>
            </a:lvl1pPr>
            <a:lvl2pPr>
              <a:defRPr sz="1381"/>
            </a:lvl2pPr>
            <a:lvl3pPr>
              <a:defRPr sz="1381"/>
            </a:lvl3pPr>
            <a:lvl4pPr>
              <a:defRPr sz="1381"/>
            </a:lvl4pPr>
            <a:lvl5pPr>
              <a:defRPr sz="1381"/>
            </a:lvl5pPr>
            <a:lvl6pPr>
              <a:defRPr sz="1381"/>
            </a:lvl6pPr>
            <a:lvl7pPr>
              <a:defRPr sz="1381"/>
            </a:lvl7pPr>
            <a:lvl8pPr>
              <a:defRPr sz="1381"/>
            </a:lvl8pPr>
            <a:lvl9pPr>
              <a:defRPr sz="1381"/>
            </a:lvl9p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
        <p:nvSpPr>
          <p:cNvPr id="4" name="Pladsholder til indhold 3"/>
          <p:cNvSpPr>
            <a:spLocks noGrp="1"/>
          </p:cNvSpPr>
          <p:nvPr>
            <p:ph sz="half" idx="2"/>
          </p:nvPr>
        </p:nvSpPr>
        <p:spPr>
          <a:xfrm>
            <a:off x="4648201" y="2056145"/>
            <a:ext cx="3948767" cy="4070019"/>
          </a:xfrm>
          <a:prstGeom prst="rect">
            <a:avLst/>
          </a:prstGeom>
        </p:spPr>
        <p:txBody>
          <a:bodyPr lIns="99377" tIns="49688" rIns="99377" bIns="49688"/>
          <a:lstStyle>
            <a:lvl1pPr>
              <a:defRPr sz="1795"/>
            </a:lvl1pPr>
            <a:lvl2pPr>
              <a:defRPr sz="1381"/>
            </a:lvl2pPr>
            <a:lvl3pPr>
              <a:defRPr sz="1381"/>
            </a:lvl3pPr>
            <a:lvl4pPr>
              <a:defRPr sz="1381"/>
            </a:lvl4pPr>
            <a:lvl5pPr>
              <a:defRPr sz="1381"/>
            </a:lvl5pPr>
            <a:lvl6pPr>
              <a:defRPr sz="1381"/>
            </a:lvl6pPr>
            <a:lvl7pPr>
              <a:defRPr sz="1381"/>
            </a:lvl7pPr>
            <a:lvl8pPr>
              <a:defRPr sz="1381"/>
            </a:lvl8pPr>
            <a:lvl9pPr>
              <a:defRPr sz="1381"/>
            </a:lvl9p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
        <p:nvSpPr>
          <p:cNvPr id="8" name="Pladsholder til tekst 5"/>
          <p:cNvSpPr>
            <a:spLocks noGrp="1"/>
          </p:cNvSpPr>
          <p:nvPr>
            <p:ph type="body" sz="quarter" idx="13" hasCustomPrompt="1"/>
          </p:nvPr>
        </p:nvSpPr>
        <p:spPr>
          <a:xfrm>
            <a:off x="510347" y="669693"/>
            <a:ext cx="8086620" cy="1143427"/>
          </a:xfrm>
          <a:prstGeom prst="rect">
            <a:avLst/>
          </a:prstGeom>
        </p:spPr>
        <p:txBody>
          <a:bodyPr/>
          <a:lstStyle>
            <a:lvl1pPr>
              <a:buNone/>
              <a:defRPr sz="2485" b="1" baseline="0">
                <a:solidFill>
                  <a:srgbClr val="FBB040"/>
                </a:solidFill>
              </a:defRPr>
            </a:lvl1pPr>
          </a:lstStyle>
          <a:p>
            <a:pPr lvl="0"/>
            <a:r>
              <a:rPr lang="da-DK" dirty="0" smtClean="0"/>
              <a:t>Skriv titel</a:t>
            </a:r>
            <a:endParaRPr lang="da-DK" dirty="0"/>
          </a:p>
        </p:txBody>
      </p:sp>
    </p:spTree>
    <p:extLst>
      <p:ext uri="{BB962C8B-B14F-4D97-AF65-F5344CB8AC3E}">
        <p14:creationId xmlns:p14="http://schemas.microsoft.com/office/powerpoint/2010/main" val="3288301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ammenligning">
    <p:spTree>
      <p:nvGrpSpPr>
        <p:cNvPr id="1" name=""/>
        <p:cNvGrpSpPr/>
        <p:nvPr/>
      </p:nvGrpSpPr>
      <p:grpSpPr>
        <a:xfrm>
          <a:off x="0" y="0"/>
          <a:ext cx="0" cy="0"/>
          <a:chOff x="0" y="0"/>
          <a:chExt cx="0" cy="0"/>
        </a:xfrm>
      </p:grpSpPr>
      <p:sp>
        <p:nvSpPr>
          <p:cNvPr id="3" name="Pladsholder til tekst 2"/>
          <p:cNvSpPr>
            <a:spLocks noGrp="1"/>
          </p:cNvSpPr>
          <p:nvPr>
            <p:ph type="body" idx="1"/>
          </p:nvPr>
        </p:nvSpPr>
        <p:spPr>
          <a:xfrm>
            <a:off x="510346" y="2029639"/>
            <a:ext cx="3987042" cy="639762"/>
          </a:xfrm>
          <a:prstGeom prst="rect">
            <a:avLst/>
          </a:prstGeom>
        </p:spPr>
        <p:txBody>
          <a:bodyPr lIns="99377" tIns="49688" rIns="99377" bIns="49688" anchor="b"/>
          <a:lstStyle>
            <a:lvl1pPr marL="0" indent="0">
              <a:buNone/>
              <a:defRPr sz="1795" b="1"/>
            </a:lvl1pPr>
            <a:lvl2pPr marL="342962" indent="0">
              <a:buNone/>
              <a:defRPr sz="1519" b="1"/>
            </a:lvl2pPr>
            <a:lvl3pPr marL="685925" indent="0">
              <a:buNone/>
              <a:defRPr sz="1381" b="1"/>
            </a:lvl3pPr>
            <a:lvl4pPr marL="1028888" indent="0">
              <a:buNone/>
              <a:defRPr sz="1174" b="1"/>
            </a:lvl4pPr>
            <a:lvl5pPr marL="1371850" indent="0">
              <a:buNone/>
              <a:defRPr sz="1174" b="1"/>
            </a:lvl5pPr>
            <a:lvl6pPr marL="1714812" indent="0">
              <a:buNone/>
              <a:defRPr sz="1174" b="1"/>
            </a:lvl6pPr>
            <a:lvl7pPr marL="2057775" indent="0">
              <a:buNone/>
              <a:defRPr sz="1174" b="1"/>
            </a:lvl7pPr>
            <a:lvl8pPr marL="2400737" indent="0">
              <a:buNone/>
              <a:defRPr sz="1174" b="1"/>
            </a:lvl8pPr>
            <a:lvl9pPr marL="2743700" indent="0">
              <a:buNone/>
              <a:defRPr sz="1174" b="1"/>
            </a:lvl9pPr>
          </a:lstStyle>
          <a:p>
            <a:pPr lvl="0"/>
            <a:r>
              <a:rPr lang="da-DK" smtClean="0"/>
              <a:t>Rediger typografien i masterens</a:t>
            </a:r>
          </a:p>
        </p:txBody>
      </p:sp>
      <p:sp>
        <p:nvSpPr>
          <p:cNvPr id="4" name="Pladsholder til indhold 3"/>
          <p:cNvSpPr>
            <a:spLocks noGrp="1"/>
          </p:cNvSpPr>
          <p:nvPr>
            <p:ph sz="half" idx="2"/>
          </p:nvPr>
        </p:nvSpPr>
        <p:spPr>
          <a:xfrm>
            <a:off x="510346" y="2669402"/>
            <a:ext cx="3987041" cy="3456762"/>
          </a:xfrm>
          <a:prstGeom prst="rect">
            <a:avLst/>
          </a:prstGeom>
        </p:spPr>
        <p:txBody>
          <a:bodyPr lIns="99377" tIns="49688" rIns="99377" bIns="49688"/>
          <a:lstStyle>
            <a:lvl1pPr>
              <a:defRPr sz="1795"/>
            </a:lvl1pPr>
            <a:lvl2pPr>
              <a:defRPr sz="1381"/>
            </a:lvl2pPr>
            <a:lvl3pPr>
              <a:defRPr sz="1381"/>
            </a:lvl3pPr>
            <a:lvl4pPr>
              <a:defRPr sz="1381"/>
            </a:lvl4pPr>
            <a:lvl5pPr>
              <a:defRPr sz="1381"/>
            </a:lvl5pPr>
            <a:lvl6pPr>
              <a:defRPr sz="1174"/>
            </a:lvl6pPr>
            <a:lvl7pPr>
              <a:defRPr sz="1174"/>
            </a:lvl7pPr>
            <a:lvl8pPr>
              <a:defRPr sz="1174"/>
            </a:lvl8pPr>
            <a:lvl9pPr>
              <a:defRPr sz="1174"/>
            </a:lvl9p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
        <p:nvSpPr>
          <p:cNvPr id="5" name="Pladsholder til tekst 4"/>
          <p:cNvSpPr>
            <a:spLocks noGrp="1"/>
          </p:cNvSpPr>
          <p:nvPr>
            <p:ph type="body" sz="quarter" idx="3"/>
          </p:nvPr>
        </p:nvSpPr>
        <p:spPr>
          <a:xfrm>
            <a:off x="4645027" y="2029639"/>
            <a:ext cx="3951941" cy="639762"/>
          </a:xfrm>
          <a:prstGeom prst="rect">
            <a:avLst/>
          </a:prstGeom>
        </p:spPr>
        <p:txBody>
          <a:bodyPr lIns="99377" tIns="49688" rIns="99377" bIns="49688" anchor="b"/>
          <a:lstStyle>
            <a:lvl1pPr marL="0" indent="0">
              <a:buNone/>
              <a:defRPr sz="1795" b="1"/>
            </a:lvl1pPr>
            <a:lvl2pPr marL="342962" indent="0">
              <a:buNone/>
              <a:defRPr sz="1519" b="1"/>
            </a:lvl2pPr>
            <a:lvl3pPr marL="685925" indent="0">
              <a:buNone/>
              <a:defRPr sz="1381" b="1"/>
            </a:lvl3pPr>
            <a:lvl4pPr marL="1028888" indent="0">
              <a:buNone/>
              <a:defRPr sz="1174" b="1"/>
            </a:lvl4pPr>
            <a:lvl5pPr marL="1371850" indent="0">
              <a:buNone/>
              <a:defRPr sz="1174" b="1"/>
            </a:lvl5pPr>
            <a:lvl6pPr marL="1714812" indent="0">
              <a:buNone/>
              <a:defRPr sz="1174" b="1"/>
            </a:lvl6pPr>
            <a:lvl7pPr marL="2057775" indent="0">
              <a:buNone/>
              <a:defRPr sz="1174" b="1"/>
            </a:lvl7pPr>
            <a:lvl8pPr marL="2400737" indent="0">
              <a:buNone/>
              <a:defRPr sz="1174" b="1"/>
            </a:lvl8pPr>
            <a:lvl9pPr marL="2743700" indent="0">
              <a:buNone/>
              <a:defRPr sz="1174" b="1"/>
            </a:lvl9pPr>
          </a:lstStyle>
          <a:p>
            <a:pPr lvl="0"/>
            <a:r>
              <a:rPr lang="da-DK" smtClean="0"/>
              <a:t>Rediger typografien i masterens</a:t>
            </a:r>
          </a:p>
        </p:txBody>
      </p:sp>
      <p:sp>
        <p:nvSpPr>
          <p:cNvPr id="6" name="Pladsholder til indhold 5"/>
          <p:cNvSpPr>
            <a:spLocks noGrp="1"/>
          </p:cNvSpPr>
          <p:nvPr>
            <p:ph sz="quarter" idx="4"/>
          </p:nvPr>
        </p:nvSpPr>
        <p:spPr>
          <a:xfrm>
            <a:off x="4645027" y="2669404"/>
            <a:ext cx="3951941" cy="3456761"/>
          </a:xfrm>
          <a:prstGeom prst="rect">
            <a:avLst/>
          </a:prstGeom>
        </p:spPr>
        <p:txBody>
          <a:bodyPr lIns="99377" tIns="49688" rIns="99377" bIns="49688"/>
          <a:lstStyle>
            <a:lvl1pPr>
              <a:defRPr sz="1795"/>
            </a:lvl1pPr>
            <a:lvl2pPr>
              <a:defRPr sz="1381"/>
            </a:lvl2pPr>
            <a:lvl3pPr>
              <a:defRPr sz="1381"/>
            </a:lvl3pPr>
            <a:lvl4pPr>
              <a:defRPr sz="1381"/>
            </a:lvl4pPr>
            <a:lvl5pPr>
              <a:defRPr sz="1381"/>
            </a:lvl5pPr>
            <a:lvl6pPr>
              <a:defRPr sz="1174"/>
            </a:lvl6pPr>
            <a:lvl7pPr>
              <a:defRPr sz="1174"/>
            </a:lvl7pPr>
            <a:lvl8pPr>
              <a:defRPr sz="1174"/>
            </a:lvl8pPr>
            <a:lvl9pPr>
              <a:defRPr sz="1174"/>
            </a:lvl9p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
        <p:nvSpPr>
          <p:cNvPr id="10" name="Pladsholder til tekst 5"/>
          <p:cNvSpPr>
            <a:spLocks noGrp="1"/>
          </p:cNvSpPr>
          <p:nvPr>
            <p:ph type="body" sz="quarter" idx="13" hasCustomPrompt="1"/>
          </p:nvPr>
        </p:nvSpPr>
        <p:spPr>
          <a:xfrm>
            <a:off x="510347" y="669693"/>
            <a:ext cx="8086620" cy="1143427"/>
          </a:xfrm>
          <a:prstGeom prst="rect">
            <a:avLst/>
          </a:prstGeom>
        </p:spPr>
        <p:txBody>
          <a:bodyPr/>
          <a:lstStyle>
            <a:lvl1pPr>
              <a:buNone/>
              <a:defRPr sz="2485" b="1" baseline="0">
                <a:solidFill>
                  <a:srgbClr val="FBB040"/>
                </a:solidFill>
              </a:defRPr>
            </a:lvl1pPr>
          </a:lstStyle>
          <a:p>
            <a:pPr lvl="0"/>
            <a:r>
              <a:rPr lang="da-DK" dirty="0" smtClean="0"/>
              <a:t>Skriv titel</a:t>
            </a:r>
            <a:endParaRPr lang="da-DK" dirty="0"/>
          </a:p>
        </p:txBody>
      </p:sp>
    </p:spTree>
    <p:extLst>
      <p:ext uri="{BB962C8B-B14F-4D97-AF65-F5344CB8AC3E}">
        <p14:creationId xmlns:p14="http://schemas.microsoft.com/office/powerpoint/2010/main" val="1054938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1792289" y="4800600"/>
            <a:ext cx="5486400" cy="566738"/>
          </a:xfrm>
          <a:prstGeom prst="rect">
            <a:avLst/>
          </a:prstGeom>
        </p:spPr>
        <p:txBody>
          <a:bodyPr lIns="99377" tIns="49688" rIns="99377" bIns="49688" anchor="b"/>
          <a:lstStyle>
            <a:lvl1pPr algn="l">
              <a:defRPr sz="1795" b="1"/>
            </a:lvl1pPr>
          </a:lstStyle>
          <a:p>
            <a:r>
              <a:rPr lang="da-DK" smtClean="0"/>
              <a:t>Klik for at redigere i master</a:t>
            </a:r>
            <a:endParaRPr lang="da-DK" dirty="0"/>
          </a:p>
        </p:txBody>
      </p:sp>
      <p:sp>
        <p:nvSpPr>
          <p:cNvPr id="3" name="Pladsholder til billede 2"/>
          <p:cNvSpPr>
            <a:spLocks noGrp="1"/>
          </p:cNvSpPr>
          <p:nvPr>
            <p:ph type="pic" idx="1"/>
          </p:nvPr>
        </p:nvSpPr>
        <p:spPr>
          <a:xfrm>
            <a:off x="1792289" y="746113"/>
            <a:ext cx="5486400" cy="3981463"/>
          </a:xfrm>
          <a:prstGeom prst="rect">
            <a:avLst/>
          </a:prstGeom>
        </p:spPr>
        <p:txBody>
          <a:bodyPr lIns="99377" tIns="49688" rIns="99377" bIns="49688"/>
          <a:lstStyle>
            <a:lvl1pPr marL="0" indent="0">
              <a:buNone/>
              <a:defRPr sz="2416"/>
            </a:lvl1pPr>
            <a:lvl2pPr marL="342962" indent="0">
              <a:buNone/>
              <a:defRPr sz="2071"/>
            </a:lvl2pPr>
            <a:lvl3pPr marL="685925" indent="0">
              <a:buNone/>
              <a:defRPr sz="1795"/>
            </a:lvl3pPr>
            <a:lvl4pPr marL="1028888" indent="0">
              <a:buNone/>
              <a:defRPr sz="1519"/>
            </a:lvl4pPr>
            <a:lvl5pPr marL="1371850" indent="0">
              <a:buNone/>
              <a:defRPr sz="1519"/>
            </a:lvl5pPr>
            <a:lvl6pPr marL="1714812" indent="0">
              <a:buNone/>
              <a:defRPr sz="1519"/>
            </a:lvl6pPr>
            <a:lvl7pPr marL="2057775" indent="0">
              <a:buNone/>
              <a:defRPr sz="1519"/>
            </a:lvl7pPr>
            <a:lvl8pPr marL="2400737" indent="0">
              <a:buNone/>
              <a:defRPr sz="1519"/>
            </a:lvl8pPr>
            <a:lvl9pPr marL="2743700" indent="0">
              <a:buNone/>
              <a:defRPr sz="1519"/>
            </a:lvl9pPr>
          </a:lstStyle>
          <a:p>
            <a:r>
              <a:rPr lang="da-DK" smtClean="0"/>
              <a:t>Klik på ikonet for at tilføje et billede</a:t>
            </a:r>
            <a:endParaRPr lang="da-DK"/>
          </a:p>
        </p:txBody>
      </p:sp>
      <p:sp>
        <p:nvSpPr>
          <p:cNvPr id="4" name="Pladsholder til tekst 3"/>
          <p:cNvSpPr>
            <a:spLocks noGrp="1"/>
          </p:cNvSpPr>
          <p:nvPr>
            <p:ph type="body" sz="half" idx="2"/>
          </p:nvPr>
        </p:nvSpPr>
        <p:spPr>
          <a:xfrm>
            <a:off x="1792289" y="5367338"/>
            <a:ext cx="5486400" cy="804862"/>
          </a:xfrm>
          <a:prstGeom prst="rect">
            <a:avLst/>
          </a:prstGeom>
        </p:spPr>
        <p:txBody>
          <a:bodyPr lIns="99377" tIns="49688" rIns="99377" bIns="49688"/>
          <a:lstStyle>
            <a:lvl1pPr marL="0" indent="0">
              <a:buNone/>
              <a:defRPr sz="1381"/>
            </a:lvl1pPr>
            <a:lvl2pPr marL="342962" indent="0">
              <a:buNone/>
              <a:defRPr sz="897"/>
            </a:lvl2pPr>
            <a:lvl3pPr marL="685925" indent="0">
              <a:buNone/>
              <a:defRPr sz="759"/>
            </a:lvl3pPr>
            <a:lvl4pPr marL="1028888" indent="0">
              <a:buNone/>
              <a:defRPr sz="690"/>
            </a:lvl4pPr>
            <a:lvl5pPr marL="1371850" indent="0">
              <a:buNone/>
              <a:defRPr sz="690"/>
            </a:lvl5pPr>
            <a:lvl6pPr marL="1714812" indent="0">
              <a:buNone/>
              <a:defRPr sz="690"/>
            </a:lvl6pPr>
            <a:lvl7pPr marL="2057775" indent="0">
              <a:buNone/>
              <a:defRPr sz="690"/>
            </a:lvl7pPr>
            <a:lvl8pPr marL="2400737" indent="0">
              <a:buNone/>
              <a:defRPr sz="690"/>
            </a:lvl8pPr>
            <a:lvl9pPr marL="2743700" indent="0">
              <a:buNone/>
              <a:defRPr sz="690"/>
            </a:lvl9pPr>
          </a:lstStyle>
          <a:p>
            <a:pPr lvl="0"/>
            <a:r>
              <a:rPr lang="da-DK" smtClean="0"/>
              <a:t>Rediger typografien i masterens</a:t>
            </a:r>
          </a:p>
        </p:txBody>
      </p:sp>
    </p:spTree>
    <p:extLst>
      <p:ext uri="{BB962C8B-B14F-4D97-AF65-F5344CB8AC3E}">
        <p14:creationId xmlns:p14="http://schemas.microsoft.com/office/powerpoint/2010/main" val="2713647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el og indhold">
    <p:spTree>
      <p:nvGrpSpPr>
        <p:cNvPr id="1" name=""/>
        <p:cNvGrpSpPr/>
        <p:nvPr/>
      </p:nvGrpSpPr>
      <p:grpSpPr>
        <a:xfrm>
          <a:off x="0" y="0"/>
          <a:ext cx="0" cy="0"/>
          <a:chOff x="0" y="0"/>
          <a:chExt cx="0" cy="0"/>
        </a:xfrm>
      </p:grpSpPr>
      <p:pic>
        <p:nvPicPr>
          <p:cNvPr id="15" name="Billed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7828360" cy="321164"/>
          </a:xfrm>
          <a:prstGeom prst="rect">
            <a:avLst/>
          </a:prstGeom>
        </p:spPr>
      </p:pic>
      <p:pic>
        <p:nvPicPr>
          <p:cNvPr id="16" name="Billed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971234"/>
            <a:ext cx="1202248" cy="144270"/>
          </a:xfrm>
          <a:prstGeom prst="rect">
            <a:avLst/>
          </a:prstGeom>
        </p:spPr>
      </p:pic>
      <p:sp>
        <p:nvSpPr>
          <p:cNvPr id="17" name="Rektangel 16"/>
          <p:cNvSpPr/>
          <p:nvPr/>
        </p:nvSpPr>
        <p:spPr>
          <a:xfrm>
            <a:off x="0" y="609600"/>
            <a:ext cx="782836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ktangel 17"/>
          <p:cNvSpPr/>
          <p:nvPr/>
        </p:nvSpPr>
        <p:spPr>
          <a:xfrm>
            <a:off x="7939371" y="609600"/>
            <a:ext cx="1202248" cy="1368198"/>
          </a:xfrm>
          <a:prstGeom prst="rect">
            <a:avLst/>
          </a:prstGeom>
          <a:solidFill>
            <a:srgbClr val="74A5E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510242" y="753228"/>
            <a:ext cx="7210396" cy="1080938"/>
          </a:xfrm>
          <a:prstGeom prst="rect">
            <a:avLst/>
          </a:prstGeom>
        </p:spPr>
        <p:txBody>
          <a:bodyPr/>
          <a:lstStyle>
            <a:lvl1pPr>
              <a:defRPr>
                <a:solidFill>
                  <a:schemeClr val="tx1"/>
                </a:solidFill>
              </a:defRPr>
            </a:lvl1pPr>
          </a:lstStyle>
          <a:p>
            <a:r>
              <a:rPr lang="da-DK" smtClean="0"/>
              <a:t>Klik for at redigere i master</a:t>
            </a:r>
            <a:endParaRPr lang="da-DK"/>
          </a:p>
        </p:txBody>
      </p:sp>
      <p:sp>
        <p:nvSpPr>
          <p:cNvPr id="3" name="Pladsholder til indhold 2"/>
          <p:cNvSpPr>
            <a:spLocks noGrp="1"/>
          </p:cNvSpPr>
          <p:nvPr>
            <p:ph idx="1"/>
          </p:nvPr>
        </p:nvSpPr>
        <p:spPr>
          <a:xfrm>
            <a:off x="510242" y="2336874"/>
            <a:ext cx="7210396" cy="3599316"/>
          </a:xfrm>
          <a:prstGeom prst="rect">
            <a:avLst/>
          </a:prstGeom>
        </p:spPr>
        <p:txBody>
          <a:bodyPr>
            <a:normAutofit/>
          </a:bodyPr>
          <a:lstStyle>
            <a:lvl1pPr latinLnBrk="0">
              <a:defRPr lang="da-DK" sz="1657"/>
            </a:lvl1pPr>
            <a:lvl2pPr latinLnBrk="0">
              <a:defRPr lang="da-DK" sz="1381"/>
            </a:lvl2pPr>
            <a:lvl3pPr latinLnBrk="0">
              <a:defRPr lang="da-DK" sz="1243"/>
            </a:lvl3pPr>
            <a:lvl4pPr latinLnBrk="0">
              <a:defRPr lang="da-DK" sz="1104"/>
            </a:lvl4pPr>
            <a:lvl5pPr latinLnBrk="0">
              <a:defRPr lang="da-DK" sz="1104"/>
            </a:lvl5p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a:xfrm>
            <a:off x="7086601" y="6492877"/>
            <a:ext cx="2057400" cy="365125"/>
          </a:xfrm>
          <a:prstGeom prst="rect">
            <a:avLst/>
          </a:prstGeom>
        </p:spPr>
        <p:txBody>
          <a:bodyPr/>
          <a:lstStyle/>
          <a:p>
            <a:fld id="{9CCC74E5-4FD5-435D-B861-CC02D536E1EA}" type="datetimeFigureOut">
              <a:rPr lang="da-DK" smtClean="0"/>
              <a:t>02-05-2016</a:t>
            </a:fld>
            <a:endParaRPr lang="da-DK"/>
          </a:p>
        </p:txBody>
      </p:sp>
      <p:sp>
        <p:nvSpPr>
          <p:cNvPr id="5" name="Pladsholder til sidefod 4"/>
          <p:cNvSpPr>
            <a:spLocks noGrp="1"/>
          </p:cNvSpPr>
          <p:nvPr>
            <p:ph type="ftr" sz="quarter" idx="11"/>
          </p:nvPr>
        </p:nvSpPr>
        <p:spPr>
          <a:xfrm>
            <a:off x="1" y="6435722"/>
            <a:ext cx="5152994" cy="365125"/>
          </a:xfrm>
          <a:prstGeom prst="rect">
            <a:avLst/>
          </a:prstGeom>
        </p:spPr>
        <p:txBody>
          <a:bodyPr/>
          <a:lstStyle/>
          <a:p>
            <a:endParaRPr lang="da-DK"/>
          </a:p>
        </p:txBody>
      </p:sp>
      <p:sp>
        <p:nvSpPr>
          <p:cNvPr id="6" name="Pladsholder til slidenummer 5"/>
          <p:cNvSpPr>
            <a:spLocks noGrp="1"/>
          </p:cNvSpPr>
          <p:nvPr>
            <p:ph type="sldNum" sz="quarter" idx="12"/>
          </p:nvPr>
        </p:nvSpPr>
        <p:spPr>
          <a:xfrm>
            <a:off x="7939370" y="753229"/>
            <a:ext cx="1202248" cy="1090789"/>
          </a:xfrm>
          <a:prstGeom prst="rect">
            <a:avLst/>
          </a:prstGeom>
        </p:spPr>
        <p:txBody>
          <a:bodyPr/>
          <a:lstStyle>
            <a:lvl1pPr>
              <a:defRPr>
                <a:solidFill>
                  <a:schemeClr val="tx1"/>
                </a:solidFill>
              </a:defRPr>
            </a:lvl1pPr>
          </a:lstStyle>
          <a:p>
            <a:fld id="{41348D0D-4D07-4786-A475-090CA522D244}" type="slidenum">
              <a:rPr lang="da-DK" smtClean="0"/>
              <a:t>‹nr.›</a:t>
            </a:fld>
            <a:endParaRPr lang="da-DK"/>
          </a:p>
        </p:txBody>
      </p:sp>
    </p:spTree>
    <p:extLst>
      <p:ext uri="{BB962C8B-B14F-4D97-AF65-F5344CB8AC3E}">
        <p14:creationId xmlns:p14="http://schemas.microsoft.com/office/powerpoint/2010/main" val="17941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PHbusiness_RGB.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994002" y="10001"/>
            <a:ext cx="2159999" cy="856602"/>
          </a:xfrm>
          <a:prstGeom prst="rect">
            <a:avLst/>
          </a:prstGeom>
        </p:spPr>
      </p:pic>
    </p:spTree>
    <p:extLst>
      <p:ext uri="{BB962C8B-B14F-4D97-AF65-F5344CB8AC3E}">
        <p14:creationId xmlns:p14="http://schemas.microsoft.com/office/powerpoint/2010/main" val="41997664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iming>
    <p:tnLst>
      <p:par>
        <p:cTn id="1" dur="indefinite" restart="never" nodeType="tmRoot"/>
      </p:par>
    </p:tnLst>
  </p:timing>
  <p:txStyles>
    <p:titleStyle>
      <a:lvl1pPr algn="l" defTabSz="342962" rtl="0" eaLnBrk="1" latinLnBrk="0" hangingPunct="1">
        <a:spcBef>
          <a:spcPct val="0"/>
        </a:spcBef>
        <a:buNone/>
        <a:defRPr sz="2485" kern="1200">
          <a:solidFill>
            <a:srgbClr val="FBB040"/>
          </a:solidFill>
          <a:latin typeface="Verdana"/>
          <a:ea typeface="+mj-ea"/>
          <a:cs typeface="Verdana"/>
        </a:defRPr>
      </a:lvl1pPr>
    </p:titleStyle>
    <p:bodyStyle>
      <a:lvl1pPr marL="257222" indent="-257222" algn="l" defTabSz="342962" rtl="0" eaLnBrk="1" latinLnBrk="0" hangingPunct="1">
        <a:spcBef>
          <a:spcPct val="20000"/>
        </a:spcBef>
        <a:buClr>
          <a:srgbClr val="FBB040"/>
        </a:buClr>
        <a:buFont typeface="Wingdings" charset="2"/>
        <a:buChar char="§"/>
        <a:defRPr sz="1243" kern="1200">
          <a:solidFill>
            <a:srgbClr val="00163B"/>
          </a:solidFill>
          <a:latin typeface="Verdana"/>
          <a:ea typeface="+mn-ea"/>
          <a:cs typeface="Verdana"/>
        </a:defRPr>
      </a:lvl1pPr>
      <a:lvl2pPr marL="557314" indent="-214352" algn="l" defTabSz="342962" rtl="0" eaLnBrk="1" latinLnBrk="0" hangingPunct="1">
        <a:spcBef>
          <a:spcPct val="20000"/>
        </a:spcBef>
        <a:buClr>
          <a:srgbClr val="FBB040"/>
        </a:buClr>
        <a:buFont typeface="Wingdings" charset="2"/>
        <a:buChar char="§"/>
        <a:defRPr sz="1243" kern="1200">
          <a:solidFill>
            <a:srgbClr val="00163B"/>
          </a:solidFill>
          <a:latin typeface="Verdana"/>
          <a:ea typeface="+mn-ea"/>
          <a:cs typeface="Verdana"/>
        </a:defRPr>
      </a:lvl2pPr>
      <a:lvl3pPr marL="857406" indent="-171481" algn="l" defTabSz="342962" rtl="0" eaLnBrk="1" latinLnBrk="0" hangingPunct="1">
        <a:spcBef>
          <a:spcPct val="20000"/>
        </a:spcBef>
        <a:buClr>
          <a:srgbClr val="FBB040"/>
        </a:buClr>
        <a:buFont typeface="Wingdings" charset="2"/>
        <a:buChar char="§"/>
        <a:defRPr sz="1243" kern="1200">
          <a:solidFill>
            <a:srgbClr val="00163B"/>
          </a:solidFill>
          <a:latin typeface="Verdana"/>
          <a:ea typeface="+mn-ea"/>
          <a:cs typeface="Verdana"/>
        </a:defRPr>
      </a:lvl3pPr>
      <a:lvl4pPr marL="1200368" indent="-171481" algn="l" defTabSz="342962" rtl="0" eaLnBrk="1" latinLnBrk="0" hangingPunct="1">
        <a:spcBef>
          <a:spcPct val="20000"/>
        </a:spcBef>
        <a:buClr>
          <a:srgbClr val="FBB040"/>
        </a:buClr>
        <a:buFont typeface="Wingdings" charset="2"/>
        <a:buChar char="§"/>
        <a:defRPr sz="1243" kern="1200">
          <a:solidFill>
            <a:srgbClr val="00163B"/>
          </a:solidFill>
          <a:latin typeface="Verdana"/>
          <a:ea typeface="+mn-ea"/>
          <a:cs typeface="Verdana"/>
        </a:defRPr>
      </a:lvl4pPr>
      <a:lvl5pPr marL="1543331" indent="-171481" algn="l" defTabSz="342962" rtl="0" eaLnBrk="1" latinLnBrk="0" hangingPunct="1">
        <a:spcBef>
          <a:spcPct val="20000"/>
        </a:spcBef>
        <a:buClr>
          <a:srgbClr val="FBB040"/>
        </a:buClr>
        <a:buFont typeface="Wingdings" charset="2"/>
        <a:buChar char="§"/>
        <a:defRPr sz="1243" kern="1200">
          <a:solidFill>
            <a:srgbClr val="00163B"/>
          </a:solidFill>
          <a:latin typeface="Verdana"/>
          <a:ea typeface="+mn-ea"/>
          <a:cs typeface="Verdana"/>
        </a:defRPr>
      </a:lvl5pPr>
      <a:lvl6pPr marL="1886294" indent="-171481" algn="l" defTabSz="342962" rtl="0" eaLnBrk="1" latinLnBrk="0" hangingPunct="1">
        <a:spcBef>
          <a:spcPct val="20000"/>
        </a:spcBef>
        <a:buFont typeface="Arial"/>
        <a:buChar char="•"/>
        <a:defRPr sz="1519" kern="1200">
          <a:solidFill>
            <a:schemeClr val="tx1"/>
          </a:solidFill>
          <a:latin typeface="+mn-lt"/>
          <a:ea typeface="+mn-ea"/>
          <a:cs typeface="+mn-cs"/>
        </a:defRPr>
      </a:lvl6pPr>
      <a:lvl7pPr marL="2229256" indent="-171481" algn="l" defTabSz="342962" rtl="0" eaLnBrk="1" latinLnBrk="0" hangingPunct="1">
        <a:spcBef>
          <a:spcPct val="20000"/>
        </a:spcBef>
        <a:buFont typeface="Arial"/>
        <a:buChar char="•"/>
        <a:defRPr sz="1519" kern="1200">
          <a:solidFill>
            <a:schemeClr val="tx1"/>
          </a:solidFill>
          <a:latin typeface="+mn-lt"/>
          <a:ea typeface="+mn-ea"/>
          <a:cs typeface="+mn-cs"/>
        </a:defRPr>
      </a:lvl7pPr>
      <a:lvl8pPr marL="2572218" indent="-171481" algn="l" defTabSz="342962" rtl="0" eaLnBrk="1" latinLnBrk="0" hangingPunct="1">
        <a:spcBef>
          <a:spcPct val="20000"/>
        </a:spcBef>
        <a:buFont typeface="Arial"/>
        <a:buChar char="•"/>
        <a:defRPr sz="1519" kern="1200">
          <a:solidFill>
            <a:schemeClr val="tx1"/>
          </a:solidFill>
          <a:latin typeface="+mn-lt"/>
          <a:ea typeface="+mn-ea"/>
          <a:cs typeface="+mn-cs"/>
        </a:defRPr>
      </a:lvl8pPr>
      <a:lvl9pPr marL="2915180" indent="-171481" algn="l" defTabSz="342962" rtl="0" eaLnBrk="1" latinLnBrk="0" hangingPunct="1">
        <a:spcBef>
          <a:spcPct val="20000"/>
        </a:spcBef>
        <a:buFont typeface="Arial"/>
        <a:buChar char="•"/>
        <a:defRPr sz="1519" kern="1200">
          <a:solidFill>
            <a:schemeClr val="tx1"/>
          </a:solidFill>
          <a:latin typeface="+mn-lt"/>
          <a:ea typeface="+mn-ea"/>
          <a:cs typeface="+mn-cs"/>
        </a:defRPr>
      </a:lvl9pPr>
    </p:bodyStyle>
    <p:otherStyle>
      <a:defPPr>
        <a:defRPr lang="en-US"/>
      </a:defPPr>
      <a:lvl1pPr marL="0" algn="l" defTabSz="342962" rtl="0" eaLnBrk="1" latinLnBrk="0" hangingPunct="1">
        <a:defRPr sz="1381" kern="1200">
          <a:solidFill>
            <a:schemeClr val="tx1"/>
          </a:solidFill>
          <a:latin typeface="+mn-lt"/>
          <a:ea typeface="+mn-ea"/>
          <a:cs typeface="+mn-cs"/>
        </a:defRPr>
      </a:lvl1pPr>
      <a:lvl2pPr marL="342962" algn="l" defTabSz="342962" rtl="0" eaLnBrk="1" latinLnBrk="0" hangingPunct="1">
        <a:defRPr sz="1381" kern="1200">
          <a:solidFill>
            <a:schemeClr val="tx1"/>
          </a:solidFill>
          <a:latin typeface="+mn-lt"/>
          <a:ea typeface="+mn-ea"/>
          <a:cs typeface="+mn-cs"/>
        </a:defRPr>
      </a:lvl2pPr>
      <a:lvl3pPr marL="685925" algn="l" defTabSz="342962" rtl="0" eaLnBrk="1" latinLnBrk="0" hangingPunct="1">
        <a:defRPr sz="1381" kern="1200">
          <a:solidFill>
            <a:schemeClr val="tx1"/>
          </a:solidFill>
          <a:latin typeface="+mn-lt"/>
          <a:ea typeface="+mn-ea"/>
          <a:cs typeface="+mn-cs"/>
        </a:defRPr>
      </a:lvl3pPr>
      <a:lvl4pPr marL="1028888" algn="l" defTabSz="342962" rtl="0" eaLnBrk="1" latinLnBrk="0" hangingPunct="1">
        <a:defRPr sz="1381" kern="1200">
          <a:solidFill>
            <a:schemeClr val="tx1"/>
          </a:solidFill>
          <a:latin typeface="+mn-lt"/>
          <a:ea typeface="+mn-ea"/>
          <a:cs typeface="+mn-cs"/>
        </a:defRPr>
      </a:lvl4pPr>
      <a:lvl5pPr marL="1371850" algn="l" defTabSz="342962" rtl="0" eaLnBrk="1" latinLnBrk="0" hangingPunct="1">
        <a:defRPr sz="1381" kern="1200">
          <a:solidFill>
            <a:schemeClr val="tx1"/>
          </a:solidFill>
          <a:latin typeface="+mn-lt"/>
          <a:ea typeface="+mn-ea"/>
          <a:cs typeface="+mn-cs"/>
        </a:defRPr>
      </a:lvl5pPr>
      <a:lvl6pPr marL="1714812" algn="l" defTabSz="342962" rtl="0" eaLnBrk="1" latinLnBrk="0" hangingPunct="1">
        <a:defRPr sz="1381" kern="1200">
          <a:solidFill>
            <a:schemeClr val="tx1"/>
          </a:solidFill>
          <a:latin typeface="+mn-lt"/>
          <a:ea typeface="+mn-ea"/>
          <a:cs typeface="+mn-cs"/>
        </a:defRPr>
      </a:lvl6pPr>
      <a:lvl7pPr marL="2057775" algn="l" defTabSz="342962" rtl="0" eaLnBrk="1" latinLnBrk="0" hangingPunct="1">
        <a:defRPr sz="1381" kern="1200">
          <a:solidFill>
            <a:schemeClr val="tx1"/>
          </a:solidFill>
          <a:latin typeface="+mn-lt"/>
          <a:ea typeface="+mn-ea"/>
          <a:cs typeface="+mn-cs"/>
        </a:defRPr>
      </a:lvl7pPr>
      <a:lvl8pPr marL="2400737" algn="l" defTabSz="342962" rtl="0" eaLnBrk="1" latinLnBrk="0" hangingPunct="1">
        <a:defRPr sz="1381" kern="1200">
          <a:solidFill>
            <a:schemeClr val="tx1"/>
          </a:solidFill>
          <a:latin typeface="+mn-lt"/>
          <a:ea typeface="+mn-ea"/>
          <a:cs typeface="+mn-cs"/>
        </a:defRPr>
      </a:lvl8pPr>
      <a:lvl9pPr marL="2743700" algn="l" defTabSz="342962" rtl="0" eaLnBrk="1" latinLnBrk="0" hangingPunct="1">
        <a:defRPr sz="138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ryanstutorials.net/linuxtutorial/scripting.php" TargetMode="External"/><Relationship Id="rId3" Type="http://schemas.openxmlformats.org/officeDocument/2006/relationships/hyperlink" Target="http://ryanstutorials.net/linuxtutorial/cheatsheet.php" TargetMode="External"/><Relationship Id="rId7" Type="http://schemas.openxmlformats.org/officeDocument/2006/relationships/hyperlink" Target="http://kevinboone.net/classpath.html" TargetMode="External"/><Relationship Id="rId2" Type="http://schemas.openxmlformats.org/officeDocument/2006/relationships/hyperlink" Target="http://ryanstutorials.net/linuxtutorial/commandline.php" TargetMode="External"/><Relationship Id="rId1" Type="http://schemas.openxmlformats.org/officeDocument/2006/relationships/slideLayout" Target="../slideLayouts/slideLayout3.xml"/><Relationship Id="rId6" Type="http://schemas.openxmlformats.org/officeDocument/2006/relationships/hyperlink" Target="http://tecadmin.net/install-oracle-java-8-jdk-8-ubuntu-via-ppa" TargetMode="External"/><Relationship Id="rId5" Type="http://schemas.openxmlformats.org/officeDocument/2006/relationships/hyperlink" Target="http://www.tutorialspoint.com/unix_commands/nano.htm" TargetMode="External"/><Relationship Id="rId4" Type="http://schemas.openxmlformats.org/officeDocument/2006/relationships/hyperlink" Target="http://www.howtogeek.com/howto/42980/the-beginners-guide-to-nano-the-linux-command-line-text-edito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tekst 3"/>
          <p:cNvSpPr>
            <a:spLocks noGrp="1"/>
          </p:cNvSpPr>
          <p:nvPr>
            <p:ph type="body" sz="quarter" idx="10"/>
          </p:nvPr>
        </p:nvSpPr>
        <p:spPr/>
        <p:txBody>
          <a:bodyPr/>
          <a:lstStyle/>
          <a:p>
            <a:r>
              <a:rPr lang="da-DK" dirty="0" smtClean="0"/>
              <a:t>Operating System Linux – Day 2.</a:t>
            </a:r>
            <a:endParaRPr lang="da-DK" dirty="0"/>
          </a:p>
        </p:txBody>
      </p:sp>
      <p:pic>
        <p:nvPicPr>
          <p:cNvPr id="6" name="Picture 8" descr="https://www3.nd.edu/~ljordan/linux/images/tuxwhitebg.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503" r="8037"/>
          <a:stretch/>
        </p:blipFill>
        <p:spPr bwMode="auto">
          <a:xfrm>
            <a:off x="3908612" y="1434354"/>
            <a:ext cx="1165289" cy="1112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6308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tekst 1"/>
          <p:cNvSpPr>
            <a:spLocks noGrp="1"/>
          </p:cNvSpPr>
          <p:nvPr>
            <p:ph type="body" sz="quarter" idx="10"/>
          </p:nvPr>
        </p:nvSpPr>
        <p:spPr/>
        <p:txBody>
          <a:bodyPr/>
          <a:lstStyle/>
          <a:p>
            <a:r>
              <a:rPr lang="da-DK" dirty="0"/>
              <a:t>File permissions</a:t>
            </a:r>
          </a:p>
        </p:txBody>
      </p:sp>
      <p:sp>
        <p:nvSpPr>
          <p:cNvPr id="3" name="Pladsholder til indhold 2"/>
          <p:cNvSpPr>
            <a:spLocks noGrp="1"/>
          </p:cNvSpPr>
          <p:nvPr>
            <p:ph sz="quarter" idx="12"/>
          </p:nvPr>
        </p:nvSpPr>
        <p:spPr>
          <a:xfrm>
            <a:off x="510347" y="2116875"/>
            <a:ext cx="8086620" cy="4361115"/>
          </a:xfrm>
        </p:spPr>
        <p:txBody>
          <a:bodyPr>
            <a:normAutofit fontScale="92500" lnSpcReduction="20000"/>
          </a:bodyPr>
          <a:lstStyle/>
          <a:p>
            <a:pPr marL="0" indent="0">
              <a:buNone/>
            </a:pPr>
            <a:r>
              <a:rPr lang="en-US" dirty="0"/>
              <a:t>If the command ls -l is given, a long list of file names </a:t>
            </a:r>
            <a:r>
              <a:rPr lang="en-US" dirty="0" smtClean="0"/>
              <a:t>is displayed</a:t>
            </a:r>
            <a:r>
              <a:rPr lang="en-US" dirty="0"/>
              <a:t>. The </a:t>
            </a:r>
            <a:r>
              <a:rPr lang="en-US" dirty="0" smtClean="0"/>
              <a:t>first column </a:t>
            </a:r>
            <a:r>
              <a:rPr lang="en-US" dirty="0"/>
              <a:t>in this list details the </a:t>
            </a:r>
            <a:r>
              <a:rPr lang="en-US" dirty="0" smtClean="0"/>
              <a:t>permissions applying </a:t>
            </a:r>
            <a:r>
              <a:rPr lang="en-US" dirty="0"/>
              <a:t>to the file</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The </a:t>
            </a:r>
            <a:r>
              <a:rPr lang="en-US" dirty="0" err="1"/>
              <a:t>chmod</a:t>
            </a:r>
            <a:r>
              <a:rPr lang="en-US" dirty="0"/>
              <a:t> command changes the </a:t>
            </a:r>
            <a:r>
              <a:rPr lang="en-US" dirty="0" smtClean="0"/>
              <a:t>permission</a:t>
            </a:r>
            <a:br>
              <a:rPr lang="en-US" dirty="0" smtClean="0"/>
            </a:br>
            <a:r>
              <a:rPr lang="en-US" dirty="0" smtClean="0"/>
              <a:t>on a </a:t>
            </a:r>
            <a:r>
              <a:rPr lang="en-US" dirty="0"/>
              <a:t>given file or </a:t>
            </a:r>
            <a:r>
              <a:rPr lang="en-US" dirty="0" smtClean="0"/>
              <a:t>directory.</a:t>
            </a:r>
          </a:p>
          <a:p>
            <a:pPr marL="0" indent="0">
              <a:buNone/>
            </a:pPr>
            <a:r>
              <a:rPr lang="en-US" dirty="0" smtClean="0"/>
              <a:t/>
            </a:r>
            <a:br>
              <a:rPr lang="en-US" dirty="0" smtClean="0"/>
            </a:br>
            <a:r>
              <a:rPr lang="en-US" dirty="0" err="1" smtClean="0"/>
              <a:t>chmod</a:t>
            </a:r>
            <a:r>
              <a:rPr lang="en-US" dirty="0" smtClean="0"/>
              <a:t> </a:t>
            </a:r>
            <a:r>
              <a:rPr lang="en-US" dirty="0"/>
              <a:t>sets permissions in two ways.</a:t>
            </a:r>
          </a:p>
          <a:p>
            <a:pPr marL="0" indent="0">
              <a:buNone/>
            </a:pPr>
            <a:endParaRPr lang="en-US" dirty="0"/>
          </a:p>
          <a:p>
            <a:r>
              <a:rPr lang="en-US" dirty="0"/>
              <a:t>Using symbols</a:t>
            </a:r>
          </a:p>
          <a:p>
            <a:r>
              <a:rPr lang="en-US" dirty="0"/>
              <a:t>Using octal values</a:t>
            </a:r>
          </a:p>
          <a:p>
            <a:pPr marL="0" indent="0">
              <a:buNone/>
            </a:pPr>
            <a:r>
              <a:rPr lang="en-US" dirty="0" smtClean="0"/>
              <a:t> </a:t>
            </a:r>
            <a:endParaRPr lang="da-DK" dirty="0"/>
          </a:p>
        </p:txBody>
      </p:sp>
      <p:pic>
        <p:nvPicPr>
          <p:cNvPr id="5" name="Billede 4"/>
          <p:cNvPicPr>
            <a:picLocks noChangeAspect="1"/>
          </p:cNvPicPr>
          <p:nvPr/>
        </p:nvPicPr>
        <p:blipFill>
          <a:blip r:embed="rId2"/>
          <a:stretch>
            <a:fillRect/>
          </a:stretch>
        </p:blipFill>
        <p:spPr>
          <a:xfrm>
            <a:off x="2530867" y="2696007"/>
            <a:ext cx="4529014" cy="1300051"/>
          </a:xfrm>
          <a:prstGeom prst="rect">
            <a:avLst/>
          </a:prstGeom>
        </p:spPr>
      </p:pic>
      <p:graphicFrame>
        <p:nvGraphicFramePr>
          <p:cNvPr id="8" name="Tabel 7"/>
          <p:cNvGraphicFramePr>
            <a:graphicFrameLocks noGrp="1"/>
          </p:cNvGraphicFramePr>
          <p:nvPr>
            <p:extLst/>
          </p:nvPr>
        </p:nvGraphicFramePr>
        <p:xfrm>
          <a:off x="6530676" y="4880030"/>
          <a:ext cx="2458176" cy="1892617"/>
        </p:xfrm>
        <a:graphic>
          <a:graphicData uri="http://schemas.openxmlformats.org/drawingml/2006/table">
            <a:tbl>
              <a:tblPr>
                <a:tableStyleId>{125E5076-3810-47DD-B79F-674D7AD40C01}</a:tableStyleId>
              </a:tblPr>
              <a:tblGrid>
                <a:gridCol w="819392"/>
                <a:gridCol w="819392"/>
                <a:gridCol w="819392"/>
              </a:tblGrid>
              <a:tr h="143551">
                <a:tc>
                  <a:txBody>
                    <a:bodyPr/>
                    <a:lstStyle/>
                    <a:p>
                      <a:pPr algn="ctr"/>
                      <a:r>
                        <a:rPr lang="da-DK" sz="800" dirty="0" err="1">
                          <a:effectLst/>
                        </a:rPr>
                        <a:t>Octal</a:t>
                      </a:r>
                      <a:endParaRPr lang="da-DK" sz="800" dirty="0">
                        <a:effectLst/>
                      </a:endParaRPr>
                    </a:p>
                  </a:txBody>
                  <a:tcPr marL="0" marR="0" marT="0" marB="0" anchor="ctr"/>
                </a:tc>
                <a:tc>
                  <a:txBody>
                    <a:bodyPr/>
                    <a:lstStyle/>
                    <a:p>
                      <a:pPr algn="ctr"/>
                      <a:r>
                        <a:rPr lang="da-DK" sz="800" dirty="0">
                          <a:effectLst/>
                        </a:rPr>
                        <a:t>Symbol</a:t>
                      </a:r>
                    </a:p>
                  </a:txBody>
                  <a:tcPr marL="0" marR="0" marT="0" marB="0" anchor="ctr"/>
                </a:tc>
                <a:tc>
                  <a:txBody>
                    <a:bodyPr/>
                    <a:lstStyle/>
                    <a:p>
                      <a:r>
                        <a:rPr lang="da-DK" sz="800">
                          <a:effectLst/>
                        </a:rPr>
                        <a:t>Permission</a:t>
                      </a:r>
                      <a:endParaRPr lang="da-DK" sz="800"/>
                    </a:p>
                  </a:txBody>
                  <a:tcPr marL="0" marR="0" marT="0" marB="0" anchor="ctr"/>
                </a:tc>
              </a:tr>
              <a:tr h="205108">
                <a:tc>
                  <a:txBody>
                    <a:bodyPr/>
                    <a:lstStyle/>
                    <a:p>
                      <a:pPr algn="ctr"/>
                      <a:r>
                        <a:rPr lang="da-DK" sz="800" dirty="0">
                          <a:effectLst/>
                        </a:rPr>
                        <a:t>0</a:t>
                      </a:r>
                    </a:p>
                  </a:txBody>
                  <a:tcPr marL="0" marR="0" marT="0" marB="0" anchor="ctr"/>
                </a:tc>
                <a:tc>
                  <a:txBody>
                    <a:bodyPr/>
                    <a:lstStyle/>
                    <a:p>
                      <a:pPr algn="ctr"/>
                      <a:r>
                        <a:rPr lang="da-DK" sz="800" dirty="0">
                          <a:effectLst/>
                        </a:rPr>
                        <a:t>---</a:t>
                      </a:r>
                    </a:p>
                  </a:txBody>
                  <a:tcPr marL="0" marR="0" marT="0" marB="0" anchor="ctr"/>
                </a:tc>
                <a:tc>
                  <a:txBody>
                    <a:bodyPr/>
                    <a:lstStyle/>
                    <a:p>
                      <a:r>
                        <a:rPr lang="da-DK" sz="800"/>
                        <a:t>No Permissions</a:t>
                      </a:r>
                    </a:p>
                  </a:txBody>
                  <a:tcPr marL="0" marR="0" marT="0" marB="0" anchor="ctr"/>
                </a:tc>
              </a:tr>
              <a:tr h="205108">
                <a:tc>
                  <a:txBody>
                    <a:bodyPr/>
                    <a:lstStyle/>
                    <a:p>
                      <a:pPr algn="ctr"/>
                      <a:r>
                        <a:rPr lang="da-DK" sz="800">
                          <a:effectLst/>
                        </a:rPr>
                        <a:t>1</a:t>
                      </a:r>
                    </a:p>
                  </a:txBody>
                  <a:tcPr marL="0" marR="0" marT="0" marB="0" anchor="ctr"/>
                </a:tc>
                <a:tc>
                  <a:txBody>
                    <a:bodyPr/>
                    <a:lstStyle/>
                    <a:p>
                      <a:pPr algn="ctr"/>
                      <a:r>
                        <a:rPr lang="da-DK" sz="800" dirty="0">
                          <a:effectLst/>
                        </a:rPr>
                        <a:t>--x</a:t>
                      </a:r>
                    </a:p>
                  </a:txBody>
                  <a:tcPr marL="0" marR="0" marT="0" marB="0" anchor="ctr"/>
                </a:tc>
                <a:tc>
                  <a:txBody>
                    <a:bodyPr/>
                    <a:lstStyle/>
                    <a:p>
                      <a:r>
                        <a:rPr lang="da-DK" sz="800"/>
                        <a:t>Execute</a:t>
                      </a:r>
                    </a:p>
                  </a:txBody>
                  <a:tcPr marL="0" marR="0" marT="0" marB="0" anchor="ctr"/>
                </a:tc>
              </a:tr>
              <a:tr h="205108">
                <a:tc>
                  <a:txBody>
                    <a:bodyPr/>
                    <a:lstStyle/>
                    <a:p>
                      <a:pPr algn="ctr"/>
                      <a:r>
                        <a:rPr lang="da-DK" sz="800">
                          <a:effectLst/>
                        </a:rPr>
                        <a:t>2</a:t>
                      </a:r>
                    </a:p>
                  </a:txBody>
                  <a:tcPr marL="0" marR="0" marT="0" marB="0" anchor="ctr"/>
                </a:tc>
                <a:tc>
                  <a:txBody>
                    <a:bodyPr/>
                    <a:lstStyle/>
                    <a:p>
                      <a:pPr algn="ctr"/>
                      <a:r>
                        <a:rPr lang="da-DK" sz="800" dirty="0">
                          <a:effectLst/>
                        </a:rPr>
                        <a:t>-w-</a:t>
                      </a:r>
                    </a:p>
                  </a:txBody>
                  <a:tcPr marL="0" marR="0" marT="0" marB="0" anchor="ctr"/>
                </a:tc>
                <a:tc>
                  <a:txBody>
                    <a:bodyPr/>
                    <a:lstStyle/>
                    <a:p>
                      <a:r>
                        <a:rPr lang="da-DK" sz="800"/>
                        <a:t>Write</a:t>
                      </a:r>
                    </a:p>
                  </a:txBody>
                  <a:tcPr marL="0" marR="0" marT="0" marB="0" anchor="ctr"/>
                </a:tc>
              </a:tr>
              <a:tr h="239843">
                <a:tc>
                  <a:txBody>
                    <a:bodyPr/>
                    <a:lstStyle/>
                    <a:p>
                      <a:pPr algn="ctr"/>
                      <a:r>
                        <a:rPr lang="da-DK" sz="800">
                          <a:effectLst/>
                        </a:rPr>
                        <a:t>3</a:t>
                      </a:r>
                    </a:p>
                  </a:txBody>
                  <a:tcPr marL="0" marR="0" marT="0" marB="0" anchor="ctr"/>
                </a:tc>
                <a:tc>
                  <a:txBody>
                    <a:bodyPr/>
                    <a:lstStyle/>
                    <a:p>
                      <a:pPr algn="ctr"/>
                      <a:r>
                        <a:rPr lang="da-DK" sz="800" dirty="0">
                          <a:effectLst/>
                        </a:rPr>
                        <a:t>-</a:t>
                      </a:r>
                      <a:r>
                        <a:rPr lang="da-DK" sz="800" dirty="0" err="1">
                          <a:effectLst/>
                        </a:rPr>
                        <a:t>wx</a:t>
                      </a:r>
                      <a:endParaRPr lang="da-DK" sz="800" dirty="0">
                        <a:effectLst/>
                      </a:endParaRPr>
                    </a:p>
                  </a:txBody>
                  <a:tcPr marL="0" marR="0" marT="0" marB="0" anchor="ctr"/>
                </a:tc>
                <a:tc>
                  <a:txBody>
                    <a:bodyPr/>
                    <a:lstStyle/>
                    <a:p>
                      <a:r>
                        <a:rPr lang="da-DK" sz="800"/>
                        <a:t>Write and Execute</a:t>
                      </a:r>
                    </a:p>
                  </a:txBody>
                  <a:tcPr marL="0" marR="0" marT="0" marB="0" anchor="ctr"/>
                </a:tc>
              </a:tr>
              <a:tr h="205108">
                <a:tc>
                  <a:txBody>
                    <a:bodyPr/>
                    <a:lstStyle/>
                    <a:p>
                      <a:pPr algn="ctr"/>
                      <a:r>
                        <a:rPr lang="da-DK" sz="800">
                          <a:effectLst/>
                        </a:rPr>
                        <a:t>4</a:t>
                      </a:r>
                    </a:p>
                  </a:txBody>
                  <a:tcPr marL="0" marR="0" marT="0" marB="0" anchor="ctr"/>
                </a:tc>
                <a:tc>
                  <a:txBody>
                    <a:bodyPr/>
                    <a:lstStyle/>
                    <a:p>
                      <a:pPr algn="ctr"/>
                      <a:r>
                        <a:rPr lang="da-DK" sz="800" dirty="0">
                          <a:effectLst/>
                        </a:rPr>
                        <a:t>r--</a:t>
                      </a:r>
                    </a:p>
                  </a:txBody>
                  <a:tcPr marL="0" marR="0" marT="0" marB="0" anchor="ctr"/>
                </a:tc>
                <a:tc>
                  <a:txBody>
                    <a:bodyPr/>
                    <a:lstStyle/>
                    <a:p>
                      <a:r>
                        <a:rPr lang="da-DK" sz="800"/>
                        <a:t>Read</a:t>
                      </a:r>
                    </a:p>
                  </a:txBody>
                  <a:tcPr marL="0" marR="0" marT="0" marB="0" anchor="ctr"/>
                </a:tc>
              </a:tr>
              <a:tr h="239843">
                <a:tc>
                  <a:txBody>
                    <a:bodyPr/>
                    <a:lstStyle/>
                    <a:p>
                      <a:pPr algn="ctr"/>
                      <a:r>
                        <a:rPr lang="da-DK" sz="800">
                          <a:effectLst/>
                        </a:rPr>
                        <a:t>5</a:t>
                      </a:r>
                    </a:p>
                  </a:txBody>
                  <a:tcPr marL="0" marR="0" marT="0" marB="0" anchor="ctr"/>
                </a:tc>
                <a:tc>
                  <a:txBody>
                    <a:bodyPr/>
                    <a:lstStyle/>
                    <a:p>
                      <a:pPr algn="ctr"/>
                      <a:r>
                        <a:rPr lang="da-DK" sz="800" dirty="0">
                          <a:effectLst/>
                        </a:rPr>
                        <a:t>r-x</a:t>
                      </a:r>
                    </a:p>
                  </a:txBody>
                  <a:tcPr marL="0" marR="0" marT="0" marB="0" anchor="ctr"/>
                </a:tc>
                <a:tc>
                  <a:txBody>
                    <a:bodyPr/>
                    <a:lstStyle/>
                    <a:p>
                      <a:r>
                        <a:rPr lang="da-DK" sz="800"/>
                        <a:t>Read and Execute</a:t>
                      </a:r>
                    </a:p>
                  </a:txBody>
                  <a:tcPr marL="0" marR="0" marT="0" marB="0" anchor="ctr"/>
                </a:tc>
              </a:tr>
              <a:tr h="205108">
                <a:tc>
                  <a:txBody>
                    <a:bodyPr/>
                    <a:lstStyle/>
                    <a:p>
                      <a:pPr algn="ctr"/>
                      <a:r>
                        <a:rPr lang="da-DK" sz="800">
                          <a:effectLst/>
                        </a:rPr>
                        <a:t>6</a:t>
                      </a:r>
                    </a:p>
                  </a:txBody>
                  <a:tcPr marL="0" marR="0" marT="0" marB="0" anchor="ctr"/>
                </a:tc>
                <a:tc>
                  <a:txBody>
                    <a:bodyPr/>
                    <a:lstStyle/>
                    <a:p>
                      <a:pPr algn="ctr"/>
                      <a:r>
                        <a:rPr lang="da-DK" sz="800" dirty="0" err="1">
                          <a:effectLst/>
                        </a:rPr>
                        <a:t>rw</a:t>
                      </a:r>
                      <a:r>
                        <a:rPr lang="da-DK" sz="800" dirty="0">
                          <a:effectLst/>
                        </a:rPr>
                        <a:t>-</a:t>
                      </a:r>
                    </a:p>
                  </a:txBody>
                  <a:tcPr marL="0" marR="0" marT="0" marB="0" anchor="ctr"/>
                </a:tc>
                <a:tc>
                  <a:txBody>
                    <a:bodyPr/>
                    <a:lstStyle/>
                    <a:p>
                      <a:r>
                        <a:rPr lang="da-DK" sz="800" dirty="0"/>
                        <a:t>Read and Write</a:t>
                      </a:r>
                    </a:p>
                  </a:txBody>
                  <a:tcPr marL="0" marR="0" marT="0" marB="0" anchor="ctr"/>
                </a:tc>
              </a:tr>
              <a:tr h="239843">
                <a:tc>
                  <a:txBody>
                    <a:bodyPr/>
                    <a:lstStyle/>
                    <a:p>
                      <a:pPr algn="ctr"/>
                      <a:r>
                        <a:rPr lang="da-DK" sz="800">
                          <a:effectLst/>
                        </a:rPr>
                        <a:t>7</a:t>
                      </a:r>
                    </a:p>
                  </a:txBody>
                  <a:tcPr marL="0" marR="0" marT="0" marB="0" anchor="ctr"/>
                </a:tc>
                <a:tc>
                  <a:txBody>
                    <a:bodyPr/>
                    <a:lstStyle/>
                    <a:p>
                      <a:pPr algn="ctr"/>
                      <a:r>
                        <a:rPr lang="da-DK" sz="800">
                          <a:effectLst/>
                        </a:rPr>
                        <a:t>rwx</a:t>
                      </a:r>
                    </a:p>
                  </a:txBody>
                  <a:tcPr marL="0" marR="0" marT="0" marB="0" anchor="ctr"/>
                </a:tc>
                <a:tc>
                  <a:txBody>
                    <a:bodyPr/>
                    <a:lstStyle/>
                    <a:p>
                      <a:r>
                        <a:rPr lang="da-DK" sz="800" dirty="0"/>
                        <a:t>Read, Write, and </a:t>
                      </a:r>
                      <a:r>
                        <a:rPr lang="da-DK" sz="800" dirty="0" err="1"/>
                        <a:t>Execute</a:t>
                      </a:r>
                      <a:endParaRPr lang="da-DK" sz="800" dirty="0"/>
                    </a:p>
                  </a:txBody>
                  <a:tcPr marL="0" marR="0" marT="0" marB="0" anchor="ctr"/>
                </a:tc>
              </a:tr>
            </a:tbl>
          </a:graphicData>
        </a:graphic>
      </p:graphicFrame>
    </p:spTree>
    <p:extLst>
      <p:ext uri="{BB962C8B-B14F-4D97-AF65-F5344CB8AC3E}">
        <p14:creationId xmlns:p14="http://schemas.microsoft.com/office/powerpoint/2010/main" val="12534577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tekst 1"/>
          <p:cNvSpPr>
            <a:spLocks noGrp="1"/>
          </p:cNvSpPr>
          <p:nvPr>
            <p:ph type="body" sz="quarter" idx="10"/>
          </p:nvPr>
        </p:nvSpPr>
        <p:spPr/>
        <p:txBody>
          <a:bodyPr/>
          <a:lstStyle/>
          <a:p>
            <a:r>
              <a:rPr lang="da-DK" dirty="0"/>
              <a:t> Linux file system layout</a:t>
            </a:r>
          </a:p>
        </p:txBody>
      </p:sp>
      <p:sp>
        <p:nvSpPr>
          <p:cNvPr id="3" name="Pladsholder til indhold 2"/>
          <p:cNvSpPr>
            <a:spLocks noGrp="1"/>
          </p:cNvSpPr>
          <p:nvPr>
            <p:ph sz="quarter" idx="12"/>
          </p:nvPr>
        </p:nvSpPr>
        <p:spPr>
          <a:xfrm>
            <a:off x="510347" y="2116875"/>
            <a:ext cx="3277882" cy="3773393"/>
          </a:xfrm>
        </p:spPr>
        <p:txBody>
          <a:bodyPr/>
          <a:lstStyle/>
          <a:p>
            <a:pPr marL="0" indent="0">
              <a:spcBef>
                <a:spcPts val="1200"/>
              </a:spcBef>
              <a:buNone/>
            </a:pPr>
            <a:r>
              <a:rPr lang="en-US" dirty="0"/>
              <a:t>This is a layout from a </a:t>
            </a:r>
            <a:r>
              <a:rPr lang="en-US" dirty="0" err="1"/>
              <a:t>RedHat</a:t>
            </a:r>
            <a:r>
              <a:rPr lang="en-US" dirty="0"/>
              <a:t> </a:t>
            </a:r>
            <a:r>
              <a:rPr lang="en-US" dirty="0" smtClean="0"/>
              <a:t>system.</a:t>
            </a:r>
          </a:p>
          <a:p>
            <a:pPr marL="0" indent="0">
              <a:spcBef>
                <a:spcPts val="1200"/>
              </a:spcBef>
              <a:buNone/>
            </a:pPr>
            <a:r>
              <a:rPr lang="en-US" dirty="0" smtClean="0"/>
              <a:t>Depending </a:t>
            </a:r>
            <a:r>
              <a:rPr lang="en-US" dirty="0"/>
              <a:t>on the system admin, the operating system and the mission of the UNIX machine, the structure may vary, and directories may be left out or added at </a:t>
            </a:r>
            <a:r>
              <a:rPr lang="en-US" dirty="0" smtClean="0"/>
              <a:t>will.</a:t>
            </a:r>
          </a:p>
          <a:p>
            <a:pPr marL="0" indent="0">
              <a:spcBef>
                <a:spcPts val="1200"/>
              </a:spcBef>
              <a:buNone/>
            </a:pPr>
            <a:r>
              <a:rPr lang="en-US" dirty="0" smtClean="0"/>
              <a:t>The </a:t>
            </a:r>
            <a:r>
              <a:rPr lang="en-US" dirty="0"/>
              <a:t>names are not even required; they are only a convention.</a:t>
            </a:r>
            <a:endParaRPr lang="da-DK" dirty="0"/>
          </a:p>
        </p:txBody>
      </p:sp>
      <p:pic>
        <p:nvPicPr>
          <p:cNvPr id="1026" name="Picture 2" descr="http://tldp.org/LDP/intro-linux/html/images/FS-layou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8229" y="1274777"/>
            <a:ext cx="5260959" cy="5583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50136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tekst 1"/>
          <p:cNvSpPr>
            <a:spLocks noGrp="1"/>
          </p:cNvSpPr>
          <p:nvPr>
            <p:ph type="body" sz="quarter" idx="10"/>
          </p:nvPr>
        </p:nvSpPr>
        <p:spPr>
          <a:xfrm>
            <a:off x="510347" y="236243"/>
            <a:ext cx="8086620" cy="1143427"/>
          </a:xfrm>
        </p:spPr>
        <p:txBody>
          <a:bodyPr/>
          <a:lstStyle/>
          <a:p>
            <a:r>
              <a:rPr lang="en-US" dirty="0"/>
              <a:t>Subdirectories of the root directory</a:t>
            </a:r>
            <a:endParaRPr lang="da-DK" dirty="0"/>
          </a:p>
        </p:txBody>
      </p:sp>
      <p:graphicFrame>
        <p:nvGraphicFramePr>
          <p:cNvPr id="4" name="Tabel 3"/>
          <p:cNvGraphicFramePr>
            <a:graphicFrameLocks noGrp="1"/>
          </p:cNvGraphicFramePr>
          <p:nvPr/>
        </p:nvGraphicFramePr>
        <p:xfrm>
          <a:off x="320634" y="1021283"/>
          <a:ext cx="8556171" cy="5420469"/>
        </p:xfrm>
        <a:graphic>
          <a:graphicData uri="http://schemas.openxmlformats.org/drawingml/2006/table">
            <a:tbl>
              <a:tblPr>
                <a:tableStyleId>{69CF1AB2-1976-4502-BF36-3FF5EA218861}</a:tableStyleId>
              </a:tblPr>
              <a:tblGrid>
                <a:gridCol w="930109"/>
                <a:gridCol w="7626062"/>
              </a:tblGrid>
              <a:tr h="217745">
                <a:tc>
                  <a:txBody>
                    <a:bodyPr/>
                    <a:lstStyle/>
                    <a:p>
                      <a:pPr algn="l"/>
                      <a:r>
                        <a:rPr lang="da-DK" sz="1200" dirty="0">
                          <a:solidFill>
                            <a:schemeClr val="bg1"/>
                          </a:solidFill>
                        </a:rPr>
                        <a:t>Directory</a:t>
                      </a:r>
                    </a:p>
                  </a:txBody>
                  <a:tcPr marL="34849" marR="34849" marT="17424" marB="17424" anchor="ctr">
                    <a:solidFill>
                      <a:schemeClr val="accent1"/>
                    </a:solidFill>
                  </a:tcPr>
                </a:tc>
                <a:tc>
                  <a:txBody>
                    <a:bodyPr/>
                    <a:lstStyle/>
                    <a:p>
                      <a:pPr algn="l"/>
                      <a:r>
                        <a:rPr lang="da-DK" sz="1200" dirty="0">
                          <a:solidFill>
                            <a:schemeClr val="bg1"/>
                          </a:solidFill>
                        </a:rPr>
                        <a:t>Content</a:t>
                      </a:r>
                    </a:p>
                  </a:txBody>
                  <a:tcPr marL="34849" marR="34849" marT="17424" marB="17424" anchor="ctr">
                    <a:solidFill>
                      <a:schemeClr val="accent1"/>
                    </a:solidFill>
                  </a:tcPr>
                </a:tc>
              </a:tr>
              <a:tr h="217745">
                <a:tc>
                  <a:txBody>
                    <a:bodyPr/>
                    <a:lstStyle/>
                    <a:p>
                      <a:pPr algn="l"/>
                      <a:r>
                        <a:rPr lang="da-DK" sz="1200" dirty="0"/>
                        <a:t>/bin</a:t>
                      </a:r>
                    </a:p>
                  </a:txBody>
                  <a:tcPr marL="34849" marR="34849" marT="17424" marB="17424" anchor="ctr"/>
                </a:tc>
                <a:tc>
                  <a:txBody>
                    <a:bodyPr/>
                    <a:lstStyle/>
                    <a:p>
                      <a:pPr algn="l"/>
                      <a:r>
                        <a:rPr lang="en-US" sz="1200"/>
                        <a:t>Common programs, shared by the system, the system administrator and the users.</a:t>
                      </a:r>
                    </a:p>
                  </a:txBody>
                  <a:tcPr marL="34849" marR="34849" marT="17424" marB="17424" anchor="ctr"/>
                </a:tc>
              </a:tr>
              <a:tr h="435885">
                <a:tc>
                  <a:txBody>
                    <a:bodyPr/>
                    <a:lstStyle/>
                    <a:p>
                      <a:pPr algn="l"/>
                      <a:r>
                        <a:rPr lang="da-DK" sz="1200" dirty="0"/>
                        <a:t>/boot</a:t>
                      </a:r>
                    </a:p>
                  </a:txBody>
                  <a:tcPr marL="34849" marR="34849" marT="17424" marB="17424" anchor="ctr"/>
                </a:tc>
                <a:tc>
                  <a:txBody>
                    <a:bodyPr/>
                    <a:lstStyle/>
                    <a:p>
                      <a:pPr algn="l"/>
                      <a:r>
                        <a:rPr lang="en-US" sz="1200"/>
                        <a:t>The startup files and the kernel, vmlinuz. In some recent distributions also grub data. Grub is the GRand Unified Boot loader and is an attempt to get rid of the many different boot-loaders we know today.</a:t>
                      </a:r>
                    </a:p>
                  </a:txBody>
                  <a:tcPr marL="34849" marR="34849" marT="17424" marB="17424" anchor="ctr"/>
                </a:tc>
              </a:tr>
              <a:tr h="275472">
                <a:tc>
                  <a:txBody>
                    <a:bodyPr/>
                    <a:lstStyle/>
                    <a:p>
                      <a:pPr algn="l"/>
                      <a:r>
                        <a:rPr lang="da-DK" sz="1200" dirty="0"/>
                        <a:t>/</a:t>
                      </a:r>
                      <a:r>
                        <a:rPr lang="da-DK" sz="1200" dirty="0" err="1"/>
                        <a:t>dev</a:t>
                      </a:r>
                      <a:endParaRPr lang="da-DK" sz="1200" dirty="0"/>
                    </a:p>
                  </a:txBody>
                  <a:tcPr marL="34849" marR="34849" marT="17424" marB="17424" anchor="ctr"/>
                </a:tc>
                <a:tc>
                  <a:txBody>
                    <a:bodyPr/>
                    <a:lstStyle/>
                    <a:p>
                      <a:pPr algn="l"/>
                      <a:r>
                        <a:rPr lang="en-US" sz="1200" dirty="0"/>
                        <a:t>Contains references to all the CPU peripheral hardware, which are represented as files with special properties.</a:t>
                      </a:r>
                    </a:p>
                  </a:txBody>
                  <a:tcPr marL="34849" marR="34849" marT="17424" marB="17424" anchor="ctr"/>
                </a:tc>
              </a:tr>
              <a:tr h="400640">
                <a:tc>
                  <a:txBody>
                    <a:bodyPr/>
                    <a:lstStyle/>
                    <a:p>
                      <a:pPr algn="l"/>
                      <a:r>
                        <a:rPr lang="da-DK" sz="1200"/>
                        <a:t>/etc</a:t>
                      </a:r>
                    </a:p>
                  </a:txBody>
                  <a:tcPr marL="34849" marR="34849" marT="17424" marB="17424" anchor="ctr"/>
                </a:tc>
                <a:tc>
                  <a:txBody>
                    <a:bodyPr/>
                    <a:lstStyle/>
                    <a:p>
                      <a:pPr algn="l"/>
                      <a:r>
                        <a:rPr lang="en-US" sz="1200" dirty="0"/>
                        <a:t>Most important system configuration files are in /</a:t>
                      </a:r>
                      <a:r>
                        <a:rPr lang="en-US" sz="1200" dirty="0" err="1"/>
                        <a:t>etc</a:t>
                      </a:r>
                      <a:r>
                        <a:rPr lang="en-US" sz="1200" dirty="0"/>
                        <a:t>, this directory contains data similar to those in the Control Panel in Windows</a:t>
                      </a:r>
                    </a:p>
                  </a:txBody>
                  <a:tcPr marL="34849" marR="34849" marT="17424" marB="17424" anchor="ctr"/>
                </a:tc>
              </a:tr>
              <a:tr h="217745">
                <a:tc>
                  <a:txBody>
                    <a:bodyPr/>
                    <a:lstStyle/>
                    <a:p>
                      <a:pPr algn="l"/>
                      <a:r>
                        <a:rPr lang="da-DK" sz="1200"/>
                        <a:t>/home</a:t>
                      </a:r>
                    </a:p>
                  </a:txBody>
                  <a:tcPr marL="34849" marR="34849" marT="17424" marB="17424" anchor="ctr"/>
                </a:tc>
                <a:tc>
                  <a:txBody>
                    <a:bodyPr/>
                    <a:lstStyle/>
                    <a:p>
                      <a:pPr algn="l"/>
                      <a:r>
                        <a:rPr lang="en-US" sz="1200" dirty="0"/>
                        <a:t>Home directories of the common users.</a:t>
                      </a:r>
                    </a:p>
                  </a:txBody>
                  <a:tcPr marL="34849" marR="34849" marT="17424" marB="17424" anchor="ctr"/>
                </a:tc>
              </a:tr>
              <a:tr h="217745">
                <a:tc>
                  <a:txBody>
                    <a:bodyPr/>
                    <a:lstStyle/>
                    <a:p>
                      <a:pPr algn="l"/>
                      <a:r>
                        <a:rPr lang="da-DK" sz="1200"/>
                        <a:t>/initrd</a:t>
                      </a:r>
                    </a:p>
                  </a:txBody>
                  <a:tcPr marL="34849" marR="34849" marT="17424" marB="17424" anchor="ctr"/>
                </a:tc>
                <a:tc>
                  <a:txBody>
                    <a:bodyPr/>
                    <a:lstStyle/>
                    <a:p>
                      <a:pPr algn="l"/>
                      <a:r>
                        <a:rPr lang="en-US" sz="1200" dirty="0"/>
                        <a:t>(on some distributions) Information for booting. Do not remove!</a:t>
                      </a:r>
                    </a:p>
                  </a:txBody>
                  <a:tcPr marL="34849" marR="34849" marT="17424" marB="17424" anchor="ctr"/>
                </a:tc>
              </a:tr>
              <a:tr h="217745">
                <a:tc>
                  <a:txBody>
                    <a:bodyPr/>
                    <a:lstStyle/>
                    <a:p>
                      <a:pPr algn="l"/>
                      <a:r>
                        <a:rPr lang="da-DK" sz="1200"/>
                        <a:t>/lib</a:t>
                      </a:r>
                    </a:p>
                  </a:txBody>
                  <a:tcPr marL="34849" marR="34849" marT="17424" marB="17424" anchor="ctr"/>
                </a:tc>
                <a:tc>
                  <a:txBody>
                    <a:bodyPr/>
                    <a:lstStyle/>
                    <a:p>
                      <a:pPr algn="l"/>
                      <a:r>
                        <a:rPr lang="en-US" sz="1200" dirty="0"/>
                        <a:t>Library files, includes files for all kinds of programs needed by the system and the users.</a:t>
                      </a:r>
                    </a:p>
                  </a:txBody>
                  <a:tcPr marL="34849" marR="34849" marT="17424" marB="17424" anchor="ctr"/>
                </a:tc>
              </a:tr>
              <a:tr h="275472">
                <a:tc>
                  <a:txBody>
                    <a:bodyPr/>
                    <a:lstStyle/>
                    <a:p>
                      <a:pPr algn="l"/>
                      <a:r>
                        <a:rPr lang="da-DK" sz="1200"/>
                        <a:t>/lost+found</a:t>
                      </a:r>
                    </a:p>
                  </a:txBody>
                  <a:tcPr marL="34849" marR="34849" marT="17424" marB="17424" anchor="ctr"/>
                </a:tc>
                <a:tc>
                  <a:txBody>
                    <a:bodyPr/>
                    <a:lstStyle/>
                    <a:p>
                      <a:pPr algn="l"/>
                      <a:r>
                        <a:rPr lang="en-US" sz="1200" dirty="0"/>
                        <a:t>Every partition has a </a:t>
                      </a:r>
                      <a:r>
                        <a:rPr lang="en-US" sz="1200" dirty="0" err="1"/>
                        <a:t>lost+found</a:t>
                      </a:r>
                      <a:r>
                        <a:rPr lang="en-US" sz="1200" dirty="0"/>
                        <a:t> in its upper directory. Files that were saved during failures are here.</a:t>
                      </a:r>
                    </a:p>
                  </a:txBody>
                  <a:tcPr marL="34849" marR="34849" marT="17424" marB="17424" anchor="ctr"/>
                </a:tc>
              </a:tr>
              <a:tr h="217745">
                <a:tc>
                  <a:txBody>
                    <a:bodyPr/>
                    <a:lstStyle/>
                    <a:p>
                      <a:pPr algn="l"/>
                      <a:r>
                        <a:rPr lang="da-DK" sz="1200"/>
                        <a:t>/misc</a:t>
                      </a:r>
                    </a:p>
                  </a:txBody>
                  <a:tcPr marL="34849" marR="34849" marT="17424" marB="17424" anchor="ctr"/>
                </a:tc>
                <a:tc>
                  <a:txBody>
                    <a:bodyPr/>
                    <a:lstStyle/>
                    <a:p>
                      <a:pPr algn="l"/>
                      <a:r>
                        <a:rPr lang="da-DK" sz="1200" dirty="0"/>
                        <a:t>For </a:t>
                      </a:r>
                      <a:r>
                        <a:rPr lang="da-DK" sz="1200" dirty="0" err="1"/>
                        <a:t>miscellaneous</a:t>
                      </a:r>
                      <a:r>
                        <a:rPr lang="da-DK" sz="1200" dirty="0"/>
                        <a:t> purposes.</a:t>
                      </a:r>
                    </a:p>
                  </a:txBody>
                  <a:tcPr marL="34849" marR="34849" marT="17424" marB="17424" anchor="ctr"/>
                </a:tc>
              </a:tr>
              <a:tr h="217745">
                <a:tc>
                  <a:txBody>
                    <a:bodyPr/>
                    <a:lstStyle/>
                    <a:p>
                      <a:pPr algn="l"/>
                      <a:r>
                        <a:rPr lang="da-DK" sz="1200"/>
                        <a:t>/mnt</a:t>
                      </a:r>
                    </a:p>
                  </a:txBody>
                  <a:tcPr marL="34849" marR="34849" marT="17424" marB="17424" anchor="ctr"/>
                </a:tc>
                <a:tc>
                  <a:txBody>
                    <a:bodyPr/>
                    <a:lstStyle/>
                    <a:p>
                      <a:pPr algn="l"/>
                      <a:r>
                        <a:rPr lang="en-US" sz="1200" dirty="0"/>
                        <a:t>Standard mount point for external file systems, e.g. a CD-ROM or a digital camera.</a:t>
                      </a:r>
                    </a:p>
                  </a:txBody>
                  <a:tcPr marL="34849" marR="34849" marT="17424" marB="17424" anchor="ctr"/>
                </a:tc>
              </a:tr>
              <a:tr h="217745">
                <a:tc>
                  <a:txBody>
                    <a:bodyPr/>
                    <a:lstStyle/>
                    <a:p>
                      <a:pPr algn="l"/>
                      <a:r>
                        <a:rPr lang="da-DK" sz="1200"/>
                        <a:t>/net</a:t>
                      </a:r>
                    </a:p>
                  </a:txBody>
                  <a:tcPr marL="34849" marR="34849" marT="17424" marB="17424" anchor="ctr"/>
                </a:tc>
                <a:tc>
                  <a:txBody>
                    <a:bodyPr/>
                    <a:lstStyle/>
                    <a:p>
                      <a:pPr algn="l"/>
                      <a:r>
                        <a:rPr lang="en-US" sz="1200" dirty="0"/>
                        <a:t>Standard mount point for entire remote file systems</a:t>
                      </a:r>
                    </a:p>
                  </a:txBody>
                  <a:tcPr marL="34849" marR="34849" marT="17424" marB="17424" anchor="ctr"/>
                </a:tc>
              </a:tr>
              <a:tr h="217745">
                <a:tc>
                  <a:txBody>
                    <a:bodyPr/>
                    <a:lstStyle/>
                    <a:p>
                      <a:pPr algn="l"/>
                      <a:r>
                        <a:rPr lang="da-DK" sz="1200"/>
                        <a:t>/opt</a:t>
                      </a:r>
                    </a:p>
                  </a:txBody>
                  <a:tcPr marL="34849" marR="34849" marT="17424" marB="17424" anchor="ctr"/>
                </a:tc>
                <a:tc>
                  <a:txBody>
                    <a:bodyPr/>
                    <a:lstStyle/>
                    <a:p>
                      <a:pPr algn="l"/>
                      <a:r>
                        <a:rPr lang="en-US" sz="1200" dirty="0"/>
                        <a:t>Typically contains extra and third party software.</a:t>
                      </a:r>
                    </a:p>
                  </a:txBody>
                  <a:tcPr marL="34849" marR="34849" marT="17424" marB="17424" anchor="ctr"/>
                </a:tc>
              </a:tr>
              <a:tr h="583535">
                <a:tc>
                  <a:txBody>
                    <a:bodyPr/>
                    <a:lstStyle/>
                    <a:p>
                      <a:pPr algn="l"/>
                      <a:r>
                        <a:rPr lang="da-DK" sz="1200"/>
                        <a:t>/proc</a:t>
                      </a:r>
                    </a:p>
                  </a:txBody>
                  <a:tcPr marL="34849" marR="34849" marT="17424" marB="17424" anchor="ctr"/>
                </a:tc>
                <a:tc>
                  <a:txBody>
                    <a:bodyPr/>
                    <a:lstStyle/>
                    <a:p>
                      <a:pPr algn="l"/>
                      <a:r>
                        <a:rPr lang="en-US" sz="1200"/>
                        <a:t>A virtual file system containing information about system resources. More information about the meaning of the files in proc is obtained by entering the command man proc in a terminal window. The file proc.txt discusses the virtual file system in detail.</a:t>
                      </a:r>
                    </a:p>
                  </a:txBody>
                  <a:tcPr marL="34849" marR="34849" marT="17424" marB="17424" anchor="ctr"/>
                </a:tc>
              </a:tr>
              <a:tr h="400640">
                <a:tc>
                  <a:txBody>
                    <a:bodyPr/>
                    <a:lstStyle/>
                    <a:p>
                      <a:pPr algn="l"/>
                      <a:r>
                        <a:rPr lang="da-DK" sz="1200"/>
                        <a:t>/root</a:t>
                      </a:r>
                    </a:p>
                  </a:txBody>
                  <a:tcPr marL="34849" marR="34849" marT="17424" marB="17424" anchor="ctr"/>
                </a:tc>
                <a:tc>
                  <a:txBody>
                    <a:bodyPr/>
                    <a:lstStyle/>
                    <a:p>
                      <a:pPr algn="l"/>
                      <a:r>
                        <a:rPr lang="en-US" sz="1200"/>
                        <a:t>The administrative user's home directory. Mind the difference between /, the root directory and /root, the home directory of the root user.</a:t>
                      </a:r>
                    </a:p>
                  </a:txBody>
                  <a:tcPr marL="34849" marR="34849" marT="17424" marB="17424" anchor="ctr"/>
                </a:tc>
              </a:tr>
              <a:tr h="217745">
                <a:tc>
                  <a:txBody>
                    <a:bodyPr/>
                    <a:lstStyle/>
                    <a:p>
                      <a:pPr algn="l"/>
                      <a:r>
                        <a:rPr lang="da-DK" sz="1200"/>
                        <a:t>/sbin</a:t>
                      </a:r>
                    </a:p>
                  </a:txBody>
                  <a:tcPr marL="34849" marR="34849" marT="17424" marB="17424" anchor="ctr"/>
                </a:tc>
                <a:tc>
                  <a:txBody>
                    <a:bodyPr/>
                    <a:lstStyle/>
                    <a:p>
                      <a:pPr algn="l"/>
                      <a:r>
                        <a:rPr lang="en-US" sz="1200"/>
                        <a:t>Programs for use by the system and the system administrator.</a:t>
                      </a:r>
                    </a:p>
                  </a:txBody>
                  <a:tcPr marL="34849" marR="34849" marT="17424" marB="17424" anchor="ctr"/>
                </a:tc>
              </a:tr>
              <a:tr h="217745">
                <a:tc>
                  <a:txBody>
                    <a:bodyPr/>
                    <a:lstStyle/>
                    <a:p>
                      <a:pPr algn="l"/>
                      <a:r>
                        <a:rPr lang="da-DK" sz="1200"/>
                        <a:t>/tmp</a:t>
                      </a:r>
                    </a:p>
                  </a:txBody>
                  <a:tcPr marL="34849" marR="34849" marT="17424" marB="17424" anchor="ctr"/>
                </a:tc>
                <a:tc>
                  <a:txBody>
                    <a:bodyPr/>
                    <a:lstStyle/>
                    <a:p>
                      <a:pPr algn="l"/>
                      <a:r>
                        <a:rPr lang="en-US" sz="1200"/>
                        <a:t>Temporary space for use by the system, cleaned upon reboot, so don't use this for saving any work!</a:t>
                      </a:r>
                    </a:p>
                  </a:txBody>
                  <a:tcPr marL="34849" marR="34849" marT="17424" marB="17424" anchor="ctr"/>
                </a:tc>
              </a:tr>
              <a:tr h="217745">
                <a:tc>
                  <a:txBody>
                    <a:bodyPr/>
                    <a:lstStyle/>
                    <a:p>
                      <a:pPr algn="l"/>
                      <a:r>
                        <a:rPr lang="da-DK" sz="1200"/>
                        <a:t>/usr</a:t>
                      </a:r>
                    </a:p>
                  </a:txBody>
                  <a:tcPr marL="34849" marR="34849" marT="17424" marB="17424" anchor="ctr"/>
                </a:tc>
                <a:tc>
                  <a:txBody>
                    <a:bodyPr/>
                    <a:lstStyle/>
                    <a:p>
                      <a:pPr algn="l"/>
                      <a:r>
                        <a:rPr lang="en-US" sz="1200"/>
                        <a:t>Programs, libraries, documentation etc. for all user-related programs.</a:t>
                      </a:r>
                    </a:p>
                  </a:txBody>
                  <a:tcPr marL="34849" marR="34849" marT="17424" marB="17424" anchor="ctr"/>
                </a:tc>
              </a:tr>
              <a:tr h="435885">
                <a:tc>
                  <a:txBody>
                    <a:bodyPr/>
                    <a:lstStyle/>
                    <a:p>
                      <a:pPr algn="l"/>
                      <a:r>
                        <a:rPr lang="da-DK" sz="1200"/>
                        <a:t>/var</a:t>
                      </a:r>
                    </a:p>
                  </a:txBody>
                  <a:tcPr marL="34849" marR="34849" marT="17424" marB="17424" anchor="ctr"/>
                </a:tc>
                <a:tc>
                  <a:txBody>
                    <a:bodyPr/>
                    <a:lstStyle/>
                    <a:p>
                      <a:pPr algn="l"/>
                      <a:r>
                        <a:rPr lang="en-US" sz="1200" dirty="0"/>
                        <a:t>Storage for all variable files and temporary files created by users, such as log files, the mail queue, the print spooler area, space for temporary storage of files downloaded from the Internet, or to keep an image of a CD before burning it.</a:t>
                      </a:r>
                    </a:p>
                  </a:txBody>
                  <a:tcPr marL="34849" marR="34849" marT="17424" marB="17424" anchor="ctr"/>
                </a:tc>
              </a:tr>
            </a:tbl>
          </a:graphicData>
        </a:graphic>
      </p:graphicFrame>
    </p:spTree>
    <p:extLst>
      <p:ext uri="{BB962C8B-B14F-4D97-AF65-F5344CB8AC3E}">
        <p14:creationId xmlns:p14="http://schemas.microsoft.com/office/powerpoint/2010/main" val="32046358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tekst 3"/>
          <p:cNvSpPr>
            <a:spLocks noGrp="1"/>
          </p:cNvSpPr>
          <p:nvPr>
            <p:ph type="body" sz="quarter" idx="10"/>
          </p:nvPr>
        </p:nvSpPr>
        <p:spPr/>
        <p:txBody>
          <a:bodyPr/>
          <a:lstStyle/>
          <a:p>
            <a:r>
              <a:rPr lang="en-US" dirty="0" smtClean="0"/>
              <a:t>Exercises – 2. day</a:t>
            </a:r>
            <a:endParaRPr lang="en-US" dirty="0"/>
          </a:p>
        </p:txBody>
      </p:sp>
      <p:sp>
        <p:nvSpPr>
          <p:cNvPr id="6" name="Pladsholder til tekst 5"/>
          <p:cNvSpPr>
            <a:spLocks noGrp="1"/>
          </p:cNvSpPr>
          <p:nvPr>
            <p:ph type="body" sz="quarter" idx="11"/>
          </p:nvPr>
        </p:nvSpPr>
        <p:spPr/>
        <p:txBody>
          <a:bodyPr/>
          <a:lstStyle/>
          <a:p>
            <a:r>
              <a:rPr lang="en-US" dirty="0"/>
              <a:t>Some of the initial exercises will be in a group, where the rest should be done individually. However, we recommend you sit together, as part of the exercises are to set up users and work with permissions</a:t>
            </a:r>
            <a:endParaRPr lang="da-DK" dirty="0"/>
          </a:p>
        </p:txBody>
      </p:sp>
    </p:spTree>
    <p:extLst>
      <p:ext uri="{BB962C8B-B14F-4D97-AF65-F5344CB8AC3E}">
        <p14:creationId xmlns:p14="http://schemas.microsoft.com/office/powerpoint/2010/main" val="1359154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tekst 3"/>
          <p:cNvSpPr>
            <a:spLocks noGrp="1"/>
          </p:cNvSpPr>
          <p:nvPr>
            <p:ph type="body" sz="quarter" idx="10"/>
          </p:nvPr>
        </p:nvSpPr>
        <p:spPr>
          <a:xfrm>
            <a:off x="510347" y="669693"/>
            <a:ext cx="8086620" cy="458463"/>
          </a:xfrm>
        </p:spPr>
        <p:txBody>
          <a:bodyPr/>
          <a:lstStyle/>
          <a:p>
            <a:r>
              <a:rPr lang="en-US" dirty="0" smtClean="0"/>
              <a:t>Exercises – Day 2.</a:t>
            </a:r>
            <a:endParaRPr lang="da-DK" dirty="0"/>
          </a:p>
        </p:txBody>
      </p:sp>
      <p:sp>
        <p:nvSpPr>
          <p:cNvPr id="7" name="Pladsholder til indhold 6"/>
          <p:cNvSpPr>
            <a:spLocks noGrp="1"/>
          </p:cNvSpPr>
          <p:nvPr>
            <p:ph sz="quarter" idx="12"/>
          </p:nvPr>
        </p:nvSpPr>
        <p:spPr>
          <a:xfrm>
            <a:off x="510347" y="1507067"/>
            <a:ext cx="8086620" cy="5350932"/>
          </a:xfrm>
        </p:spPr>
        <p:txBody>
          <a:bodyPr>
            <a:normAutofit fontScale="47500" lnSpcReduction="20000"/>
          </a:bodyPr>
          <a:lstStyle/>
          <a:p>
            <a:endParaRPr lang="da-DK" dirty="0"/>
          </a:p>
          <a:p>
            <a:pPr marL="0" indent="0">
              <a:buNone/>
            </a:pPr>
            <a:r>
              <a:rPr lang="en-US" dirty="0" smtClean="0"/>
              <a:t>The </a:t>
            </a:r>
            <a:r>
              <a:rPr lang="en-US" dirty="0"/>
              <a:t>program for today is to compile and run a java program on the Linux machine. Each member of the group should do from task 3. Task 1 can only be done by the root user. </a:t>
            </a:r>
            <a:r>
              <a:rPr lang="en-US" dirty="0" smtClean="0"/>
              <a:t> There </a:t>
            </a:r>
            <a:r>
              <a:rPr lang="en-US" dirty="0"/>
              <a:t>is no Java on the Linux machine. You need to install java on the Linux machine such that all users can compile and run java programs. </a:t>
            </a:r>
          </a:p>
          <a:p>
            <a:endParaRPr lang="da-DK" dirty="0" smtClean="0"/>
          </a:p>
          <a:p>
            <a:pPr marL="0" indent="0">
              <a:buNone/>
            </a:pPr>
            <a:r>
              <a:rPr lang="da-DK" b="1" dirty="0" err="1" smtClean="0"/>
              <a:t>Task</a:t>
            </a:r>
            <a:r>
              <a:rPr lang="da-DK" b="1" dirty="0" smtClean="0"/>
              <a:t> </a:t>
            </a:r>
            <a:r>
              <a:rPr lang="da-DK" b="1" dirty="0"/>
              <a:t>1 </a:t>
            </a:r>
            <a:r>
              <a:rPr lang="da-DK" dirty="0" smtClean="0"/>
              <a:t/>
            </a:r>
            <a:br>
              <a:rPr lang="da-DK" dirty="0" smtClean="0"/>
            </a:br>
            <a:r>
              <a:rPr lang="en-US" dirty="0" smtClean="0"/>
              <a:t>It </a:t>
            </a:r>
            <a:r>
              <a:rPr lang="en-US" dirty="0"/>
              <a:t>is not common practice to log in as root. Instead, one use the command “</a:t>
            </a:r>
            <a:r>
              <a:rPr lang="en-US" dirty="0" err="1"/>
              <a:t>sudo</a:t>
            </a:r>
            <a:r>
              <a:rPr lang="en-US" dirty="0"/>
              <a:t>”. </a:t>
            </a:r>
            <a:r>
              <a:rPr lang="en-US" dirty="0" err="1"/>
              <a:t>Sudo</a:t>
            </a:r>
            <a:r>
              <a:rPr lang="en-US" dirty="0"/>
              <a:t> is a command, which allow a user to do things only root can normally do. However, a user need to be allowed to have this permission, and giving this permission can only be done by root. Log in as root, and give one of the user </a:t>
            </a:r>
            <a:r>
              <a:rPr lang="en-US" dirty="0" err="1"/>
              <a:t>sudo</a:t>
            </a:r>
            <a:r>
              <a:rPr lang="en-US" dirty="0"/>
              <a:t> rights. </a:t>
            </a:r>
          </a:p>
          <a:p>
            <a:endParaRPr lang="da-DK" dirty="0" smtClean="0"/>
          </a:p>
          <a:p>
            <a:pPr marL="0" indent="0">
              <a:buNone/>
            </a:pPr>
            <a:r>
              <a:rPr lang="da-DK" sz="1900" b="1" dirty="0" err="1"/>
              <a:t>Task</a:t>
            </a:r>
            <a:r>
              <a:rPr lang="da-DK" sz="1900" b="1" dirty="0"/>
              <a:t> 2. </a:t>
            </a:r>
            <a:r>
              <a:rPr lang="da-DK" dirty="0" smtClean="0"/>
              <a:t/>
            </a:r>
            <a:br>
              <a:rPr lang="da-DK" dirty="0" smtClean="0"/>
            </a:br>
            <a:r>
              <a:rPr lang="en-US" dirty="0" smtClean="0"/>
              <a:t>The </a:t>
            </a:r>
            <a:r>
              <a:rPr lang="en-US" dirty="0"/>
              <a:t>user who got </a:t>
            </a:r>
            <a:r>
              <a:rPr lang="en-US" dirty="0" err="1"/>
              <a:t>sudo’ers</a:t>
            </a:r>
            <a:r>
              <a:rPr lang="en-US" dirty="0"/>
              <a:t> right need to install java - remember to get the version of java which has the compiler. What is the meaning behind SDK and RTE when talking about java versions, and which one should you get? We suggest getting hold of Java 8. </a:t>
            </a:r>
          </a:p>
          <a:p>
            <a:endParaRPr lang="da-DK" dirty="0" smtClean="0"/>
          </a:p>
          <a:p>
            <a:pPr marL="0" indent="0">
              <a:buNone/>
            </a:pPr>
            <a:r>
              <a:rPr lang="da-DK" sz="1900" b="1" dirty="0" err="1"/>
              <a:t>Task</a:t>
            </a:r>
            <a:r>
              <a:rPr lang="da-DK" sz="1900" b="1" dirty="0"/>
              <a:t> 3. </a:t>
            </a:r>
            <a:r>
              <a:rPr lang="da-DK" dirty="0" smtClean="0"/>
              <a:t/>
            </a:r>
            <a:br>
              <a:rPr lang="da-DK" dirty="0" smtClean="0"/>
            </a:br>
            <a:r>
              <a:rPr lang="en-US" dirty="0" smtClean="0"/>
              <a:t>The </a:t>
            </a:r>
            <a:r>
              <a:rPr lang="en-US" dirty="0"/>
              <a:t>java program we will work with is on Fronter as SendMail.java. You need to get that java program to your Linux account. </a:t>
            </a:r>
          </a:p>
          <a:p>
            <a:endParaRPr lang="da-DK" dirty="0" smtClean="0"/>
          </a:p>
          <a:p>
            <a:pPr marL="0" indent="0">
              <a:buNone/>
            </a:pPr>
            <a:r>
              <a:rPr lang="da-DK" sz="1900" b="1" dirty="0" err="1"/>
              <a:t>Task</a:t>
            </a:r>
            <a:r>
              <a:rPr lang="da-DK" sz="1900" b="1" dirty="0"/>
              <a:t> 4. </a:t>
            </a:r>
            <a:r>
              <a:rPr lang="da-DK" dirty="0" smtClean="0"/>
              <a:t/>
            </a:r>
            <a:br>
              <a:rPr lang="da-DK" dirty="0" smtClean="0"/>
            </a:br>
            <a:r>
              <a:rPr lang="en-US" dirty="0" smtClean="0"/>
              <a:t>The </a:t>
            </a:r>
            <a:r>
              <a:rPr lang="en-US" dirty="0"/>
              <a:t>java program depends on a library (javax.mail.jar) which is not part of the standard distribution. The jar files should be shared between the users in the group, and you should agree on where, and you must place it “the right place”. See http://stackoverflow.com/questions/2707793/the-conventional-location-for-storing-my-java-libraries-and-applications-in-unix and http://www.pathname.com/fhs/pub/fhs-2.3.html for where the right place might be. A user with </a:t>
            </a:r>
            <a:r>
              <a:rPr lang="en-US" dirty="0" err="1"/>
              <a:t>sudo</a:t>
            </a:r>
            <a:r>
              <a:rPr lang="en-US" dirty="0"/>
              <a:t> rights can put the file in its place. Is that place visible to all users by default? </a:t>
            </a:r>
          </a:p>
          <a:p>
            <a:endParaRPr lang="da-DK" dirty="0" smtClean="0"/>
          </a:p>
          <a:p>
            <a:pPr marL="0" indent="0">
              <a:buNone/>
            </a:pPr>
            <a:r>
              <a:rPr lang="da-DK" sz="1900" b="1" dirty="0" err="1"/>
              <a:t>Task</a:t>
            </a:r>
            <a:r>
              <a:rPr lang="da-DK" sz="1900" b="1" dirty="0"/>
              <a:t> </a:t>
            </a:r>
            <a:r>
              <a:rPr lang="da-DK" sz="1900" b="1" dirty="0" smtClean="0"/>
              <a:t>5.</a:t>
            </a:r>
            <a:r>
              <a:rPr lang="da-DK" dirty="0" smtClean="0"/>
              <a:t/>
            </a:r>
            <a:br>
              <a:rPr lang="da-DK" dirty="0" smtClean="0"/>
            </a:br>
            <a:r>
              <a:rPr lang="en-US" dirty="0" smtClean="0"/>
              <a:t>To </a:t>
            </a:r>
            <a:r>
              <a:rPr lang="en-US" dirty="0"/>
              <a:t>compile the java program on the Linux machine, you use the </a:t>
            </a:r>
            <a:r>
              <a:rPr lang="en-US" dirty="0" err="1"/>
              <a:t>javac</a:t>
            </a:r>
            <a:r>
              <a:rPr lang="en-US" dirty="0"/>
              <a:t> (</a:t>
            </a:r>
            <a:r>
              <a:rPr lang="en-US" dirty="0" err="1"/>
              <a:t>javacompile</a:t>
            </a:r>
            <a:r>
              <a:rPr lang="en-US" dirty="0"/>
              <a:t>) command installed in Task 2. The compiler need to be told what file to compile, and where to look for unusual libraries. For this, there it will look in the </a:t>
            </a:r>
            <a:r>
              <a:rPr lang="en-US" dirty="0" err="1"/>
              <a:t>classpath</a:t>
            </a:r>
            <a:r>
              <a:rPr lang="en-US" dirty="0"/>
              <a:t> - what is </a:t>
            </a:r>
            <a:r>
              <a:rPr lang="en-US" dirty="0" err="1"/>
              <a:t>classpath</a:t>
            </a:r>
            <a:r>
              <a:rPr lang="en-US" dirty="0"/>
              <a:t>, how to tell the compiler about it? Finally, compile the java </a:t>
            </a:r>
            <a:r>
              <a:rPr lang="en-US" dirty="0" err="1"/>
              <a:t>sendmail</a:t>
            </a:r>
            <a:r>
              <a:rPr lang="en-US" dirty="0"/>
              <a:t> program. </a:t>
            </a:r>
          </a:p>
          <a:p>
            <a:endParaRPr lang="da-DK" dirty="0" smtClean="0"/>
          </a:p>
          <a:p>
            <a:pPr marL="0" indent="0">
              <a:buNone/>
            </a:pPr>
            <a:r>
              <a:rPr lang="da-DK" sz="1900" b="1" dirty="0" err="1"/>
              <a:t>Task</a:t>
            </a:r>
            <a:r>
              <a:rPr lang="da-DK" sz="1900" b="1" dirty="0"/>
              <a:t> 6. </a:t>
            </a:r>
            <a:r>
              <a:rPr lang="da-DK" dirty="0" smtClean="0"/>
              <a:t/>
            </a:r>
            <a:br>
              <a:rPr lang="da-DK" dirty="0" smtClean="0"/>
            </a:br>
            <a:r>
              <a:rPr lang="en-US" dirty="0" smtClean="0"/>
              <a:t>The </a:t>
            </a:r>
            <a:r>
              <a:rPr lang="en-US" dirty="0" err="1"/>
              <a:t>sendmail</a:t>
            </a:r>
            <a:r>
              <a:rPr lang="en-US" dirty="0"/>
              <a:t> program assumes you will send emails using Gmail. In Gmail you might get an error that you are using a non-secure app for sending email. If you follow the error messages, there is a check-box which allow this kind of mail sending. If you do not have a </a:t>
            </a:r>
            <a:r>
              <a:rPr lang="en-US" dirty="0" smtClean="0"/>
              <a:t>Gmail </a:t>
            </a:r>
            <a:r>
              <a:rPr lang="en-US" dirty="0"/>
              <a:t>account, you can either try to change the program to fit that of your provider - or (easier) make a Gmail account for these exercises. </a:t>
            </a:r>
            <a:r>
              <a:rPr lang="en-US" dirty="0" smtClean="0"/>
              <a:t/>
            </a:r>
            <a:br>
              <a:rPr lang="en-US" dirty="0" smtClean="0"/>
            </a:br>
            <a:r>
              <a:rPr lang="da-DK" dirty="0" smtClean="0"/>
              <a:t>See </a:t>
            </a:r>
            <a:r>
              <a:rPr lang="da-DK" dirty="0"/>
              <a:t>http://</a:t>
            </a:r>
            <a:r>
              <a:rPr lang="da-DK" dirty="0" smtClean="0"/>
              <a:t>www.mkyong.com/java/javamail-api-sending-email-via-gmail-smtp-example/</a:t>
            </a:r>
            <a:br>
              <a:rPr lang="da-DK" dirty="0" smtClean="0"/>
            </a:br>
            <a:r>
              <a:rPr lang="da-DK" dirty="0" smtClean="0"/>
              <a:t>https</a:t>
            </a:r>
            <a:r>
              <a:rPr lang="da-DK" dirty="0"/>
              <a:t>://java.net/projects/javamail/pages/Home </a:t>
            </a:r>
            <a:r>
              <a:rPr lang="da-DK" dirty="0" smtClean="0"/>
              <a:t/>
            </a:r>
            <a:br>
              <a:rPr lang="da-DK" dirty="0" smtClean="0"/>
            </a:br>
            <a:r>
              <a:rPr lang="en-US" dirty="0" smtClean="0"/>
              <a:t>(</a:t>
            </a:r>
            <a:r>
              <a:rPr lang="en-US" dirty="0"/>
              <a:t>need to change the settings in Gmail as: https://support.google.com/accounts/answer/6010255) </a:t>
            </a:r>
          </a:p>
          <a:p>
            <a:endParaRPr lang="da-DK" dirty="0" smtClean="0"/>
          </a:p>
          <a:p>
            <a:pPr marL="0" indent="0">
              <a:buNone/>
            </a:pPr>
            <a:r>
              <a:rPr lang="da-DK" sz="1900" b="1" dirty="0" err="1"/>
              <a:t>Task</a:t>
            </a:r>
            <a:r>
              <a:rPr lang="da-DK" sz="1900" b="1" dirty="0"/>
              <a:t> </a:t>
            </a:r>
            <a:r>
              <a:rPr lang="da-DK" sz="1900" b="1" dirty="0" smtClean="0"/>
              <a:t>7.</a:t>
            </a:r>
            <a:r>
              <a:rPr lang="da-DK" dirty="0" smtClean="0"/>
              <a:t/>
            </a:r>
            <a:br>
              <a:rPr lang="da-DK" dirty="0" smtClean="0"/>
            </a:br>
            <a:r>
              <a:rPr lang="en-US" dirty="0" smtClean="0"/>
              <a:t>Run </a:t>
            </a:r>
            <a:r>
              <a:rPr lang="en-US" dirty="0"/>
              <a:t>the java program to verify that you are able to send an email. Again, to run the java program you need to tell where the external libraries are located - </a:t>
            </a:r>
            <a:r>
              <a:rPr lang="en-US" dirty="0" err="1"/>
              <a:t>classpath</a:t>
            </a:r>
            <a:r>
              <a:rPr lang="en-US" dirty="0"/>
              <a:t> again. </a:t>
            </a:r>
            <a:endParaRPr lang="da-DK" dirty="0"/>
          </a:p>
        </p:txBody>
      </p:sp>
    </p:spTree>
    <p:extLst>
      <p:ext uri="{BB962C8B-B14F-4D97-AF65-F5344CB8AC3E}">
        <p14:creationId xmlns:p14="http://schemas.microsoft.com/office/powerpoint/2010/main" val="27289681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tekst 1"/>
          <p:cNvSpPr>
            <a:spLocks noGrp="1"/>
          </p:cNvSpPr>
          <p:nvPr>
            <p:ph type="body" sz="quarter" idx="10"/>
          </p:nvPr>
        </p:nvSpPr>
        <p:spPr/>
        <p:txBody>
          <a:bodyPr/>
          <a:lstStyle/>
          <a:p>
            <a:r>
              <a:rPr lang="da-DK" dirty="0" smtClean="0"/>
              <a:t>Resources</a:t>
            </a:r>
            <a:endParaRPr lang="da-DK" dirty="0"/>
          </a:p>
        </p:txBody>
      </p:sp>
      <p:sp>
        <p:nvSpPr>
          <p:cNvPr id="3" name="Pladsholder til tekst 2"/>
          <p:cNvSpPr>
            <a:spLocks noGrp="1"/>
          </p:cNvSpPr>
          <p:nvPr>
            <p:ph type="body" sz="quarter" idx="11"/>
          </p:nvPr>
        </p:nvSpPr>
        <p:spPr/>
        <p:txBody>
          <a:bodyPr/>
          <a:lstStyle/>
          <a:p>
            <a:endParaRPr lang="da-DK"/>
          </a:p>
        </p:txBody>
      </p:sp>
    </p:spTree>
    <p:extLst>
      <p:ext uri="{BB962C8B-B14F-4D97-AF65-F5344CB8AC3E}">
        <p14:creationId xmlns:p14="http://schemas.microsoft.com/office/powerpoint/2010/main" val="25480825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tekst 3"/>
          <p:cNvSpPr>
            <a:spLocks noGrp="1"/>
          </p:cNvSpPr>
          <p:nvPr>
            <p:ph type="body" sz="quarter" idx="10"/>
          </p:nvPr>
        </p:nvSpPr>
        <p:spPr/>
        <p:txBody>
          <a:bodyPr/>
          <a:lstStyle/>
          <a:p>
            <a:r>
              <a:rPr lang="da-DK" dirty="0"/>
              <a:t>Resources</a:t>
            </a:r>
          </a:p>
        </p:txBody>
      </p:sp>
      <p:sp>
        <p:nvSpPr>
          <p:cNvPr id="5" name="Pladsholder til indhold 4"/>
          <p:cNvSpPr>
            <a:spLocks noGrp="1"/>
          </p:cNvSpPr>
          <p:nvPr>
            <p:ph sz="quarter" idx="12"/>
          </p:nvPr>
        </p:nvSpPr>
        <p:spPr>
          <a:xfrm>
            <a:off x="510347" y="1558735"/>
            <a:ext cx="8086620" cy="3773393"/>
          </a:xfrm>
        </p:spPr>
        <p:txBody>
          <a:bodyPr/>
          <a:lstStyle/>
          <a:p>
            <a:pPr marL="0" indent="0">
              <a:buNone/>
            </a:pPr>
            <a:r>
              <a:rPr lang="da-DK" b="1" dirty="0" smtClean="0"/>
              <a:t>Day 1.</a:t>
            </a:r>
            <a:endParaRPr lang="da-DK" b="1" dirty="0" smtClean="0">
              <a:hlinkClick r:id="rId2"/>
            </a:endParaRPr>
          </a:p>
          <a:p>
            <a:r>
              <a:rPr lang="da-DK" dirty="0" smtClean="0">
                <a:hlinkClick r:id="rId2"/>
              </a:rPr>
              <a:t>http</a:t>
            </a:r>
            <a:r>
              <a:rPr lang="da-DK" dirty="0">
                <a:hlinkClick r:id="rId2"/>
              </a:rPr>
              <a:t>://</a:t>
            </a:r>
            <a:r>
              <a:rPr lang="da-DK" dirty="0" smtClean="0">
                <a:hlinkClick r:id="rId2"/>
              </a:rPr>
              <a:t>ryanstutorials.net/linuxtutorial/commandline.php</a:t>
            </a:r>
            <a:r>
              <a:rPr lang="da-DK" dirty="0" smtClean="0"/>
              <a:t> </a:t>
            </a:r>
          </a:p>
          <a:p>
            <a:r>
              <a:rPr lang="da-DK" dirty="0">
                <a:hlinkClick r:id="rId3"/>
              </a:rPr>
              <a:t>http://</a:t>
            </a:r>
            <a:r>
              <a:rPr lang="da-DK" dirty="0" smtClean="0">
                <a:hlinkClick r:id="rId3"/>
              </a:rPr>
              <a:t>ryanstutorials.net/linuxtutorial/cheatsheet.php</a:t>
            </a:r>
            <a:endParaRPr lang="da-DK" dirty="0" smtClean="0"/>
          </a:p>
          <a:p>
            <a:r>
              <a:rPr lang="da-DK" dirty="0">
                <a:hlinkClick r:id="rId4"/>
              </a:rPr>
              <a:t>http://</a:t>
            </a:r>
            <a:r>
              <a:rPr lang="da-DK" dirty="0" smtClean="0">
                <a:hlinkClick r:id="rId4"/>
              </a:rPr>
              <a:t>www.howtogeek.com/howto/42980/the-beginners-guide-to-nano-the-linux-command-line-text-editor</a:t>
            </a:r>
            <a:r>
              <a:rPr lang="da-DK" dirty="0" smtClean="0"/>
              <a:t> </a:t>
            </a:r>
          </a:p>
          <a:p>
            <a:r>
              <a:rPr lang="da-DK" dirty="0">
                <a:hlinkClick r:id="rId5"/>
              </a:rPr>
              <a:t>http://</a:t>
            </a:r>
            <a:r>
              <a:rPr lang="da-DK" dirty="0" smtClean="0">
                <a:hlinkClick r:id="rId5"/>
              </a:rPr>
              <a:t>www.tutorialspoint.com/unix_commands/nano.htm</a:t>
            </a:r>
            <a:r>
              <a:rPr lang="da-DK" dirty="0" smtClean="0"/>
              <a:t>  </a:t>
            </a:r>
          </a:p>
          <a:p>
            <a:endParaRPr lang="da-DK" dirty="0"/>
          </a:p>
          <a:p>
            <a:pPr marL="0" indent="0">
              <a:buNone/>
            </a:pPr>
            <a:r>
              <a:rPr lang="da-DK" b="1" dirty="0" smtClean="0"/>
              <a:t>Day 2.</a:t>
            </a:r>
          </a:p>
          <a:p>
            <a:r>
              <a:rPr lang="da-DK" dirty="0">
                <a:hlinkClick r:id="rId6"/>
              </a:rPr>
              <a:t>http://</a:t>
            </a:r>
            <a:r>
              <a:rPr lang="da-DK" dirty="0" smtClean="0">
                <a:hlinkClick r:id="rId6"/>
              </a:rPr>
              <a:t>tecadmin.net/install-oracle-java-8-jdk-8-ubuntu-via-ppa</a:t>
            </a:r>
            <a:r>
              <a:rPr lang="da-DK" dirty="0" smtClean="0"/>
              <a:t> </a:t>
            </a:r>
          </a:p>
          <a:p>
            <a:r>
              <a:rPr lang="da-DK" dirty="0">
                <a:hlinkClick r:id="rId7"/>
              </a:rPr>
              <a:t>http://</a:t>
            </a:r>
            <a:r>
              <a:rPr lang="da-DK" dirty="0" smtClean="0">
                <a:hlinkClick r:id="rId7"/>
              </a:rPr>
              <a:t>kevinboone.net/classpath.html</a:t>
            </a:r>
            <a:r>
              <a:rPr lang="da-DK" dirty="0" smtClean="0"/>
              <a:t> </a:t>
            </a:r>
          </a:p>
          <a:p>
            <a:endParaRPr lang="da-DK" dirty="0" smtClean="0"/>
          </a:p>
          <a:p>
            <a:pPr marL="0" indent="0">
              <a:buNone/>
            </a:pPr>
            <a:r>
              <a:rPr lang="da-DK" b="1" dirty="0" smtClean="0"/>
              <a:t>Day 3.</a:t>
            </a:r>
            <a:endParaRPr lang="da-DK" b="1" dirty="0"/>
          </a:p>
          <a:p>
            <a:r>
              <a:rPr lang="da-DK" dirty="0">
                <a:hlinkClick r:id="rId8"/>
              </a:rPr>
              <a:t>http://</a:t>
            </a:r>
            <a:r>
              <a:rPr lang="da-DK" dirty="0" smtClean="0">
                <a:hlinkClick r:id="rId8"/>
              </a:rPr>
              <a:t>ryanstutorials.net/linuxtutorial/scripting.php</a:t>
            </a:r>
            <a:r>
              <a:rPr lang="da-DK" dirty="0" smtClean="0"/>
              <a:t> </a:t>
            </a:r>
            <a:endParaRPr lang="da-DK" dirty="0"/>
          </a:p>
          <a:p>
            <a:r>
              <a:rPr lang="da-DK" dirty="0" smtClean="0"/>
              <a:t>Java files on Fronter</a:t>
            </a:r>
            <a:endParaRPr lang="da-DK" dirty="0"/>
          </a:p>
        </p:txBody>
      </p:sp>
    </p:spTree>
    <p:extLst>
      <p:ext uri="{BB962C8B-B14F-4D97-AF65-F5344CB8AC3E}">
        <p14:creationId xmlns:p14="http://schemas.microsoft.com/office/powerpoint/2010/main" val="37167389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tekst 3"/>
          <p:cNvSpPr>
            <a:spLocks noGrp="1"/>
          </p:cNvSpPr>
          <p:nvPr>
            <p:ph type="body" sz="quarter" idx="10"/>
          </p:nvPr>
        </p:nvSpPr>
        <p:spPr/>
        <p:txBody>
          <a:bodyPr/>
          <a:lstStyle/>
          <a:p>
            <a:r>
              <a:rPr lang="da-DK" dirty="0" smtClean="0"/>
              <a:t>Day 2.</a:t>
            </a:r>
            <a:endParaRPr lang="da-DK" dirty="0"/>
          </a:p>
        </p:txBody>
      </p:sp>
      <p:sp>
        <p:nvSpPr>
          <p:cNvPr id="7" name="Pladsholder til indhold 6"/>
          <p:cNvSpPr>
            <a:spLocks noGrp="1"/>
          </p:cNvSpPr>
          <p:nvPr>
            <p:ph sz="quarter" idx="12"/>
          </p:nvPr>
        </p:nvSpPr>
        <p:spPr/>
        <p:txBody>
          <a:bodyPr/>
          <a:lstStyle/>
          <a:p>
            <a:r>
              <a:rPr lang="en-US" dirty="0"/>
              <a:t>Download and install java as root</a:t>
            </a:r>
          </a:p>
          <a:p>
            <a:r>
              <a:rPr lang="en-US" dirty="0"/>
              <a:t>Upload javax.mail.jar </a:t>
            </a:r>
            <a:r>
              <a:rPr lang="en-US" dirty="0" smtClean="0"/>
              <a:t>to the </a:t>
            </a:r>
            <a:r>
              <a:rPr lang="en-US" dirty="0"/>
              <a:t>"right place"</a:t>
            </a:r>
          </a:p>
          <a:p>
            <a:r>
              <a:rPr lang="en-US" dirty="0"/>
              <a:t>Translating mail program including </a:t>
            </a:r>
            <a:r>
              <a:rPr lang="en-US" dirty="0" err="1"/>
              <a:t>classpath</a:t>
            </a:r>
            <a:r>
              <a:rPr lang="en-US" dirty="0"/>
              <a:t> during translation and execution</a:t>
            </a:r>
            <a:endParaRPr lang="da-DK" dirty="0"/>
          </a:p>
        </p:txBody>
      </p:sp>
    </p:spTree>
    <p:extLst>
      <p:ext uri="{BB962C8B-B14F-4D97-AF65-F5344CB8AC3E}">
        <p14:creationId xmlns:p14="http://schemas.microsoft.com/office/powerpoint/2010/main" val="123634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tekst 3"/>
          <p:cNvSpPr>
            <a:spLocks noGrp="1"/>
          </p:cNvSpPr>
          <p:nvPr>
            <p:ph type="body" sz="quarter" idx="10"/>
          </p:nvPr>
        </p:nvSpPr>
        <p:spPr/>
        <p:txBody>
          <a:bodyPr/>
          <a:lstStyle/>
          <a:p>
            <a:r>
              <a:rPr lang="da-DK" dirty="0" smtClean="0"/>
              <a:t>Linux Commands</a:t>
            </a:r>
            <a:endParaRPr lang="da-DK" dirty="0"/>
          </a:p>
        </p:txBody>
      </p:sp>
    </p:spTree>
    <p:extLst>
      <p:ext uri="{BB962C8B-B14F-4D97-AF65-F5344CB8AC3E}">
        <p14:creationId xmlns:p14="http://schemas.microsoft.com/office/powerpoint/2010/main" val="2294814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tekst 3"/>
          <p:cNvSpPr>
            <a:spLocks noGrp="1"/>
          </p:cNvSpPr>
          <p:nvPr>
            <p:ph type="body" sz="quarter" idx="10"/>
          </p:nvPr>
        </p:nvSpPr>
        <p:spPr/>
        <p:txBody>
          <a:bodyPr/>
          <a:lstStyle/>
          <a:p>
            <a:r>
              <a:rPr lang="da-DK" dirty="0" smtClean="0"/>
              <a:t>File Management</a:t>
            </a:r>
            <a:endParaRPr lang="da-DK" dirty="0"/>
          </a:p>
        </p:txBody>
      </p:sp>
      <p:sp>
        <p:nvSpPr>
          <p:cNvPr id="5" name="Pladsholder til indhold 4"/>
          <p:cNvSpPr>
            <a:spLocks noGrp="1"/>
          </p:cNvSpPr>
          <p:nvPr>
            <p:ph sz="quarter" idx="12"/>
          </p:nvPr>
        </p:nvSpPr>
        <p:spPr>
          <a:xfrm>
            <a:off x="510347" y="2116875"/>
            <a:ext cx="8086620" cy="4177047"/>
          </a:xfrm>
        </p:spPr>
        <p:txBody>
          <a:bodyPr/>
          <a:lstStyle/>
          <a:p>
            <a:pPr marL="0" indent="0">
              <a:buNone/>
            </a:pPr>
            <a:r>
              <a:rPr lang="en-US" dirty="0"/>
              <a:t>In </a:t>
            </a:r>
            <a:r>
              <a:rPr lang="en-US" dirty="0" smtClean="0"/>
              <a:t>Linux are </a:t>
            </a:r>
            <a:r>
              <a:rPr lang="en-US" dirty="0"/>
              <a:t>three basic types of </a:t>
            </a:r>
            <a:r>
              <a:rPr lang="en-US" dirty="0" smtClean="0"/>
              <a:t>files</a:t>
            </a:r>
          </a:p>
          <a:p>
            <a:pPr marL="0" indent="0">
              <a:buNone/>
            </a:pPr>
            <a:endParaRPr lang="en-US" dirty="0"/>
          </a:p>
          <a:p>
            <a:pPr>
              <a:spcBef>
                <a:spcPts val="1200"/>
              </a:spcBef>
            </a:pPr>
            <a:r>
              <a:rPr lang="en-US" b="1" dirty="0"/>
              <a:t>Ordinary Files</a:t>
            </a:r>
            <a:r>
              <a:rPr lang="en-US" dirty="0"/>
              <a:t> − An ordinary file is a file on the system that contains data, text, or program instructions. In this tutorial, you look at working with ordinary files.</a:t>
            </a:r>
          </a:p>
          <a:p>
            <a:pPr>
              <a:spcBef>
                <a:spcPts val="1200"/>
              </a:spcBef>
            </a:pPr>
            <a:r>
              <a:rPr lang="en-US" b="1" dirty="0"/>
              <a:t>Directories</a:t>
            </a:r>
            <a:r>
              <a:rPr lang="en-US" dirty="0"/>
              <a:t> − Directories store both special and ordinary files. For users familiar with Windows or Mac OS, UNIX directories are equivalent to folders.</a:t>
            </a:r>
          </a:p>
          <a:p>
            <a:pPr>
              <a:spcBef>
                <a:spcPts val="1200"/>
              </a:spcBef>
            </a:pPr>
            <a:r>
              <a:rPr lang="en-US" b="1" dirty="0"/>
              <a:t>Special Files</a:t>
            </a:r>
            <a:r>
              <a:rPr lang="en-US" dirty="0"/>
              <a:t> − Some special files provide access to hardware such as hard drives, CD-ROM drives, modems, and Ethernet adapters. Other special files are similar to aliases or shortcuts and enable you to access a single file using different names.</a:t>
            </a:r>
          </a:p>
          <a:p>
            <a:endParaRPr lang="da-DK" dirty="0"/>
          </a:p>
        </p:txBody>
      </p:sp>
    </p:spTree>
    <p:extLst>
      <p:ext uri="{BB962C8B-B14F-4D97-AF65-F5344CB8AC3E}">
        <p14:creationId xmlns:p14="http://schemas.microsoft.com/office/powerpoint/2010/main" val="42289086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tekst 1"/>
          <p:cNvSpPr>
            <a:spLocks noGrp="1"/>
          </p:cNvSpPr>
          <p:nvPr>
            <p:ph type="body" sz="quarter" idx="10"/>
          </p:nvPr>
        </p:nvSpPr>
        <p:spPr/>
        <p:txBody>
          <a:bodyPr/>
          <a:lstStyle/>
          <a:p>
            <a:r>
              <a:rPr lang="da-DK" dirty="0"/>
              <a:t>File </a:t>
            </a:r>
            <a:r>
              <a:rPr lang="da-DK" dirty="0" smtClean="0"/>
              <a:t>Management – Listing files</a:t>
            </a:r>
            <a:endParaRPr lang="da-DK" dirty="0"/>
          </a:p>
        </p:txBody>
      </p:sp>
      <p:sp>
        <p:nvSpPr>
          <p:cNvPr id="3" name="Pladsholder til indhold 2"/>
          <p:cNvSpPr>
            <a:spLocks noGrp="1"/>
          </p:cNvSpPr>
          <p:nvPr>
            <p:ph sz="quarter" idx="12"/>
          </p:nvPr>
        </p:nvSpPr>
        <p:spPr>
          <a:xfrm>
            <a:off x="510347" y="1432749"/>
            <a:ext cx="8086620" cy="3773393"/>
          </a:xfrm>
        </p:spPr>
        <p:txBody>
          <a:bodyPr>
            <a:normAutofit fontScale="77500" lnSpcReduction="20000"/>
          </a:bodyPr>
          <a:lstStyle/>
          <a:p>
            <a:pPr marL="0" indent="0">
              <a:buNone/>
            </a:pPr>
            <a:r>
              <a:rPr lang="en-US" dirty="0"/>
              <a:t>To list the files and directories stored in the current directory. Use the following </a:t>
            </a:r>
            <a:r>
              <a:rPr lang="en-US" dirty="0" smtClean="0"/>
              <a:t>command – ls</a:t>
            </a:r>
          </a:p>
          <a:p>
            <a:pPr marL="0" indent="0">
              <a:buNone/>
            </a:pPr>
            <a:endParaRPr lang="en-US" dirty="0"/>
          </a:p>
          <a:p>
            <a:pPr marL="0" indent="0">
              <a:buNone/>
            </a:pPr>
            <a:r>
              <a:rPr lang="en-US" dirty="0"/>
              <a:t>Here is the information about all the listed </a:t>
            </a:r>
            <a:r>
              <a:rPr lang="en-US" dirty="0" smtClean="0"/>
              <a:t>columns</a:t>
            </a:r>
            <a:endParaRPr lang="en-US" dirty="0"/>
          </a:p>
          <a:p>
            <a:pPr marL="0" indent="0">
              <a:buNone/>
            </a:pPr>
            <a:endParaRPr lang="en-US" dirty="0"/>
          </a:p>
          <a:p>
            <a:pPr>
              <a:lnSpc>
                <a:spcPct val="120000"/>
              </a:lnSpc>
              <a:spcBef>
                <a:spcPts val="0"/>
              </a:spcBef>
            </a:pPr>
            <a:r>
              <a:rPr lang="en-US" b="1" dirty="0"/>
              <a:t>First Column</a:t>
            </a:r>
            <a:r>
              <a:rPr lang="en-US" dirty="0"/>
              <a:t>: represents file type and permission given on the file. Below is the description of all type of files</a:t>
            </a:r>
            <a:r>
              <a:rPr lang="en-US" dirty="0" smtClean="0"/>
              <a:t>.</a:t>
            </a:r>
            <a:endParaRPr lang="en-US" dirty="0"/>
          </a:p>
          <a:p>
            <a:pPr>
              <a:lnSpc>
                <a:spcPct val="120000"/>
              </a:lnSpc>
              <a:spcBef>
                <a:spcPts val="0"/>
              </a:spcBef>
            </a:pPr>
            <a:r>
              <a:rPr lang="en-US" sz="1800" b="1" dirty="0"/>
              <a:t>Second Column</a:t>
            </a:r>
            <a:r>
              <a:rPr lang="en-US" dirty="0"/>
              <a:t>: represents the number of memory blocks taken by the file or directory</a:t>
            </a:r>
            <a:r>
              <a:rPr lang="en-US" dirty="0" smtClean="0"/>
              <a:t>.</a:t>
            </a:r>
            <a:endParaRPr lang="en-US" dirty="0"/>
          </a:p>
          <a:p>
            <a:pPr>
              <a:lnSpc>
                <a:spcPct val="120000"/>
              </a:lnSpc>
              <a:spcBef>
                <a:spcPts val="0"/>
              </a:spcBef>
            </a:pPr>
            <a:r>
              <a:rPr lang="en-US" sz="1800" b="1" dirty="0"/>
              <a:t>Third Column</a:t>
            </a:r>
            <a:r>
              <a:rPr lang="en-US" dirty="0"/>
              <a:t>: represents owner of the file. This is the Unix user who created this file</a:t>
            </a:r>
            <a:r>
              <a:rPr lang="en-US" dirty="0" smtClean="0"/>
              <a:t>.</a:t>
            </a:r>
            <a:endParaRPr lang="en-US" dirty="0"/>
          </a:p>
          <a:p>
            <a:pPr>
              <a:lnSpc>
                <a:spcPct val="120000"/>
              </a:lnSpc>
              <a:spcBef>
                <a:spcPts val="0"/>
              </a:spcBef>
            </a:pPr>
            <a:r>
              <a:rPr lang="en-US" sz="1800" b="1" dirty="0"/>
              <a:t>Fourth Column</a:t>
            </a:r>
            <a:r>
              <a:rPr lang="en-US" dirty="0"/>
              <a:t>: represents group of the owner. Every Unix user would have an associated group</a:t>
            </a:r>
            <a:r>
              <a:rPr lang="en-US" dirty="0" smtClean="0"/>
              <a:t>.</a:t>
            </a:r>
            <a:endParaRPr lang="en-US" dirty="0"/>
          </a:p>
          <a:p>
            <a:pPr>
              <a:lnSpc>
                <a:spcPct val="120000"/>
              </a:lnSpc>
              <a:spcBef>
                <a:spcPts val="0"/>
              </a:spcBef>
            </a:pPr>
            <a:r>
              <a:rPr lang="en-US" sz="1800" b="1" dirty="0"/>
              <a:t>Fifth Column</a:t>
            </a:r>
            <a:r>
              <a:rPr lang="en-US" dirty="0"/>
              <a:t>: represents file size in bytes</a:t>
            </a:r>
            <a:r>
              <a:rPr lang="en-US" dirty="0" smtClean="0"/>
              <a:t>.</a:t>
            </a:r>
            <a:endParaRPr lang="en-US" dirty="0"/>
          </a:p>
          <a:p>
            <a:pPr>
              <a:lnSpc>
                <a:spcPct val="120000"/>
              </a:lnSpc>
              <a:spcBef>
                <a:spcPts val="0"/>
              </a:spcBef>
            </a:pPr>
            <a:r>
              <a:rPr lang="en-US" sz="1800" b="1" dirty="0"/>
              <a:t>Sixth Column</a:t>
            </a:r>
            <a:r>
              <a:rPr lang="en-US" dirty="0"/>
              <a:t>: represents date and time when this file was created or modified last time</a:t>
            </a:r>
            <a:r>
              <a:rPr lang="en-US" dirty="0" smtClean="0"/>
              <a:t>.</a:t>
            </a:r>
            <a:endParaRPr lang="en-US" dirty="0"/>
          </a:p>
          <a:p>
            <a:pPr>
              <a:lnSpc>
                <a:spcPct val="120000"/>
              </a:lnSpc>
              <a:spcBef>
                <a:spcPts val="0"/>
              </a:spcBef>
            </a:pPr>
            <a:r>
              <a:rPr lang="en-US" sz="1800" dirty="0"/>
              <a:t>Seventh Column</a:t>
            </a:r>
            <a:r>
              <a:rPr lang="en-US" dirty="0"/>
              <a:t>: represents file or directory name.</a:t>
            </a:r>
            <a:endParaRPr lang="da-DK" dirty="0"/>
          </a:p>
        </p:txBody>
      </p:sp>
      <p:pic>
        <p:nvPicPr>
          <p:cNvPr id="4" name="Billede 3"/>
          <p:cNvPicPr>
            <a:picLocks noChangeAspect="1"/>
          </p:cNvPicPr>
          <p:nvPr/>
        </p:nvPicPr>
        <p:blipFill>
          <a:blip r:embed="rId2"/>
          <a:stretch>
            <a:fillRect/>
          </a:stretch>
        </p:blipFill>
        <p:spPr>
          <a:xfrm>
            <a:off x="5652655" y="4742069"/>
            <a:ext cx="3357005" cy="2115931"/>
          </a:xfrm>
          <a:prstGeom prst="rect">
            <a:avLst/>
          </a:prstGeom>
        </p:spPr>
      </p:pic>
    </p:spTree>
    <p:extLst>
      <p:ext uri="{BB962C8B-B14F-4D97-AF65-F5344CB8AC3E}">
        <p14:creationId xmlns:p14="http://schemas.microsoft.com/office/powerpoint/2010/main" val="38310416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tekst 1"/>
          <p:cNvSpPr>
            <a:spLocks noGrp="1"/>
          </p:cNvSpPr>
          <p:nvPr>
            <p:ph type="body" sz="quarter" idx="10"/>
          </p:nvPr>
        </p:nvSpPr>
        <p:spPr/>
        <p:txBody>
          <a:bodyPr/>
          <a:lstStyle/>
          <a:p>
            <a:r>
              <a:rPr lang="da-DK" dirty="0" smtClean="0"/>
              <a:t>File Management – Listing files</a:t>
            </a:r>
            <a:endParaRPr lang="da-DK" dirty="0"/>
          </a:p>
        </p:txBody>
      </p:sp>
      <p:graphicFrame>
        <p:nvGraphicFramePr>
          <p:cNvPr id="4" name="Pladsholder til indhold 3"/>
          <p:cNvGraphicFramePr>
            <a:graphicFrameLocks noGrp="1"/>
          </p:cNvGraphicFramePr>
          <p:nvPr>
            <p:ph sz="quarter" idx="12"/>
            <p:extLst/>
          </p:nvPr>
        </p:nvGraphicFramePr>
        <p:xfrm>
          <a:off x="946067" y="2308777"/>
          <a:ext cx="7794172" cy="3265551"/>
        </p:xfrm>
        <a:graphic>
          <a:graphicData uri="http://schemas.openxmlformats.org/drawingml/2006/table">
            <a:tbl>
              <a:tblPr>
                <a:tableStyleId>{69CF1AB2-1976-4502-BF36-3FF5EA218861}</a:tableStyleId>
              </a:tblPr>
              <a:tblGrid>
                <a:gridCol w="1434748"/>
                <a:gridCol w="6359424"/>
              </a:tblGrid>
              <a:tr h="0">
                <a:tc>
                  <a:txBody>
                    <a:bodyPr/>
                    <a:lstStyle/>
                    <a:p>
                      <a:pPr algn="l" fontAlgn="t"/>
                      <a:r>
                        <a:rPr lang="da-DK" dirty="0" err="1">
                          <a:solidFill>
                            <a:schemeClr val="bg1"/>
                          </a:solidFill>
                          <a:effectLst/>
                        </a:rPr>
                        <a:t>Prefix</a:t>
                      </a:r>
                      <a:endParaRPr lang="da-DK" dirty="0">
                        <a:solidFill>
                          <a:schemeClr val="bg1"/>
                        </a:solidFill>
                        <a:effectLst/>
                      </a:endParaRPr>
                    </a:p>
                  </a:txBody>
                  <a:tcPr marL="76200" marR="76200" marT="76200" marB="76200">
                    <a:solidFill>
                      <a:schemeClr val="accent1"/>
                    </a:solidFill>
                  </a:tcPr>
                </a:tc>
                <a:tc>
                  <a:txBody>
                    <a:bodyPr/>
                    <a:lstStyle/>
                    <a:p>
                      <a:pPr algn="l" fontAlgn="t"/>
                      <a:r>
                        <a:rPr lang="da-DK" dirty="0" err="1">
                          <a:solidFill>
                            <a:schemeClr val="bg1"/>
                          </a:solidFill>
                          <a:effectLst/>
                        </a:rPr>
                        <a:t>Description</a:t>
                      </a:r>
                      <a:endParaRPr lang="da-DK" dirty="0">
                        <a:solidFill>
                          <a:schemeClr val="bg1"/>
                        </a:solidFill>
                        <a:effectLst/>
                      </a:endParaRPr>
                    </a:p>
                  </a:txBody>
                  <a:tcPr marL="76200" marR="76200" marT="76200" marB="76200">
                    <a:solidFill>
                      <a:schemeClr val="accent1"/>
                    </a:solidFill>
                  </a:tcPr>
                </a:tc>
              </a:tr>
              <a:tr h="0">
                <a:tc>
                  <a:txBody>
                    <a:bodyPr/>
                    <a:lstStyle/>
                    <a:p>
                      <a:pPr fontAlgn="t"/>
                      <a:r>
                        <a:rPr lang="da-DK">
                          <a:effectLst/>
                        </a:rPr>
                        <a:t>-</a:t>
                      </a:r>
                    </a:p>
                  </a:txBody>
                  <a:tcPr marL="76200" marR="76200" marT="76200" marB="76200"/>
                </a:tc>
                <a:tc>
                  <a:txBody>
                    <a:bodyPr/>
                    <a:lstStyle/>
                    <a:p>
                      <a:pPr fontAlgn="t"/>
                      <a:r>
                        <a:rPr lang="en-US">
                          <a:effectLst/>
                        </a:rPr>
                        <a:t>Regular file, such as an ASCII text file, binary executable, or hard link.</a:t>
                      </a:r>
                    </a:p>
                  </a:txBody>
                  <a:tcPr marL="76200" marR="76200" marT="76200" marB="76200"/>
                </a:tc>
              </a:tr>
              <a:tr h="0">
                <a:tc>
                  <a:txBody>
                    <a:bodyPr/>
                    <a:lstStyle/>
                    <a:p>
                      <a:pPr fontAlgn="t"/>
                      <a:r>
                        <a:rPr lang="da-DK">
                          <a:effectLst/>
                        </a:rPr>
                        <a:t>b</a:t>
                      </a:r>
                    </a:p>
                  </a:txBody>
                  <a:tcPr marL="76200" marR="76200" marT="76200" marB="76200"/>
                </a:tc>
                <a:tc>
                  <a:txBody>
                    <a:bodyPr/>
                    <a:lstStyle/>
                    <a:p>
                      <a:pPr fontAlgn="t"/>
                      <a:r>
                        <a:rPr lang="en-US">
                          <a:effectLst/>
                        </a:rPr>
                        <a:t>Block special file. Block input/output device file such as a physical hard drive.</a:t>
                      </a:r>
                    </a:p>
                  </a:txBody>
                  <a:tcPr marL="76200" marR="76200" marT="76200" marB="76200"/>
                </a:tc>
              </a:tr>
              <a:tr h="0">
                <a:tc>
                  <a:txBody>
                    <a:bodyPr/>
                    <a:lstStyle/>
                    <a:p>
                      <a:pPr fontAlgn="t"/>
                      <a:r>
                        <a:rPr lang="da-DK">
                          <a:effectLst/>
                        </a:rPr>
                        <a:t>c</a:t>
                      </a:r>
                    </a:p>
                  </a:txBody>
                  <a:tcPr marL="76200" marR="76200" marT="76200" marB="76200"/>
                </a:tc>
                <a:tc>
                  <a:txBody>
                    <a:bodyPr/>
                    <a:lstStyle/>
                    <a:p>
                      <a:pPr fontAlgn="t"/>
                      <a:r>
                        <a:rPr lang="en-US">
                          <a:effectLst/>
                        </a:rPr>
                        <a:t>Character special file. Raw input/output device file such as a physical hard drive</a:t>
                      </a:r>
                    </a:p>
                  </a:txBody>
                  <a:tcPr marL="76200" marR="76200" marT="76200" marB="76200"/>
                </a:tc>
              </a:tr>
              <a:tr h="0">
                <a:tc>
                  <a:txBody>
                    <a:bodyPr/>
                    <a:lstStyle/>
                    <a:p>
                      <a:pPr fontAlgn="t"/>
                      <a:r>
                        <a:rPr lang="da-DK">
                          <a:effectLst/>
                        </a:rPr>
                        <a:t>d</a:t>
                      </a:r>
                    </a:p>
                  </a:txBody>
                  <a:tcPr marL="76200" marR="76200" marT="76200" marB="76200"/>
                </a:tc>
                <a:tc>
                  <a:txBody>
                    <a:bodyPr/>
                    <a:lstStyle/>
                    <a:p>
                      <a:pPr fontAlgn="t"/>
                      <a:r>
                        <a:rPr lang="en-US">
                          <a:effectLst/>
                        </a:rPr>
                        <a:t>Directory file that contains a listing of other files and directories.</a:t>
                      </a:r>
                    </a:p>
                  </a:txBody>
                  <a:tcPr marL="76200" marR="76200" marT="76200" marB="76200"/>
                </a:tc>
              </a:tr>
              <a:tr h="0">
                <a:tc>
                  <a:txBody>
                    <a:bodyPr/>
                    <a:lstStyle/>
                    <a:p>
                      <a:pPr fontAlgn="t"/>
                      <a:r>
                        <a:rPr lang="da-DK">
                          <a:effectLst/>
                        </a:rPr>
                        <a:t>l</a:t>
                      </a:r>
                    </a:p>
                  </a:txBody>
                  <a:tcPr marL="76200" marR="76200" marT="76200" marB="76200"/>
                </a:tc>
                <a:tc>
                  <a:txBody>
                    <a:bodyPr/>
                    <a:lstStyle/>
                    <a:p>
                      <a:pPr fontAlgn="t"/>
                      <a:r>
                        <a:rPr lang="en-US">
                          <a:effectLst/>
                        </a:rPr>
                        <a:t>Symbolic link file. Links on any regular file.</a:t>
                      </a:r>
                    </a:p>
                  </a:txBody>
                  <a:tcPr marL="76200" marR="76200" marT="76200" marB="76200"/>
                </a:tc>
              </a:tr>
              <a:tr h="0">
                <a:tc>
                  <a:txBody>
                    <a:bodyPr/>
                    <a:lstStyle/>
                    <a:p>
                      <a:pPr fontAlgn="t"/>
                      <a:r>
                        <a:rPr lang="da-DK">
                          <a:effectLst/>
                        </a:rPr>
                        <a:t>p</a:t>
                      </a:r>
                    </a:p>
                  </a:txBody>
                  <a:tcPr marL="76200" marR="76200" marT="76200" marB="76200"/>
                </a:tc>
                <a:tc>
                  <a:txBody>
                    <a:bodyPr/>
                    <a:lstStyle/>
                    <a:p>
                      <a:pPr fontAlgn="t"/>
                      <a:r>
                        <a:rPr lang="en-US">
                          <a:effectLst/>
                        </a:rPr>
                        <a:t>Named pipe. A mechanism for interprocess communications</a:t>
                      </a:r>
                    </a:p>
                  </a:txBody>
                  <a:tcPr marL="76200" marR="76200" marT="76200" marB="76200"/>
                </a:tc>
              </a:tr>
              <a:tr h="0">
                <a:tc>
                  <a:txBody>
                    <a:bodyPr/>
                    <a:lstStyle/>
                    <a:p>
                      <a:pPr fontAlgn="t"/>
                      <a:r>
                        <a:rPr lang="da-DK">
                          <a:effectLst/>
                        </a:rPr>
                        <a:t>s</a:t>
                      </a:r>
                    </a:p>
                  </a:txBody>
                  <a:tcPr marL="76200" marR="76200" marT="76200" marB="76200"/>
                </a:tc>
                <a:tc>
                  <a:txBody>
                    <a:bodyPr/>
                    <a:lstStyle/>
                    <a:p>
                      <a:pPr fontAlgn="t"/>
                      <a:r>
                        <a:rPr lang="en-US" dirty="0">
                          <a:effectLst/>
                        </a:rPr>
                        <a:t>Socket used for </a:t>
                      </a:r>
                      <a:r>
                        <a:rPr lang="en-US" dirty="0" err="1">
                          <a:effectLst/>
                        </a:rPr>
                        <a:t>interprocess</a:t>
                      </a:r>
                      <a:r>
                        <a:rPr lang="en-US" dirty="0">
                          <a:effectLst/>
                        </a:rPr>
                        <a:t> communication.</a:t>
                      </a:r>
                    </a:p>
                  </a:txBody>
                  <a:tcPr marL="76200" marR="76200" marT="76200" marB="76200"/>
                </a:tc>
              </a:tr>
              <a:tr h="0">
                <a:tc>
                  <a:txBody>
                    <a:bodyPr/>
                    <a:lstStyle/>
                    <a:p>
                      <a:pPr fontAlgn="t"/>
                      <a:r>
                        <a:rPr lang="da-DK" dirty="0" smtClean="0">
                          <a:effectLst/>
                        </a:rPr>
                        <a:t>a</a:t>
                      </a:r>
                      <a:endParaRPr lang="da-DK" b="1" dirty="0">
                        <a:effectLst/>
                      </a:endParaRPr>
                    </a:p>
                  </a:txBody>
                  <a:tcPr marL="76200" marR="76200" marT="76200" marB="76200"/>
                </a:tc>
                <a:tc>
                  <a:txBody>
                    <a:bodyPr/>
                    <a:lstStyle/>
                    <a:p>
                      <a:pPr fontAlgn="t"/>
                      <a:r>
                        <a:rPr lang="en-US" dirty="0" smtClean="0">
                          <a:effectLst/>
                        </a:rPr>
                        <a:t>All files</a:t>
                      </a:r>
                      <a:r>
                        <a:rPr lang="en-US" baseline="0" dirty="0" smtClean="0">
                          <a:effectLst/>
                        </a:rPr>
                        <a:t> – including hidden files</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7587525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tekst 1"/>
          <p:cNvSpPr>
            <a:spLocks noGrp="1"/>
          </p:cNvSpPr>
          <p:nvPr>
            <p:ph type="body" sz="quarter" idx="10"/>
          </p:nvPr>
        </p:nvSpPr>
        <p:spPr/>
        <p:txBody>
          <a:bodyPr/>
          <a:lstStyle/>
          <a:p>
            <a:r>
              <a:rPr lang="en-US" dirty="0" smtClean="0"/>
              <a:t>Display content of a file</a:t>
            </a:r>
            <a:endParaRPr lang="en-US" dirty="0"/>
          </a:p>
        </p:txBody>
      </p:sp>
      <p:sp>
        <p:nvSpPr>
          <p:cNvPr id="3" name="Pladsholder til indhold 2"/>
          <p:cNvSpPr>
            <a:spLocks noGrp="1"/>
          </p:cNvSpPr>
          <p:nvPr>
            <p:ph sz="quarter" idx="12"/>
          </p:nvPr>
        </p:nvSpPr>
        <p:spPr/>
        <p:txBody>
          <a:bodyPr/>
          <a:lstStyle/>
          <a:p>
            <a:pPr marL="0" indent="0">
              <a:buNone/>
            </a:pPr>
            <a:r>
              <a:rPr lang="en-US" dirty="0"/>
              <a:t>You can use </a:t>
            </a:r>
            <a:r>
              <a:rPr lang="en-US" b="1" dirty="0"/>
              <a:t>cat</a:t>
            </a:r>
            <a:r>
              <a:rPr lang="en-US" dirty="0"/>
              <a:t> command to see the content of a file</a:t>
            </a:r>
            <a:r>
              <a:rPr lang="en-US" dirty="0" smtClean="0"/>
              <a:t>.</a:t>
            </a:r>
          </a:p>
          <a:p>
            <a:pPr marL="0" indent="0">
              <a:buNone/>
            </a:pPr>
            <a:endParaRPr lang="en-US" dirty="0"/>
          </a:p>
          <a:p>
            <a:pPr marL="0" indent="0">
              <a:buNone/>
            </a:pPr>
            <a:r>
              <a:rPr lang="en-US" dirty="0"/>
              <a:t>c</a:t>
            </a:r>
            <a:r>
              <a:rPr lang="en-US" dirty="0" smtClean="0"/>
              <a:t>at test.txt</a:t>
            </a:r>
          </a:p>
          <a:p>
            <a:pPr marL="0" indent="0">
              <a:buNone/>
            </a:pPr>
            <a:endParaRPr lang="en-US" dirty="0"/>
          </a:p>
          <a:p>
            <a:pPr marL="0" indent="0">
              <a:buNone/>
            </a:pPr>
            <a:r>
              <a:rPr lang="en-US" dirty="0" smtClean="0"/>
              <a:t>Count the numbers of words in a file is very easy just use</a:t>
            </a:r>
          </a:p>
          <a:p>
            <a:pPr marL="0" indent="0">
              <a:buNone/>
            </a:pPr>
            <a:endParaRPr lang="en-US" dirty="0"/>
          </a:p>
          <a:p>
            <a:pPr marL="0" indent="0">
              <a:buNone/>
            </a:pPr>
            <a:r>
              <a:rPr lang="en-US" dirty="0" err="1" smtClean="0"/>
              <a:t>wc</a:t>
            </a:r>
            <a:r>
              <a:rPr lang="en-US" dirty="0" smtClean="0"/>
              <a:t> test.txt</a:t>
            </a:r>
            <a:endParaRPr lang="da-DK" dirty="0"/>
          </a:p>
        </p:txBody>
      </p:sp>
      <p:pic>
        <p:nvPicPr>
          <p:cNvPr id="5" name="Billede 4"/>
          <p:cNvPicPr>
            <a:picLocks noChangeAspect="1"/>
          </p:cNvPicPr>
          <p:nvPr/>
        </p:nvPicPr>
        <p:blipFill>
          <a:blip r:embed="rId2"/>
          <a:stretch>
            <a:fillRect/>
          </a:stretch>
        </p:blipFill>
        <p:spPr>
          <a:xfrm>
            <a:off x="4161683" y="4494253"/>
            <a:ext cx="4133850" cy="1800225"/>
          </a:xfrm>
          <a:prstGeom prst="rect">
            <a:avLst/>
          </a:prstGeom>
        </p:spPr>
      </p:pic>
    </p:spTree>
    <p:extLst>
      <p:ext uri="{BB962C8B-B14F-4D97-AF65-F5344CB8AC3E}">
        <p14:creationId xmlns:p14="http://schemas.microsoft.com/office/powerpoint/2010/main" val="21586838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tekst 3"/>
          <p:cNvSpPr>
            <a:spLocks noGrp="1"/>
          </p:cNvSpPr>
          <p:nvPr>
            <p:ph type="body" sz="quarter" idx="10"/>
          </p:nvPr>
        </p:nvSpPr>
        <p:spPr/>
        <p:txBody>
          <a:bodyPr/>
          <a:lstStyle/>
          <a:p>
            <a:r>
              <a:rPr lang="da-DK" dirty="0"/>
              <a:t>Directory </a:t>
            </a:r>
            <a:r>
              <a:rPr lang="da-DK" dirty="0" err="1"/>
              <a:t>Related</a:t>
            </a:r>
            <a:r>
              <a:rPr lang="da-DK" dirty="0"/>
              <a:t> Commands</a:t>
            </a:r>
          </a:p>
        </p:txBody>
      </p:sp>
      <p:sp>
        <p:nvSpPr>
          <p:cNvPr id="5" name="Pladsholder til indhold 4"/>
          <p:cNvSpPr>
            <a:spLocks noGrp="1"/>
          </p:cNvSpPr>
          <p:nvPr>
            <p:ph sz="quarter" idx="12"/>
          </p:nvPr>
        </p:nvSpPr>
        <p:spPr/>
        <p:txBody>
          <a:bodyPr/>
          <a:lstStyle/>
          <a:p>
            <a:r>
              <a:rPr lang="en-US" b="1" dirty="0" err="1" smtClean="0">
                <a:solidFill>
                  <a:srgbClr val="00B050"/>
                </a:solidFill>
              </a:rPr>
              <a:t>cp</a:t>
            </a:r>
            <a:r>
              <a:rPr lang="en-US" dirty="0" smtClean="0"/>
              <a:t> – Copy of file - </a:t>
            </a:r>
            <a:r>
              <a:rPr lang="en-US" dirty="0" err="1" smtClean="0">
                <a:solidFill>
                  <a:schemeClr val="accent1"/>
                </a:solidFill>
              </a:rPr>
              <a:t>cp</a:t>
            </a:r>
            <a:r>
              <a:rPr lang="en-US" dirty="0" smtClean="0">
                <a:solidFill>
                  <a:schemeClr val="accent1"/>
                </a:solidFill>
              </a:rPr>
              <a:t> </a:t>
            </a:r>
            <a:r>
              <a:rPr lang="en-US" dirty="0" err="1" smtClean="0">
                <a:solidFill>
                  <a:schemeClr val="accent1"/>
                </a:solidFill>
              </a:rPr>
              <a:t>source_file</a:t>
            </a:r>
            <a:r>
              <a:rPr lang="en-US" dirty="0" smtClean="0">
                <a:solidFill>
                  <a:schemeClr val="accent1"/>
                </a:solidFill>
              </a:rPr>
              <a:t> </a:t>
            </a:r>
            <a:r>
              <a:rPr lang="en-US" dirty="0" err="1" smtClean="0">
                <a:solidFill>
                  <a:schemeClr val="accent1"/>
                </a:solidFill>
              </a:rPr>
              <a:t>destination_file</a:t>
            </a:r>
            <a:endParaRPr lang="en-US" dirty="0" smtClean="0">
              <a:solidFill>
                <a:schemeClr val="accent1"/>
              </a:solidFill>
            </a:endParaRPr>
          </a:p>
          <a:p>
            <a:r>
              <a:rPr lang="en-US" b="1" dirty="0">
                <a:solidFill>
                  <a:srgbClr val="00B050"/>
                </a:solidFill>
              </a:rPr>
              <a:t>mv</a:t>
            </a:r>
            <a:r>
              <a:rPr lang="en-US" dirty="0" smtClean="0"/>
              <a:t> – Renaming  -  </a:t>
            </a:r>
            <a:r>
              <a:rPr lang="en-US" dirty="0">
                <a:solidFill>
                  <a:schemeClr val="accent1"/>
                </a:solidFill>
              </a:rPr>
              <a:t>mv </a:t>
            </a:r>
            <a:r>
              <a:rPr lang="en-US" dirty="0" err="1">
                <a:solidFill>
                  <a:schemeClr val="accent1"/>
                </a:solidFill>
              </a:rPr>
              <a:t>old_file</a:t>
            </a:r>
            <a:r>
              <a:rPr lang="en-US" dirty="0">
                <a:solidFill>
                  <a:schemeClr val="accent1"/>
                </a:solidFill>
              </a:rPr>
              <a:t> </a:t>
            </a:r>
            <a:r>
              <a:rPr lang="en-US" dirty="0" err="1">
                <a:solidFill>
                  <a:schemeClr val="accent1"/>
                </a:solidFill>
              </a:rPr>
              <a:t>new_file</a:t>
            </a:r>
            <a:endParaRPr lang="en-US" dirty="0">
              <a:solidFill>
                <a:schemeClr val="accent1"/>
              </a:solidFill>
            </a:endParaRPr>
          </a:p>
          <a:p>
            <a:r>
              <a:rPr lang="en-US" b="1" dirty="0" err="1">
                <a:solidFill>
                  <a:srgbClr val="00B050"/>
                </a:solidFill>
              </a:rPr>
              <a:t>rm</a:t>
            </a:r>
            <a:r>
              <a:rPr lang="en-US" dirty="0" smtClean="0"/>
              <a:t> – Delete – </a:t>
            </a:r>
            <a:r>
              <a:rPr lang="en-US" dirty="0" err="1">
                <a:solidFill>
                  <a:schemeClr val="accent1"/>
                </a:solidFill>
              </a:rPr>
              <a:t>rm</a:t>
            </a:r>
            <a:r>
              <a:rPr lang="en-US" dirty="0">
                <a:solidFill>
                  <a:schemeClr val="accent1"/>
                </a:solidFill>
              </a:rPr>
              <a:t> filename</a:t>
            </a:r>
          </a:p>
          <a:p>
            <a:r>
              <a:rPr lang="en-US" b="1" dirty="0">
                <a:solidFill>
                  <a:srgbClr val="00B050"/>
                </a:solidFill>
              </a:rPr>
              <a:t>cd</a:t>
            </a:r>
            <a:r>
              <a:rPr lang="en-US" dirty="0" smtClean="0"/>
              <a:t> </a:t>
            </a:r>
            <a:r>
              <a:rPr lang="en-US" dirty="0"/>
              <a:t>–</a:t>
            </a:r>
            <a:r>
              <a:rPr lang="en-US" dirty="0" smtClean="0"/>
              <a:t> Change </a:t>
            </a:r>
            <a:r>
              <a:rPr lang="en-US" dirty="0" err="1" smtClean="0"/>
              <a:t>dir</a:t>
            </a:r>
            <a:r>
              <a:rPr lang="en-US" dirty="0" smtClean="0"/>
              <a:t> – </a:t>
            </a:r>
            <a:r>
              <a:rPr lang="en-US" dirty="0">
                <a:solidFill>
                  <a:schemeClr val="accent1"/>
                </a:solidFill>
              </a:rPr>
              <a:t>cd~ (home </a:t>
            </a:r>
            <a:r>
              <a:rPr lang="en-US" dirty="0" err="1">
                <a:solidFill>
                  <a:schemeClr val="accent1"/>
                </a:solidFill>
              </a:rPr>
              <a:t>dir</a:t>
            </a:r>
            <a:r>
              <a:rPr lang="en-US" dirty="0">
                <a:solidFill>
                  <a:schemeClr val="accent1"/>
                </a:solidFill>
              </a:rPr>
              <a:t>) – cd- (last </a:t>
            </a:r>
            <a:r>
              <a:rPr lang="en-US" dirty="0" err="1">
                <a:solidFill>
                  <a:schemeClr val="accent1"/>
                </a:solidFill>
              </a:rPr>
              <a:t>dir</a:t>
            </a:r>
            <a:r>
              <a:rPr lang="en-US" dirty="0">
                <a:solidFill>
                  <a:schemeClr val="accent1"/>
                </a:solidFill>
              </a:rPr>
              <a:t>)</a:t>
            </a:r>
          </a:p>
          <a:p>
            <a:r>
              <a:rPr lang="en-US" b="1" dirty="0" err="1">
                <a:solidFill>
                  <a:srgbClr val="00B050"/>
                </a:solidFill>
              </a:rPr>
              <a:t>mkdir</a:t>
            </a:r>
            <a:r>
              <a:rPr lang="en-US" dirty="0" smtClean="0"/>
              <a:t> – Create directory </a:t>
            </a:r>
            <a:r>
              <a:rPr lang="en-US" dirty="0"/>
              <a:t>- </a:t>
            </a:r>
            <a:r>
              <a:rPr lang="en-US" dirty="0" err="1">
                <a:solidFill>
                  <a:schemeClr val="accent1"/>
                </a:solidFill>
              </a:rPr>
              <a:t>mkdir</a:t>
            </a:r>
            <a:r>
              <a:rPr lang="en-US" dirty="0">
                <a:solidFill>
                  <a:schemeClr val="accent1"/>
                </a:solidFill>
              </a:rPr>
              <a:t> </a:t>
            </a:r>
            <a:r>
              <a:rPr lang="en-US" dirty="0" err="1">
                <a:solidFill>
                  <a:schemeClr val="accent1"/>
                </a:solidFill>
              </a:rPr>
              <a:t>dirname</a:t>
            </a:r>
            <a:endParaRPr lang="en-US" dirty="0">
              <a:solidFill>
                <a:schemeClr val="accent1"/>
              </a:solidFill>
            </a:endParaRPr>
          </a:p>
          <a:p>
            <a:r>
              <a:rPr lang="en-US" b="1" dirty="0" err="1">
                <a:solidFill>
                  <a:srgbClr val="00B050"/>
                </a:solidFill>
              </a:rPr>
              <a:t>rmdir</a:t>
            </a:r>
            <a:r>
              <a:rPr lang="en-US" dirty="0" smtClean="0"/>
              <a:t> – Remove directory – </a:t>
            </a:r>
            <a:r>
              <a:rPr lang="en-US" dirty="0" err="1">
                <a:solidFill>
                  <a:schemeClr val="accent1"/>
                </a:solidFill>
              </a:rPr>
              <a:t>rmdir</a:t>
            </a:r>
            <a:r>
              <a:rPr lang="en-US" dirty="0">
                <a:solidFill>
                  <a:schemeClr val="accent1"/>
                </a:solidFill>
              </a:rPr>
              <a:t> </a:t>
            </a:r>
            <a:r>
              <a:rPr lang="en-US" dirty="0" err="1">
                <a:solidFill>
                  <a:schemeClr val="accent1"/>
                </a:solidFill>
              </a:rPr>
              <a:t>dirname</a:t>
            </a:r>
            <a:endParaRPr lang="en-US" dirty="0">
              <a:solidFill>
                <a:schemeClr val="accent1"/>
              </a:solidFill>
            </a:endParaRPr>
          </a:p>
          <a:p>
            <a:r>
              <a:rPr lang="en-US" b="1" dirty="0" err="1">
                <a:solidFill>
                  <a:srgbClr val="00B050"/>
                </a:solidFill>
              </a:rPr>
              <a:t>pwd</a:t>
            </a:r>
            <a:r>
              <a:rPr lang="en-US" dirty="0"/>
              <a:t> –</a:t>
            </a:r>
            <a:r>
              <a:rPr lang="en-US" dirty="0" smtClean="0"/>
              <a:t> </a:t>
            </a:r>
            <a:r>
              <a:rPr lang="en-US" dirty="0"/>
              <a:t>print working </a:t>
            </a:r>
            <a:r>
              <a:rPr lang="en-US" dirty="0" smtClean="0"/>
              <a:t>directory - </a:t>
            </a:r>
            <a:r>
              <a:rPr lang="en-US" dirty="0" err="1">
                <a:solidFill>
                  <a:schemeClr val="accent1"/>
                </a:solidFill>
              </a:rPr>
              <a:t>pwd</a:t>
            </a:r>
            <a:endParaRPr lang="en-US" dirty="0">
              <a:solidFill>
                <a:schemeClr val="accent1"/>
              </a:solidFill>
            </a:endParaRPr>
          </a:p>
          <a:p>
            <a:r>
              <a:rPr lang="en-US" b="1" dirty="0">
                <a:solidFill>
                  <a:srgbClr val="00B050"/>
                </a:solidFill>
              </a:rPr>
              <a:t>cd</a:t>
            </a:r>
            <a:r>
              <a:rPr lang="en-US" dirty="0" smtClean="0"/>
              <a:t> – Changing directory – </a:t>
            </a:r>
            <a:r>
              <a:rPr lang="en-US" dirty="0">
                <a:solidFill>
                  <a:schemeClr val="accent1"/>
                </a:solidFill>
              </a:rPr>
              <a:t>cd </a:t>
            </a:r>
            <a:r>
              <a:rPr lang="en-US" dirty="0" err="1">
                <a:solidFill>
                  <a:schemeClr val="accent1"/>
                </a:solidFill>
              </a:rPr>
              <a:t>dirname</a:t>
            </a:r>
            <a:endParaRPr lang="en-US" dirty="0">
              <a:solidFill>
                <a:schemeClr val="accent1"/>
              </a:solidFill>
            </a:endParaRPr>
          </a:p>
        </p:txBody>
      </p:sp>
    </p:spTree>
    <p:extLst>
      <p:ext uri="{BB962C8B-B14F-4D97-AF65-F5344CB8AC3E}">
        <p14:creationId xmlns:p14="http://schemas.microsoft.com/office/powerpoint/2010/main" val="33224068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tekst 1"/>
          <p:cNvSpPr>
            <a:spLocks noGrp="1"/>
          </p:cNvSpPr>
          <p:nvPr>
            <p:ph type="body" sz="quarter" idx="10"/>
          </p:nvPr>
        </p:nvSpPr>
        <p:spPr/>
        <p:txBody>
          <a:bodyPr/>
          <a:lstStyle/>
          <a:p>
            <a:r>
              <a:rPr lang="da-DK" dirty="0" err="1"/>
              <a:t>Process</a:t>
            </a:r>
            <a:r>
              <a:rPr lang="da-DK" dirty="0"/>
              <a:t> </a:t>
            </a:r>
            <a:r>
              <a:rPr lang="da-DK" dirty="0" err="1"/>
              <a:t>Related</a:t>
            </a:r>
            <a:r>
              <a:rPr lang="da-DK" dirty="0"/>
              <a:t> Commands</a:t>
            </a:r>
          </a:p>
        </p:txBody>
      </p:sp>
      <p:sp>
        <p:nvSpPr>
          <p:cNvPr id="3" name="Pladsholder til indhold 2"/>
          <p:cNvSpPr>
            <a:spLocks noGrp="1"/>
          </p:cNvSpPr>
          <p:nvPr>
            <p:ph sz="quarter" idx="12"/>
          </p:nvPr>
        </p:nvSpPr>
        <p:spPr>
          <a:xfrm>
            <a:off x="510347" y="2116875"/>
            <a:ext cx="8086620" cy="4408616"/>
          </a:xfrm>
        </p:spPr>
        <p:txBody>
          <a:bodyPr>
            <a:normAutofit fontScale="92500" lnSpcReduction="10000"/>
          </a:bodyPr>
          <a:lstStyle/>
          <a:p>
            <a:r>
              <a:rPr lang="en-US" b="1" dirty="0" err="1"/>
              <a:t>s</a:t>
            </a:r>
            <a:r>
              <a:rPr lang="en-US" b="1" dirty="0" err="1" smtClean="0"/>
              <a:t>s</a:t>
            </a:r>
            <a:r>
              <a:rPr lang="en-US" dirty="0"/>
              <a:t/>
            </a:r>
            <a:br>
              <a:rPr lang="en-US" dirty="0"/>
            </a:br>
            <a:r>
              <a:rPr lang="en-US" dirty="0" smtClean="0"/>
              <a:t>Obtain </a:t>
            </a:r>
            <a:r>
              <a:rPr lang="en-US" dirty="0"/>
              <a:t>a listing of processes and their </a:t>
            </a:r>
            <a:r>
              <a:rPr lang="en-US" dirty="0" smtClean="0"/>
              <a:t>id's. Including </a:t>
            </a:r>
            <a:r>
              <a:rPr lang="en-US" dirty="0"/>
              <a:t>the option aux will show all processes.</a:t>
            </a:r>
          </a:p>
          <a:p>
            <a:r>
              <a:rPr lang="en-US" b="1" dirty="0"/>
              <a:t>t</a:t>
            </a:r>
            <a:r>
              <a:rPr lang="en-US" b="1" dirty="0" smtClean="0"/>
              <a:t>op</a:t>
            </a:r>
            <a:r>
              <a:rPr lang="en-US" dirty="0" smtClean="0"/>
              <a:t/>
            </a:r>
            <a:br>
              <a:rPr lang="en-US" dirty="0" smtClean="0"/>
            </a:br>
            <a:r>
              <a:rPr lang="en-US" dirty="0"/>
              <a:t>provides an ongoing look at processor activity in real time. It displays a listing of the most CPU-intensive tasks on the system, and can provide an interactive interface for manipulating processes. </a:t>
            </a:r>
          </a:p>
          <a:p>
            <a:r>
              <a:rPr lang="en-US" b="1" dirty="0" err="1" smtClean="0"/>
              <a:t>netstat</a:t>
            </a:r>
            <a:r>
              <a:rPr lang="en-US" dirty="0" smtClean="0"/>
              <a:t/>
            </a:r>
            <a:br>
              <a:rPr lang="en-US" dirty="0" smtClean="0"/>
            </a:br>
            <a:r>
              <a:rPr lang="en-US" dirty="0"/>
              <a:t>Print network connections, routing tables, interface statistics, masquerade connections, and multicast </a:t>
            </a:r>
            <a:r>
              <a:rPr lang="en-US" dirty="0" smtClean="0"/>
              <a:t>memberships</a:t>
            </a:r>
            <a:endParaRPr lang="en-US" dirty="0"/>
          </a:p>
          <a:p>
            <a:r>
              <a:rPr lang="en-US" b="1" dirty="0" err="1" smtClean="0"/>
              <a:t>pstree</a:t>
            </a:r>
            <a:r>
              <a:rPr lang="en-US" dirty="0" smtClean="0"/>
              <a:t/>
            </a:r>
            <a:br>
              <a:rPr lang="en-US" dirty="0" smtClean="0"/>
            </a:br>
            <a:r>
              <a:rPr lang="en-US" dirty="0" smtClean="0"/>
              <a:t>shows </a:t>
            </a:r>
            <a:r>
              <a:rPr lang="en-US" dirty="0"/>
              <a:t>running processes as a tree</a:t>
            </a:r>
          </a:p>
          <a:p>
            <a:r>
              <a:rPr lang="en-US" b="1" dirty="0"/>
              <a:t>k</a:t>
            </a:r>
            <a:r>
              <a:rPr lang="en-US" b="1" dirty="0" smtClean="0"/>
              <a:t>ill</a:t>
            </a:r>
            <a:r>
              <a:rPr lang="en-US" dirty="0" smtClean="0"/>
              <a:t/>
            </a:r>
            <a:br>
              <a:rPr lang="en-US" dirty="0" smtClean="0"/>
            </a:br>
            <a:r>
              <a:rPr lang="en-US" dirty="0"/>
              <a:t>send signal to a process</a:t>
            </a:r>
            <a:endParaRPr lang="en-US" dirty="0" smtClean="0"/>
          </a:p>
          <a:p>
            <a:r>
              <a:rPr lang="en-US" b="1" dirty="0"/>
              <a:t>w</a:t>
            </a:r>
            <a:r>
              <a:rPr lang="en-US" b="1" dirty="0" smtClean="0"/>
              <a:t>ho am </a:t>
            </a:r>
            <a:r>
              <a:rPr lang="en-US" b="1" dirty="0" err="1" smtClean="0"/>
              <a:t>i</a:t>
            </a:r>
            <a:r>
              <a:rPr lang="en-US" dirty="0"/>
              <a:t/>
            </a:r>
            <a:br>
              <a:rPr lang="en-US" dirty="0"/>
            </a:br>
            <a:r>
              <a:rPr lang="en-US" dirty="0" smtClean="0"/>
              <a:t>Display information about the user</a:t>
            </a:r>
            <a:endParaRPr lang="en-US" dirty="0"/>
          </a:p>
          <a:p>
            <a:pPr marL="0" indent="0">
              <a:buNone/>
            </a:pPr>
            <a:endParaRPr lang="da-DK" dirty="0"/>
          </a:p>
        </p:txBody>
      </p:sp>
    </p:spTree>
    <p:extLst>
      <p:ext uri="{BB962C8B-B14F-4D97-AF65-F5344CB8AC3E}">
        <p14:creationId xmlns:p14="http://schemas.microsoft.com/office/powerpoint/2010/main" val="195309184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UID" val="{68CDC9C2-7C49-4929-9FE0-55E9A7BE7F3F}"/>
  <p:tag name="ISPRING_RESOURCE_FOLDER" val="C:\Users\Tue\Dropbox\CPHbusiness\Datamatiker\Operativsystemer\Linux Ubuntu\Dag_1\"/>
  <p:tag name="ISPRING_PRESENTATION_PATH" val="C:\Users\Tue\Dropbox\CPHbusiness\Datamatiker\Operativsystemer\Linux Ubuntu\Dag_1.pptx"/>
  <p:tag name="ISPRING_PROJECT_FOLDER_UPDATED" val="1"/>
  <p:tag name="ISPRING_RESOURCE_PATHS_HASH_PRESENTER" val="94a6feeea1eba1f06dbef43b7e715f8418d18152"/>
</p:tagLst>
</file>

<file path=ppt/theme/theme1.xml><?xml version="1.0" encoding="utf-8"?>
<a:theme xmlns:a="http://schemas.openxmlformats.org/drawingml/2006/main" name="cph">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ph_Business" id="{B182D0E0-5F0C-4327-BFCF-618CE1F06C1D}" vid="{E32B3180-6017-4E03-ABB2-44B3014A0013}"/>
    </a:ext>
  </a:extLst>
</a:theme>
</file>

<file path=ppt/theme/theme2.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4450</TotalTime>
  <Words>979</Words>
  <Application>Microsoft Office PowerPoint</Application>
  <PresentationFormat>Skærmshow (4:3)</PresentationFormat>
  <Paragraphs>186</Paragraphs>
  <Slides>16</Slides>
  <Notes>0</Notes>
  <HiddenSlides>0</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16</vt:i4>
      </vt:variant>
    </vt:vector>
  </HeadingPairs>
  <TitlesOfParts>
    <vt:vector size="21" baseType="lpstr">
      <vt:lpstr>Arial</vt:lpstr>
      <vt:lpstr>Calibri</vt:lpstr>
      <vt:lpstr>Verdana</vt:lpstr>
      <vt:lpstr>Wingdings</vt:lpstr>
      <vt:lpstr>cph</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Tue Hellstern (TUHE - Pers. - TR - KN)</dc:creator>
  <cp:lastModifiedBy>Tue Hellstern</cp:lastModifiedBy>
  <cp:revision>99</cp:revision>
  <dcterms:created xsi:type="dcterms:W3CDTF">2015-11-25T12:39:40Z</dcterms:created>
  <dcterms:modified xsi:type="dcterms:W3CDTF">2016-05-02T12:44:13Z</dcterms:modified>
</cp:coreProperties>
</file>