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1342" autoAdjust="0"/>
  </p:normalViewPr>
  <p:slideViewPr>
    <p:cSldViewPr snapToGrid="0" snapToObjects="1">
      <p:cViewPr varScale="1">
        <p:scale>
          <a:sx n="68" d="100"/>
          <a:sy n="68" d="100"/>
        </p:scale>
        <p:origin x="2216" y="20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572A-4565-0746-BE43-A640F5217200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D377-D58D-D040-99E8-DDC709C5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4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5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0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317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5CD18D-C467-4D20-B4EB-4DFDE65E8D28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9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53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3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r>
              <a:rPr lang="da-DK" dirty="0" smtClean="0"/>
              <a:t> eller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99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6967" y="1738736"/>
            <a:ext cx="8945404" cy="4917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A89B-5C75-4E0A-B11E-A0BDE992A67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96967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395941" y="6906646"/>
            <a:ext cx="3147457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9F1C9-B726-402E-92BD-7AAE400D943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Collections &amp; </a:t>
            </a:r>
            <a:r>
              <a:rPr lang="da-DK" dirty="0" err="1" smtClean="0"/>
              <a:t>efficiency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72595" indent="-372595"/>
            <a:r>
              <a:rPr lang="da-DK" sz="3042" dirty="0">
                <a:solidFill>
                  <a:srgbClr val="000000"/>
                </a:solidFill>
              </a:rPr>
              <a:t>Classic </a:t>
            </a:r>
            <a:r>
              <a:rPr lang="da-DK" sz="3042" dirty="0" err="1">
                <a:solidFill>
                  <a:srgbClr val="000000"/>
                </a:solidFill>
              </a:rPr>
              <a:t>algorithms</a:t>
            </a:r>
            <a:r>
              <a:rPr lang="da-DK" sz="3042" dirty="0">
                <a:solidFill>
                  <a:srgbClr val="000000"/>
                </a:solidFill>
              </a:rPr>
              <a:t> </a:t>
            </a:r>
            <a:br>
              <a:rPr lang="da-DK" sz="3042" dirty="0">
                <a:solidFill>
                  <a:srgbClr val="000000"/>
                </a:solidFill>
              </a:rPr>
            </a:br>
            <a:r>
              <a:rPr lang="da-DK" sz="3042" dirty="0">
                <a:solidFill>
                  <a:srgbClr val="000000"/>
                </a:solidFill>
              </a:rPr>
              <a:t>for </a:t>
            </a:r>
            <a:r>
              <a:rPr lang="da-DK" sz="3042" dirty="0" err="1">
                <a:solidFill>
                  <a:srgbClr val="000000"/>
                </a:solidFill>
              </a:rPr>
              <a:t>manipulating</a:t>
            </a:r>
            <a:r>
              <a:rPr lang="da-DK" sz="3042" dirty="0">
                <a:solidFill>
                  <a:srgbClr val="000000"/>
                </a:solidFill>
              </a:rPr>
              <a:t> a list</a:t>
            </a:r>
          </a:p>
        </p:txBody>
      </p:sp>
      <p:sp>
        <p:nvSpPr>
          <p:cNvPr id="30722" name="Pladsholder til indhold 2"/>
          <p:cNvSpPr>
            <a:spLocks noGrp="1"/>
          </p:cNvSpPr>
          <p:nvPr>
            <p:ph idx="1"/>
          </p:nvPr>
        </p:nvSpPr>
        <p:spPr>
          <a:xfrm>
            <a:off x="196906" y="1738736"/>
            <a:ext cx="9740580" cy="4917794"/>
          </a:xfrm>
        </p:spPr>
        <p:txBody>
          <a:bodyPr/>
          <a:lstStyle/>
          <a:p>
            <a:r>
              <a:rPr lang="da-DK" dirty="0" smtClean="0"/>
              <a:t>Linear </a:t>
            </a:r>
            <a:r>
              <a:rPr lang="da-DK" dirty="0" err="1" smtClean="0"/>
              <a:t>search</a:t>
            </a:r>
            <a:r>
              <a:rPr lang="da-DK" dirty="0" smtClean="0"/>
              <a:t>:	  O(n)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:	  O(log n)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Selection</a:t>
            </a:r>
            <a:r>
              <a:rPr lang="da-DK" dirty="0" smtClean="0"/>
              <a:t> Sort:	  O(n</a:t>
            </a:r>
            <a:r>
              <a:rPr lang="da-DK" baseline="30000" dirty="0" smtClean="0"/>
              <a:t>2</a:t>
            </a:r>
            <a:r>
              <a:rPr lang="da-DK" dirty="0" smtClean="0"/>
              <a:t>)   </a:t>
            </a:r>
            <a:r>
              <a:rPr lang="da-DK" sz="2608" dirty="0"/>
              <a:t>(same for </a:t>
            </a:r>
            <a:r>
              <a:rPr lang="da-DK" sz="2608" dirty="0" err="1"/>
              <a:t>Insertion</a:t>
            </a:r>
            <a:r>
              <a:rPr lang="da-DK" sz="2608" dirty="0"/>
              <a:t> and </a:t>
            </a:r>
            <a:r>
              <a:rPr lang="da-DK" sz="2608" dirty="0" err="1"/>
              <a:t>Bubble</a:t>
            </a:r>
            <a:r>
              <a:rPr lang="da-DK" sz="2608" dirty="0"/>
              <a:t> Sort)</a:t>
            </a:r>
          </a:p>
          <a:p>
            <a:r>
              <a:rPr lang="da-DK" dirty="0" err="1" smtClean="0"/>
              <a:t>Quick</a:t>
            </a:r>
            <a:r>
              <a:rPr lang="da-DK" dirty="0" smtClean="0"/>
              <a:t> Sort: 	  O(n*log n)      </a:t>
            </a:r>
            <a:r>
              <a:rPr lang="da-DK" sz="2608" dirty="0"/>
              <a:t>(</a:t>
            </a:r>
            <a:r>
              <a:rPr lang="da-DK" sz="2608" dirty="0"/>
              <a:t>average)</a:t>
            </a:r>
            <a:br>
              <a:rPr lang="da-DK" sz="2608" dirty="0"/>
            </a:br>
            <a:r>
              <a:rPr lang="da-DK" dirty="0" smtClean="0"/>
              <a:t>			  O(n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r>
              <a:rPr lang="da-DK" dirty="0"/>
              <a:t> </a:t>
            </a:r>
            <a:r>
              <a:rPr lang="da-DK" dirty="0" smtClean="0"/>
              <a:t>               </a:t>
            </a:r>
            <a:r>
              <a:rPr lang="da-DK" sz="2608" dirty="0"/>
              <a:t>(</a:t>
            </a:r>
            <a:r>
              <a:rPr lang="da-DK" sz="2608" dirty="0" err="1"/>
              <a:t>worst</a:t>
            </a:r>
            <a:r>
              <a:rPr lang="da-DK" sz="2608" dirty="0"/>
              <a:t>)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615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– </a:t>
            </a:r>
            <a:br>
              <a:rPr lang="da-DK" dirty="0" smtClean="0"/>
            </a:b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another</a:t>
            </a:r>
            <a:r>
              <a:rPr lang="da-DK" dirty="0" smtClean="0"/>
              <a:t> data </a:t>
            </a:r>
            <a:r>
              <a:rPr lang="da-DK" dirty="0" err="1" smtClean="0"/>
              <a:t>structure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710" y="1612816"/>
            <a:ext cx="9166312" cy="5164459"/>
          </a:xfrm>
        </p:spPr>
        <p:txBody>
          <a:bodyPr/>
          <a:lstStyle/>
          <a:p>
            <a:pPr>
              <a:buFontTx/>
              <a:buNone/>
            </a:pPr>
            <a:endParaRPr lang="da-DK" sz="3042" dirty="0"/>
          </a:p>
          <a:p>
            <a:pPr>
              <a:buFontTx/>
              <a:buNone/>
            </a:pPr>
            <a:r>
              <a:rPr lang="da-DK" sz="3042" u="sng" dirty="0"/>
              <a:t>					</a:t>
            </a:r>
            <a:r>
              <a:rPr lang="da-DK" sz="3042" u="sng" dirty="0" err="1"/>
              <a:t>insert</a:t>
            </a:r>
            <a:r>
              <a:rPr lang="da-DK" sz="3042" u="sng" dirty="0"/>
              <a:t>	</a:t>
            </a:r>
            <a:r>
              <a:rPr lang="da-DK" sz="3042" u="sng" dirty="0"/>
              <a:t>	</a:t>
            </a:r>
            <a:r>
              <a:rPr lang="da-DK" sz="3042" b="1" u="sng" dirty="0" err="1"/>
              <a:t>search</a:t>
            </a:r>
            <a:r>
              <a:rPr lang="da-DK" sz="3042" b="1" u="sng" dirty="0"/>
              <a:t>	      </a:t>
            </a:r>
          </a:p>
          <a:p>
            <a:pPr>
              <a:buFontTx/>
              <a:buNone/>
            </a:pPr>
            <a:r>
              <a:rPr lang="da-DK" sz="2608" dirty="0" err="1"/>
              <a:t>Unsorted</a:t>
            </a:r>
            <a:r>
              <a:rPr lang="da-DK" sz="2608" dirty="0"/>
              <a:t> </a:t>
            </a:r>
            <a:r>
              <a:rPr lang="da-DK" sz="2608" dirty="0"/>
              <a:t>array 		O (1)	</a:t>
            </a:r>
            <a:r>
              <a:rPr lang="da-DK" sz="2608" b="1" dirty="0"/>
              <a:t>     	O (n)</a:t>
            </a:r>
          </a:p>
          <a:p>
            <a:pPr>
              <a:buFontTx/>
              <a:buNone/>
            </a:pPr>
            <a:r>
              <a:rPr lang="da-DK" sz="2608" dirty="0" err="1"/>
              <a:t>Unsorted</a:t>
            </a:r>
            <a:r>
              <a:rPr lang="da-DK" sz="2608" dirty="0"/>
              <a:t> </a:t>
            </a:r>
            <a:r>
              <a:rPr lang="da-DK" sz="2608" dirty="0" err="1"/>
              <a:t>linked</a:t>
            </a:r>
            <a:r>
              <a:rPr lang="da-DK" sz="2608" dirty="0"/>
              <a:t> list	   </a:t>
            </a:r>
            <a:r>
              <a:rPr lang="da-DK" sz="2608" dirty="0"/>
              <a:t>	O (1)		</a:t>
            </a:r>
            <a:r>
              <a:rPr lang="da-DK" sz="2608" b="1" dirty="0"/>
              <a:t>O (n</a:t>
            </a:r>
            <a:r>
              <a:rPr lang="da-DK" sz="2608" b="1" dirty="0"/>
              <a:t>)</a:t>
            </a:r>
            <a:br>
              <a:rPr lang="da-DK" sz="2608" b="1" dirty="0"/>
            </a:br>
            <a:r>
              <a:rPr lang="da-DK" sz="2608" b="1" dirty="0"/>
              <a:t> </a:t>
            </a:r>
            <a:endParaRPr lang="da-DK" sz="2608" b="1" dirty="0"/>
          </a:p>
          <a:p>
            <a:pPr>
              <a:buFontTx/>
              <a:buNone/>
            </a:pPr>
            <a:r>
              <a:rPr lang="da-DK" sz="2608" dirty="0" err="1"/>
              <a:t>Sorted</a:t>
            </a:r>
            <a:r>
              <a:rPr lang="da-DK" sz="2608" dirty="0"/>
              <a:t> </a:t>
            </a:r>
            <a:r>
              <a:rPr lang="da-DK" sz="2608" dirty="0"/>
              <a:t>array 		</a:t>
            </a:r>
            <a:r>
              <a:rPr lang="da-DK" sz="2608" dirty="0"/>
              <a:t>	O </a:t>
            </a:r>
            <a:r>
              <a:rPr lang="da-DK" sz="2608" dirty="0"/>
              <a:t>(n) </a:t>
            </a:r>
            <a:r>
              <a:rPr lang="da-DK" sz="2608" baseline="30000" dirty="0"/>
              <a:t>*		</a:t>
            </a:r>
            <a:r>
              <a:rPr lang="da-DK" sz="2608" b="1" dirty="0"/>
              <a:t>O (log n)</a:t>
            </a:r>
            <a:endParaRPr lang="da-DK" sz="2608" dirty="0"/>
          </a:p>
          <a:p>
            <a:pPr>
              <a:buFontTx/>
              <a:buNone/>
            </a:pPr>
            <a:r>
              <a:rPr lang="da-DK" sz="2608" dirty="0" err="1"/>
              <a:t>Sorted</a:t>
            </a:r>
            <a:r>
              <a:rPr lang="da-DK" sz="2608" dirty="0"/>
              <a:t> </a:t>
            </a:r>
            <a:r>
              <a:rPr lang="da-DK" sz="2608" dirty="0" err="1"/>
              <a:t>linked</a:t>
            </a:r>
            <a:r>
              <a:rPr lang="da-DK" sz="2608" dirty="0"/>
              <a:t> list </a:t>
            </a:r>
            <a:r>
              <a:rPr lang="da-DK" sz="2608" dirty="0"/>
              <a:t>	</a:t>
            </a:r>
            <a:r>
              <a:rPr lang="da-DK" sz="2608" dirty="0"/>
              <a:t>	O </a:t>
            </a:r>
            <a:r>
              <a:rPr lang="da-DK" sz="2608" dirty="0"/>
              <a:t>(n)		</a:t>
            </a:r>
            <a:r>
              <a:rPr lang="da-DK" sz="2608" b="1" dirty="0"/>
              <a:t>O (n</a:t>
            </a:r>
            <a:r>
              <a:rPr lang="da-DK" sz="2608" b="1" dirty="0"/>
              <a:t>)</a:t>
            </a:r>
            <a:br>
              <a:rPr lang="da-DK" sz="2608" b="1" dirty="0"/>
            </a:br>
            <a:endParaRPr lang="da-DK" sz="2608" b="1" dirty="0"/>
          </a:p>
          <a:p>
            <a:pPr>
              <a:buFontTx/>
              <a:buNone/>
            </a:pPr>
            <a:r>
              <a:rPr lang="da-DK" sz="2608" dirty="0" err="1"/>
              <a:t>Binary</a:t>
            </a:r>
            <a:r>
              <a:rPr lang="da-DK" sz="2608" dirty="0"/>
              <a:t> </a:t>
            </a:r>
            <a:r>
              <a:rPr lang="da-DK" sz="2608" dirty="0" err="1"/>
              <a:t>search</a:t>
            </a:r>
            <a:r>
              <a:rPr lang="da-DK" sz="2608" dirty="0"/>
              <a:t> </a:t>
            </a:r>
            <a:r>
              <a:rPr lang="da-DK" sz="2608" dirty="0" err="1"/>
              <a:t>tree</a:t>
            </a:r>
            <a:r>
              <a:rPr lang="da-DK" sz="2608" dirty="0"/>
              <a:t>		O(log n)	</a:t>
            </a:r>
            <a:r>
              <a:rPr lang="da-DK" sz="2608" b="1" dirty="0"/>
              <a:t>O (log n)</a:t>
            </a:r>
          </a:p>
          <a:p>
            <a:pPr lvl="1">
              <a:buFontTx/>
              <a:buNone/>
            </a:pPr>
            <a:r>
              <a:rPr lang="da-DK" dirty="0"/>
              <a:t>					</a:t>
            </a:r>
            <a:r>
              <a:rPr lang="da-DK" sz="1956" dirty="0"/>
              <a:t>*) O(log n) + O (n)</a:t>
            </a:r>
            <a:endParaRPr lang="da-DK" sz="1956" b="1" dirty="0"/>
          </a:p>
          <a:p>
            <a:endParaRPr lang="da-DK" sz="2608" dirty="0"/>
          </a:p>
          <a:p>
            <a:pPr>
              <a:buFontTx/>
              <a:buNone/>
            </a:pPr>
            <a:endParaRPr lang="da-DK" sz="3042" dirty="0"/>
          </a:p>
        </p:txBody>
      </p:sp>
    </p:spTree>
    <p:extLst>
      <p:ext uri="{BB962C8B-B14F-4D97-AF65-F5344CB8AC3E}">
        <p14:creationId xmlns:p14="http://schemas.microsoft.com/office/powerpoint/2010/main" val="836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289" y="282889"/>
            <a:ext cx="8942070" cy="124195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da-DK" dirty="0" smtClean="0">
                <a:latin typeface="Arial Rounded MT Bold" pitchFamily="34" charset="0"/>
              </a:rPr>
              <a:t>Hash </a:t>
            </a:r>
            <a:r>
              <a:rPr lang="da-DK" dirty="0" err="1" smtClean="0">
                <a:latin typeface="Arial Rounded MT Bold" pitchFamily="34" charset="0"/>
              </a:rPr>
              <a:t>table</a:t>
            </a:r>
            <a:endParaRPr lang="da-DK" dirty="0">
              <a:latin typeface="Arial Rounded MT Bold" pitchFamily="34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252" y="1769785"/>
            <a:ext cx="6870422" cy="492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7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– </a:t>
            </a:r>
            <a:r>
              <a:rPr lang="da-DK" dirty="0" err="1" smtClean="0"/>
              <a:t>principle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967" y="1052936"/>
            <a:ext cx="8945404" cy="491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608" dirty="0"/>
              <a:t>Data </a:t>
            </a:r>
            <a:r>
              <a:rPr lang="da-DK" sz="2608" dirty="0"/>
              <a:t>is </a:t>
            </a:r>
            <a:r>
              <a:rPr lang="da-DK" sz="2608" dirty="0" err="1"/>
              <a:t>stored</a:t>
            </a:r>
            <a:r>
              <a:rPr lang="da-DK" sz="2608" dirty="0"/>
              <a:t> in an </a:t>
            </a:r>
            <a:r>
              <a:rPr lang="da-DK" sz="2608" b="1" dirty="0"/>
              <a:t>array</a:t>
            </a:r>
            <a:endParaRPr lang="da-DK" sz="2608" b="1" dirty="0"/>
          </a:p>
          <a:p>
            <a:pPr>
              <a:lnSpc>
                <a:spcPct val="90000"/>
              </a:lnSpc>
            </a:pPr>
            <a:r>
              <a:rPr lang="da-DK" sz="2608" dirty="0"/>
              <a:t>The </a:t>
            </a:r>
            <a:r>
              <a:rPr lang="da-DK" sz="2608" dirty="0" err="1"/>
              <a:t>index</a:t>
            </a:r>
            <a:r>
              <a:rPr lang="da-DK" sz="2608" dirty="0"/>
              <a:t> </a:t>
            </a:r>
            <a:r>
              <a:rPr lang="da-DK" sz="2608" b="1" dirty="0"/>
              <a:t>is </a:t>
            </a:r>
            <a:r>
              <a:rPr lang="da-DK" sz="2608" b="1" dirty="0" err="1"/>
              <a:t>calculated</a:t>
            </a:r>
            <a:r>
              <a:rPr lang="da-DK" sz="2608" dirty="0"/>
              <a:t>  </a:t>
            </a:r>
            <a:r>
              <a:rPr lang="da-DK" sz="2608" dirty="0" err="1"/>
              <a:t>based</a:t>
            </a:r>
            <a:r>
              <a:rPr lang="da-DK" sz="2608" dirty="0"/>
              <a:t> on a </a:t>
            </a:r>
            <a:r>
              <a:rPr lang="da-DK" sz="2608" dirty="0" err="1"/>
              <a:t>key</a:t>
            </a:r>
            <a:r>
              <a:rPr lang="da-DK" sz="2608" dirty="0"/>
              <a:t>.</a:t>
            </a:r>
            <a:endParaRPr lang="da-DK" sz="2608" dirty="0"/>
          </a:p>
          <a:p>
            <a:pPr lvl="1">
              <a:lnSpc>
                <a:spcPct val="90000"/>
              </a:lnSpc>
            </a:pPr>
            <a:r>
              <a:rPr lang="da-DK" sz="2173" b="1" dirty="0" err="1"/>
              <a:t>index</a:t>
            </a:r>
            <a:r>
              <a:rPr lang="da-DK" sz="2173" b="1" dirty="0"/>
              <a:t> = </a:t>
            </a:r>
            <a:r>
              <a:rPr lang="da-DK" sz="2173" b="1" dirty="0"/>
              <a:t>hash-</a:t>
            </a:r>
            <a:r>
              <a:rPr lang="da-DK" sz="2173" b="1" dirty="0" err="1"/>
              <a:t>function</a:t>
            </a:r>
            <a:r>
              <a:rPr lang="da-DK" sz="2173" b="1" dirty="0"/>
              <a:t> (</a:t>
            </a:r>
            <a:r>
              <a:rPr lang="da-DK" sz="2173" b="1" dirty="0" err="1"/>
              <a:t>key</a:t>
            </a:r>
            <a:r>
              <a:rPr lang="da-DK" sz="2173" b="1" dirty="0"/>
              <a:t>)</a:t>
            </a:r>
            <a:r>
              <a:rPr lang="da-DK" sz="2173" dirty="0"/>
              <a:t>    </a:t>
            </a:r>
            <a:r>
              <a:rPr lang="da-DK" sz="2173" dirty="0"/>
              <a:t>		</a:t>
            </a:r>
            <a:endParaRPr lang="da-DK" sz="1956" dirty="0"/>
          </a:p>
          <a:p>
            <a:pPr>
              <a:lnSpc>
                <a:spcPct val="90000"/>
              </a:lnSpc>
            </a:pPr>
            <a:r>
              <a:rPr lang="da-DK" sz="2608" dirty="0" err="1"/>
              <a:t>Insert</a:t>
            </a:r>
            <a:r>
              <a:rPr lang="da-DK" sz="2608" dirty="0"/>
              <a:t> </a:t>
            </a:r>
            <a:endParaRPr lang="da-DK" sz="2608" dirty="0"/>
          </a:p>
          <a:p>
            <a:pPr lvl="1">
              <a:lnSpc>
                <a:spcPct val="90000"/>
              </a:lnSpc>
            </a:pPr>
            <a:r>
              <a:rPr lang="da-DK" sz="2173" dirty="0"/>
              <a:t>put(</a:t>
            </a:r>
            <a:r>
              <a:rPr lang="da-DK" sz="2173" dirty="0" err="1"/>
              <a:t>key</a:t>
            </a:r>
            <a:r>
              <a:rPr lang="da-DK" sz="2173" dirty="0"/>
              <a:t>, </a:t>
            </a:r>
            <a:r>
              <a:rPr lang="da-DK" sz="2173" dirty="0" err="1"/>
              <a:t>value</a:t>
            </a:r>
            <a:r>
              <a:rPr lang="da-DK" sz="2173" dirty="0"/>
              <a:t>)</a:t>
            </a:r>
            <a:endParaRPr lang="da-DK" sz="2173" dirty="0"/>
          </a:p>
          <a:p>
            <a:pPr>
              <a:lnSpc>
                <a:spcPct val="90000"/>
              </a:lnSpc>
            </a:pPr>
            <a:r>
              <a:rPr lang="da-DK" sz="2608" dirty="0"/>
              <a:t>”Search”</a:t>
            </a:r>
            <a:endParaRPr lang="da-DK" sz="2608" dirty="0"/>
          </a:p>
          <a:p>
            <a:pPr lvl="1">
              <a:lnSpc>
                <a:spcPct val="90000"/>
              </a:lnSpc>
            </a:pPr>
            <a:r>
              <a:rPr lang="da-DK" sz="2173" dirty="0" err="1"/>
              <a:t>get</a:t>
            </a:r>
            <a:r>
              <a:rPr lang="da-DK" sz="2173" dirty="0"/>
              <a:t> (</a:t>
            </a:r>
            <a:r>
              <a:rPr lang="da-DK" sz="2173" dirty="0" err="1"/>
              <a:t>key</a:t>
            </a:r>
            <a:r>
              <a:rPr lang="da-DK" sz="2173" dirty="0"/>
              <a:t>)</a:t>
            </a:r>
            <a:endParaRPr lang="da-DK" sz="2173" dirty="0"/>
          </a:p>
          <a:p>
            <a:pPr>
              <a:lnSpc>
                <a:spcPct val="90000"/>
              </a:lnSpc>
            </a:pPr>
            <a:r>
              <a:rPr lang="da-DK" sz="2608" dirty="0"/>
              <a:t>The</a:t>
            </a:r>
            <a:r>
              <a:rPr lang="da-DK" sz="2608" b="1" dirty="0"/>
              <a:t> hash-</a:t>
            </a:r>
            <a:r>
              <a:rPr lang="da-DK" sz="2608" b="1" dirty="0" err="1"/>
              <a:t>function</a:t>
            </a:r>
            <a:r>
              <a:rPr lang="da-DK" sz="2608" b="1" dirty="0"/>
              <a:t> </a:t>
            </a:r>
            <a:r>
              <a:rPr lang="da-DK" sz="2608" dirty="0"/>
              <a:t>must </a:t>
            </a:r>
            <a:endParaRPr lang="da-DK" sz="2608" dirty="0"/>
          </a:p>
          <a:p>
            <a:pPr lvl="1">
              <a:lnSpc>
                <a:spcPct val="90000"/>
              </a:lnSpc>
            </a:pPr>
            <a:r>
              <a:rPr lang="da-DK" sz="2173" dirty="0" err="1"/>
              <a:t>r</a:t>
            </a:r>
            <a:r>
              <a:rPr lang="da-DK" sz="2173" dirty="0" err="1"/>
              <a:t>eturn</a:t>
            </a:r>
            <a:r>
              <a:rPr lang="da-DK" sz="2173" dirty="0"/>
              <a:t> an </a:t>
            </a:r>
            <a:r>
              <a:rPr lang="da-DK" sz="2173" dirty="0" err="1"/>
              <a:t>integer</a:t>
            </a:r>
            <a:r>
              <a:rPr lang="da-DK" sz="2173" dirty="0"/>
              <a:t>  </a:t>
            </a:r>
            <a:r>
              <a:rPr lang="da-DK" sz="2173" dirty="0"/>
              <a:t>(</a:t>
            </a:r>
            <a:r>
              <a:rPr lang="da-DK" sz="2173" dirty="0" err="1"/>
              <a:t>index</a:t>
            </a:r>
            <a:r>
              <a:rPr lang="da-DK" sz="2173" dirty="0"/>
              <a:t> </a:t>
            </a:r>
            <a:r>
              <a:rPr lang="da-DK" sz="2173" dirty="0"/>
              <a:t>&lt; </a:t>
            </a:r>
            <a:r>
              <a:rPr lang="da-DK" sz="2173" dirty="0" err="1"/>
              <a:t>size</a:t>
            </a:r>
            <a:r>
              <a:rPr lang="da-DK" sz="2173" dirty="0"/>
              <a:t> of </a:t>
            </a:r>
            <a:r>
              <a:rPr lang="da-DK" sz="2173" dirty="0" err="1"/>
              <a:t>table</a:t>
            </a:r>
            <a:r>
              <a:rPr lang="da-DK" sz="2173" dirty="0"/>
              <a:t>)</a:t>
            </a:r>
            <a:endParaRPr lang="da-DK" sz="2173" dirty="0"/>
          </a:p>
          <a:p>
            <a:pPr lvl="1">
              <a:lnSpc>
                <a:spcPct val="90000"/>
              </a:lnSpc>
            </a:pPr>
            <a:r>
              <a:rPr lang="da-DK" sz="2173" dirty="0" err="1"/>
              <a:t>b</a:t>
            </a:r>
            <a:r>
              <a:rPr lang="da-DK" sz="2173" dirty="0" err="1"/>
              <a:t>e</a:t>
            </a:r>
            <a:r>
              <a:rPr lang="da-DK" sz="2173" dirty="0"/>
              <a:t> </a:t>
            </a:r>
            <a:r>
              <a:rPr lang="da-DK" sz="2173" dirty="0" err="1"/>
              <a:t>easy</a:t>
            </a:r>
            <a:r>
              <a:rPr lang="da-DK" sz="2173" dirty="0"/>
              <a:t> to </a:t>
            </a:r>
            <a:r>
              <a:rPr lang="da-DK" sz="2173" dirty="0" err="1"/>
              <a:t>calculate</a:t>
            </a:r>
            <a:r>
              <a:rPr lang="da-DK" sz="2173" dirty="0"/>
              <a:t> (</a:t>
            </a:r>
            <a:r>
              <a:rPr lang="da-DK" sz="2173" dirty="0" err="1"/>
              <a:t>why</a:t>
            </a:r>
            <a:r>
              <a:rPr lang="da-DK" sz="2173" dirty="0" smtClean="0"/>
              <a:t>?)</a:t>
            </a:r>
            <a:endParaRPr lang="da-DK" sz="2173" dirty="0"/>
          </a:p>
          <a:p>
            <a:pPr lvl="1">
              <a:lnSpc>
                <a:spcPct val="90000"/>
              </a:lnSpc>
            </a:pPr>
            <a:r>
              <a:rPr lang="da-DK" sz="2173" dirty="0" err="1"/>
              <a:t>Minimize</a:t>
            </a:r>
            <a:r>
              <a:rPr lang="da-DK" sz="2173" dirty="0"/>
              <a:t> the </a:t>
            </a:r>
            <a:r>
              <a:rPr lang="da-DK" sz="2173" dirty="0" err="1"/>
              <a:t>number</a:t>
            </a:r>
            <a:r>
              <a:rPr lang="da-DK" sz="2173" dirty="0"/>
              <a:t> of </a:t>
            </a:r>
            <a:r>
              <a:rPr lang="da-DK" sz="2173" dirty="0" err="1" smtClean="0"/>
              <a:t>collisions</a:t>
            </a:r>
            <a:endParaRPr lang="da-DK" sz="2173" dirty="0" smtClean="0"/>
          </a:p>
          <a:p>
            <a:pPr lvl="1">
              <a:lnSpc>
                <a:spcPct val="90000"/>
              </a:lnSpc>
            </a:pPr>
            <a:r>
              <a:rPr lang="da-DK" sz="2173" dirty="0" err="1" smtClean="0"/>
              <a:t>distribute</a:t>
            </a:r>
            <a:r>
              <a:rPr lang="da-DK" sz="2173" dirty="0" smtClean="0"/>
              <a:t> </a:t>
            </a:r>
            <a:r>
              <a:rPr lang="da-DK" sz="2173" dirty="0"/>
              <a:t>data elements </a:t>
            </a:r>
            <a:r>
              <a:rPr lang="da-DK" sz="2173" dirty="0" err="1"/>
              <a:t>evenly</a:t>
            </a:r>
            <a:r>
              <a:rPr lang="da-DK" sz="2173" dirty="0"/>
              <a:t> </a:t>
            </a:r>
            <a:r>
              <a:rPr lang="da-DK" sz="2173" dirty="0" err="1"/>
              <a:t>across</a:t>
            </a:r>
            <a:r>
              <a:rPr lang="da-DK" sz="2173" dirty="0"/>
              <a:t> the </a:t>
            </a:r>
            <a:r>
              <a:rPr lang="da-DK" sz="2173" dirty="0" err="1"/>
              <a:t>table</a:t>
            </a:r>
            <a:r>
              <a:rPr lang="da-DK" sz="2173" dirty="0"/>
              <a:t> (</a:t>
            </a:r>
            <a:r>
              <a:rPr lang="da-DK" sz="2173" dirty="0" err="1"/>
              <a:t>why</a:t>
            </a:r>
            <a:r>
              <a:rPr lang="da-DK" sz="2173" dirty="0"/>
              <a:t>?)</a:t>
            </a:r>
            <a:endParaRPr lang="da-DK" sz="2173" dirty="0"/>
          </a:p>
          <a:p>
            <a:pPr>
              <a:lnSpc>
                <a:spcPct val="90000"/>
              </a:lnSpc>
            </a:pPr>
            <a:endParaRPr lang="da-DK" sz="2608" dirty="0"/>
          </a:p>
        </p:txBody>
      </p:sp>
    </p:spTree>
    <p:extLst>
      <p:ext uri="{BB962C8B-B14F-4D97-AF65-F5344CB8AC3E}">
        <p14:creationId xmlns:p14="http://schemas.microsoft.com/office/powerpoint/2010/main" val="1901938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71" name="Group 67"/>
          <p:cNvGraphicFramePr>
            <a:graphicFrameLocks noGrp="1"/>
          </p:cNvGraphicFramePr>
          <p:nvPr/>
        </p:nvGraphicFramePr>
        <p:xfrm>
          <a:off x="7080992" y="596828"/>
          <a:ext cx="1252304" cy="4146752"/>
        </p:xfrm>
        <a:graphic>
          <a:graphicData uri="http://schemas.openxmlformats.org/drawingml/2006/table">
            <a:tbl>
              <a:tblPr/>
              <a:tblGrid>
                <a:gridCol w="469183"/>
                <a:gridCol w="783121"/>
              </a:tblGrid>
              <a:tr h="441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9" name="Text Box 64"/>
          <p:cNvSpPr txBox="1">
            <a:spLocks noChangeArrowheads="1"/>
          </p:cNvSpPr>
          <p:nvPr/>
        </p:nvSpPr>
        <p:spPr bwMode="auto">
          <a:xfrm>
            <a:off x="510709" y="517481"/>
            <a:ext cx="6023478" cy="45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608" b="1" dirty="0"/>
              <a:t>Hash </a:t>
            </a:r>
            <a:r>
              <a:rPr lang="da-DK" sz="2608" b="1" dirty="0" err="1"/>
              <a:t>function</a:t>
            </a:r>
            <a:r>
              <a:rPr lang="da-DK" sz="2608" dirty="0"/>
              <a:t> </a:t>
            </a:r>
            <a:r>
              <a:rPr lang="da-DK" sz="2608" dirty="0"/>
              <a:t>(ex): </a:t>
            </a:r>
          </a:p>
          <a:p>
            <a:pPr>
              <a:spcBef>
                <a:spcPct val="50000"/>
              </a:spcBef>
            </a:pPr>
            <a:r>
              <a:rPr lang="da-DK" sz="2608" dirty="0" err="1"/>
              <a:t>k</a:t>
            </a:r>
            <a:r>
              <a:rPr lang="da-DK" sz="2608" dirty="0" err="1"/>
              <a:t>ey</a:t>
            </a:r>
            <a:r>
              <a:rPr lang="da-DK" sz="2608" dirty="0"/>
              <a:t> </a:t>
            </a:r>
            <a:r>
              <a:rPr lang="da-DK" sz="2608" dirty="0" err="1"/>
              <a:t>value</a:t>
            </a:r>
            <a:r>
              <a:rPr lang="da-DK" sz="2608" dirty="0"/>
              <a:t> </a:t>
            </a:r>
            <a:r>
              <a:rPr lang="da-DK" sz="2608" dirty="0" err="1"/>
              <a:t>modulo</a:t>
            </a:r>
            <a:r>
              <a:rPr lang="da-DK" sz="2608" dirty="0"/>
              <a:t> </a:t>
            </a:r>
            <a:r>
              <a:rPr lang="da-DK" sz="2608" dirty="0"/>
              <a:t>11 </a:t>
            </a:r>
          </a:p>
          <a:p>
            <a:pPr>
              <a:spcBef>
                <a:spcPct val="50000"/>
              </a:spcBef>
            </a:pPr>
            <a:r>
              <a:rPr lang="da-DK" sz="2608" dirty="0"/>
              <a:t>(</a:t>
            </a:r>
            <a:r>
              <a:rPr lang="da-DK" sz="2608" dirty="0"/>
              <a:t>11 = </a:t>
            </a:r>
            <a:r>
              <a:rPr lang="da-DK" sz="2608" dirty="0" err="1"/>
              <a:t>size</a:t>
            </a:r>
            <a:r>
              <a:rPr lang="da-DK" sz="2608" dirty="0"/>
              <a:t> of </a:t>
            </a:r>
            <a:r>
              <a:rPr lang="da-DK" sz="2608" dirty="0" err="1"/>
              <a:t>table</a:t>
            </a:r>
            <a:r>
              <a:rPr lang="da-DK" sz="2608" dirty="0"/>
              <a:t>)</a:t>
            </a:r>
            <a:endParaRPr lang="da-DK" sz="2608" dirty="0"/>
          </a:p>
          <a:p>
            <a:pPr>
              <a:spcBef>
                <a:spcPct val="50000"/>
              </a:spcBef>
            </a:pPr>
            <a:endParaRPr lang="da-DK" sz="2608" dirty="0"/>
          </a:p>
          <a:p>
            <a:pPr>
              <a:spcBef>
                <a:spcPct val="50000"/>
              </a:spcBef>
            </a:pPr>
            <a:r>
              <a:rPr lang="da-DK" sz="2608" dirty="0"/>
              <a:t>ex: </a:t>
            </a:r>
          </a:p>
          <a:p>
            <a:pPr>
              <a:spcBef>
                <a:spcPct val="50000"/>
              </a:spcBef>
            </a:pPr>
            <a:r>
              <a:rPr lang="da-DK" sz="2608" dirty="0" err="1"/>
              <a:t>Key</a:t>
            </a:r>
            <a:r>
              <a:rPr lang="da-DK" sz="2608" dirty="0"/>
              <a:t> </a:t>
            </a:r>
            <a:r>
              <a:rPr lang="da-DK" sz="2608" dirty="0" err="1"/>
              <a:t>value</a:t>
            </a:r>
            <a:r>
              <a:rPr lang="da-DK" sz="2608" dirty="0"/>
              <a:t>: 13</a:t>
            </a:r>
          </a:p>
          <a:p>
            <a:pPr>
              <a:spcBef>
                <a:spcPct val="50000"/>
              </a:spcBef>
            </a:pPr>
            <a:r>
              <a:rPr lang="da-DK" sz="2608" dirty="0">
                <a:sym typeface="Wingdings"/>
              </a:rPr>
              <a:t/>
            </a:r>
            <a:br>
              <a:rPr lang="da-DK" sz="2608" dirty="0">
                <a:sym typeface="Wingdings"/>
              </a:rPr>
            </a:br>
            <a:r>
              <a:rPr lang="da-DK" sz="2608" dirty="0">
                <a:sym typeface="Wingdings"/>
              </a:rPr>
              <a:t>hash (13) </a:t>
            </a:r>
            <a:r>
              <a:rPr lang="da-DK" sz="2608" dirty="0">
                <a:sym typeface="Wingdings"/>
              </a:rPr>
              <a:t>=&gt;  13 </a:t>
            </a:r>
            <a:r>
              <a:rPr lang="da-DK" sz="2608" dirty="0">
                <a:sym typeface="Wingdings"/>
              </a:rPr>
              <a:t>mod 11 </a:t>
            </a:r>
            <a:r>
              <a:rPr lang="da-DK" sz="2608" dirty="0">
                <a:sym typeface="Wingdings"/>
              </a:rPr>
              <a:t>=&gt;  </a:t>
            </a:r>
            <a:r>
              <a:rPr lang="da-DK" sz="2608" dirty="0">
                <a:sym typeface="Wingdings"/>
              </a:rPr>
              <a:t>2</a:t>
            </a:r>
            <a:endParaRPr lang="da-DK" sz="2608" dirty="0"/>
          </a:p>
        </p:txBody>
      </p:sp>
    </p:spTree>
    <p:extLst>
      <p:ext uri="{BB962C8B-B14F-4D97-AF65-F5344CB8AC3E}">
        <p14:creationId xmlns:p14="http://schemas.microsoft.com/office/powerpoint/2010/main" val="10421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Collisions</a:t>
            </a:r>
            <a:r>
              <a:rPr lang="da-DK" dirty="0" smtClean="0"/>
              <a:t>, </a:t>
            </a:r>
            <a:r>
              <a:rPr lang="da-DK" dirty="0" err="1" smtClean="0"/>
              <a:t>chaining</a:t>
            </a:r>
            <a:endParaRPr lang="da-DK" dirty="0" smtClean="0"/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93" y="1466196"/>
            <a:ext cx="7275781" cy="538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and hash </a:t>
            </a:r>
            <a:r>
              <a:rPr lang="da-DK" dirty="0" err="1" smtClean="0"/>
              <a:t>table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5148" y="1738736"/>
            <a:ext cx="9662338" cy="491779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>, </a:t>
            </a:r>
            <a:r>
              <a:rPr lang="da-DK" dirty="0" err="1" smtClean="0"/>
              <a:t>delete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r>
              <a:rPr lang="da-DK" dirty="0" smtClean="0"/>
              <a:t> is (</a:t>
            </a:r>
            <a:r>
              <a:rPr lang="da-DK" dirty="0" err="1" smtClean="0"/>
              <a:t>nearly</a:t>
            </a:r>
            <a:r>
              <a:rPr lang="da-DK" dirty="0" smtClean="0"/>
              <a:t>) independent of the </a:t>
            </a:r>
            <a:r>
              <a:rPr lang="da-DK" dirty="0" err="1" smtClean="0"/>
              <a:t>number</a:t>
            </a:r>
            <a:r>
              <a:rPr lang="da-DK" dirty="0" smtClean="0"/>
              <a:t> of elements (n)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 O(1)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Load factor</a:t>
            </a:r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  &lt;&lt; 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u="sng" dirty="0" err="1" smtClean="0"/>
              <a:t>possible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require</a:t>
            </a:r>
            <a:r>
              <a:rPr lang="da-DK" dirty="0" smtClean="0"/>
              <a:t>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search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496794" lvl="1" indent="0">
              <a:buNone/>
              <a:defRPr/>
            </a:pPr>
            <a:r>
              <a:rPr lang="da-DK" dirty="0"/>
              <a:t>b</a:t>
            </a:r>
            <a:r>
              <a:rPr lang="da-DK" dirty="0" smtClean="0"/>
              <a:t>ut not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Iterate</a:t>
            </a:r>
            <a:r>
              <a:rPr lang="da-DK" dirty="0" smtClean="0"/>
              <a:t>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Location of max /min</a:t>
            </a:r>
          </a:p>
          <a:p>
            <a:pPr marL="0" indent="0">
              <a:buNone/>
              <a:defRPr/>
            </a:pP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65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05" y="205268"/>
            <a:ext cx="9243799" cy="13351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da-DK" sz="3477" dirty="0" err="1"/>
              <a:t>Choice</a:t>
            </a:r>
            <a:r>
              <a:rPr lang="da-DK" sz="3477" dirty="0"/>
              <a:t> of data </a:t>
            </a:r>
            <a:r>
              <a:rPr lang="da-DK" sz="3477" dirty="0" err="1"/>
              <a:t>structure</a:t>
            </a:r>
            <a:r>
              <a:rPr lang="da-DK" sz="3477" dirty="0"/>
              <a:t>  (array/</a:t>
            </a:r>
            <a:r>
              <a:rPr lang="da-DK" sz="3477" dirty="0" err="1"/>
              <a:t>linked</a:t>
            </a:r>
            <a:r>
              <a:rPr lang="da-DK" sz="3477" dirty="0"/>
              <a:t>/hash </a:t>
            </a:r>
            <a:r>
              <a:rPr lang="da-DK" sz="3477" dirty="0" err="1"/>
              <a:t>table</a:t>
            </a:r>
            <a:r>
              <a:rPr lang="da-DK" sz="3477" dirty="0"/>
              <a:t>)?</a:t>
            </a:r>
            <a:br>
              <a:rPr lang="da-DK" sz="3477" dirty="0"/>
            </a:br>
            <a:r>
              <a:rPr lang="da-DK" sz="3477" dirty="0" err="1"/>
              <a:t>Criterion</a:t>
            </a:r>
            <a:r>
              <a:rPr lang="da-DK" sz="3477" dirty="0"/>
              <a:t>: </a:t>
            </a:r>
            <a:r>
              <a:rPr lang="da-DK" sz="3477" dirty="0" err="1"/>
              <a:t>Frequency</a:t>
            </a:r>
            <a:r>
              <a:rPr lang="da-DK" sz="3477" dirty="0"/>
              <a:t> of operations</a:t>
            </a:r>
            <a:endParaRPr lang="da-DK" sz="3042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smtClean="0"/>
          </a:p>
          <a:p>
            <a:endParaRPr lang="da-DK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1606043" y="1769784"/>
          <a:ext cx="6102876" cy="461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598"/>
                <a:gridCol w="1251872"/>
                <a:gridCol w="1095388"/>
                <a:gridCol w="1095388"/>
                <a:gridCol w="1173630"/>
              </a:tblGrid>
              <a:tr h="769379"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1</a:t>
                      </a:r>
                    </a:p>
                    <a:p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2</a:t>
                      </a:r>
                    </a:p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3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4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Insert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rarely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Delete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rarely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Search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Iterate</a:t>
                      </a:r>
                      <a:r>
                        <a:rPr lang="da-DK" sz="2200" dirty="0" smtClean="0"/>
                        <a:t> </a:t>
                      </a:r>
                    </a:p>
                    <a:p>
                      <a:r>
                        <a:rPr lang="da-DK" sz="2200" dirty="0" err="1" smtClean="0"/>
                        <a:t>unsorted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Iterate</a:t>
                      </a:r>
                      <a:r>
                        <a:rPr lang="da-DK" sz="2200" dirty="0" smtClean="0"/>
                        <a:t> </a:t>
                      </a:r>
                      <a:r>
                        <a:rPr lang="da-DK" sz="2200" dirty="0" err="1" smtClean="0"/>
                        <a:t>sorted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ofte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r>
              <a:rPr lang="da-DK" dirty="0" smtClean="0"/>
              <a:t> / plan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8634" y="1738736"/>
            <a:ext cx="9087315" cy="491779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Measuring</a:t>
            </a:r>
            <a:r>
              <a:rPr lang="da-DK" dirty="0" smtClean="0"/>
              <a:t> </a:t>
            </a:r>
            <a:r>
              <a:rPr lang="da-DK" dirty="0" err="1" smtClean="0"/>
              <a:t>efficiency</a:t>
            </a: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smtClean="0"/>
              <a:t>Classic </a:t>
            </a:r>
            <a:r>
              <a:rPr lang="da-DK" dirty="0" err="1" smtClean="0"/>
              <a:t>algorithms</a:t>
            </a:r>
            <a:r>
              <a:rPr lang="da-DK" dirty="0" smtClean="0"/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Impact</a:t>
            </a:r>
            <a:r>
              <a:rPr lang="da-DK" dirty="0" smtClean="0"/>
              <a:t> of </a:t>
            </a:r>
            <a:r>
              <a:rPr lang="da-DK" dirty="0" err="1" smtClean="0"/>
              <a:t>implementation</a:t>
            </a: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Hashing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/>
              <a:t>S</a:t>
            </a:r>
            <a:r>
              <a:rPr lang="da-DK" dirty="0" err="1" smtClean="0"/>
              <a:t>electing</a:t>
            </a:r>
            <a:r>
              <a:rPr lang="da-DK" dirty="0" smtClean="0"/>
              <a:t> a </a:t>
            </a:r>
            <a:r>
              <a:rPr lang="da-DK" dirty="0" err="1" smtClean="0"/>
              <a:t>suitable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and/or </a:t>
            </a:r>
            <a:r>
              <a:rPr lang="da-DK" dirty="0" err="1" smtClean="0"/>
              <a:t>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endParaRPr lang="da-DK" dirty="0" smtClean="0"/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>
          <a:xfrm>
            <a:off x="498634" y="1300360"/>
            <a:ext cx="8942070" cy="4917794"/>
          </a:xfrm>
        </p:spPr>
        <p:txBody>
          <a:bodyPr/>
          <a:lstStyle/>
          <a:p>
            <a:r>
              <a:rPr lang="da-DK" dirty="0" err="1" smtClean="0"/>
              <a:t>Comparison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Execution</a:t>
            </a:r>
            <a:r>
              <a:rPr lang="da-DK" dirty="0" smtClean="0"/>
              <a:t> time </a:t>
            </a:r>
          </a:p>
          <a:p>
            <a:pPr lvl="2"/>
            <a:r>
              <a:rPr lang="da-DK" dirty="0" err="1" smtClean="0"/>
              <a:t>absolute</a:t>
            </a:r>
            <a:endParaRPr lang="da-DK" dirty="0" smtClean="0"/>
          </a:p>
          <a:p>
            <a:pPr lvl="2"/>
            <a:r>
              <a:rPr lang="da-DK" dirty="0"/>
              <a:t>r</a:t>
            </a:r>
            <a:r>
              <a:rPr lang="da-DK" dirty="0" smtClean="0"/>
              <a:t>elative  (”time </a:t>
            </a:r>
            <a:r>
              <a:rPr lang="da-DK" dirty="0" err="1" smtClean="0"/>
              <a:t>complexity</a:t>
            </a:r>
            <a:r>
              <a:rPr lang="da-DK" dirty="0" smtClean="0"/>
              <a:t>”, ”</a:t>
            </a:r>
            <a:r>
              <a:rPr lang="da-DK" dirty="0" err="1" smtClean="0"/>
              <a:t>growth</a:t>
            </a:r>
            <a:r>
              <a:rPr lang="da-DK" dirty="0" smtClean="0"/>
              <a:t> rate”)</a:t>
            </a:r>
          </a:p>
          <a:p>
            <a:r>
              <a:rPr lang="da-DK" dirty="0" smtClean="0"/>
              <a:t>Ex </a:t>
            </a:r>
          </a:p>
          <a:p>
            <a:pPr lvl="1"/>
            <a:r>
              <a:rPr lang="da-DK" dirty="0" err="1" smtClean="0"/>
              <a:t>Linear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, </a:t>
            </a:r>
            <a:r>
              <a:rPr lang="da-DK" dirty="0" err="1" smtClean="0"/>
              <a:t>Binary</a:t>
            </a:r>
            <a:r>
              <a:rPr lang="da-DK" dirty="0" smtClean="0"/>
              <a:t> Search</a:t>
            </a:r>
          </a:p>
          <a:p>
            <a:pPr lvl="2"/>
            <a:r>
              <a:rPr lang="da-DK" dirty="0" err="1" smtClean="0"/>
              <a:t>worst</a:t>
            </a:r>
            <a:r>
              <a:rPr lang="da-DK" dirty="0" smtClean="0"/>
              <a:t>, </a:t>
            </a:r>
            <a:r>
              <a:rPr lang="da-DK" dirty="0" err="1" smtClean="0"/>
              <a:t>best</a:t>
            </a:r>
            <a:r>
              <a:rPr lang="da-DK" dirty="0" smtClean="0"/>
              <a:t>, average</a:t>
            </a:r>
          </a:p>
          <a:p>
            <a:r>
              <a:rPr lang="da-DK" dirty="0" smtClean="0"/>
              <a:t>Big-O notation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102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dsholder til indhold 2"/>
          <p:cNvSpPr>
            <a:spLocks noGrp="1"/>
          </p:cNvSpPr>
          <p:nvPr>
            <p:ph idx="1"/>
          </p:nvPr>
        </p:nvSpPr>
        <p:spPr>
          <a:xfrm>
            <a:off x="170896" y="282890"/>
            <a:ext cx="9571672" cy="6337416"/>
          </a:xfrm>
        </p:spPr>
        <p:txBody>
          <a:bodyPr/>
          <a:lstStyle/>
          <a:p>
            <a:pPr marL="0" indent="0">
              <a:buNone/>
            </a:pPr>
            <a:r>
              <a:rPr lang="en-US" sz="1739" dirty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739" b="1" dirty="0" err="1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1739" dirty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dsholder til indhold 2"/>
          <p:cNvSpPr>
            <a:spLocks noGrp="1"/>
          </p:cNvSpPr>
          <p:nvPr>
            <p:ph idx="1"/>
          </p:nvPr>
        </p:nvSpPr>
        <p:spPr>
          <a:xfrm>
            <a:off x="119148" y="205268"/>
            <a:ext cx="9545798" cy="7089488"/>
          </a:xfrm>
        </p:spPr>
        <p:txBody>
          <a:bodyPr/>
          <a:lstStyle/>
          <a:p>
            <a:pPr marL="0" indent="0">
              <a:buNone/>
            </a:pPr>
            <a:r>
              <a:rPr lang="en-US" sz="1739" dirty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739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1739" dirty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min=0, max=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&amp;&amp; min &lt;= max)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min+max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 / 2;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target.compareTo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]) &lt; 0)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max = mid-1;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min = mid+1;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557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477" dirty="0" err="1" smtClean="0"/>
              <a:t>Logarithms</a:t>
            </a:r>
            <a:endParaRPr lang="da-DK" sz="2608" dirty="0"/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>
          <a:xfrm>
            <a:off x="496967" y="946484"/>
            <a:ext cx="8945404" cy="571004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times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b="1" dirty="0" err="1"/>
              <a:t>half</a:t>
            </a:r>
            <a:r>
              <a:rPr lang="da-DK" dirty="0"/>
              <a:t> N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have </a:t>
            </a:r>
            <a:r>
              <a:rPr lang="da-DK" dirty="0" smtClean="0"/>
              <a:t>1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  </a:t>
            </a:r>
            <a:r>
              <a:rPr lang="da-DK" dirty="0" smtClean="0"/>
              <a:t>-  </a:t>
            </a:r>
            <a:r>
              <a:rPr lang="da-DK" dirty="0" err="1" smtClean="0"/>
              <a:t>logarithm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</a:t>
            </a:r>
          </a:p>
          <a:p>
            <a:pPr lvl="1"/>
            <a:r>
              <a:rPr lang="da-DK" dirty="0" smtClean="0"/>
              <a:t>The inverse </a:t>
            </a:r>
            <a:r>
              <a:rPr lang="da-DK" dirty="0" err="1" smtClean="0"/>
              <a:t>function</a:t>
            </a:r>
            <a:r>
              <a:rPr lang="da-DK" dirty="0" smtClean="0"/>
              <a:t> to the </a:t>
            </a:r>
            <a:r>
              <a:rPr lang="da-DK" dirty="0" err="1" smtClean="0"/>
              <a:t>exponential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2:  </a:t>
            </a:r>
          </a:p>
          <a:p>
            <a:pPr marL="993587" lvl="2" indent="0">
              <a:buNone/>
            </a:pPr>
            <a:r>
              <a:rPr lang="da-DK" sz="2000" dirty="0"/>
              <a:t>f</a:t>
            </a:r>
            <a:r>
              <a:rPr lang="da-DK" sz="2000" dirty="0"/>
              <a:t>(x) = 2</a:t>
            </a:r>
            <a:r>
              <a:rPr lang="da-DK" sz="2000" baseline="30000" dirty="0"/>
              <a:t>x</a:t>
            </a:r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</a:t>
            </a:r>
            <a:endParaRPr lang="da-DK" dirty="0" smtClean="0"/>
          </a:p>
          <a:p>
            <a:pPr lvl="1"/>
            <a:r>
              <a:rPr lang="da-DK" dirty="0" smtClean="0"/>
              <a:t>How </a:t>
            </a:r>
            <a:r>
              <a:rPr lang="da-DK" dirty="0" err="1" smtClean="0"/>
              <a:t>does</a:t>
            </a:r>
            <a:r>
              <a:rPr lang="da-DK" dirty="0" smtClean="0"/>
              <a:t> it look - </a:t>
            </a:r>
            <a:r>
              <a:rPr lang="da-DK" dirty="0" err="1" smtClean="0"/>
              <a:t>graphically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9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1" t="31219" r="7632" b="24082"/>
          <a:stretch/>
        </p:blipFill>
        <p:spPr>
          <a:xfrm>
            <a:off x="196905" y="361455"/>
            <a:ext cx="8137171" cy="6504943"/>
          </a:xfrm>
        </p:spPr>
      </p:pic>
    </p:spTree>
    <p:extLst>
      <p:ext uri="{BB962C8B-B14F-4D97-AF65-F5344CB8AC3E}">
        <p14:creationId xmlns:p14="http://schemas.microsoft.com/office/powerpoint/2010/main" val="5233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51" t="5838" r="7632" b="68338"/>
          <a:stretch/>
        </p:blipFill>
        <p:spPr>
          <a:xfrm>
            <a:off x="284565" y="148971"/>
            <a:ext cx="9370207" cy="5242216"/>
          </a:xfrm>
        </p:spPr>
      </p:pic>
    </p:spTree>
    <p:extLst>
      <p:ext uri="{BB962C8B-B14F-4D97-AF65-F5344CB8AC3E}">
        <p14:creationId xmlns:p14="http://schemas.microsoft.com/office/powerpoint/2010/main" val="21320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dsholder til indhold 2"/>
          <p:cNvSpPr>
            <a:spLocks noGrp="1"/>
          </p:cNvSpPr>
          <p:nvPr>
            <p:ph idx="1"/>
          </p:nvPr>
        </p:nvSpPr>
        <p:spPr>
          <a:xfrm>
            <a:off x="1853" y="282890"/>
            <a:ext cx="10132276" cy="6799699"/>
          </a:xfrm>
        </p:spPr>
        <p:txBody>
          <a:bodyPr/>
          <a:lstStyle/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b="1" dirty="0" err="1"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[] list)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min;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-1; index++)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min =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56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scan = index+1; scan &lt; </a:t>
            </a:r>
            <a:r>
              <a:rPr lang="en-US" sz="1956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; scan++)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(list[scan].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(list[min]) &lt; 0)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      min = scan;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// Swap the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values</a:t>
            </a: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= list[min];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list[min]   = list[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list[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15</TotalTime>
  <Words>574</Words>
  <Application>Microsoft Macintosh PowerPoint</Application>
  <PresentationFormat>Custom</PresentationFormat>
  <Paragraphs>198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Rounded MT Bold</vt:lpstr>
      <vt:lpstr>Calibri</vt:lpstr>
      <vt:lpstr>Courier New</vt:lpstr>
      <vt:lpstr>Verdana</vt:lpstr>
      <vt:lpstr>Wingdings</vt:lpstr>
      <vt:lpstr>Arial</vt:lpstr>
      <vt:lpstr>Cphbusiness PowerPoint skabelon</vt:lpstr>
      <vt:lpstr>PowerPoint Presentation</vt:lpstr>
      <vt:lpstr>Topics / plan</vt:lpstr>
      <vt:lpstr>Efficiency of algorithms</vt:lpstr>
      <vt:lpstr>PowerPoint Presentation</vt:lpstr>
      <vt:lpstr>PowerPoint Presentation</vt:lpstr>
      <vt:lpstr>Logarithms</vt:lpstr>
      <vt:lpstr>PowerPoint Presentation</vt:lpstr>
      <vt:lpstr>PowerPoint Presentation</vt:lpstr>
      <vt:lpstr>PowerPoint Presentation</vt:lpstr>
      <vt:lpstr>Classic algorithms  for manipulating a list</vt:lpstr>
      <vt:lpstr>Hashing –  Why another data structure?</vt:lpstr>
      <vt:lpstr>Hash table</vt:lpstr>
      <vt:lpstr>Hashing – principle </vt:lpstr>
      <vt:lpstr>PowerPoint Presentation</vt:lpstr>
      <vt:lpstr>Collisions, chaining</vt:lpstr>
      <vt:lpstr>Efficiency and hash table</vt:lpstr>
      <vt:lpstr>Choice of data structure  (array/linked/hash table)? Criterion: Frequency of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3</cp:revision>
  <dcterms:created xsi:type="dcterms:W3CDTF">2016-09-16T09:18:24Z</dcterms:created>
  <dcterms:modified xsi:type="dcterms:W3CDTF">2016-09-16T09:33:25Z</dcterms:modified>
</cp:coreProperties>
</file>