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57" r:id="rId3"/>
    <p:sldId id="258" r:id="rId4"/>
    <p:sldId id="269" r:id="rId5"/>
    <p:sldId id="270" r:id="rId6"/>
    <p:sldId id="261" r:id="rId7"/>
    <p:sldId id="271" r:id="rId8"/>
    <p:sldId id="272" r:id="rId9"/>
    <p:sldId id="263" r:id="rId10"/>
    <p:sldId id="273" r:id="rId11"/>
    <p:sldId id="264" r:id="rId12"/>
    <p:sldId id="268" r:id="rId13"/>
    <p:sldId id="265" r:id="rId14"/>
    <p:sldId id="274" r:id="rId15"/>
  </p:sldIdLst>
  <p:sldSz cx="9144000" cy="6858000" type="screen4x3"/>
  <p:notesSz cx="6884988" cy="100187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84738" autoAdjust="0"/>
  </p:normalViewPr>
  <p:slideViewPr>
    <p:cSldViewPr>
      <p:cViewPr varScale="1">
        <p:scale>
          <a:sx n="106" d="100"/>
          <a:sy n="106" d="100"/>
        </p:scale>
        <p:origin x="1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041CBE25-B1C0-4FA6-9419-6B5BC5EAE4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78400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B14F029F-485C-4A90-A4EB-B1BFD89C93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7442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F029F-485C-4A90-A4EB-B1BFD89C9398}" type="slidenum">
              <a:rPr lang="da-DK" smtClean="0"/>
              <a:t>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912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e2007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6634E-5FB0-4C67-B5B9-7E7CCAE0F750}" type="slidenum">
              <a:rPr lang="da-DK"/>
              <a:pPr/>
              <a:t>9</a:t>
            </a:fld>
            <a:endParaRPr lang="da-DK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29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a-DK" dirty="0" smtClean="0"/>
              <a:t>1: array 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2: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3: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4. Array eller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5.</a:t>
            </a:r>
            <a:r>
              <a:rPr lang="da-DK" baseline="0" dirty="0" smtClean="0"/>
              <a:t> Binært søgetræ</a:t>
            </a:r>
            <a:endParaRPr lang="da-DK" dirty="0" smtClean="0"/>
          </a:p>
        </p:txBody>
      </p:sp>
      <p:sp>
        <p:nvSpPr>
          <p:cNvPr id="37891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657B6-4BFB-44B0-A1C0-F6C0AB618C9E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80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F029F-485C-4A90-A4EB-B1BFD89C9398}" type="slidenum">
              <a:rPr lang="da-DK" smtClean="0"/>
              <a:t>13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916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objectives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</a:t>
            </a:r>
            <a:r>
              <a:rPr lang="en-US" dirty="0"/>
              <a:t>able to</a:t>
            </a:r>
          </a:p>
          <a:p>
            <a:r>
              <a:rPr lang="en-US" dirty="0" smtClean="0"/>
              <a:t>Read </a:t>
            </a:r>
            <a:r>
              <a:rPr lang="en-US" dirty="0"/>
              <a:t>and understand a recursive solution</a:t>
            </a:r>
          </a:p>
          <a:p>
            <a:r>
              <a:rPr lang="en-US" dirty="0" smtClean="0"/>
              <a:t>Use a Binary Search Tree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3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84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defTabSz="762000"/>
            <a:r>
              <a:rPr lang="da-DK" dirty="0" err="1" smtClean="0"/>
              <a:t>Efficiency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sz="28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62000">
              <a:lnSpc>
                <a:spcPct val="90000"/>
              </a:lnSpc>
            </a:pPr>
            <a:r>
              <a:rPr lang="da-DK" sz="2800" dirty="0" smtClean="0"/>
              <a:t>The </a:t>
            </a:r>
            <a:r>
              <a:rPr lang="da-DK" sz="2800" dirty="0" err="1" smtClean="0"/>
              <a:t>height</a:t>
            </a:r>
            <a:r>
              <a:rPr lang="da-DK" sz="2800" dirty="0" smtClean="0"/>
              <a:t> of the </a:t>
            </a:r>
            <a:r>
              <a:rPr lang="da-DK" sz="2800" dirty="0" err="1" smtClean="0"/>
              <a:t>tree</a:t>
            </a:r>
            <a:r>
              <a:rPr lang="da-DK" sz="2800" dirty="0" smtClean="0"/>
              <a:t> </a:t>
            </a:r>
            <a:r>
              <a:rPr lang="da-DK" sz="2800" dirty="0" err="1" smtClean="0"/>
              <a:t>influences</a:t>
            </a:r>
            <a:r>
              <a:rPr lang="da-DK" sz="2800" dirty="0" smtClean="0"/>
              <a:t> the </a:t>
            </a:r>
            <a:r>
              <a:rPr lang="da-DK" sz="2800" dirty="0" err="1" smtClean="0"/>
              <a:t>efficiency</a:t>
            </a:r>
            <a:r>
              <a:rPr lang="da-DK" sz="2800" dirty="0" smtClean="0"/>
              <a:t> of the operations</a:t>
            </a:r>
            <a:endParaRPr lang="da-DK" sz="2800" dirty="0"/>
          </a:p>
          <a:p>
            <a:pPr defTabSz="762000">
              <a:lnSpc>
                <a:spcPct val="90000"/>
              </a:lnSpc>
            </a:pPr>
            <a:r>
              <a:rPr lang="da-DK" sz="2800" dirty="0" err="1" smtClean="0"/>
              <a:t>Traverse</a:t>
            </a:r>
            <a:endParaRPr lang="da-DK" sz="2800" dirty="0"/>
          </a:p>
          <a:p>
            <a:pPr lvl="1" defTabSz="762000">
              <a:lnSpc>
                <a:spcPct val="90000"/>
              </a:lnSpc>
            </a:pPr>
            <a:r>
              <a:rPr lang="da-DK" dirty="0"/>
              <a:t> </a:t>
            </a:r>
            <a:r>
              <a:rPr lang="da-DK" dirty="0" smtClean="0"/>
              <a:t>O(n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/>
          </a:p>
          <a:p>
            <a:pPr defTabSz="762000">
              <a:lnSpc>
                <a:spcPct val="90000"/>
              </a:lnSpc>
            </a:pPr>
            <a:r>
              <a:rPr lang="da-DK" sz="2800" dirty="0" smtClean="0"/>
              <a:t>Search/ </a:t>
            </a:r>
            <a:r>
              <a:rPr lang="da-DK" sz="2800" dirty="0" err="1" smtClean="0"/>
              <a:t>Insert</a:t>
            </a:r>
            <a:r>
              <a:rPr lang="da-DK" sz="2800" dirty="0" smtClean="0"/>
              <a:t>/ </a:t>
            </a:r>
            <a:r>
              <a:rPr lang="da-DK" sz="2800" dirty="0" err="1" smtClean="0"/>
              <a:t>Delete</a:t>
            </a:r>
            <a:r>
              <a:rPr lang="da-DK" sz="2800" dirty="0" smtClean="0"/>
              <a:t> </a:t>
            </a:r>
            <a:endParaRPr lang="da-DK" sz="2800" dirty="0"/>
          </a:p>
          <a:p>
            <a:pPr lvl="1" defTabSz="762000">
              <a:lnSpc>
                <a:spcPct val="90000"/>
              </a:lnSpc>
            </a:pPr>
            <a:r>
              <a:rPr lang="da-DK" dirty="0"/>
              <a:t>Average : O(log n</a:t>
            </a:r>
            <a:r>
              <a:rPr lang="da-DK" dirty="0" smtClean="0"/>
              <a:t>) </a:t>
            </a:r>
            <a:endParaRPr lang="da-DK" dirty="0"/>
          </a:p>
          <a:p>
            <a:pPr lvl="1" defTabSz="762000">
              <a:lnSpc>
                <a:spcPct val="90000"/>
              </a:lnSpc>
            </a:pPr>
            <a:r>
              <a:rPr lang="da-DK" dirty="0" err="1"/>
              <a:t>Worst</a:t>
            </a:r>
            <a:r>
              <a:rPr lang="da-DK" dirty="0"/>
              <a:t>    :  O(n) </a:t>
            </a:r>
            <a:r>
              <a:rPr lang="da-DK" dirty="0" smtClean="0"/>
              <a:t>      - </a:t>
            </a:r>
            <a:r>
              <a:rPr lang="da-DK" dirty="0" err="1" smtClean="0"/>
              <a:t>Which</a:t>
            </a:r>
            <a:r>
              <a:rPr lang="da-DK" dirty="0" smtClean="0"/>
              <a:t> kind of </a:t>
            </a:r>
            <a:r>
              <a:rPr lang="da-DK" dirty="0" err="1" smtClean="0"/>
              <a:t>tree</a:t>
            </a:r>
            <a:r>
              <a:rPr lang="da-DK" dirty="0" smtClean="0"/>
              <a:t>?</a:t>
            </a:r>
          </a:p>
          <a:p>
            <a:pPr lvl="1" defTabSz="762000">
              <a:lnSpc>
                <a:spcPct val="90000"/>
              </a:lnSpc>
            </a:pPr>
            <a:endParaRPr lang="da-DK" dirty="0"/>
          </a:p>
          <a:p>
            <a:pPr marL="457200" lvl="1" indent="0" defTabSz="762000">
              <a:lnSpc>
                <a:spcPct val="90000"/>
              </a:lnSpc>
              <a:buNone/>
            </a:pP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794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435280" cy="1228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da-DK" sz="3200" dirty="0" err="1" smtClean="0"/>
              <a:t>Choice</a:t>
            </a:r>
            <a:r>
              <a:rPr lang="da-DK" sz="3200" dirty="0" smtClean="0"/>
              <a:t> of data </a:t>
            </a:r>
            <a:r>
              <a:rPr lang="da-DK" sz="3200" dirty="0" err="1" smtClean="0"/>
              <a:t>structure</a:t>
            </a:r>
            <a:r>
              <a:rPr lang="da-DK" sz="3200" dirty="0" smtClean="0"/>
              <a:t> (array/reference/hash tabel/</a:t>
            </a:r>
            <a:r>
              <a:rPr lang="da-DK" sz="3200" b="1" dirty="0" err="1" smtClean="0"/>
              <a:t>tree</a:t>
            </a:r>
            <a:r>
              <a:rPr lang="da-DK" sz="3200" dirty="0" smtClean="0"/>
              <a:t>?</a:t>
            </a:r>
            <a:br>
              <a:rPr lang="da-DK" sz="3200" dirty="0" smtClean="0"/>
            </a:br>
            <a:r>
              <a:rPr lang="da-DK" sz="3200" dirty="0" err="1" smtClean="0"/>
              <a:t>Criterion</a:t>
            </a:r>
            <a:r>
              <a:rPr lang="da-DK" sz="3200" dirty="0" smtClean="0"/>
              <a:t>: </a:t>
            </a:r>
            <a:r>
              <a:rPr lang="da-DK" sz="3200" dirty="0" err="1" smtClean="0"/>
              <a:t>Frequency</a:t>
            </a:r>
            <a:r>
              <a:rPr lang="da-DK" sz="3200" dirty="0" smtClean="0"/>
              <a:t> of operations</a:t>
            </a:r>
            <a:endParaRPr lang="da-DK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31545"/>
              </p:ext>
            </p:extLst>
          </p:nvPr>
        </p:nvGraphicFramePr>
        <p:xfrm>
          <a:off x="611558" y="1628800"/>
          <a:ext cx="7560841" cy="4454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687"/>
                <a:gridCol w="1300790"/>
                <a:gridCol w="1138191"/>
                <a:gridCol w="1138191"/>
                <a:gridCol w="1070831"/>
                <a:gridCol w="1368151"/>
              </a:tblGrid>
              <a:tr h="7080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array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Linked</a:t>
                      </a:r>
                      <a:endParaRPr lang="da-DK" dirty="0" smtClean="0"/>
                    </a:p>
                    <a:p>
                      <a:r>
                        <a:rPr lang="da-DK" dirty="0" smtClean="0"/>
                        <a:t>list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Hash</a:t>
                      </a:r>
                    </a:p>
                    <a:p>
                      <a:r>
                        <a:rPr lang="da-DK" dirty="0" err="1" smtClean="0"/>
                        <a:t>map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Array</a:t>
                      </a:r>
                      <a:r>
                        <a:rPr lang="da-DK" baseline="0" dirty="0" smtClean="0"/>
                        <a:t> &amp; </a:t>
                      </a:r>
                      <a:r>
                        <a:rPr lang="da-DK" baseline="0" dirty="0" err="1" smtClean="0"/>
                        <a:t>linked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smtClean="0"/>
                        <a:t>BST</a:t>
                      </a:r>
                    </a:p>
                    <a:p>
                      <a:r>
                        <a:rPr lang="da-DK" b="1" dirty="0" smtClean="0"/>
                        <a:t>(</a:t>
                      </a:r>
                      <a:r>
                        <a:rPr lang="da-DK" b="1" dirty="0" err="1" smtClean="0"/>
                        <a:t>Binary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dirty="0" err="1" smtClean="0"/>
                        <a:t>search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tree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Indsæt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Slet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søg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Gennemløb</a:t>
                      </a:r>
                    </a:p>
                    <a:p>
                      <a:r>
                        <a:rPr lang="da-DK" dirty="0" smtClean="0"/>
                        <a:t>usorteret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Gennemløb</a:t>
                      </a:r>
                    </a:p>
                    <a:p>
                      <a:r>
                        <a:rPr lang="da-DK" dirty="0" smtClean="0"/>
                        <a:t>sorteret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11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”</a:t>
            </a:r>
            <a:r>
              <a:rPr lang="da-DK" dirty="0" err="1"/>
              <a:t>Treesort</a:t>
            </a:r>
            <a:r>
              <a:rPr lang="da-DK" dirty="0" smtClean="0"/>
              <a:t>”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lnSpc>
                <a:spcPct val="90000"/>
              </a:lnSpc>
            </a:pPr>
            <a:r>
              <a:rPr lang="da-DK" dirty="0" smtClean="0"/>
              <a:t>Sort an array: </a:t>
            </a:r>
          </a:p>
          <a:p>
            <a:pPr lvl="1" defTabSz="762000">
              <a:lnSpc>
                <a:spcPct val="90000"/>
              </a:lnSpc>
            </a:pPr>
            <a:r>
              <a:rPr lang="da-DK" dirty="0" err="1" smtClean="0"/>
              <a:t>insert</a:t>
            </a:r>
            <a:r>
              <a:rPr lang="da-DK" dirty="0" smtClean="0"/>
              <a:t> all elements </a:t>
            </a:r>
            <a:r>
              <a:rPr lang="da-DK" dirty="0" err="1" smtClean="0"/>
              <a:t>into</a:t>
            </a:r>
            <a:r>
              <a:rPr lang="da-DK" dirty="0" smtClean="0"/>
              <a:t> a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/>
          </a:p>
          <a:p>
            <a:pPr lvl="1" defTabSz="762000">
              <a:lnSpc>
                <a:spcPct val="90000"/>
              </a:lnSpc>
            </a:pPr>
            <a:r>
              <a:rPr lang="da-DK" dirty="0" err="1" smtClean="0"/>
              <a:t>Traverse</a:t>
            </a:r>
            <a:r>
              <a:rPr lang="da-DK" dirty="0" smtClean="0"/>
              <a:t> the </a:t>
            </a:r>
            <a:r>
              <a:rPr lang="da-DK" dirty="0" err="1" smtClean="0"/>
              <a:t>tree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pPr defTabSz="762000">
              <a:lnSpc>
                <a:spcPct val="90000"/>
              </a:lnSpc>
            </a:pPr>
            <a:r>
              <a:rPr lang="da-DK" dirty="0" err="1" smtClean="0"/>
              <a:t>Efficiency</a:t>
            </a:r>
            <a:endParaRPr lang="da-DK" dirty="0" smtClean="0"/>
          </a:p>
          <a:p>
            <a:pPr lvl="1" defTabSz="762000">
              <a:lnSpc>
                <a:spcPct val="90000"/>
              </a:lnSpc>
            </a:pPr>
            <a:r>
              <a:rPr lang="da-DK" dirty="0" smtClean="0"/>
              <a:t>Average </a:t>
            </a:r>
            <a:r>
              <a:rPr lang="da-DK" dirty="0"/>
              <a:t>	O(n*log n) 	</a:t>
            </a:r>
          </a:p>
          <a:p>
            <a:pPr lvl="1" defTabSz="762000">
              <a:lnSpc>
                <a:spcPct val="90000"/>
              </a:lnSpc>
            </a:pPr>
            <a:r>
              <a:rPr lang="da-DK" sz="2400" dirty="0" err="1"/>
              <a:t>Worst</a:t>
            </a:r>
            <a:r>
              <a:rPr lang="da-DK" sz="2400" dirty="0"/>
              <a:t>	O(n</a:t>
            </a:r>
            <a:r>
              <a:rPr lang="da-DK" sz="2400" baseline="30000" dirty="0"/>
              <a:t>2</a:t>
            </a:r>
            <a:r>
              <a:rPr lang="da-DK" sz="2400" dirty="0"/>
              <a:t>)	</a:t>
            </a:r>
          </a:p>
          <a:p>
            <a:pPr lvl="1" defTabSz="762000">
              <a:lnSpc>
                <a:spcPct val="90000"/>
              </a:lnSpc>
            </a:pPr>
            <a:r>
              <a:rPr lang="da-DK" sz="2400" dirty="0" err="1" smtClean="0"/>
              <a:t>Principle</a:t>
            </a:r>
            <a:r>
              <a:rPr lang="da-DK" sz="2400" dirty="0" smtClean="0"/>
              <a:t> ?</a:t>
            </a:r>
          </a:p>
          <a:p>
            <a:pPr lvl="2" defTabSz="762000">
              <a:lnSpc>
                <a:spcPct val="90000"/>
              </a:lnSpc>
            </a:pPr>
            <a:r>
              <a:rPr lang="da-DK" sz="2000" dirty="0" smtClean="0"/>
              <a:t>n </a:t>
            </a:r>
            <a:r>
              <a:rPr lang="da-DK" sz="2000" dirty="0" err="1" smtClean="0"/>
              <a:t>inserts</a:t>
            </a:r>
            <a:r>
              <a:rPr lang="da-DK" sz="2000" dirty="0" smtClean="0"/>
              <a:t>  </a:t>
            </a:r>
            <a:r>
              <a:rPr lang="da-DK" sz="2000" dirty="0" err="1" smtClean="0"/>
              <a:t>each</a:t>
            </a:r>
            <a:r>
              <a:rPr lang="da-DK" sz="2000" dirty="0" smtClean="0"/>
              <a:t> of O(log n)   =&gt; O(n log n)</a:t>
            </a:r>
          </a:p>
          <a:p>
            <a:pPr lvl="2" defTabSz="762000">
              <a:lnSpc>
                <a:spcPct val="90000"/>
              </a:lnSpc>
            </a:pPr>
            <a:r>
              <a:rPr lang="da-DK" sz="2000" dirty="0" smtClean="0"/>
              <a:t>Traversal  O(n)</a:t>
            </a:r>
            <a:endParaRPr lang="da-DK" sz="2000" dirty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1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View the </a:t>
            </a:r>
            <a:r>
              <a:rPr lang="en-US" dirty="0" err="1" smtClean="0"/>
              <a:t>Lynda.com</a:t>
            </a:r>
            <a:r>
              <a:rPr lang="en-US" dirty="0" smtClean="0"/>
              <a:t> video’s mentioned in the </a:t>
            </a:r>
            <a:r>
              <a:rPr lang="en-US" dirty="0" err="1" smtClean="0"/>
              <a:t>readme.md</a:t>
            </a:r>
            <a:r>
              <a:rPr lang="en-US" dirty="0" smtClean="0"/>
              <a:t>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Exercise B.10 (and redo those you did not get to do)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790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sz="4000" dirty="0" smtClean="0"/>
              <a:t>A </a:t>
            </a:r>
            <a:r>
              <a:rPr lang="da-DK" sz="4000" dirty="0" err="1" smtClean="0"/>
              <a:t>recursive</a:t>
            </a:r>
            <a:r>
              <a:rPr lang="da-DK" sz="4000" dirty="0" smtClean="0"/>
              <a:t> solution:</a:t>
            </a:r>
            <a:br>
              <a:rPr lang="da-DK" sz="4000" dirty="0" smtClean="0"/>
            </a:br>
            <a:r>
              <a:rPr lang="da-DK" sz="4000" dirty="0" smtClean="0"/>
              <a:t>Is </a:t>
            </a:r>
            <a:r>
              <a:rPr lang="da-DK" sz="4000" dirty="0" err="1" smtClean="0"/>
              <a:t>built</a:t>
            </a:r>
            <a:r>
              <a:rPr lang="da-DK" sz="4000" dirty="0" smtClean="0"/>
              <a:t> on the </a:t>
            </a:r>
            <a:r>
              <a:rPr lang="da-DK" sz="4000" dirty="0" err="1" smtClean="0"/>
              <a:t>idea</a:t>
            </a:r>
            <a:r>
              <a:rPr lang="da-DK" sz="4000" dirty="0" smtClean="0"/>
              <a:t> </a:t>
            </a:r>
            <a:r>
              <a:rPr lang="da-DK" sz="4000" dirty="0" err="1" smtClean="0"/>
              <a:t>that</a:t>
            </a:r>
            <a:r>
              <a:rPr lang="da-DK" sz="4000" dirty="0" smtClean="0"/>
              <a:t> ..</a:t>
            </a:r>
            <a:endParaRPr lang="da-DK" sz="28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da-DK" dirty="0" err="1" smtClean="0"/>
              <a:t>Either</a:t>
            </a:r>
            <a:r>
              <a:rPr lang="da-DK" dirty="0" smtClean="0"/>
              <a:t> the solution is </a:t>
            </a:r>
            <a:r>
              <a:rPr lang="da-DK" dirty="0" err="1" smtClean="0"/>
              <a:t>straight</a:t>
            </a:r>
            <a:r>
              <a:rPr lang="da-DK" dirty="0" smtClean="0"/>
              <a:t> forward  (</a:t>
            </a:r>
            <a:r>
              <a:rPr lang="da-DK" dirty="0" err="1" smtClean="0"/>
              <a:t>obvious</a:t>
            </a:r>
            <a:r>
              <a:rPr lang="da-DK" dirty="0" smtClean="0"/>
              <a:t> )</a:t>
            </a:r>
          </a:p>
          <a:p>
            <a:r>
              <a:rPr lang="da-DK" dirty="0" smtClean="0"/>
              <a:t>Or the solution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expressed</a:t>
            </a:r>
            <a:r>
              <a:rPr lang="da-DK" dirty="0" smtClean="0"/>
              <a:t> in terms of the solution to a ”</a:t>
            </a:r>
            <a:r>
              <a:rPr lang="da-DK" b="1" dirty="0" smtClean="0"/>
              <a:t>smaller</a:t>
            </a:r>
            <a:r>
              <a:rPr lang="da-DK" dirty="0" smtClean="0"/>
              <a:t>” problem of ”</a:t>
            </a:r>
            <a:r>
              <a:rPr lang="da-DK" b="1" dirty="0" smtClean="0"/>
              <a:t>the same type” </a:t>
            </a:r>
            <a:endParaRPr lang="da-DK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34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dirty="0" smtClean="0"/>
              <a:t>A </a:t>
            </a:r>
            <a:r>
              <a:rPr lang="da-DK" sz="4000" dirty="0" err="1" smtClean="0"/>
              <a:t>recursive</a:t>
            </a:r>
            <a:r>
              <a:rPr lang="da-DK" sz="4000" dirty="0" smtClean="0"/>
              <a:t> Java </a:t>
            </a:r>
            <a:r>
              <a:rPr lang="da-DK" sz="4000" dirty="0" err="1" smtClean="0"/>
              <a:t>method</a:t>
            </a:r>
            <a:endParaRPr lang="da-DK" sz="28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calls</a:t>
            </a:r>
            <a:r>
              <a:rPr lang="da-DK" dirty="0" smtClean="0"/>
              <a:t> </a:t>
            </a:r>
            <a:r>
              <a:rPr lang="da-DK" dirty="0" err="1" smtClean="0"/>
              <a:t>itself</a:t>
            </a:r>
            <a:r>
              <a:rPr lang="da-DK" dirty="0" smtClean="0"/>
              <a:t> (”</a:t>
            </a:r>
            <a:r>
              <a:rPr lang="da-DK" dirty="0" err="1" smtClean="0"/>
              <a:t>recursive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”)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b="1" dirty="0" err="1" smtClean="0"/>
              <a:t>recursive</a:t>
            </a:r>
            <a:r>
              <a:rPr lang="da-DK" b="1" dirty="0" smtClean="0"/>
              <a:t> </a:t>
            </a:r>
            <a:r>
              <a:rPr lang="da-DK" b="1" dirty="0" err="1" smtClean="0"/>
              <a:t>call</a:t>
            </a:r>
            <a:r>
              <a:rPr lang="da-DK" b="1" dirty="0" smtClean="0"/>
              <a:t> </a:t>
            </a:r>
            <a:r>
              <a:rPr lang="da-DK" dirty="0" err="1" smtClean="0"/>
              <a:t>solves</a:t>
            </a:r>
            <a:r>
              <a:rPr lang="da-DK" dirty="0" smtClean="0"/>
              <a:t> a smaller problem </a:t>
            </a:r>
            <a:endParaRPr lang="da-DK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determines</a:t>
            </a:r>
            <a:r>
              <a:rPr lang="da-DK" dirty="0" smtClean="0"/>
              <a:t> </a:t>
            </a:r>
            <a:r>
              <a:rPr lang="da-DK" dirty="0" err="1" smtClean="0"/>
              <a:t>whether</a:t>
            </a:r>
            <a:r>
              <a:rPr lang="da-DK" dirty="0" smtClean="0"/>
              <a:t> a ”</a:t>
            </a:r>
            <a:r>
              <a:rPr lang="da-DK" b="1" dirty="0" smtClean="0"/>
              <a:t>base-case</a:t>
            </a:r>
            <a:r>
              <a:rPr lang="da-DK" dirty="0"/>
              <a:t>” </a:t>
            </a:r>
            <a:r>
              <a:rPr lang="da-DK" dirty="0" smtClean="0"/>
              <a:t>has </a:t>
            </a:r>
            <a:r>
              <a:rPr lang="da-DK" dirty="0" err="1" smtClean="0"/>
              <a:t>been</a:t>
            </a:r>
            <a:r>
              <a:rPr lang="da-DK" dirty="0" smtClean="0"/>
              <a:t> </a:t>
            </a:r>
            <a:r>
              <a:rPr lang="da-DK" dirty="0" err="1" smtClean="0"/>
              <a:t>reached</a:t>
            </a:r>
            <a:r>
              <a:rPr lang="da-DK" dirty="0" smtClean="0"/>
              <a:t>. If </a:t>
            </a:r>
            <a:r>
              <a:rPr lang="da-DK" dirty="0" err="1" smtClean="0"/>
              <a:t>this</a:t>
            </a:r>
            <a:r>
              <a:rPr lang="da-DK" dirty="0" smtClean="0"/>
              <a:t> is the case, the </a:t>
            </a:r>
            <a:r>
              <a:rPr lang="da-DK" dirty="0" err="1" smtClean="0"/>
              <a:t>recursive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is not made</a:t>
            </a:r>
            <a:endParaRPr lang="da-DK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err="1" smtClean="0"/>
              <a:t>Sooner</a:t>
            </a:r>
            <a:r>
              <a:rPr lang="da-DK" dirty="0" smtClean="0"/>
              <a:t> or </a:t>
            </a:r>
            <a:r>
              <a:rPr lang="da-DK" dirty="0" err="1" smtClean="0"/>
              <a:t>later</a:t>
            </a:r>
            <a:r>
              <a:rPr lang="da-DK" dirty="0" smtClean="0"/>
              <a:t>, the smaller problem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turn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the base case</a:t>
            </a:r>
            <a:endParaRPr lang="da-DK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-1295400" y="3124200"/>
            <a:ext cx="1066800" cy="990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5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1667 -0.06106 L 0.23819 0.037 C 0.31267 0.0592 0.42396 0.07192 0.5401 0.07192 C 0.67239 0.07192 0.77795 0.0592 0.85277 0.037 L 1.20833 -0.06106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0" y="6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exercise A-1 from day2excercises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4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bunnyEars</a:t>
            </a:r>
            <a:r>
              <a:rPr lang="en-US" dirty="0" smtClean="0"/>
              <a:t> on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pythontutor.com</a:t>
            </a:r>
            <a:r>
              <a:rPr lang="en-US" dirty="0"/>
              <a:t>/</a:t>
            </a:r>
            <a:r>
              <a:rPr lang="en-US" dirty="0" err="1"/>
              <a:t>java.html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public int bunnyEars(int bunnies) {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int result = -1; // initial value diff from zero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if ( bunnies == 0)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	result = 0;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else {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	result = bunnyEars( bunnies - 1 );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	result += 2;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}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return result;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}</a:t>
            </a:r>
            <a:endParaRPr lang="en-US" sz="2800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31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Structure</a:t>
            </a:r>
            <a:r>
              <a:rPr lang="da-DK" dirty="0" smtClean="0"/>
              <a:t> and Collection</a:t>
            </a:r>
          </a:p>
          <a:p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r>
              <a:rPr lang="da-DK" dirty="0" smtClean="0"/>
              <a:t> =&gt; 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 smtClean="0"/>
          </a:p>
          <a:p>
            <a:r>
              <a:rPr lang="da-DK" dirty="0" smtClean="0"/>
              <a:t>Operations</a:t>
            </a:r>
          </a:p>
          <a:p>
            <a:r>
              <a:rPr lang="da-DK" dirty="0" smtClean="0"/>
              <a:t>Good </a:t>
            </a:r>
            <a:r>
              <a:rPr lang="da-DK" dirty="0" err="1" smtClean="0"/>
              <a:t>qualities</a:t>
            </a:r>
            <a:r>
              <a:rPr lang="da-DK" dirty="0" smtClean="0"/>
              <a:t> </a:t>
            </a:r>
          </a:p>
          <a:p>
            <a:pPr lvl="1"/>
            <a:r>
              <a:rPr lang="da-DK" dirty="0" err="1" smtClean="0"/>
              <a:t>insert</a:t>
            </a:r>
            <a:r>
              <a:rPr lang="da-DK" dirty="0" smtClean="0"/>
              <a:t> and </a:t>
            </a:r>
            <a:r>
              <a:rPr lang="da-DK" dirty="0" err="1" smtClean="0"/>
              <a:t>search</a:t>
            </a:r>
            <a:endParaRPr lang="da-DK" dirty="0" smtClean="0"/>
          </a:p>
          <a:p>
            <a:pPr lvl="1"/>
            <a:r>
              <a:rPr lang="da-DK" dirty="0" err="1" smtClean="0"/>
              <a:t>Traverse</a:t>
            </a:r>
            <a:r>
              <a:rPr lang="da-DK" dirty="0" smtClean="0"/>
              <a:t> in </a:t>
            </a:r>
            <a:r>
              <a:rPr lang="da-DK" dirty="0" err="1" smtClean="0"/>
              <a:t>sorted</a:t>
            </a:r>
            <a:r>
              <a:rPr lang="da-DK" dirty="0" smtClean="0"/>
              <a:t> </a:t>
            </a:r>
            <a:r>
              <a:rPr lang="da-DK" dirty="0" err="1" smtClean="0"/>
              <a:t>order</a:t>
            </a:r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57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Exercises B.1 – B-5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4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B6 &amp; B7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16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640"/>
            <a:ext cx="8458200" cy="1262335"/>
          </a:xfrm>
          <a:solidFill>
            <a:schemeClr val="bg1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defTabSz="762000"/>
            <a:r>
              <a:rPr lang="da-DK" dirty="0" err="1" smtClean="0"/>
              <a:t>Recursive</a:t>
            </a:r>
            <a:r>
              <a:rPr lang="da-DK" dirty="0" smtClean="0"/>
              <a:t> Search </a:t>
            </a:r>
            <a:r>
              <a:rPr lang="da-DK" dirty="0" err="1" smtClean="0"/>
              <a:t>algorithm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- for </a:t>
            </a:r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sz="28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72400" cy="4463950"/>
          </a:xfrm>
        </p:spPr>
        <p:txBody>
          <a:bodyPr>
            <a:normAutofit fontScale="92500" lnSpcReduction="10000"/>
          </a:bodyPr>
          <a:lstStyle/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 smtClean="0"/>
              <a:t>If the </a:t>
            </a:r>
            <a:r>
              <a:rPr lang="da-DK" dirty="0" err="1" smtClean="0"/>
              <a:t>tree</a:t>
            </a:r>
            <a:r>
              <a:rPr lang="da-DK" dirty="0" smtClean="0"/>
              <a:t> is </a:t>
            </a:r>
            <a:r>
              <a:rPr lang="da-DK" dirty="0" err="1" smtClean="0"/>
              <a:t>empty</a:t>
            </a:r>
            <a:r>
              <a:rPr lang="da-DK" dirty="0" smtClean="0"/>
              <a:t> </a:t>
            </a:r>
            <a:endParaRPr lang="da-DK" dirty="0"/>
          </a:p>
          <a:p>
            <a:pPr lvl="1" defTabSz="762000">
              <a:lnSpc>
                <a:spcPct val="90000"/>
              </a:lnSpc>
              <a:buFontTx/>
              <a:buNone/>
            </a:pPr>
            <a:r>
              <a:rPr lang="da-DK" sz="3200" dirty="0"/>
              <a:t>element </a:t>
            </a:r>
            <a:r>
              <a:rPr lang="da-DK" sz="3200" dirty="0" smtClean="0"/>
              <a:t>is not in the </a:t>
            </a:r>
            <a:r>
              <a:rPr lang="da-DK" sz="3200" dirty="0" err="1" smtClean="0"/>
              <a:t>tree</a:t>
            </a:r>
            <a:endParaRPr lang="da-DK" sz="3200" dirty="0" smtClean="0"/>
          </a:p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 err="1" smtClean="0"/>
              <a:t>else</a:t>
            </a:r>
            <a:r>
              <a:rPr lang="da-DK" dirty="0" smtClean="0"/>
              <a:t> </a:t>
            </a:r>
          </a:p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root</a:t>
            </a:r>
            <a:r>
              <a:rPr lang="da-DK" dirty="0" smtClean="0"/>
              <a:t> match the </a:t>
            </a:r>
            <a:r>
              <a:rPr lang="da-DK" dirty="0" err="1" smtClean="0"/>
              <a:t>key</a:t>
            </a:r>
            <a:r>
              <a:rPr lang="da-DK" dirty="0" smtClean="0"/>
              <a:t>  </a:t>
            </a:r>
            <a:endParaRPr lang="da-DK" dirty="0"/>
          </a:p>
          <a:p>
            <a:pPr lvl="1" defTabSz="762000">
              <a:lnSpc>
                <a:spcPct val="90000"/>
              </a:lnSpc>
              <a:buFontTx/>
              <a:buNone/>
            </a:pPr>
            <a:r>
              <a:rPr lang="da-DK" sz="3200" dirty="0"/>
              <a:t>	element </a:t>
            </a:r>
            <a:r>
              <a:rPr lang="da-DK" sz="3200" dirty="0" err="1" smtClean="0"/>
              <a:t>found</a:t>
            </a:r>
            <a:endParaRPr lang="da-DK" sz="3200" dirty="0"/>
          </a:p>
          <a:p>
            <a:pPr defTabSz="762000">
              <a:lnSpc>
                <a:spcPct val="110000"/>
              </a:lnSpc>
              <a:buFontTx/>
              <a:buNone/>
            </a:pPr>
            <a:r>
              <a:rPr lang="da-DK" b="1" dirty="0"/>
              <a:t>	</a:t>
            </a:r>
            <a:r>
              <a:rPr lang="da-DK" dirty="0" err="1" smtClean="0"/>
              <a:t>else</a:t>
            </a:r>
            <a:r>
              <a:rPr lang="da-DK" dirty="0" smtClean="0"/>
              <a:t> </a:t>
            </a:r>
          </a:p>
          <a:p>
            <a:pPr defTabSz="762000">
              <a:lnSpc>
                <a:spcPct val="11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smtClean="0"/>
              <a:t>	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&lt; </a:t>
            </a:r>
            <a:r>
              <a:rPr lang="da-DK" dirty="0" err="1" smtClean="0"/>
              <a:t>root-value</a:t>
            </a:r>
            <a:r>
              <a:rPr lang="da-DK" dirty="0" smtClean="0"/>
              <a:t> </a:t>
            </a:r>
            <a:r>
              <a:rPr lang="da-DK" b="1" dirty="0" smtClean="0"/>
              <a:t> </a:t>
            </a:r>
            <a:endParaRPr lang="da-DK" b="1" dirty="0"/>
          </a:p>
          <a:p>
            <a:pPr lvl="2" defTabSz="762000">
              <a:lnSpc>
                <a:spcPct val="90000"/>
              </a:lnSpc>
              <a:buFontTx/>
              <a:buNone/>
            </a:pPr>
            <a:r>
              <a:rPr lang="da-DK" b="1" dirty="0"/>
              <a:t>	</a:t>
            </a:r>
            <a:r>
              <a:rPr lang="da-DK" b="1" dirty="0" err="1" smtClean="0"/>
              <a:t>search</a:t>
            </a:r>
            <a:r>
              <a:rPr lang="da-DK" b="1" dirty="0" smtClean="0"/>
              <a:t> in the </a:t>
            </a:r>
            <a:r>
              <a:rPr lang="da-DK" b="1" dirty="0" err="1" smtClean="0"/>
              <a:t>left</a:t>
            </a:r>
            <a:r>
              <a:rPr lang="da-DK" b="1" dirty="0" smtClean="0"/>
              <a:t> sub </a:t>
            </a:r>
            <a:r>
              <a:rPr lang="da-DK" b="1" dirty="0" err="1" smtClean="0"/>
              <a:t>tree</a:t>
            </a:r>
            <a:r>
              <a:rPr lang="da-DK" b="1" dirty="0" smtClean="0"/>
              <a:t>       (</a:t>
            </a:r>
            <a:r>
              <a:rPr lang="da-DK" b="1" dirty="0" err="1" smtClean="0"/>
              <a:t>repeat</a:t>
            </a:r>
            <a:r>
              <a:rPr lang="da-DK" b="1" dirty="0" smtClean="0"/>
              <a:t>)</a:t>
            </a:r>
            <a:endParaRPr lang="da-DK" b="1" dirty="0"/>
          </a:p>
          <a:p>
            <a:pPr lvl="1" defTabSz="762000">
              <a:lnSpc>
                <a:spcPct val="8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err="1" smtClean="0"/>
              <a:t>else</a:t>
            </a:r>
            <a:endParaRPr lang="da-DK" dirty="0"/>
          </a:p>
          <a:p>
            <a:pPr lvl="2" defTabSz="762000">
              <a:lnSpc>
                <a:spcPct val="70000"/>
              </a:lnSpc>
              <a:buFontTx/>
              <a:buNone/>
            </a:pPr>
            <a:r>
              <a:rPr lang="da-DK" b="1" dirty="0"/>
              <a:t>	</a:t>
            </a:r>
            <a:r>
              <a:rPr lang="da-DK" b="1" dirty="0" err="1" smtClean="0"/>
              <a:t>search</a:t>
            </a:r>
            <a:r>
              <a:rPr lang="da-DK" b="1" dirty="0" smtClean="0"/>
              <a:t> in the right sub </a:t>
            </a:r>
            <a:r>
              <a:rPr lang="da-DK" b="1" dirty="0" err="1" smtClean="0"/>
              <a:t>tree</a:t>
            </a:r>
            <a:r>
              <a:rPr lang="da-DK" b="1" dirty="0" smtClean="0"/>
              <a:t> 	(</a:t>
            </a:r>
            <a:r>
              <a:rPr lang="da-DK" b="1" dirty="0" err="1" smtClean="0"/>
              <a:t>repeat</a:t>
            </a:r>
            <a:r>
              <a:rPr lang="da-DK" b="1" dirty="0" smtClean="0"/>
              <a:t>)</a:t>
            </a:r>
            <a:endParaRPr lang="da-DK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5772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400</Words>
  <Application>Microsoft Macintosh PowerPoint</Application>
  <PresentationFormat>On-screen Show (4:3)</PresentationFormat>
  <Paragraphs>158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Kontortema</vt:lpstr>
      <vt:lpstr>Overall objectives</vt:lpstr>
      <vt:lpstr>A recursive solution: Is built on the idea that ..</vt:lpstr>
      <vt:lpstr>A recursive Java method</vt:lpstr>
      <vt:lpstr>PowerPoint Presentation</vt:lpstr>
      <vt:lpstr>Demo af bunnyEars on http://pythontutor.com/java.html</vt:lpstr>
      <vt:lpstr>Binary Search Tree</vt:lpstr>
      <vt:lpstr>Exercises</vt:lpstr>
      <vt:lpstr>Traversals</vt:lpstr>
      <vt:lpstr>Recursive Search algorithm  - for binary search tree</vt:lpstr>
      <vt:lpstr>Exercise B9</vt:lpstr>
      <vt:lpstr>Efficiency  - Binary Search Tree</vt:lpstr>
      <vt:lpstr>Choice of data structure (array/reference/hash tabel/tree? Criterion: Frequency of operations</vt:lpstr>
      <vt:lpstr>”Treesort”</vt:lpstr>
      <vt:lpstr>For Wednesday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Rekursion og Binære Træer</dc:title>
  <dc:creator>Henrik</dc:creator>
  <cp:lastModifiedBy>Kasper Oesterbye</cp:lastModifiedBy>
  <cp:revision>28</cp:revision>
  <cp:lastPrinted>2013-02-10T13:26:20Z</cp:lastPrinted>
  <dcterms:created xsi:type="dcterms:W3CDTF">2012-09-12T19:12:31Z</dcterms:created>
  <dcterms:modified xsi:type="dcterms:W3CDTF">2016-09-19T19:44:58Z</dcterms:modified>
</cp:coreProperties>
</file>