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5" r:id="rId3"/>
    <p:sldId id="267" r:id="rId4"/>
    <p:sldId id="269" r:id="rId5"/>
    <p:sldId id="266" r:id="rId6"/>
    <p:sldId id="268" r:id="rId7"/>
    <p:sldId id="277" r:id="rId8"/>
    <p:sldId id="278" r:id="rId9"/>
    <p:sldId id="274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88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377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065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754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442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131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8195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5080" algn="l" defTabSz="49688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60E2F2E-E100-4363-B369-E8D7BF05FC05}">
          <p14:sldIdLst>
            <p14:sldId id="256"/>
            <p14:sldId id="275"/>
            <p14:sldId id="267"/>
            <p14:sldId id="269"/>
            <p14:sldId id="266"/>
          </p14:sldIdLst>
        </p14:section>
        <p14:section name="Project" id="{4F96DE71-A44C-483E-B814-D3A6565B01B1}">
          <p14:sldIdLst>
            <p14:sldId id="268"/>
            <p14:sldId id="277"/>
            <p14:sldId id="278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6E168-7BE3-B34F-B84C-F97F83DB7DEA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8DB58-189F-9C4C-8E43-64C5BD11118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3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4" y="1058115"/>
            <a:ext cx="6726280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7" y="3349346"/>
            <a:ext cx="6807746" cy="722166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/>
              <a:t>Tilføj titel</a:t>
            </a:r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6"/>
            <a:ext cx="6816159" cy="2103159"/>
          </a:xfrm>
          <a:prstGeom prst="rect">
            <a:avLst/>
          </a:prstGeom>
        </p:spPr>
        <p:txBody>
          <a:bodyPr/>
          <a:lstStyle>
            <a:lvl1pPr>
              <a:buNone/>
              <a:defRPr sz="966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5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3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02" y="1200325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600"/>
            <a:ext cx="6982068" cy="717493"/>
          </a:xfrm>
          <a:prstGeom prst="rect">
            <a:avLst/>
          </a:prstGeom>
        </p:spPr>
        <p:txBody>
          <a:bodyPr/>
          <a:lstStyle>
            <a:lvl1pPr>
              <a:buNone/>
              <a:defRPr sz="2485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Overskrift</a:t>
            </a:r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7" y="5194508"/>
            <a:ext cx="6982220" cy="13695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/>
              <a:t>Duis</a:t>
            </a:r>
            <a:r>
              <a:rPr lang="da-DK" dirty="0"/>
              <a:t> </a:t>
            </a:r>
            <a:r>
              <a:rPr lang="da-DK" dirty="0" err="1"/>
              <a:t>autem</a:t>
            </a:r>
            <a:r>
              <a:rPr lang="da-DK" dirty="0"/>
              <a:t> vel </a:t>
            </a:r>
            <a:r>
              <a:rPr lang="da-DK" dirty="0" err="1"/>
              <a:t>eum</a:t>
            </a:r>
            <a:r>
              <a:rPr lang="da-DK" dirty="0"/>
              <a:t> </a:t>
            </a:r>
            <a:r>
              <a:rPr lang="da-DK" dirty="0" err="1"/>
              <a:t>iriure</a:t>
            </a:r>
            <a:r>
              <a:rPr lang="da-DK" dirty="0"/>
              <a:t> </a:t>
            </a:r>
            <a:r>
              <a:rPr lang="da-DK" dirty="0" err="1"/>
              <a:t>dolor</a:t>
            </a:r>
            <a:r>
              <a:rPr lang="da-DK" dirty="0"/>
              <a:t> in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r>
              <a:rPr lang="da-DK" dirty="0"/>
              <a:t> </a:t>
            </a:r>
            <a:r>
              <a:rPr lang="da-DK" dirty="0" err="1"/>
              <a:t>hendrerit</a:t>
            </a:r>
            <a:r>
              <a:rPr lang="da-DK" dirty="0"/>
              <a:t> in </a:t>
            </a:r>
            <a:r>
              <a:rPr lang="da-DK" dirty="0" err="1"/>
              <a:t>vulputate</a:t>
            </a:r>
            <a:r>
              <a:rPr lang="da-DK" dirty="0"/>
              <a:t> </a:t>
            </a:r>
            <a:r>
              <a:rPr lang="da-DK" dirty="0" err="1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5542" y="9992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3773393"/>
          </a:xfrm>
          <a:prstGeom prst="rect">
            <a:avLst/>
          </a:prstGeom>
        </p:spPr>
        <p:txBody>
          <a:bodyPr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3345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4" cy="4070020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5"/>
            <a:ext cx="3948767" cy="4070019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381"/>
            </a:lvl6pPr>
            <a:lvl7pPr>
              <a:defRPr sz="1381"/>
            </a:lvl7pPr>
            <a:lvl8pPr>
              <a:defRPr sz="1381"/>
            </a:lvl8pPr>
            <a:lvl9pPr>
              <a:defRPr sz="1381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33222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7" y="2029639"/>
            <a:ext cx="3951941" cy="639762"/>
          </a:xfrm>
          <a:prstGeom prst="rect">
            <a:avLst/>
          </a:prstGeom>
        </p:spPr>
        <p:txBody>
          <a:bodyPr lIns="99377" tIns="49688" rIns="99377" bIns="49688" anchor="b"/>
          <a:lstStyle>
            <a:lvl1pPr marL="0" indent="0">
              <a:buNone/>
              <a:defRPr sz="1795" b="1"/>
            </a:lvl1pPr>
            <a:lvl2pPr marL="342962" indent="0">
              <a:buNone/>
              <a:defRPr sz="1519" b="1"/>
            </a:lvl2pPr>
            <a:lvl3pPr marL="685925" indent="0">
              <a:buNone/>
              <a:defRPr sz="1381" b="1"/>
            </a:lvl3pPr>
            <a:lvl4pPr marL="1028888" indent="0">
              <a:buNone/>
              <a:defRPr sz="1174" b="1"/>
            </a:lvl4pPr>
            <a:lvl5pPr marL="1371850" indent="0">
              <a:buNone/>
              <a:defRPr sz="1174" b="1"/>
            </a:lvl5pPr>
            <a:lvl6pPr marL="1714812" indent="0">
              <a:buNone/>
              <a:defRPr sz="1174" b="1"/>
            </a:lvl6pPr>
            <a:lvl7pPr marL="2057775" indent="0">
              <a:buNone/>
              <a:defRPr sz="1174" b="1"/>
            </a:lvl7pPr>
            <a:lvl8pPr marL="2400737" indent="0">
              <a:buNone/>
              <a:defRPr sz="1174" b="1"/>
            </a:lvl8pPr>
            <a:lvl9pPr marL="2743700" indent="0">
              <a:buNone/>
              <a:defRPr sz="1174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7" y="2669404"/>
            <a:ext cx="3951941" cy="3456761"/>
          </a:xfrm>
          <a:prstGeom prst="rect">
            <a:avLst/>
          </a:prstGeom>
        </p:spPr>
        <p:txBody>
          <a:bodyPr lIns="99377" tIns="49688" rIns="99377" bIns="49688"/>
          <a:lstStyle>
            <a:lvl1pPr>
              <a:defRPr sz="1795"/>
            </a:lvl1pPr>
            <a:lvl2pPr>
              <a:defRPr sz="1381"/>
            </a:lvl2pPr>
            <a:lvl3pPr>
              <a:defRPr sz="1381"/>
            </a:lvl3pPr>
            <a:lvl4pPr>
              <a:defRPr sz="1381"/>
            </a:lvl4pPr>
            <a:lvl5pPr>
              <a:defRPr sz="1381"/>
            </a:lvl5pPr>
            <a:lvl6pPr>
              <a:defRPr sz="1174"/>
            </a:lvl6pPr>
            <a:lvl7pPr>
              <a:defRPr sz="1174"/>
            </a:lvl7pPr>
            <a:lvl8pPr>
              <a:defRPr sz="1174"/>
            </a:lvl8pPr>
            <a:lvl9pPr>
              <a:defRPr sz="1174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3"/>
            <a:ext cx="8086620" cy="1143427"/>
          </a:xfrm>
          <a:prstGeom prst="rect">
            <a:avLst/>
          </a:prstGeom>
        </p:spPr>
        <p:txBody>
          <a:bodyPr/>
          <a:lstStyle>
            <a:lvl1pPr>
              <a:buNone/>
              <a:defRPr sz="2485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/>
              <a:t>Skriv titel</a:t>
            </a:r>
          </a:p>
        </p:txBody>
      </p:sp>
    </p:spTree>
    <p:extLst>
      <p:ext uri="{BB962C8B-B14F-4D97-AF65-F5344CB8AC3E}">
        <p14:creationId xmlns:p14="http://schemas.microsoft.com/office/powerpoint/2010/main" val="9335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9377" tIns="49688" rIns="99377" bIns="49688" anchor="b"/>
          <a:lstStyle>
            <a:lvl1pPr algn="l">
              <a:defRPr sz="1795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3"/>
            <a:ext cx="5486400" cy="3981463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2416"/>
            </a:lvl1pPr>
            <a:lvl2pPr marL="342962" indent="0">
              <a:buNone/>
              <a:defRPr sz="2071"/>
            </a:lvl2pPr>
            <a:lvl3pPr marL="685925" indent="0">
              <a:buNone/>
              <a:defRPr sz="1795"/>
            </a:lvl3pPr>
            <a:lvl4pPr marL="1028888" indent="0">
              <a:buNone/>
              <a:defRPr sz="1519"/>
            </a:lvl4pPr>
            <a:lvl5pPr marL="1371850" indent="0">
              <a:buNone/>
              <a:defRPr sz="1519"/>
            </a:lvl5pPr>
            <a:lvl6pPr marL="1714812" indent="0">
              <a:buNone/>
              <a:defRPr sz="1519"/>
            </a:lvl6pPr>
            <a:lvl7pPr marL="2057775" indent="0">
              <a:buNone/>
              <a:defRPr sz="1519"/>
            </a:lvl7pPr>
            <a:lvl8pPr marL="2400737" indent="0">
              <a:buNone/>
              <a:defRPr sz="1519"/>
            </a:lvl8pPr>
            <a:lvl9pPr marL="2743700" indent="0">
              <a:buNone/>
              <a:defRPr sz="1519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9377" tIns="49688" rIns="99377" bIns="49688"/>
          <a:lstStyle>
            <a:lvl1pPr marL="0" indent="0">
              <a:buNone/>
              <a:defRPr sz="1381"/>
            </a:lvl1pPr>
            <a:lvl2pPr marL="342962" indent="0">
              <a:buNone/>
              <a:defRPr sz="897"/>
            </a:lvl2pPr>
            <a:lvl3pPr marL="685925" indent="0">
              <a:buNone/>
              <a:defRPr sz="759"/>
            </a:lvl3pPr>
            <a:lvl4pPr marL="1028888" indent="0">
              <a:buNone/>
              <a:defRPr sz="690"/>
            </a:lvl4pPr>
            <a:lvl5pPr marL="1371850" indent="0">
              <a:buNone/>
              <a:defRPr sz="690"/>
            </a:lvl5pPr>
            <a:lvl6pPr marL="1714812" indent="0">
              <a:buNone/>
              <a:defRPr sz="690"/>
            </a:lvl6pPr>
            <a:lvl7pPr marL="2057775" indent="0">
              <a:buNone/>
              <a:defRPr sz="690"/>
            </a:lvl7pPr>
            <a:lvl8pPr marL="2400737" indent="0">
              <a:buNone/>
              <a:defRPr sz="690"/>
            </a:lvl8pPr>
            <a:lvl9pPr marL="2743700" indent="0">
              <a:buNone/>
              <a:defRPr sz="69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</p:spTree>
    <p:extLst>
      <p:ext uri="{BB962C8B-B14F-4D97-AF65-F5344CB8AC3E}">
        <p14:creationId xmlns:p14="http://schemas.microsoft.com/office/powerpoint/2010/main" val="244474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led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7828360" cy="321164"/>
          </a:xfrm>
          <a:prstGeom prst="rect">
            <a:avLst/>
          </a:prstGeom>
        </p:spPr>
      </p:pic>
      <p:pic>
        <p:nvPicPr>
          <p:cNvPr id="16" name="Billede 15" descr="HD-ShadowShort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ktangel 16"/>
          <p:cNvSpPr/>
          <p:nvPr/>
        </p:nvSpPr>
        <p:spPr>
          <a:xfrm>
            <a:off x="0" y="609600"/>
            <a:ext cx="782836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ktangel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rgbClr val="74A5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0242" y="2336874"/>
            <a:ext cx="7210396" cy="3599316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da-DK" sz="1657"/>
            </a:lvl1pPr>
            <a:lvl2pPr latinLnBrk="0">
              <a:defRPr lang="da-DK" sz="1381"/>
            </a:lvl2pPr>
            <a:lvl3pPr latinLnBrk="0">
              <a:defRPr lang="da-DK" sz="1243"/>
            </a:lvl3pPr>
            <a:lvl4pPr latinLnBrk="0">
              <a:defRPr lang="da-DK" sz="1104"/>
            </a:lvl4pPr>
            <a:lvl5pPr latinLnBrk="0">
              <a:defRPr lang="da-DK" sz="1104"/>
            </a:lvl5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086601" y="6492877"/>
            <a:ext cx="2057400" cy="365125"/>
          </a:xfrm>
          <a:prstGeom prst="rect">
            <a:avLst/>
          </a:prstGeom>
        </p:spPr>
        <p:txBody>
          <a:bodyPr/>
          <a:lstStyle/>
          <a:p>
            <a:fld id="{C51A5CCD-71AA-4D81-B3DE-FB85DD783566}" type="datetimeFigureOut">
              <a:rPr lang="da-DK" smtClean="0"/>
              <a:t>12-04-2017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1" y="6435722"/>
            <a:ext cx="5152994" cy="365125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7939370" y="753229"/>
            <a:ext cx="1202248" cy="10907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E90914-0FC2-40B0-9B62-7CCDAC77D4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14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5CCD-71AA-4D81-B3DE-FB85DD783566}" type="datetimeFigureOut">
              <a:rPr lang="da-DK" smtClean="0"/>
              <a:t>12-04-2017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90914-0FC2-40B0-9B62-7CCDAC77D4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895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 userDrawn="1"/>
        </p:nvSpPr>
        <p:spPr>
          <a:xfrm>
            <a:off x="7043057" y="76200"/>
            <a:ext cx="1905000" cy="1012372"/>
          </a:xfrm>
          <a:prstGeom prst="rect">
            <a:avLst/>
          </a:prstGeom>
          <a:solidFill>
            <a:srgbClr val="F35B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4002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8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342962" rtl="0" eaLnBrk="1" latinLnBrk="0" hangingPunct="1">
        <a:spcBef>
          <a:spcPct val="0"/>
        </a:spcBef>
        <a:buNone/>
        <a:defRPr sz="2485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257222" indent="-25722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1pPr>
      <a:lvl2pPr marL="557314" indent="-214352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2pPr>
      <a:lvl3pPr marL="857406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3pPr>
      <a:lvl4pPr marL="1200368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4pPr>
      <a:lvl5pPr marL="1543331" indent="-171481" algn="l" defTabSz="342962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243" kern="1200">
          <a:solidFill>
            <a:srgbClr val="00163B"/>
          </a:solidFill>
          <a:latin typeface="Verdana"/>
          <a:ea typeface="+mn-ea"/>
          <a:cs typeface="Verdana"/>
        </a:defRPr>
      </a:lvl5pPr>
      <a:lvl6pPr marL="1886294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229256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572218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2915180" indent="-171481" algn="l" defTabSz="342962" rtl="0" eaLnBrk="1" latinLnBrk="0" hangingPunct="1">
        <a:spcBef>
          <a:spcPct val="20000"/>
        </a:spcBef>
        <a:buFont typeface="Arial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4296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2pPr>
      <a:lvl3pPr marL="68592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3pPr>
      <a:lvl4pPr marL="1028888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4pPr>
      <a:lvl5pPr marL="137185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5pPr>
      <a:lvl6pPr marL="1714812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6pPr>
      <a:lvl7pPr marL="2057775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7pPr>
      <a:lvl8pPr marL="2400737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8pPr>
      <a:lvl9pPr marL="2743700" algn="l" defTabSz="342962" rtl="0" eaLnBrk="1" latinLnBrk="0" hangingPunct="1">
        <a:defRPr sz="13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54LdWtT4Nh6Jq_bYr6Kg6SfKwLR18q42C5z9BCK6E9o/edit?usp=sharing" TargetMode="External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hBusCosSem3/semester-project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Metasearch_engin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Intro System Development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57175" indent="-257175"/>
            <a:r>
              <a:rPr lang="en-US" sz="1400" b="1" dirty="0" smtClean="0"/>
              <a:t>Tue Hellstern TUHE</a:t>
            </a:r>
            <a:endParaRPr lang="en-US" sz="1400" dirty="0"/>
          </a:p>
        </p:txBody>
      </p:sp>
      <p:pic>
        <p:nvPicPr>
          <p:cNvPr id="6" name="Picture 2" descr="http://www.excelaustralasia.com.au/wp-content/uploads/2014/06/04-system-development2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108"/>
          <a:stretch/>
        </p:blipFill>
        <p:spPr bwMode="auto">
          <a:xfrm>
            <a:off x="5817094" y="3657600"/>
            <a:ext cx="3326906" cy="322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 smtClean="0"/>
              <a:t>Agenda - </a:t>
            </a:r>
            <a:r>
              <a:rPr lang="da-DK" dirty="0" err="1" smtClean="0"/>
              <a:t>today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10347" y="2116875"/>
            <a:ext cx="8086620" cy="4237743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Intro module 4-5</a:t>
            </a:r>
          </a:p>
          <a:p>
            <a:pPr lvl="1"/>
            <a:r>
              <a:rPr lang="en-US" dirty="0"/>
              <a:t>Overview topics</a:t>
            </a:r>
          </a:p>
          <a:p>
            <a:pPr lvl="1"/>
            <a:r>
              <a:rPr lang="en-US" dirty="0"/>
              <a:t>Study Points</a:t>
            </a:r>
          </a:p>
          <a:p>
            <a:pPr lvl="1"/>
            <a:r>
              <a:rPr lang="en-US" dirty="0"/>
              <a:t>Dates</a:t>
            </a:r>
          </a:p>
          <a:p>
            <a:pPr lvl="1"/>
            <a:r>
              <a:rPr lang="en-US" dirty="0"/>
              <a:t>Exam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/>
              <a:t>Project</a:t>
            </a:r>
          </a:p>
          <a:p>
            <a:pPr lvl="1"/>
            <a:r>
              <a:rPr lang="en-US" dirty="0"/>
              <a:t>Groups?</a:t>
            </a:r>
          </a:p>
          <a:p>
            <a:pPr lvl="1"/>
            <a:r>
              <a:rPr lang="en-US" dirty="0" smtClean="0"/>
              <a:t>Requirement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/>
              <a:t>Outsourcing</a:t>
            </a:r>
          </a:p>
          <a:p>
            <a:pPr lvl="1"/>
            <a:r>
              <a:rPr lang="en-US" dirty="0"/>
              <a:t>Presentation of SP task.</a:t>
            </a:r>
          </a:p>
          <a:p>
            <a:pPr lvl="1"/>
            <a:r>
              <a:rPr lang="en-US" dirty="0"/>
              <a:t>Working with SP task</a:t>
            </a:r>
            <a:endParaRPr lang="da-DK" dirty="0"/>
          </a:p>
        </p:txBody>
      </p:sp>
      <p:pic>
        <p:nvPicPr>
          <p:cNvPr id="2050" name="Picture 2" descr="Image result for agen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65"/>
          <a:stretch/>
        </p:blipFill>
        <p:spPr bwMode="auto">
          <a:xfrm>
            <a:off x="4381500" y="4443122"/>
            <a:ext cx="4762500" cy="24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1"/>
            <a:ext cx="8086620" cy="522514"/>
          </a:xfrm>
        </p:spPr>
        <p:txBody>
          <a:bodyPr/>
          <a:lstStyle/>
          <a:p>
            <a:r>
              <a:rPr lang="en-US" dirty="0"/>
              <a:t>System Development </a:t>
            </a:r>
            <a:r>
              <a:rPr lang="da-DK" dirty="0"/>
              <a:t>plan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623938029"/>
              </p:ext>
            </p:extLst>
          </p:nvPr>
        </p:nvGraphicFramePr>
        <p:xfrm>
          <a:off x="0" y="1092452"/>
          <a:ext cx="9144000" cy="5765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0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513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919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160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  <a:br>
                        <a:rPr lang="en-US" dirty="0"/>
                      </a:br>
                      <a:r>
                        <a:rPr lang="en-US" dirty="0" smtClean="0"/>
                        <a:t>18, 19, 20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6598"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Agile software requirements 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</a:rPr>
                        <a:t>               Project</a:t>
                      </a:r>
                      <a:endParaRPr lang="en-US" sz="2800" dirty="0">
                        <a:solidFill>
                          <a:srgbClr val="00B050"/>
                        </a:solidFill>
                      </a:endParaRPr>
                    </a:p>
                  </a:txBody>
                  <a:tcPr vert="vert27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Comparison of </a:t>
                      </a:r>
                      <a:r>
                        <a:rPr lang="en-US" dirty="0" smtClean="0"/>
                        <a:t>methods</a:t>
                      </a:r>
                    </a:p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Areas of knowledge + Experiments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SP: Areas of knowledge + Experiments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69123"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Outsourcing</a:t>
                      </a:r>
                    </a:p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SP: Outsourcing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Unified Process (UP) + use cases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SP: UP and Use Cases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Choosing and adjusting a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6978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Agile methods 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Prototyping - Spikes </a:t>
                      </a:r>
                    </a:p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SP: Prototyping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Present SP: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Areas of knowledge + Experiments</a:t>
                      </a:r>
                    </a:p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Report writing </a:t>
                      </a:r>
                    </a:p>
                    <a:p>
                      <a:pPr marL="0" algn="l" defTabSz="342962" rtl="0" eaLnBrk="1" latinLnBrk="0" hangingPunct="1"/>
                      <a:r>
                        <a:rPr lang="en-US" sz="1381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Exam prep. questions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7856"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34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Extreme Programming (XP)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and TFD/TDD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381" b="1" kern="1200" noProof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Aflevering af rapport</a:t>
                      </a:r>
                      <a:endParaRPr lang="da-DK" sz="1381" b="1" kern="1200" noProof="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37523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Present SP: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Outsourcing</a:t>
                      </a:r>
                    </a:p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Exam prep.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Present SP: 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UP and Use cases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Prototyping </a:t>
                      </a:r>
                    </a:p>
                    <a:p>
                      <a:pPr marL="0" algn="l" defTabSz="342962" rtl="0" eaLnBrk="1" latinLnBrk="0" hangingPunct="1"/>
                      <a:r>
                        <a:rPr lang="en-US" sz="1381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Exam prep. </a:t>
                      </a:r>
                      <a:r>
                        <a:rPr lang="en-US" sz="1381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</a:p>
                    <a:p>
                      <a:pPr marL="0" algn="l" defTabSz="342962" rtl="0" eaLnBrk="1" latinLnBrk="0" hangingPunct="1"/>
                      <a:endParaRPr lang="en-US" sz="1381" b="1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342962" rtl="0" eaLnBrk="1" latinLnBrk="0" hangingPunct="1"/>
                      <a:r>
                        <a:rPr lang="en-US" sz="1381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Sprint planning</a:t>
                      </a:r>
                      <a:endParaRPr lang="en-US" sz="1381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81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6400" y="5494369"/>
            <a:ext cx="3657600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Each SP is 7 point – 28 in total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Each SP has to be presented orally to the teacher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Deadline Friday end of class </a:t>
            </a:r>
            <a:endParaRPr lang="en-US" sz="1600" b="1" dirty="0" smtClean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7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Important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  <a:tabLst>
                <a:tab pos="1279525" algn="l"/>
                <a:tab pos="2309813" algn="l"/>
              </a:tabLst>
            </a:pPr>
            <a:r>
              <a:rPr lang="en-GB" dirty="0" smtClean="0">
                <a:solidFill>
                  <a:schemeClr val="accent3"/>
                </a:solidFill>
              </a:rPr>
              <a:t>Tuesday	18/04	Start planning Outsourcing</a:t>
            </a:r>
          </a:p>
          <a:p>
            <a:pPr marL="0" indent="0">
              <a:buNone/>
              <a:tabLst>
                <a:tab pos="1279525" algn="l"/>
                <a:tab pos="2309813" algn="l"/>
              </a:tabLst>
            </a:pPr>
            <a:endParaRPr lang="en-GB" dirty="0"/>
          </a:p>
          <a:p>
            <a:pPr marL="0" indent="0">
              <a:buNone/>
              <a:tabLst>
                <a:tab pos="1279525" algn="l"/>
                <a:tab pos="2309813" algn="l"/>
              </a:tabLst>
            </a:pPr>
            <a:r>
              <a:rPr lang="en-GB" dirty="0" err="1" smtClean="0"/>
              <a:t>Fredag</a:t>
            </a:r>
            <a:r>
              <a:rPr lang="en-GB" dirty="0"/>
              <a:t>	</a:t>
            </a:r>
            <a:r>
              <a:rPr lang="en-GB" dirty="0" smtClean="0"/>
              <a:t>28/04</a:t>
            </a: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Sprint Planning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GB" b="1" dirty="0">
                <a:solidFill>
                  <a:srgbClr val="00B050"/>
                </a:solidFill>
              </a:rPr>
              <a:t>Official project start</a:t>
            </a:r>
          </a:p>
          <a:p>
            <a:pPr marL="0" indent="0">
              <a:buNone/>
              <a:tabLst>
                <a:tab pos="1279525" algn="l"/>
                <a:tab pos="2309813" algn="l"/>
              </a:tabLst>
            </a:pPr>
            <a:r>
              <a:rPr lang="en-GB" dirty="0" err="1" smtClean="0"/>
              <a:t>Fredag</a:t>
            </a:r>
            <a:r>
              <a:rPr lang="en-GB" dirty="0"/>
              <a:t>	</a:t>
            </a:r>
            <a:r>
              <a:rPr lang="en-GB" dirty="0" smtClean="0"/>
              <a:t>05/05</a:t>
            </a:r>
            <a:r>
              <a:rPr lang="en-GB" dirty="0"/>
              <a:t>	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Sprint review </a:t>
            </a:r>
            <a:r>
              <a:rPr lang="en-GB" dirty="0"/>
              <a:t>+ </a:t>
            </a:r>
            <a:r>
              <a:rPr lang="en-GB" dirty="0">
                <a:solidFill>
                  <a:srgbClr val="0070C0"/>
                </a:solidFill>
              </a:rPr>
              <a:t>Sprint Planning</a:t>
            </a:r>
          </a:p>
          <a:p>
            <a:pPr marL="0" indent="0">
              <a:buNone/>
              <a:tabLst>
                <a:tab pos="1279525" algn="l"/>
                <a:tab pos="2309813" algn="l"/>
              </a:tabLst>
            </a:pPr>
            <a:r>
              <a:rPr lang="en-GB" dirty="0" err="1" smtClean="0"/>
              <a:t>Mandag</a:t>
            </a:r>
            <a:r>
              <a:rPr lang="en-GB" dirty="0"/>
              <a:t>	</a:t>
            </a:r>
            <a:r>
              <a:rPr lang="en-GB" dirty="0" smtClean="0"/>
              <a:t>15/05</a:t>
            </a:r>
            <a:r>
              <a:rPr lang="en-GB" dirty="0"/>
              <a:t>	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Sprint review </a:t>
            </a:r>
            <a:r>
              <a:rPr lang="en-GB" dirty="0"/>
              <a:t>+ </a:t>
            </a:r>
            <a:r>
              <a:rPr lang="en-GB" dirty="0">
                <a:solidFill>
                  <a:srgbClr val="0070C0"/>
                </a:solidFill>
              </a:rPr>
              <a:t>Sprint Planning</a:t>
            </a:r>
          </a:p>
          <a:p>
            <a:pPr marL="0" indent="0">
              <a:buNone/>
              <a:tabLst>
                <a:tab pos="1279525" algn="l"/>
                <a:tab pos="2309813" algn="l"/>
              </a:tabLst>
            </a:pPr>
            <a:r>
              <a:rPr lang="en-GB" dirty="0" err="1" smtClean="0"/>
              <a:t>Fredag</a:t>
            </a:r>
            <a:r>
              <a:rPr lang="en-GB" dirty="0"/>
              <a:t>	</a:t>
            </a:r>
            <a:r>
              <a:rPr lang="en-GB" dirty="0" smtClean="0"/>
              <a:t>19/05</a:t>
            </a:r>
            <a:r>
              <a:rPr lang="en-GB" dirty="0"/>
              <a:t>	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Sprint review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marL="0" indent="0">
              <a:buNone/>
              <a:tabLst>
                <a:tab pos="1279525" algn="l"/>
                <a:tab pos="2309813" algn="l"/>
              </a:tabLst>
            </a:pPr>
            <a:r>
              <a:rPr lang="en-GB" b="1" dirty="0" err="1" smtClean="0">
                <a:solidFill>
                  <a:srgbClr val="FF0000"/>
                </a:solidFill>
              </a:rPr>
              <a:t>Torsdag</a:t>
            </a:r>
            <a:r>
              <a:rPr lang="en-GB" b="1" dirty="0">
                <a:solidFill>
                  <a:srgbClr val="FF0000"/>
                </a:solidFill>
              </a:rPr>
              <a:t>	</a:t>
            </a:r>
            <a:r>
              <a:rPr lang="en-GB" b="1" dirty="0" smtClean="0">
                <a:solidFill>
                  <a:srgbClr val="FF0000"/>
                </a:solidFill>
              </a:rPr>
              <a:t>25/05</a:t>
            </a:r>
            <a:r>
              <a:rPr lang="en-GB" b="1" dirty="0">
                <a:solidFill>
                  <a:srgbClr val="FF0000"/>
                </a:solidFill>
              </a:rPr>
              <a:t>	</a:t>
            </a:r>
            <a:r>
              <a:rPr lang="en-GB" b="1" dirty="0" smtClean="0">
                <a:solidFill>
                  <a:srgbClr val="FF0000"/>
                </a:solidFill>
              </a:rPr>
              <a:t>Report </a:t>
            </a:r>
            <a:r>
              <a:rPr lang="en-GB" b="1" dirty="0">
                <a:solidFill>
                  <a:srgbClr val="FF0000"/>
                </a:solidFill>
              </a:rPr>
              <a:t>Hand-in on </a:t>
            </a:r>
            <a:r>
              <a:rPr lang="en-GB" b="1" dirty="0" err="1">
                <a:solidFill>
                  <a:srgbClr val="FF0000"/>
                </a:solidFill>
              </a:rPr>
              <a:t>WiseFlow</a:t>
            </a:r>
            <a:endParaRPr lang="en-GB" b="1" dirty="0">
              <a:solidFill>
                <a:srgbClr val="FF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098" name="Picture 2" descr="Image result for important dat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91" y="4932218"/>
            <a:ext cx="2567709" cy="19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0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System Development Exam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1930386"/>
            <a:ext cx="8086620" cy="2225965"/>
          </a:xfrm>
        </p:spPr>
        <p:txBody>
          <a:bodyPr>
            <a:normAutofit fontScale="92500" lnSpcReduction="10000"/>
          </a:bodyPr>
          <a:lstStyle/>
          <a:p>
            <a:pPr marL="668338" lvl="1" indent="-311150"/>
            <a:r>
              <a:rPr lang="en-US" sz="2800" dirty="0"/>
              <a:t>30 minutes examination – no preparation</a:t>
            </a:r>
            <a:br>
              <a:rPr lang="en-US" sz="2800" dirty="0"/>
            </a:br>
            <a:endParaRPr lang="en-US" sz="2800" dirty="0"/>
          </a:p>
          <a:p>
            <a:pPr marL="968430" lvl="2" indent="-311150"/>
            <a:r>
              <a:rPr lang="en-US" sz="2800" dirty="0"/>
              <a:t>Grade based on:</a:t>
            </a:r>
          </a:p>
          <a:p>
            <a:pPr marL="1354263" lvl="4" indent="-311150"/>
            <a:r>
              <a:rPr lang="en-US" sz="2800" dirty="0"/>
              <a:t>SIP project rapport</a:t>
            </a:r>
          </a:p>
          <a:p>
            <a:pPr marL="1354263" lvl="4" indent="-311150"/>
            <a:r>
              <a:rPr lang="en-US" sz="2800" dirty="0"/>
              <a:t>Oral examination - </a:t>
            </a:r>
            <a:r>
              <a:rPr lang="en-US" sz="1600" dirty="0"/>
              <a:t>You draw a question</a:t>
            </a:r>
          </a:p>
          <a:p>
            <a:endParaRPr lang="da-DK" dirty="0"/>
          </a:p>
        </p:txBody>
      </p:sp>
      <p:pic>
        <p:nvPicPr>
          <p:cNvPr id="3076" name="Picture 4" descr="Image result for Ex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091708"/>
            <a:ext cx="9144000" cy="276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1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727" y="3657601"/>
            <a:ext cx="4266156" cy="320039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Are you all in a group?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Write group member names in Google </a:t>
            </a:r>
            <a:r>
              <a:rPr lang="en-US" sz="2400" dirty="0" smtClean="0"/>
              <a:t>Doc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  <a:p>
            <a:pPr marL="0" lvl="0" indent="0" defTabSz="914400">
              <a:spcBef>
                <a:spcPts val="0"/>
              </a:spcBef>
              <a:buClrTx/>
              <a:buNone/>
              <a:defRPr/>
            </a:pPr>
            <a:r>
              <a:rPr lang="en-US" sz="1100" dirty="0">
                <a:hlinkClick r:id="rId3"/>
              </a:rPr>
              <a:t>https://</a:t>
            </a:r>
            <a:r>
              <a:rPr lang="en-US" sz="1100" dirty="0" smtClean="0">
                <a:hlinkClick r:id="rId3"/>
              </a:rPr>
              <a:t>docs.google.com/document/d/154LdWtT4Nh6Jq_bYr6Kg6SfKwLR18q42C5z9BCK6E9o/edit?usp=sharing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862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Project - </a:t>
            </a:r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0347" y="1560945"/>
            <a:ext cx="8086620" cy="5144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Introduction </a:t>
            </a:r>
            <a:endParaRPr lang="da-DK" dirty="0"/>
          </a:p>
          <a:p>
            <a:r>
              <a:rPr lang="en-GB" b="1" dirty="0">
                <a:solidFill>
                  <a:srgbClr val="00B050"/>
                </a:solidFill>
              </a:rPr>
              <a:t>The focus of the project is to use an agile approach </a:t>
            </a:r>
            <a:r>
              <a:rPr lang="en-GB" dirty="0"/>
              <a:t>while developing a web application using a combination of XP and Scrum. </a:t>
            </a:r>
            <a:br>
              <a:rPr lang="en-GB" dirty="0"/>
            </a:br>
            <a:r>
              <a:rPr lang="en-GB" dirty="0"/>
              <a:t>The report must contain your reflections based on your experience with XP and Scrum.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Formalities </a:t>
            </a:r>
            <a:endParaRPr lang="da-DK" dirty="0"/>
          </a:p>
          <a:p>
            <a:pPr lvl="1"/>
            <a:r>
              <a:rPr lang="en-GB" dirty="0"/>
              <a:t>The work must be done in groups of 3-4 students</a:t>
            </a:r>
            <a:endParaRPr lang="da-DK" dirty="0"/>
          </a:p>
          <a:p>
            <a:pPr lvl="1"/>
            <a:r>
              <a:rPr lang="en-GB" dirty="0"/>
              <a:t>Each group will hand in a project of max. 20 pages (2.400 characters pr. page)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The Report </a:t>
            </a:r>
            <a:endParaRPr lang="da-DK" dirty="0"/>
          </a:p>
          <a:p>
            <a:pPr lvl="1"/>
            <a:r>
              <a:rPr lang="en-GB" dirty="0"/>
              <a:t>You must document your reflections on your </a:t>
            </a:r>
            <a:r>
              <a:rPr lang="en-GB" sz="2000" b="1" dirty="0">
                <a:solidFill>
                  <a:srgbClr val="00B050"/>
                </a:solidFill>
              </a:rPr>
              <a:t>practical</a:t>
            </a:r>
            <a:r>
              <a:rPr lang="en-GB" dirty="0"/>
              <a:t> experience with the XP’s practices and Scrum artefacts, - meetings and – roles</a:t>
            </a:r>
          </a:p>
          <a:p>
            <a:pPr lvl="1"/>
            <a:r>
              <a:rPr lang="en-GB" dirty="0"/>
              <a:t>A good way to structure the report is to use the principle:</a:t>
            </a:r>
            <a:br>
              <a:rPr lang="en-GB" dirty="0"/>
            </a:br>
            <a:endParaRPr lang="da-DK" dirty="0"/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Plan – What do you intend to do? </a:t>
            </a:r>
            <a:endParaRPr lang="da-DK" b="1" dirty="0">
              <a:solidFill>
                <a:srgbClr val="00B050"/>
              </a:solidFill>
            </a:endParaRP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Process – What did you do? </a:t>
            </a:r>
            <a:endParaRPr lang="da-DK" b="1" dirty="0">
              <a:solidFill>
                <a:srgbClr val="00B050"/>
              </a:solidFill>
            </a:endParaRPr>
          </a:p>
          <a:p>
            <a:pPr lvl="2"/>
            <a:r>
              <a:rPr lang="en-GB" b="1" dirty="0">
                <a:solidFill>
                  <a:srgbClr val="00B050"/>
                </a:solidFill>
              </a:rPr>
              <a:t>Reflection – What can you learn from this?</a:t>
            </a:r>
            <a:endParaRPr lang="da-DK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3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dirty="0"/>
              <a:t>Project - </a:t>
            </a:r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10347" y="1634836"/>
            <a:ext cx="8086620" cy="5223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XP Practices </a:t>
            </a:r>
            <a:endParaRPr lang="da-DK" dirty="0"/>
          </a:p>
          <a:p>
            <a:pPr lvl="2"/>
            <a:r>
              <a:rPr lang="en-GB" dirty="0">
                <a:solidFill>
                  <a:srgbClr val="00B050"/>
                </a:solidFill>
              </a:rPr>
              <a:t>Simple design </a:t>
            </a:r>
            <a:endParaRPr lang="da-DK" dirty="0">
              <a:solidFill>
                <a:srgbClr val="00B050"/>
              </a:solidFill>
            </a:endParaRPr>
          </a:p>
          <a:p>
            <a:pPr lvl="2"/>
            <a:r>
              <a:rPr lang="en-GB" dirty="0">
                <a:solidFill>
                  <a:srgbClr val="00B050"/>
                </a:solidFill>
              </a:rPr>
              <a:t>Testing</a:t>
            </a:r>
            <a:endParaRPr lang="da-DK" dirty="0">
              <a:solidFill>
                <a:srgbClr val="00B050"/>
              </a:solidFill>
            </a:endParaRPr>
          </a:p>
          <a:p>
            <a:pPr lvl="2"/>
            <a:r>
              <a:rPr lang="en-GB" dirty="0">
                <a:solidFill>
                  <a:srgbClr val="00B050"/>
                </a:solidFill>
              </a:rPr>
              <a:t>Collective Ownership</a:t>
            </a:r>
            <a:endParaRPr lang="da-DK" dirty="0">
              <a:solidFill>
                <a:srgbClr val="00B050"/>
              </a:solidFill>
            </a:endParaRPr>
          </a:p>
          <a:p>
            <a:pPr lvl="2"/>
            <a:r>
              <a:rPr lang="en-GB" dirty="0">
                <a:solidFill>
                  <a:srgbClr val="00B050"/>
                </a:solidFill>
              </a:rPr>
              <a:t>Refactoring</a:t>
            </a:r>
            <a:endParaRPr lang="da-DK" dirty="0">
              <a:solidFill>
                <a:srgbClr val="00B050"/>
              </a:solidFill>
            </a:endParaRPr>
          </a:p>
          <a:p>
            <a:pPr lvl="2"/>
            <a:r>
              <a:rPr lang="en-GB" dirty="0">
                <a:solidFill>
                  <a:srgbClr val="00B050"/>
                </a:solidFill>
              </a:rPr>
              <a:t>Continuous Integration</a:t>
            </a:r>
            <a:endParaRPr lang="da-DK" dirty="0">
              <a:solidFill>
                <a:srgbClr val="00B050"/>
              </a:solidFill>
            </a:endParaRPr>
          </a:p>
          <a:p>
            <a:pPr lvl="2"/>
            <a:r>
              <a:rPr lang="en-GB" dirty="0">
                <a:solidFill>
                  <a:srgbClr val="00B050"/>
                </a:solidFill>
              </a:rPr>
              <a:t>Pair Programming</a:t>
            </a:r>
            <a:endParaRPr lang="da-DK" dirty="0">
              <a:solidFill>
                <a:srgbClr val="00B050"/>
              </a:solidFill>
            </a:endParaRPr>
          </a:p>
          <a:p>
            <a:pPr lvl="2"/>
            <a:r>
              <a:rPr lang="en-GB" dirty="0">
                <a:solidFill>
                  <a:srgbClr val="00B050"/>
                </a:solidFill>
              </a:rPr>
              <a:t>Coding Standard</a:t>
            </a:r>
            <a:r>
              <a:rPr lang="en-GB" dirty="0"/>
              <a:t/>
            </a:r>
            <a:br>
              <a:rPr lang="en-GB" dirty="0"/>
            </a:br>
            <a:endParaRPr lang="da-DK" dirty="0"/>
          </a:p>
          <a:p>
            <a:pPr marL="342962" lvl="1" indent="0">
              <a:buNone/>
            </a:pPr>
            <a:r>
              <a:rPr lang="en-US" dirty="0"/>
              <a:t>We have left out </a:t>
            </a:r>
            <a:r>
              <a:rPr lang="en-US" dirty="0">
                <a:solidFill>
                  <a:srgbClr val="FF0000"/>
                </a:solidFill>
              </a:rPr>
              <a:t>Metaphor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40-hours week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On-site customer </a:t>
            </a:r>
            <a:r>
              <a:rPr lang="en-US" dirty="0"/>
              <a:t>is replaced with Scrum’s Product Owner, a </a:t>
            </a:r>
            <a:r>
              <a:rPr lang="en-US" dirty="0">
                <a:solidFill>
                  <a:srgbClr val="FF0000"/>
                </a:solidFill>
              </a:rPr>
              <a:t>Planning Game </a:t>
            </a:r>
            <a:r>
              <a:rPr lang="en-US" dirty="0"/>
              <a:t>is substituted with Scrum’s Sprint Planning meeting and </a:t>
            </a:r>
            <a:r>
              <a:rPr lang="en-US" dirty="0">
                <a:solidFill>
                  <a:srgbClr val="FF0000"/>
                </a:solidFill>
              </a:rPr>
              <a:t>Small Releases </a:t>
            </a:r>
            <a:r>
              <a:rPr lang="en-US" dirty="0"/>
              <a:t>is substituted with Scrum’s Sprint Review meeting. </a:t>
            </a:r>
            <a:endParaRPr lang="da-DK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Evaluation criteria </a:t>
            </a:r>
            <a:endParaRPr lang="da-DK" dirty="0"/>
          </a:p>
          <a:p>
            <a:pPr lvl="1"/>
            <a:r>
              <a:rPr lang="en-GB" dirty="0">
                <a:solidFill>
                  <a:srgbClr val="00B050"/>
                </a:solidFill>
              </a:rPr>
              <a:t>Scope of experience gained</a:t>
            </a:r>
            <a:endParaRPr lang="da-DK" dirty="0">
              <a:solidFill>
                <a:srgbClr val="00B050"/>
              </a:solidFill>
            </a:endParaRPr>
          </a:p>
          <a:p>
            <a:pPr lvl="1"/>
            <a:r>
              <a:rPr lang="en-GB" dirty="0">
                <a:solidFill>
                  <a:srgbClr val="00B050"/>
                </a:solidFill>
              </a:rPr>
              <a:t>Depth of reflections </a:t>
            </a:r>
            <a:endParaRPr lang="da-DK" dirty="0">
              <a:solidFill>
                <a:srgbClr val="00B050"/>
              </a:solidFill>
            </a:endParaRPr>
          </a:p>
          <a:p>
            <a:pPr lvl="1"/>
            <a:r>
              <a:rPr lang="en-GB" dirty="0">
                <a:solidFill>
                  <a:srgbClr val="00B050"/>
                </a:solidFill>
              </a:rPr>
              <a:t>Validity of arguments and conclusions</a:t>
            </a:r>
            <a:endParaRPr lang="da-DK" dirty="0">
              <a:solidFill>
                <a:srgbClr val="00B050"/>
              </a:solidFill>
            </a:endParaRPr>
          </a:p>
          <a:p>
            <a:pPr lvl="1"/>
            <a:r>
              <a:rPr lang="en-GB" dirty="0">
                <a:solidFill>
                  <a:srgbClr val="00B050"/>
                </a:solidFill>
              </a:rPr>
              <a:t>Ability to communicate in general </a:t>
            </a:r>
          </a:p>
          <a:p>
            <a:pPr marL="0" lvl="0" indent="0">
              <a:buNone/>
            </a:pPr>
            <a:endParaRPr lang="da-DK" dirty="0"/>
          </a:p>
          <a:p>
            <a:pPr marL="0" lvl="0" indent="0">
              <a:buNone/>
            </a:pPr>
            <a:endParaRPr lang="da-DK" dirty="0"/>
          </a:p>
          <a:p>
            <a:pPr marL="0" lvl="0" indent="0">
              <a:buNone/>
            </a:pPr>
            <a:r>
              <a:rPr lang="da-DK" sz="1300" b="1" dirty="0"/>
              <a:t>See More: </a:t>
            </a:r>
            <a:r>
              <a:rPr lang="da-DK" sz="1300" dirty="0"/>
              <a:t/>
            </a:r>
            <a:br>
              <a:rPr lang="da-DK" sz="1300" dirty="0"/>
            </a:br>
            <a:r>
              <a:rPr lang="da-DK" sz="1300" dirty="0" smtClean="0"/>
              <a:t>GitHub </a:t>
            </a:r>
            <a:r>
              <a:rPr lang="da-DK" sz="1300" dirty="0" smtClean="0"/>
              <a:t>&gt;&gt; </a:t>
            </a:r>
            <a:r>
              <a:rPr lang="da-DK" sz="1300" dirty="0">
                <a:hlinkClick r:id="rId2"/>
              </a:rPr>
              <a:t>https://</a:t>
            </a:r>
            <a:r>
              <a:rPr lang="da-DK" sz="1300" dirty="0" smtClean="0">
                <a:hlinkClick r:id="rId2"/>
              </a:rPr>
              <a:t>github.com/CphBusCosSem3/semester-project</a:t>
            </a:r>
            <a:r>
              <a:rPr lang="da-DK" sz="1300" dirty="0" smtClean="0"/>
              <a:t> </a:t>
            </a:r>
            <a:endParaRPr lang="da-DK" sz="1300" b="1" dirty="0"/>
          </a:p>
        </p:txBody>
      </p:sp>
    </p:spTree>
    <p:extLst>
      <p:ext uri="{BB962C8B-B14F-4D97-AF65-F5344CB8AC3E}">
        <p14:creationId xmlns:p14="http://schemas.microsoft.com/office/powerpoint/2010/main" val="19248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0346" y="669693"/>
            <a:ext cx="8462831" cy="1143427"/>
          </a:xfrm>
        </p:spPr>
        <p:txBody>
          <a:bodyPr/>
          <a:lstStyle/>
          <a:p>
            <a:r>
              <a:rPr lang="en-US" dirty="0"/>
              <a:t>Semester Project</a:t>
            </a:r>
          </a:p>
          <a:p>
            <a:r>
              <a:rPr lang="en-US" dirty="0"/>
              <a:t>Online Reservation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ClrTx/>
              <a:buNone/>
            </a:pPr>
            <a:r>
              <a:rPr lang="en-US" dirty="0"/>
              <a:t>The task for this project is to create a Proof of Concept solution for an Online Reservation System, similar to Web sites like </a:t>
            </a:r>
            <a:r>
              <a:rPr lang="en-US" dirty="0" err="1"/>
              <a:t>Momondo.com</a:t>
            </a:r>
            <a:r>
              <a:rPr lang="en-US" dirty="0"/>
              <a:t>, </a:t>
            </a:r>
            <a:r>
              <a:rPr lang="en-US" dirty="0" err="1"/>
              <a:t>Expedia.com</a:t>
            </a:r>
            <a:r>
              <a:rPr lang="en-US" dirty="0"/>
              <a:t> and others. </a:t>
            </a:r>
          </a:p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ClrTx/>
              <a:buNone/>
            </a:pPr>
            <a:r>
              <a:rPr lang="en-US" dirty="0"/>
              <a:t>The solution must include the following subsystems: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/>
              <a:t>A Prototype for an actual airline that exposes its reservation system via a REST API - Airline 1-n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/>
              <a:t>The </a:t>
            </a:r>
            <a:r>
              <a:rPr lang="en-US" dirty="0">
                <a:hlinkClick r:id="rId2"/>
              </a:rPr>
              <a:t>Metasearch</a:t>
            </a:r>
            <a:r>
              <a:rPr lang="en-US" dirty="0"/>
              <a:t> Reservation System</a:t>
            </a:r>
          </a:p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ClrTx/>
              <a:buNone/>
            </a:pPr>
            <a:endParaRPr lang="en-US" dirty="0"/>
          </a:p>
        </p:txBody>
      </p:sp>
      <p:pic>
        <p:nvPicPr>
          <p:cNvPr id="5" name="Picture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054322" y="3969903"/>
            <a:ext cx="4077224" cy="278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96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3e2a193be232ab2552a3ad4c1311f7ac6a67"/>
</p:tagLst>
</file>

<file path=ppt/theme/theme1.xml><?xml version="1.0" encoding="utf-8"?>
<a:theme xmlns:a="http://schemas.openxmlformats.org/drawingml/2006/main" name="cph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ph_Business" id="{B182D0E0-5F0C-4327-BFCF-618CE1F06C1D}" vid="{E32B3180-6017-4E03-ABB2-44B3014A00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cph</Template>
  <TotalTime>2923</TotalTime>
  <Words>295</Words>
  <Application>Microsoft Office PowerPoint</Application>
  <PresentationFormat>Skærmshow (4:3)</PresentationFormat>
  <Paragraphs>117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cph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Tue Hellstern (TUHE - Adjunkt - Cphbusiness)</dc:creator>
  <cp:lastModifiedBy>Tue Hellstern (TUHE - Programleder - Cphbusiness)</cp:lastModifiedBy>
  <cp:revision>66</cp:revision>
  <dcterms:created xsi:type="dcterms:W3CDTF">2016-08-17T12:09:27Z</dcterms:created>
  <dcterms:modified xsi:type="dcterms:W3CDTF">2017-04-12T08:25:44Z</dcterms:modified>
</cp:coreProperties>
</file>