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5" r:id="rId3"/>
    <p:sldId id="267" r:id="rId4"/>
    <p:sldId id="269" r:id="rId5"/>
    <p:sldId id="266" r:id="rId6"/>
    <p:sldId id="268" r:id="rId7"/>
    <p:sldId id="277" r:id="rId8"/>
    <p:sldId id="278" r:id="rId9"/>
    <p:sldId id="270" r:id="rId10"/>
    <p:sldId id="274" r:id="rId11"/>
    <p:sldId id="273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0E2F2E-E100-4363-B369-E8D7BF05FC05}">
          <p14:sldIdLst>
            <p14:sldId id="256"/>
            <p14:sldId id="275"/>
            <p14:sldId id="267"/>
            <p14:sldId id="269"/>
            <p14:sldId id="266"/>
          </p14:sldIdLst>
        </p14:section>
        <p14:section name="Project" id="{4F96DE71-A44C-483E-B814-D3A6565B01B1}">
          <p14:sldIdLst>
            <p14:sldId id="268"/>
            <p14:sldId id="277"/>
            <p14:sldId id="278"/>
            <p14:sldId id="270"/>
            <p14:sldId id="274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2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6E168-7BE3-B34F-B84C-F97F83DB7DEA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8DB58-189F-9C4C-8E43-64C5BD111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3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334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33222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9335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24447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7828360" cy="321164"/>
          </a:xfrm>
          <a:prstGeom prst="rect">
            <a:avLst/>
          </a:prstGeom>
        </p:spPr>
      </p:pic>
      <p:pic>
        <p:nvPicPr>
          <p:cNvPr id="16" name="Billed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0" y="609600"/>
            <a:ext cx="782836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ktangel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rgbClr val="74A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0242" y="2336874"/>
            <a:ext cx="7210396" cy="3599316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da-DK" sz="1657"/>
            </a:lvl1pPr>
            <a:lvl2pPr latinLnBrk="0">
              <a:defRPr lang="da-DK" sz="1381"/>
            </a:lvl2pPr>
            <a:lvl3pPr latinLnBrk="0">
              <a:defRPr lang="da-DK" sz="1243"/>
            </a:lvl3pPr>
            <a:lvl4pPr latinLnBrk="0">
              <a:defRPr lang="da-DK" sz="1104"/>
            </a:lvl4pPr>
            <a:lvl5pPr latinLnBrk="0">
              <a:defRPr lang="da-DK" sz="1104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086601" y="6492877"/>
            <a:ext cx="2057400" cy="365125"/>
          </a:xfrm>
          <a:prstGeom prst="rect">
            <a:avLst/>
          </a:prstGeom>
        </p:spPr>
        <p:txBody>
          <a:bodyPr/>
          <a:lstStyle/>
          <a:p>
            <a:fld id="{C51A5CCD-71AA-4D81-B3DE-FB85DD783566}" type="datetimeFigureOut">
              <a:rPr lang="da-DK" smtClean="0"/>
              <a:t>12/01/2017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" y="6435722"/>
            <a:ext cx="5152994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7939370" y="753229"/>
            <a:ext cx="1202248" cy="10907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E90914-0FC2-40B0-9B62-7CCDAC77D40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14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5CCD-71AA-4D81-B3DE-FB85DD783566}" type="datetimeFigureOut">
              <a:rPr lang="da-DK" smtClean="0"/>
              <a:t>12/01/2017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0914-0FC2-40B0-9B62-7CCDAC77D40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89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7043057" y="76200"/>
            <a:ext cx="1905000" cy="1012372"/>
          </a:xfrm>
          <a:prstGeom prst="rect">
            <a:avLst/>
          </a:prstGeom>
          <a:solidFill>
            <a:srgbClr val="F35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8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Metasearch_engine" TargetMode="Externa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Pricerunner.d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tiff"/><Relationship Id="rId3" Type="http://schemas.openxmlformats.org/officeDocument/2006/relationships/hyperlink" Target="https://docs.google.com/document/d/14JCgYPstjlkiQCeaxPHi54-rWwFzHKUC6im2Rd4s6q4/edit?usp=shar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fronter.com/cphbusiness/links/files.phtml/2126339921$563797799$/Arkiv/3.+semester/fall2016Sem3-AllClasses/SIP/3.+semester+SYS+project+fall+2016+-+Assignment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fronter.com/cphbusiness/links/files.phtml/2126339921$563797799$/Arkiv/3.+semester/fall2016Sem3-AllClasses/SIP/Project/SemesterProject+201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Intro System Development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/>
            <a:r>
              <a:rPr lang="en-US" sz="1400" b="1" dirty="0"/>
              <a:t>Primary – Teaching</a:t>
            </a:r>
          </a:p>
          <a:p>
            <a:pPr marL="257175" indent="-257175"/>
            <a:r>
              <a:rPr lang="en-US" sz="1400" dirty="0"/>
              <a:t>	Henrik </a:t>
            </a:r>
            <a:r>
              <a:rPr lang="en-US" sz="1400" dirty="0" err="1"/>
              <a:t>Hauge</a:t>
            </a:r>
            <a:r>
              <a:rPr lang="en-US" sz="1400" dirty="0"/>
              <a:t> (HAU)</a:t>
            </a:r>
          </a:p>
          <a:p>
            <a:pPr marL="257175" indent="-257175"/>
            <a:r>
              <a:rPr lang="en-US" sz="1400" dirty="0"/>
              <a:t>	Tue Hellstern (TUHE)</a:t>
            </a:r>
          </a:p>
          <a:p>
            <a:pPr marL="257175" indent="-257175"/>
            <a:endParaRPr lang="en-US" sz="1400" dirty="0"/>
          </a:p>
          <a:p>
            <a:pPr marL="257175" indent="-257175"/>
            <a:r>
              <a:rPr lang="en-US" sz="1400" b="1" dirty="0"/>
              <a:t>Only Planning and Review</a:t>
            </a:r>
          </a:p>
          <a:p>
            <a:pPr marL="257175" indent="-257175"/>
            <a:r>
              <a:rPr lang="en-US" sz="1400" dirty="0"/>
              <a:t>	Caroline (CHU)</a:t>
            </a:r>
          </a:p>
        </p:txBody>
      </p:sp>
      <p:pic>
        <p:nvPicPr>
          <p:cNvPr id="6" name="Picture 2" descr="http://www.excelaustralasia.com.au/wp-content/uploads/2014/06/04-system-development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8"/>
          <a:stretch/>
        </p:blipFill>
        <p:spPr bwMode="auto">
          <a:xfrm>
            <a:off x="5817094" y="3657600"/>
            <a:ext cx="3326906" cy="322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2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0346" y="669693"/>
            <a:ext cx="8462831" cy="1143427"/>
          </a:xfrm>
        </p:spPr>
        <p:txBody>
          <a:bodyPr/>
          <a:lstStyle/>
          <a:p>
            <a:r>
              <a:rPr lang="en-US" dirty="0"/>
              <a:t>Semester Project</a:t>
            </a:r>
          </a:p>
          <a:p>
            <a:r>
              <a:rPr lang="en-US" dirty="0"/>
              <a:t>Online Reservation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dirty="0"/>
              <a:t>The task for this project is to create a Proof of Concept solution for an Online Reservation System, similar to Web sites like </a:t>
            </a:r>
            <a:r>
              <a:rPr lang="en-US" dirty="0" err="1"/>
              <a:t>Momondo.com</a:t>
            </a:r>
            <a:r>
              <a:rPr lang="en-US" dirty="0"/>
              <a:t>, </a:t>
            </a:r>
            <a:r>
              <a:rPr lang="en-US" dirty="0" err="1"/>
              <a:t>Expedia.com</a:t>
            </a:r>
            <a:r>
              <a:rPr lang="en-US" dirty="0"/>
              <a:t> and others. </a:t>
            </a:r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dirty="0"/>
              <a:t>The solution must include the following subsystems: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/>
              <a:t>A Prototype for an actual airline that exposes its reservation system via a REST API - Airline 1-n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Metasearch</a:t>
            </a:r>
            <a:r>
              <a:rPr lang="en-US" dirty="0"/>
              <a:t> Reservation System</a:t>
            </a:r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ClrTx/>
              <a:buNone/>
            </a:pPr>
            <a:endParaRPr lang="en-US" dirty="0"/>
          </a:p>
        </p:txBody>
      </p:sp>
      <p:pic>
        <p:nvPicPr>
          <p:cNvPr id="5" name="Picture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54322" y="4079631"/>
            <a:ext cx="4077224" cy="278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964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Buy and Sell it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484892"/>
          </a:xfrm>
        </p:spPr>
        <p:txBody>
          <a:bodyPr>
            <a:normAutofit fontScale="77500" lnSpcReduction="20000"/>
          </a:bodyPr>
          <a:lstStyle/>
          <a:p>
            <a:pPr marL="0" lvl="0" indent="0" defTabSz="9144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dirty="0"/>
              <a:t>Someone else has probably already had the same idea, but come up with a great solution and put it on the market before them, and you could end up as millionaires ;-)</a:t>
            </a:r>
          </a:p>
          <a:p>
            <a:pPr marL="0" lvl="0" indent="0" defTabSz="9144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dirty="0"/>
              <a:t>The idea is that you should create a site, somehow similar to sites like </a:t>
            </a:r>
            <a:r>
              <a:rPr lang="en-US" dirty="0">
                <a:hlinkClick r:id="rId2" action="ppaction://hlinkfile"/>
              </a:rPr>
              <a:t>Pricerunner.dk</a:t>
            </a:r>
            <a:r>
              <a:rPr lang="en-US" dirty="0"/>
              <a:t>, but with focus on items sold by private people.</a:t>
            </a:r>
          </a:p>
          <a:p>
            <a:pPr marL="0" lvl="0" indent="0" defTabSz="9144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dirty="0"/>
              <a:t>If I for example, would like to buy an old and famous recording with the band "velvet underground" I would enter the request into your site, and your server will contact:</a:t>
            </a:r>
          </a:p>
          <a:p>
            <a:pPr marL="889000" indent="-249238" defTabSz="914400">
              <a:lnSpc>
                <a:spcPct val="120000"/>
              </a:lnSpc>
              <a:spcBef>
                <a:spcPts val="0"/>
              </a:spcBef>
              <a:buClrTx/>
            </a:pPr>
            <a:r>
              <a:rPr lang="en-US" b="1" dirty="0"/>
              <a:t>DBA.dk</a:t>
            </a:r>
          </a:p>
          <a:p>
            <a:pPr marL="889000" indent="-249238" defTabSz="914400">
              <a:lnSpc>
                <a:spcPct val="120000"/>
              </a:lnSpc>
              <a:spcBef>
                <a:spcPts val="0"/>
              </a:spcBef>
              <a:buClrTx/>
            </a:pPr>
            <a:r>
              <a:rPr lang="en-US" b="1" dirty="0"/>
              <a:t>GulogGratis.dk</a:t>
            </a:r>
          </a:p>
          <a:p>
            <a:pPr marL="889000" indent="-249238" defTabSz="914400">
              <a:lnSpc>
                <a:spcPct val="120000"/>
              </a:lnSpc>
              <a:spcBef>
                <a:spcPts val="0"/>
              </a:spcBef>
              <a:buClrTx/>
            </a:pPr>
            <a:r>
              <a:rPr lang="en-US" b="1" dirty="0"/>
              <a:t>ebay.com</a:t>
            </a:r>
          </a:p>
          <a:p>
            <a:pPr marL="889000" indent="-249238" defTabSz="914400">
              <a:lnSpc>
                <a:spcPct val="120000"/>
              </a:lnSpc>
              <a:spcBef>
                <a:spcPts val="0"/>
              </a:spcBef>
              <a:buClrTx/>
            </a:pPr>
            <a:r>
              <a:rPr lang="en-US" b="1" dirty="0"/>
              <a:t>Facebook.com</a:t>
            </a:r>
          </a:p>
          <a:p>
            <a:pPr marL="889000" indent="-249238" defTabSz="914400">
              <a:lnSpc>
                <a:spcPct val="120000"/>
              </a:lnSpc>
              <a:spcBef>
                <a:spcPts val="0"/>
              </a:spcBef>
              <a:buClrTx/>
            </a:pPr>
            <a:r>
              <a:rPr lang="en-US" b="1" dirty="0"/>
              <a:t>…</a:t>
            </a:r>
          </a:p>
          <a:p>
            <a:pPr marL="0" lvl="0" indent="0" defTabSz="9144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dirty="0"/>
              <a:t>and make a response, built from the responses from these sites.</a:t>
            </a:r>
          </a:p>
          <a:p>
            <a:pPr marL="0" lvl="0" indent="0" defTabSz="9144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dirty="0"/>
              <a:t>The architecture will end up similar to what was explained for proposal 1, but the task of contacting all these remote companies/servers will probably be challenging.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0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Come up with your own project proposal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564215"/>
            <a:ext cx="8086620" cy="50174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has to be approved by us, and should ideally include an architecture inspired by one of the other suggestions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b="1" dirty="0">
                <a:solidFill>
                  <a:srgbClr val="00B050"/>
                </a:solidFill>
              </a:rPr>
              <a:t>We can accept much, given an exciting real-life project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 a web-application (1) which</a:t>
            </a:r>
            <a:br>
              <a:rPr lang="en-US" dirty="0"/>
            </a:br>
            <a:r>
              <a:rPr lang="en-US" dirty="0"/>
              <a:t>uses </a:t>
            </a:r>
            <a:r>
              <a:rPr lang="en-US" b="1" dirty="0">
                <a:solidFill>
                  <a:srgbClr val="00B050"/>
                </a:solidFill>
              </a:rPr>
              <a:t>JPA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for data, provides end </a:t>
            </a:r>
            <a:br>
              <a:rPr lang="en-US" dirty="0"/>
            </a:br>
            <a:r>
              <a:rPr lang="en-US" dirty="0"/>
              <a:t>user pages with </a:t>
            </a:r>
            <a:r>
              <a:rPr lang="en-US" b="1" dirty="0">
                <a:solidFill>
                  <a:srgbClr val="00B050"/>
                </a:solidFill>
              </a:rPr>
              <a:t>AngularJS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uses </a:t>
            </a:r>
            <a:r>
              <a:rPr lang="en-US" b="1" dirty="0">
                <a:solidFill>
                  <a:srgbClr val="00B050"/>
                </a:solidFill>
              </a:rPr>
              <a:t>REST/JSON</a:t>
            </a:r>
            <a:r>
              <a:rPr lang="en-US" dirty="0"/>
              <a:t> to update pages </a:t>
            </a:r>
            <a:br>
              <a:rPr lang="en-US" dirty="0"/>
            </a:br>
            <a:r>
              <a:rPr lang="en-US" dirty="0"/>
              <a:t>(2) and communicate with </a:t>
            </a:r>
            <a:r>
              <a:rPr lang="en-US" b="1" dirty="0">
                <a:solidFill>
                  <a:srgbClr val="00B050"/>
                </a:solidFill>
              </a:rPr>
              <a:t>external 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servers</a:t>
            </a:r>
            <a:r>
              <a:rPr lang="en-US" dirty="0"/>
              <a:t> in order to serve a request </a:t>
            </a:r>
            <a:br>
              <a:rPr lang="en-US" dirty="0"/>
            </a:br>
            <a:r>
              <a:rPr lang="en-US" dirty="0"/>
              <a:t>(think </a:t>
            </a:r>
            <a:r>
              <a:rPr lang="en-US" dirty="0" err="1"/>
              <a:t>Momondo</a:t>
            </a:r>
            <a:r>
              <a:rPr lang="en-US" dirty="0"/>
              <a:t>, </a:t>
            </a:r>
            <a:r>
              <a:rPr lang="en-US" dirty="0" err="1"/>
              <a:t>Hotels.com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idea could be one you come up </a:t>
            </a:r>
            <a:br>
              <a:rPr lang="en-US" dirty="0"/>
            </a:br>
            <a:r>
              <a:rPr lang="en-US" dirty="0"/>
              <a:t>with (you might have an idea that </a:t>
            </a:r>
            <a:br>
              <a:rPr lang="en-US" dirty="0"/>
            </a:br>
            <a:r>
              <a:rPr lang="en-US" dirty="0"/>
              <a:t>could turn into a great business </a:t>
            </a:r>
            <a:br>
              <a:rPr lang="en-US" dirty="0"/>
            </a:br>
            <a:r>
              <a:rPr lang="en-US" dirty="0"/>
              <a:t>idea), or an idea from an external company.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lede 1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4418" y="3386295"/>
            <a:ext cx="3906976" cy="251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1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23774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Intro module 4-5</a:t>
            </a:r>
          </a:p>
          <a:p>
            <a:pPr lvl="1"/>
            <a:r>
              <a:rPr lang="en-US" dirty="0"/>
              <a:t>Overview topics</a:t>
            </a:r>
          </a:p>
          <a:p>
            <a:pPr lvl="1"/>
            <a:r>
              <a:rPr lang="en-US" dirty="0"/>
              <a:t>Study Points</a:t>
            </a:r>
          </a:p>
          <a:p>
            <a:pPr lvl="1"/>
            <a:r>
              <a:rPr lang="en-US" dirty="0"/>
              <a:t>Dates</a:t>
            </a:r>
          </a:p>
          <a:p>
            <a:pPr lvl="1"/>
            <a:r>
              <a:rPr lang="en-US" dirty="0"/>
              <a:t>Exam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 err="1"/>
              <a:t>Ennova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Project</a:t>
            </a:r>
          </a:p>
          <a:p>
            <a:pPr lvl="1"/>
            <a:r>
              <a:rPr lang="en-US" dirty="0"/>
              <a:t>Groups?</a:t>
            </a:r>
          </a:p>
          <a:p>
            <a:pPr lvl="1"/>
            <a:r>
              <a:rPr lang="en-US" dirty="0"/>
              <a:t>Case options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Outsourcing</a:t>
            </a:r>
          </a:p>
          <a:p>
            <a:pPr lvl="1"/>
            <a:r>
              <a:rPr lang="en-US" dirty="0"/>
              <a:t>Presentation of SP task.</a:t>
            </a:r>
          </a:p>
          <a:p>
            <a:pPr lvl="1"/>
            <a:r>
              <a:rPr lang="en-US" dirty="0"/>
              <a:t>Working with SP task</a:t>
            </a:r>
            <a:endParaRPr lang="da-DK" dirty="0"/>
          </a:p>
        </p:txBody>
      </p:sp>
      <p:pic>
        <p:nvPicPr>
          <p:cNvPr id="2050" name="Picture 2" descr="Image result for agen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65"/>
          <a:stretch/>
        </p:blipFill>
        <p:spPr bwMode="auto">
          <a:xfrm>
            <a:off x="4381500" y="4443122"/>
            <a:ext cx="4762500" cy="24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5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1"/>
            <a:ext cx="8086620" cy="522514"/>
          </a:xfrm>
        </p:spPr>
        <p:txBody>
          <a:bodyPr/>
          <a:lstStyle/>
          <a:p>
            <a:r>
              <a:rPr lang="en-US" dirty="0"/>
              <a:t>System Development </a:t>
            </a:r>
            <a:r>
              <a:rPr lang="da-DK" dirty="0"/>
              <a:t>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01196067"/>
              </p:ext>
            </p:extLst>
          </p:nvPr>
        </p:nvGraphicFramePr>
        <p:xfrm>
          <a:off x="0" y="1092452"/>
          <a:ext cx="9144000" cy="576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919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160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  <a:br>
                        <a:rPr lang="en-US" dirty="0"/>
                      </a:br>
                      <a:r>
                        <a:rPr lang="en-US" dirty="0" smtClean="0"/>
                        <a:t>18, 19, 20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598"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software requirements 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</a:rPr>
                        <a:t>               Project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vert="vert27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 of </a:t>
                      </a:r>
                      <a:r>
                        <a:rPr lang="en-US" dirty="0" smtClean="0"/>
                        <a:t>methods</a:t>
                      </a:r>
                    </a:p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Areas of knowledge + Experiments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SP: Areas of knowledge + Experiments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123"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Outsourcing</a:t>
                      </a:r>
                    </a:p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SP: Outsourcing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Unified Process (UP) + use cases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SP: UP and Use Cases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Choosing and adjusting a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697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methods 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 - Spikes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SP: Prototyping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Present SP: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Areas of knowledge + Experiments</a:t>
                      </a:r>
                    </a:p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Report writing </a:t>
                      </a:r>
                    </a:p>
                    <a:p>
                      <a:pPr marL="0" algn="l" defTabSz="342962" rtl="0" eaLnBrk="1" latinLnBrk="0" hangingPunct="1"/>
                      <a:r>
                        <a:rPr lang="en-US" sz="1381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Exam prep. questions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856"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Extreme Programming (XP)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and TFD/TDD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81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7523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Present SP: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Outsourcing</a:t>
                      </a:r>
                    </a:p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Exam prep.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Present SP: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UP and Use cases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Prototyping </a:t>
                      </a:r>
                    </a:p>
                    <a:p>
                      <a:pPr marL="0" algn="l" defTabSz="342962" rtl="0" eaLnBrk="1" latinLnBrk="0" hangingPunct="1"/>
                      <a:r>
                        <a:rPr lang="en-US" sz="1381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Exam prep. questions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81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5494369"/>
            <a:ext cx="3657600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Each SP is 7 point – 28 in total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Each SP has to be presented orally to the teacher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Deadline Friday end of class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6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  <a:tabLst>
                <a:tab pos="1279525" algn="l"/>
                <a:tab pos="2309813" algn="l"/>
              </a:tabLst>
            </a:pPr>
            <a:r>
              <a:rPr lang="en-GB" dirty="0" smtClean="0">
                <a:solidFill>
                  <a:schemeClr val="accent3"/>
                </a:solidFill>
              </a:rPr>
              <a:t>Tuesday	18/04	Start planning Outsourcing</a:t>
            </a:r>
          </a:p>
          <a:p>
            <a:pPr marL="0" indent="0">
              <a:buNone/>
              <a:tabLst>
                <a:tab pos="1279525" algn="l"/>
                <a:tab pos="2309813" algn="l"/>
              </a:tabLst>
            </a:pPr>
            <a:endParaRPr lang="en-GB" dirty="0"/>
          </a:p>
          <a:p>
            <a:pPr marL="0" indent="0">
              <a:buNone/>
              <a:tabLst>
                <a:tab pos="1279525" algn="l"/>
                <a:tab pos="2309813" algn="l"/>
              </a:tabLst>
            </a:pPr>
            <a:r>
              <a:rPr lang="en-GB" dirty="0" smtClean="0"/>
              <a:t>Friday</a:t>
            </a:r>
            <a:r>
              <a:rPr lang="en-GB" dirty="0"/>
              <a:t>	</a:t>
            </a:r>
            <a:r>
              <a:rPr lang="en-GB" dirty="0" smtClean="0"/>
              <a:t>28</a:t>
            </a:r>
            <a:r>
              <a:rPr lang="en-GB" dirty="0" smtClean="0"/>
              <a:t>/04</a:t>
            </a: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Sprint Planning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b="1" dirty="0">
                <a:solidFill>
                  <a:srgbClr val="00B050"/>
                </a:solidFill>
              </a:rPr>
              <a:t>Official project start</a:t>
            </a:r>
          </a:p>
          <a:p>
            <a:pPr marL="0" indent="0">
              <a:buNone/>
              <a:tabLst>
                <a:tab pos="1279525" algn="l"/>
                <a:tab pos="2309813" algn="l"/>
              </a:tabLst>
            </a:pPr>
            <a:r>
              <a:rPr lang="en-GB" dirty="0"/>
              <a:t>Friday	</a:t>
            </a:r>
            <a:r>
              <a:rPr lang="en-GB" dirty="0" smtClean="0"/>
              <a:t>05</a:t>
            </a:r>
            <a:r>
              <a:rPr lang="en-GB" dirty="0" smtClean="0"/>
              <a:t>/05</a:t>
            </a:r>
            <a:r>
              <a:rPr lang="en-GB" dirty="0"/>
              <a:t>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Sprint review </a:t>
            </a:r>
            <a:r>
              <a:rPr lang="en-GB" dirty="0"/>
              <a:t>+ </a:t>
            </a:r>
            <a:r>
              <a:rPr lang="en-GB" dirty="0">
                <a:solidFill>
                  <a:srgbClr val="0070C0"/>
                </a:solidFill>
              </a:rPr>
              <a:t>Sprint Planning</a:t>
            </a:r>
          </a:p>
          <a:p>
            <a:pPr marL="0" indent="0">
              <a:buNone/>
              <a:tabLst>
                <a:tab pos="1279525" algn="l"/>
                <a:tab pos="2309813" algn="l"/>
              </a:tabLst>
            </a:pPr>
            <a:r>
              <a:rPr lang="en-GB" dirty="0" smtClean="0"/>
              <a:t>Monday</a:t>
            </a:r>
            <a:r>
              <a:rPr lang="en-GB" dirty="0"/>
              <a:t>	</a:t>
            </a:r>
            <a:r>
              <a:rPr lang="en-GB" dirty="0" smtClean="0"/>
              <a:t>15</a:t>
            </a:r>
            <a:r>
              <a:rPr lang="en-GB" dirty="0" smtClean="0"/>
              <a:t>/05</a:t>
            </a:r>
            <a:r>
              <a:rPr lang="en-GB" dirty="0"/>
              <a:t>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Sprint review </a:t>
            </a:r>
            <a:r>
              <a:rPr lang="en-GB" dirty="0"/>
              <a:t>+ </a:t>
            </a:r>
            <a:r>
              <a:rPr lang="en-GB" dirty="0">
                <a:solidFill>
                  <a:srgbClr val="0070C0"/>
                </a:solidFill>
              </a:rPr>
              <a:t>Sprint Planning</a:t>
            </a:r>
          </a:p>
          <a:p>
            <a:pPr marL="0" indent="0">
              <a:buNone/>
              <a:tabLst>
                <a:tab pos="1279525" algn="l"/>
                <a:tab pos="2309813" algn="l"/>
              </a:tabLst>
            </a:pPr>
            <a:r>
              <a:rPr lang="en-GB" dirty="0"/>
              <a:t>Friday	</a:t>
            </a:r>
            <a:r>
              <a:rPr lang="en-GB" dirty="0" smtClean="0"/>
              <a:t>19</a:t>
            </a:r>
            <a:r>
              <a:rPr lang="en-GB" dirty="0" smtClean="0"/>
              <a:t>/05</a:t>
            </a:r>
            <a:r>
              <a:rPr lang="en-GB" dirty="0"/>
              <a:t>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Sprint review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0" indent="0">
              <a:buNone/>
              <a:tabLst>
                <a:tab pos="1279525" algn="l"/>
                <a:tab pos="2309813" algn="l"/>
              </a:tabLst>
            </a:pPr>
            <a:r>
              <a:rPr lang="en-GB" b="1" dirty="0">
                <a:solidFill>
                  <a:srgbClr val="FF0000"/>
                </a:solidFill>
              </a:rPr>
              <a:t>Sunday	</a:t>
            </a:r>
            <a:r>
              <a:rPr lang="en-GB" b="1" dirty="0" smtClean="0">
                <a:solidFill>
                  <a:srgbClr val="FF0000"/>
                </a:solidFill>
              </a:rPr>
              <a:t>/</a:t>
            </a:r>
            <a:r>
              <a:rPr lang="en-GB" b="1" dirty="0">
                <a:solidFill>
                  <a:srgbClr val="FF0000"/>
                </a:solidFill>
              </a:rPr>
              <a:t>	23:59 - Report Hand-in on </a:t>
            </a:r>
            <a:r>
              <a:rPr lang="en-GB" b="1" dirty="0" err="1">
                <a:solidFill>
                  <a:srgbClr val="FF0000"/>
                </a:solidFill>
              </a:rPr>
              <a:t>WiseFlow</a:t>
            </a:r>
            <a:endParaRPr lang="en-GB" b="1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098" name="Picture 2" descr="Image result for important dat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91" y="4932218"/>
            <a:ext cx="2567709" cy="19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0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System Development Exam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930386"/>
            <a:ext cx="8086620" cy="2225965"/>
          </a:xfrm>
        </p:spPr>
        <p:txBody>
          <a:bodyPr>
            <a:normAutofit fontScale="92500" lnSpcReduction="10000"/>
          </a:bodyPr>
          <a:lstStyle/>
          <a:p>
            <a:pPr marL="668338" lvl="1" indent="-311150"/>
            <a:r>
              <a:rPr lang="en-US" sz="2800" dirty="0"/>
              <a:t>30 minutes examination – no preparation</a:t>
            </a:r>
            <a:br>
              <a:rPr lang="en-US" sz="2800" dirty="0"/>
            </a:br>
            <a:endParaRPr lang="en-US" sz="2800" dirty="0"/>
          </a:p>
          <a:p>
            <a:pPr marL="968430" lvl="2" indent="-311150"/>
            <a:r>
              <a:rPr lang="en-US" sz="2800" dirty="0"/>
              <a:t>Grade based on:</a:t>
            </a:r>
          </a:p>
          <a:p>
            <a:pPr marL="1354263" lvl="4" indent="-311150"/>
            <a:r>
              <a:rPr lang="en-US" sz="2800" dirty="0"/>
              <a:t>SIP project rapport</a:t>
            </a:r>
          </a:p>
          <a:p>
            <a:pPr marL="1354263" lvl="4" indent="-311150"/>
            <a:r>
              <a:rPr lang="en-US" sz="2800" dirty="0"/>
              <a:t>Oral examination - </a:t>
            </a:r>
            <a:r>
              <a:rPr lang="en-US" sz="1600" dirty="0"/>
              <a:t>You draw a question</a:t>
            </a:r>
          </a:p>
          <a:p>
            <a:endParaRPr lang="da-DK" dirty="0"/>
          </a:p>
        </p:txBody>
      </p:sp>
      <p:pic>
        <p:nvPicPr>
          <p:cNvPr id="3076" name="Picture 4" descr="Image result for Ex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091708"/>
            <a:ext cx="9144000" cy="276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15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727" y="3657601"/>
            <a:ext cx="4266156" cy="32003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Are you all in a group?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Write group member names in Google Doc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100" dirty="0">
                <a:hlinkClick r:id="rId3"/>
              </a:rPr>
              <a:t>https://docs.google.com/document/d/14JCgYPstjlkiQCeaxPHi54-rWwFzHKUC6im2Rd4s6q4/edit?usp=sharing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22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Project - </a:t>
            </a:r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560945"/>
            <a:ext cx="8086620" cy="5144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Introduction </a:t>
            </a:r>
            <a:endParaRPr lang="da-DK" dirty="0"/>
          </a:p>
          <a:p>
            <a:r>
              <a:rPr lang="en-GB" b="1" dirty="0">
                <a:solidFill>
                  <a:srgbClr val="00B050"/>
                </a:solidFill>
              </a:rPr>
              <a:t>The focus of the project is to use an agile approach </a:t>
            </a:r>
            <a:r>
              <a:rPr lang="en-GB" dirty="0"/>
              <a:t>while developing a web application using a combination of XP and Scrum. </a:t>
            </a:r>
            <a:br>
              <a:rPr lang="en-GB" dirty="0"/>
            </a:br>
            <a:r>
              <a:rPr lang="en-GB" dirty="0"/>
              <a:t>The report must contain your reflections based on your experience with XP and Scrum.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Formalities </a:t>
            </a:r>
            <a:endParaRPr lang="da-DK" dirty="0"/>
          </a:p>
          <a:p>
            <a:pPr lvl="1"/>
            <a:r>
              <a:rPr lang="en-GB" dirty="0"/>
              <a:t>The work must be done in groups of 3-4 students</a:t>
            </a:r>
            <a:endParaRPr lang="da-DK" dirty="0"/>
          </a:p>
          <a:p>
            <a:pPr lvl="1"/>
            <a:r>
              <a:rPr lang="en-GB" dirty="0"/>
              <a:t>Each group will hand in a project of max. 20 pages (2.400 characters pr. page)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The Report </a:t>
            </a:r>
            <a:endParaRPr lang="da-DK" dirty="0"/>
          </a:p>
          <a:p>
            <a:pPr lvl="1"/>
            <a:r>
              <a:rPr lang="en-GB" dirty="0"/>
              <a:t>You must document your reflections on your </a:t>
            </a:r>
            <a:r>
              <a:rPr lang="en-GB" sz="2000" b="1" dirty="0">
                <a:solidFill>
                  <a:srgbClr val="00B050"/>
                </a:solidFill>
              </a:rPr>
              <a:t>practical</a:t>
            </a:r>
            <a:r>
              <a:rPr lang="en-GB" dirty="0"/>
              <a:t> experience with the XP’s practices and Scrum artefacts, - meetings and – roles</a:t>
            </a:r>
          </a:p>
          <a:p>
            <a:pPr lvl="1"/>
            <a:r>
              <a:rPr lang="en-GB" dirty="0"/>
              <a:t>A good way to structure the report is to use the principle:</a:t>
            </a:r>
            <a:br>
              <a:rPr lang="en-GB" dirty="0"/>
            </a:br>
            <a:endParaRPr lang="da-DK" dirty="0"/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Plan – What do you intend to do? </a:t>
            </a:r>
            <a:endParaRPr lang="da-DK" b="1" dirty="0">
              <a:solidFill>
                <a:srgbClr val="00B050"/>
              </a:solidFill>
            </a:endParaRP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Process – What did you do? </a:t>
            </a:r>
            <a:endParaRPr lang="da-DK" b="1" dirty="0">
              <a:solidFill>
                <a:srgbClr val="00B050"/>
              </a:solidFill>
            </a:endParaRP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Reflection – What can you learn from this?</a:t>
            </a:r>
            <a:endParaRPr lang="da-D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7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Project - </a:t>
            </a:r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634836"/>
            <a:ext cx="8086620" cy="522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XP Practices </a:t>
            </a:r>
            <a:endParaRPr lang="da-DK" dirty="0"/>
          </a:p>
          <a:p>
            <a:pPr lvl="2"/>
            <a:r>
              <a:rPr lang="en-GB" dirty="0">
                <a:solidFill>
                  <a:srgbClr val="00B050"/>
                </a:solidFill>
              </a:rPr>
              <a:t>Simple design </a:t>
            </a:r>
            <a:endParaRPr lang="da-DK" dirty="0">
              <a:solidFill>
                <a:srgbClr val="00B050"/>
              </a:solidFill>
            </a:endParaRPr>
          </a:p>
          <a:p>
            <a:pPr lvl="2"/>
            <a:r>
              <a:rPr lang="en-GB" dirty="0">
                <a:solidFill>
                  <a:srgbClr val="00B050"/>
                </a:solidFill>
              </a:rPr>
              <a:t>Testing</a:t>
            </a:r>
            <a:endParaRPr lang="da-DK" dirty="0">
              <a:solidFill>
                <a:srgbClr val="00B050"/>
              </a:solidFill>
            </a:endParaRPr>
          </a:p>
          <a:p>
            <a:pPr lvl="2"/>
            <a:r>
              <a:rPr lang="en-GB" dirty="0">
                <a:solidFill>
                  <a:srgbClr val="00B050"/>
                </a:solidFill>
              </a:rPr>
              <a:t>Collective Ownership</a:t>
            </a:r>
            <a:endParaRPr lang="da-DK" dirty="0">
              <a:solidFill>
                <a:srgbClr val="00B050"/>
              </a:solidFill>
            </a:endParaRPr>
          </a:p>
          <a:p>
            <a:pPr lvl="2"/>
            <a:r>
              <a:rPr lang="en-GB" dirty="0">
                <a:solidFill>
                  <a:srgbClr val="00B050"/>
                </a:solidFill>
              </a:rPr>
              <a:t>Refactoring</a:t>
            </a:r>
            <a:endParaRPr lang="da-DK" dirty="0">
              <a:solidFill>
                <a:srgbClr val="00B050"/>
              </a:solidFill>
            </a:endParaRPr>
          </a:p>
          <a:p>
            <a:pPr lvl="2"/>
            <a:r>
              <a:rPr lang="en-GB" dirty="0">
                <a:solidFill>
                  <a:srgbClr val="00B050"/>
                </a:solidFill>
              </a:rPr>
              <a:t>Continuous Integration</a:t>
            </a:r>
            <a:endParaRPr lang="da-DK" dirty="0">
              <a:solidFill>
                <a:srgbClr val="00B050"/>
              </a:solidFill>
            </a:endParaRPr>
          </a:p>
          <a:p>
            <a:pPr lvl="2"/>
            <a:r>
              <a:rPr lang="en-GB" dirty="0">
                <a:solidFill>
                  <a:srgbClr val="00B050"/>
                </a:solidFill>
              </a:rPr>
              <a:t>Pair Programming</a:t>
            </a:r>
            <a:endParaRPr lang="da-DK" dirty="0">
              <a:solidFill>
                <a:srgbClr val="00B050"/>
              </a:solidFill>
            </a:endParaRPr>
          </a:p>
          <a:p>
            <a:pPr lvl="2"/>
            <a:r>
              <a:rPr lang="en-GB" dirty="0">
                <a:solidFill>
                  <a:srgbClr val="00B050"/>
                </a:solidFill>
              </a:rPr>
              <a:t>Coding Standard</a:t>
            </a:r>
            <a:r>
              <a:rPr lang="en-GB" dirty="0"/>
              <a:t/>
            </a:r>
            <a:br>
              <a:rPr lang="en-GB" dirty="0"/>
            </a:br>
            <a:endParaRPr lang="da-DK" dirty="0"/>
          </a:p>
          <a:p>
            <a:pPr marL="342962" lvl="1" indent="0">
              <a:buNone/>
            </a:pPr>
            <a:r>
              <a:rPr lang="en-US" dirty="0"/>
              <a:t>We have left out </a:t>
            </a:r>
            <a:r>
              <a:rPr lang="en-US" dirty="0">
                <a:solidFill>
                  <a:srgbClr val="FF0000"/>
                </a:solidFill>
              </a:rPr>
              <a:t>Metaphor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40-hours week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On-site customer </a:t>
            </a:r>
            <a:r>
              <a:rPr lang="en-US" dirty="0"/>
              <a:t>is replaced with Scrum’s Product Owner, a </a:t>
            </a:r>
            <a:r>
              <a:rPr lang="en-US" dirty="0">
                <a:solidFill>
                  <a:srgbClr val="FF0000"/>
                </a:solidFill>
              </a:rPr>
              <a:t>Planning Game </a:t>
            </a:r>
            <a:r>
              <a:rPr lang="en-US" dirty="0"/>
              <a:t>is substituted with Scrum’s Sprint Planning meeting and </a:t>
            </a:r>
            <a:r>
              <a:rPr lang="en-US" dirty="0">
                <a:solidFill>
                  <a:srgbClr val="FF0000"/>
                </a:solidFill>
              </a:rPr>
              <a:t>Small Releases </a:t>
            </a:r>
            <a:r>
              <a:rPr lang="en-US" dirty="0"/>
              <a:t>is substituted with Scrum’s Sprint Review meeting. </a:t>
            </a:r>
            <a:endParaRPr lang="da-DK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Evaluation criteria </a:t>
            </a:r>
            <a:endParaRPr lang="da-DK" dirty="0"/>
          </a:p>
          <a:p>
            <a:pPr lvl="1"/>
            <a:r>
              <a:rPr lang="en-GB" dirty="0">
                <a:solidFill>
                  <a:srgbClr val="00B050"/>
                </a:solidFill>
              </a:rPr>
              <a:t>Scope of experience gained</a:t>
            </a:r>
            <a:endParaRPr lang="da-DK" dirty="0">
              <a:solidFill>
                <a:srgbClr val="00B050"/>
              </a:solidFill>
            </a:endParaRPr>
          </a:p>
          <a:p>
            <a:pPr lvl="1"/>
            <a:r>
              <a:rPr lang="en-GB" dirty="0">
                <a:solidFill>
                  <a:srgbClr val="00B050"/>
                </a:solidFill>
              </a:rPr>
              <a:t>Depth of reflections </a:t>
            </a:r>
            <a:endParaRPr lang="da-DK" dirty="0">
              <a:solidFill>
                <a:srgbClr val="00B050"/>
              </a:solidFill>
            </a:endParaRPr>
          </a:p>
          <a:p>
            <a:pPr lvl="1"/>
            <a:r>
              <a:rPr lang="en-GB" dirty="0">
                <a:solidFill>
                  <a:srgbClr val="00B050"/>
                </a:solidFill>
              </a:rPr>
              <a:t>Validity of arguments and conclusions</a:t>
            </a:r>
            <a:endParaRPr lang="da-DK" dirty="0">
              <a:solidFill>
                <a:srgbClr val="00B050"/>
              </a:solidFill>
            </a:endParaRPr>
          </a:p>
          <a:p>
            <a:pPr lvl="1"/>
            <a:r>
              <a:rPr lang="en-GB" dirty="0">
                <a:solidFill>
                  <a:srgbClr val="00B050"/>
                </a:solidFill>
              </a:rPr>
              <a:t>Ability to communicate in general </a:t>
            </a:r>
          </a:p>
          <a:p>
            <a:pPr marL="0" lvl="0" indent="0">
              <a:buNone/>
            </a:pPr>
            <a:endParaRPr lang="da-DK" dirty="0"/>
          </a:p>
          <a:p>
            <a:pPr marL="0" lvl="0" indent="0">
              <a:buNone/>
            </a:pPr>
            <a:endParaRPr lang="da-DK" dirty="0"/>
          </a:p>
          <a:p>
            <a:pPr marL="0" lvl="0" indent="0">
              <a:buNone/>
            </a:pPr>
            <a:r>
              <a:rPr lang="da-DK" sz="1300" b="1" dirty="0"/>
              <a:t>See More: </a:t>
            </a:r>
            <a:r>
              <a:rPr lang="da-DK" sz="1300" dirty="0"/>
              <a:t/>
            </a:r>
            <a:br>
              <a:rPr lang="da-DK" sz="1300" dirty="0"/>
            </a:br>
            <a:r>
              <a:rPr lang="nn-NO" sz="1300" dirty="0"/>
              <a:t>DATSTUD &gt; Arkiv &gt; 3. semester &gt; fall2016Sem3-AllClasses &gt; SIP </a:t>
            </a:r>
          </a:p>
          <a:p>
            <a:pPr marL="0" lvl="0" indent="0">
              <a:buNone/>
            </a:pPr>
            <a:r>
              <a:rPr lang="en-US" sz="1300" b="1" dirty="0">
                <a:hlinkClick r:id="rId2"/>
              </a:rPr>
              <a:t>3. semester SYS project fall 2016 – Assignment.pdf</a:t>
            </a:r>
            <a:endParaRPr lang="da-DK" sz="1300" b="1" dirty="0"/>
          </a:p>
        </p:txBody>
      </p:sp>
    </p:spTree>
    <p:extLst>
      <p:ext uri="{BB962C8B-B14F-4D97-AF65-F5344CB8AC3E}">
        <p14:creationId xmlns:p14="http://schemas.microsoft.com/office/powerpoint/2010/main" val="192488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6" y="1594360"/>
            <a:ext cx="8452783" cy="4977262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dirty="0"/>
              <a:t>You can chose between these three options for the semester project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dirty="0"/>
          </a:p>
          <a:p>
            <a:pPr marL="541338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700" b="1" dirty="0"/>
              <a:t>Implement your own simple "</a:t>
            </a:r>
            <a:r>
              <a:rPr lang="en-US" sz="1700" b="1" dirty="0" err="1"/>
              <a:t>Momondo</a:t>
            </a:r>
            <a:r>
              <a:rPr lang="en-US" sz="1700" b="1" dirty="0"/>
              <a:t>" Server</a:t>
            </a:r>
          </a:p>
          <a:p>
            <a:pPr marL="541338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700" b="1" dirty="0"/>
              <a:t>Implement our business idea, described as "Buy and Sell it All"</a:t>
            </a:r>
          </a:p>
          <a:p>
            <a:pPr marL="541338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700" b="1" dirty="0"/>
              <a:t>Come up with your very own project proposal </a:t>
            </a:r>
          </a:p>
          <a:p>
            <a:pPr marL="541338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endParaRPr lang="en-US" dirty="0"/>
          </a:p>
          <a:p>
            <a:pPr marL="9525" indent="0" defTabSz="914400">
              <a:spcBef>
                <a:spcPts val="0"/>
              </a:spcBef>
              <a:buClrTx/>
              <a:buNone/>
            </a:pPr>
            <a:r>
              <a:rPr lang="en-GB" b="1" dirty="0">
                <a:solidFill>
                  <a:srgbClr val="00B050"/>
                </a:solidFill>
              </a:rPr>
              <a:t>Which one you choose depends on your personal, and group, ambitions and also on your current professional skills. </a:t>
            </a:r>
          </a:p>
          <a:p>
            <a:pPr marL="9525" indent="0" defTabSz="914400">
              <a:spcBef>
                <a:spcPts val="0"/>
              </a:spcBef>
              <a:buClrTx/>
              <a:buNone/>
            </a:pPr>
            <a:endParaRPr lang="en-GB" dirty="0"/>
          </a:p>
          <a:p>
            <a:pPr marL="9525" indent="0" defTabSz="914400">
              <a:spcBef>
                <a:spcPts val="0"/>
              </a:spcBef>
              <a:buClrTx/>
              <a:buNone/>
            </a:pPr>
            <a:r>
              <a:rPr lang="en-GB" dirty="0"/>
              <a:t>2 + 3 are the most challenging proposals and 1 the more straight forward proposal (but still challenging) with a guarantee to bring you through all the technologies we have been around this semester, one more time.</a:t>
            </a:r>
          </a:p>
          <a:p>
            <a:pPr marL="9525" indent="0" defTabSz="914400">
              <a:spcBef>
                <a:spcPts val="0"/>
              </a:spcBef>
              <a:buClrTx/>
              <a:buNone/>
            </a:pPr>
            <a:endParaRPr lang="en-GB" dirty="0"/>
          </a:p>
          <a:p>
            <a:pPr marL="9525" indent="0" defTabSz="914400">
              <a:spcBef>
                <a:spcPts val="0"/>
              </a:spcBef>
              <a:buClrTx/>
              <a:buNone/>
            </a:pPr>
            <a:endParaRPr lang="en-GB" dirty="0"/>
          </a:p>
          <a:p>
            <a:pPr marL="9525" indent="0" defTabSz="914400">
              <a:spcBef>
                <a:spcPts val="0"/>
              </a:spcBef>
              <a:buClrTx/>
              <a:buNone/>
            </a:pPr>
            <a:r>
              <a:rPr lang="en-GB" dirty="0"/>
              <a:t>Se more: </a:t>
            </a:r>
          </a:p>
          <a:p>
            <a:pPr marL="9525" indent="0" defTabSz="914400">
              <a:spcBef>
                <a:spcPts val="0"/>
              </a:spcBef>
              <a:buClrTx/>
              <a:buNone/>
            </a:pPr>
            <a:r>
              <a:rPr lang="en-GB" sz="1200" dirty="0"/>
              <a:t>DATSTUD &gt; </a:t>
            </a:r>
            <a:r>
              <a:rPr lang="en-GB" sz="1200" dirty="0" err="1"/>
              <a:t>Arkiv</a:t>
            </a:r>
            <a:r>
              <a:rPr lang="en-GB" sz="1200" dirty="0"/>
              <a:t> &gt; 3. semester &gt; fall2016Sem3-AllClasses &gt; SIP &gt; Project &gt; </a:t>
            </a:r>
            <a:r>
              <a:rPr lang="en-GB" sz="1200" dirty="0" err="1">
                <a:hlinkClick r:id="rId2"/>
              </a:rPr>
              <a:t>SemesterProject</a:t>
            </a:r>
            <a:r>
              <a:rPr lang="en-GB" sz="1200" dirty="0">
                <a:hlinkClick r:id="rId2"/>
              </a:rPr>
              <a:t> 2016.pdf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57618"/>
      </p:ext>
    </p:extLst>
  </p:cSld>
  <p:clrMapOvr>
    <a:masterClrMapping/>
  </p:clrMapOvr>
</p:sld>
</file>

<file path=ppt/theme/theme1.xml><?xml version="1.0" encoding="utf-8"?>
<a:theme xmlns:a="http://schemas.openxmlformats.org/drawingml/2006/main" name="cph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h_Business" id="{B182D0E0-5F0C-4327-BFCF-618CE1F06C1D}" vid="{E32B3180-6017-4E03-ABB2-44B3014A00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</Template>
  <TotalTime>2877</TotalTime>
  <Words>604</Words>
  <Application>Microsoft Macintosh PowerPoint</Application>
  <PresentationFormat>On-screen Show (4:3)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Verdana</vt:lpstr>
      <vt:lpstr>Wingdings</vt:lpstr>
      <vt:lpstr>Arial</vt:lpstr>
      <vt:lpstr>cph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Tue Hellstern (TUHE - Adjunkt - Cphbusiness)</dc:creator>
  <cp:lastModifiedBy>Tue Hellstern (TUHE - Adjunkt - Cphbusiness)</cp:lastModifiedBy>
  <cp:revision>60</cp:revision>
  <dcterms:created xsi:type="dcterms:W3CDTF">2016-08-17T12:09:27Z</dcterms:created>
  <dcterms:modified xsi:type="dcterms:W3CDTF">2017-01-13T08:47:50Z</dcterms:modified>
</cp:coreProperties>
</file>