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4"/>
  </p:notesMasterIdLst>
  <p:sldIdLst>
    <p:sldId id="256" r:id="rId2"/>
    <p:sldId id="298" r:id="rId3"/>
    <p:sldId id="305" r:id="rId4"/>
    <p:sldId id="307" r:id="rId5"/>
    <p:sldId id="312" r:id="rId6"/>
    <p:sldId id="313" r:id="rId7"/>
    <p:sldId id="314" r:id="rId8"/>
    <p:sldId id="315" r:id="rId9"/>
    <p:sldId id="306" r:id="rId10"/>
    <p:sldId id="321" r:id="rId11"/>
    <p:sldId id="319" r:id="rId12"/>
    <p:sldId id="318" r:id="rId13"/>
    <p:sldId id="316" r:id="rId14"/>
    <p:sldId id="317" r:id="rId15"/>
    <p:sldId id="320" r:id="rId16"/>
    <p:sldId id="322" r:id="rId17"/>
    <p:sldId id="323" r:id="rId18"/>
    <p:sldId id="324" r:id="rId19"/>
    <p:sldId id="325" r:id="rId20"/>
    <p:sldId id="283" r:id="rId21"/>
    <p:sldId id="284" r:id="rId22"/>
    <p:sldId id="282" r:id="rId23"/>
    <p:sldId id="263" r:id="rId24"/>
    <p:sldId id="294" r:id="rId25"/>
    <p:sldId id="336" r:id="rId26"/>
    <p:sldId id="337" r:id="rId27"/>
    <p:sldId id="338" r:id="rId28"/>
    <p:sldId id="304" r:id="rId29"/>
    <p:sldId id="334" r:id="rId30"/>
    <p:sldId id="326" r:id="rId31"/>
    <p:sldId id="329" r:id="rId32"/>
    <p:sldId id="33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79" d="100"/>
          <a:sy n="79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5581-1A6B-4085-BC94-9BC27E706278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3C3E-09B0-4B75-9312-93B544BD7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1216151&amp;seqNum=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actoring.com/catalog/" TargetMode="External"/><Relationship Id="rId2" Type="http://schemas.openxmlformats.org/officeDocument/2006/relationships/hyperlink" Target="https://www.youtube.com/watch?v=vqEg37e4Mkw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ndustriallogic.com/xp/refactoring/catalog.html" TargetMode="External"/><Relationship Id="rId4" Type="http://schemas.openxmlformats.org/officeDocument/2006/relationships/hyperlink" Target="http://www.cs.unc.edu/~stotts/723/refactor/chap1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10" y="692696"/>
            <a:ext cx="5526734" cy="3658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3578" y="4069110"/>
            <a:ext cx="7772400" cy="1470025"/>
          </a:xfrm>
        </p:spPr>
        <p:txBody>
          <a:bodyPr/>
          <a:lstStyle/>
          <a:p>
            <a:pPr algn="ctr"/>
            <a:r>
              <a:rPr lang="en-GB" dirty="0"/>
              <a:t>3. semester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9378" y="4772744"/>
            <a:ext cx="6400800" cy="1752600"/>
          </a:xfrm>
        </p:spPr>
        <p:txBody>
          <a:bodyPr/>
          <a:lstStyle/>
          <a:p>
            <a:r>
              <a:rPr lang="en-GB" sz="2400" dirty="0"/>
              <a:t>Test and Refactoring</a:t>
            </a:r>
          </a:p>
        </p:txBody>
      </p:sp>
    </p:spTree>
    <p:extLst>
      <p:ext uri="{BB962C8B-B14F-4D97-AF65-F5344CB8AC3E}">
        <p14:creationId xmlns:p14="http://schemas.microsoft.com/office/powerpoint/2010/main" val="27940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 err="1"/>
              <a:t>Acceptance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The most important type of testing, as it is conducted by the customer/ end users</a:t>
            </a:r>
          </a:p>
          <a:p>
            <a:r>
              <a:rPr lang="en-GB" sz="2000" dirty="0">
                <a:latin typeface="+mn-lt"/>
              </a:rPr>
              <a:t>Gauge whether the application meets the intended specifications and satisfies the client’s requirement</a:t>
            </a:r>
          </a:p>
          <a:p>
            <a:r>
              <a:rPr lang="en-GB" sz="2000" dirty="0">
                <a:latin typeface="+mn-lt"/>
              </a:rPr>
              <a:t>Acceptance tests are not only intended to point out simple spelling mistakes, cosmetic errors, or interface gaps</a:t>
            </a:r>
          </a:p>
          <a:p>
            <a:r>
              <a:rPr lang="en-GB" sz="2000" dirty="0">
                <a:latin typeface="+mn-lt"/>
              </a:rPr>
              <a:t>Acceptance tests will also to point out any bugs in the application that will result in system crashes or major errors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25771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System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Tests the system as a whole</a:t>
            </a:r>
          </a:p>
          <a:p>
            <a:r>
              <a:rPr lang="en-GB" sz="2000" dirty="0">
                <a:latin typeface="+mn-lt"/>
              </a:rPr>
              <a:t>Once all the components are integrated, the application as a whole is tested rigorously to see that it meets the specified Quality Standards </a:t>
            </a:r>
          </a:p>
          <a:p>
            <a:r>
              <a:rPr lang="en-GB" sz="2000" dirty="0">
                <a:latin typeface="+mn-lt"/>
              </a:rPr>
              <a:t>Important because: </a:t>
            </a:r>
          </a:p>
          <a:p>
            <a:pPr lvl="1"/>
            <a:r>
              <a:rPr lang="en-GB" sz="2000" dirty="0">
                <a:latin typeface="+mn-lt"/>
              </a:rPr>
              <a:t>The application is tested thoroughly to verify that it meets the functional and technical specifications </a:t>
            </a:r>
          </a:p>
          <a:p>
            <a:pPr lvl="1"/>
            <a:r>
              <a:rPr lang="en-GB" sz="2000" dirty="0">
                <a:latin typeface="+mn-lt"/>
              </a:rPr>
              <a:t>The application is tested in an environment that is very close to the production environment </a:t>
            </a:r>
          </a:p>
          <a:p>
            <a:pPr lvl="1"/>
            <a:r>
              <a:rPr lang="en-GB" sz="2000" dirty="0">
                <a:latin typeface="+mn-lt"/>
              </a:rPr>
              <a:t>System testing enables us to test, verify, and validate both the business requirements as well as the application architecture </a:t>
            </a:r>
          </a:p>
          <a:p>
            <a:pPr lvl="1"/>
            <a:endParaRPr lang="en-GB" sz="2000" dirty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79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Integration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Testing of combined parts of an application to determine if they function correctly </a:t>
            </a:r>
          </a:p>
          <a:p>
            <a:r>
              <a:rPr lang="en-GB" sz="2000" dirty="0">
                <a:latin typeface="+mn-lt"/>
              </a:rPr>
              <a:t>Bottom-up integration 	</a:t>
            </a:r>
          </a:p>
          <a:p>
            <a:pPr lvl="1"/>
            <a:r>
              <a:rPr lang="en-GB" sz="2000" dirty="0">
                <a:latin typeface="+mn-lt"/>
              </a:rPr>
              <a:t>Begins with unit testing, followed by tests of progressively higher-level combinations of units called modules or builds 	</a:t>
            </a:r>
          </a:p>
          <a:p>
            <a:r>
              <a:rPr lang="en-GB" sz="2000" dirty="0">
                <a:latin typeface="+mn-lt"/>
              </a:rPr>
              <a:t>Top-down integration 	</a:t>
            </a:r>
          </a:p>
          <a:p>
            <a:pPr lvl="1"/>
            <a:r>
              <a:rPr lang="en-GB" sz="2000" dirty="0">
                <a:latin typeface="+mn-lt"/>
              </a:rPr>
              <a:t>The highest-level modules are tested first and progressively, lower-level modules are tested thereafter </a:t>
            </a:r>
            <a:r>
              <a:rPr lang="en-GB" sz="2000" dirty="0"/>
              <a:t>	</a:t>
            </a:r>
          </a:p>
          <a:p>
            <a:r>
              <a:rPr lang="en-GB" sz="2000" dirty="0">
                <a:latin typeface="+mn-lt"/>
              </a:rPr>
              <a:t>In a comprehensive software development environment, bottom-up testing is usually done first, followed by top-down testing </a:t>
            </a:r>
          </a:p>
        </p:txBody>
      </p:sp>
    </p:spTree>
    <p:extLst>
      <p:ext uri="{BB962C8B-B14F-4D97-AF65-F5344CB8AC3E}">
        <p14:creationId xmlns:p14="http://schemas.microsoft.com/office/powerpoint/2010/main" val="7373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 err="1"/>
              <a:t>Functional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A type of black-box testing that is based on the specifications of the software that is to be tested </a:t>
            </a:r>
          </a:p>
          <a:p>
            <a:r>
              <a:rPr lang="en-GB" sz="2000" dirty="0">
                <a:latin typeface="+mn-lt"/>
              </a:rPr>
              <a:t>The application is tested by providing input and then the results are examined </a:t>
            </a:r>
          </a:p>
          <a:p>
            <a:r>
              <a:rPr lang="en-GB" sz="2000" dirty="0">
                <a:latin typeface="+mn-lt"/>
              </a:rPr>
              <a:t>Functional testing of a software is conducted on a complete, integrated system to evaluate the system's compliance with its specified requirements</a:t>
            </a:r>
          </a:p>
          <a:p>
            <a:pPr marL="0" indent="0">
              <a:buNone/>
            </a:pPr>
            <a:r>
              <a:rPr lang="da-DK" sz="2000" dirty="0">
                <a:latin typeface="+mn-lt"/>
              </a:rPr>
              <a:t>Steps:</a:t>
            </a: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Determine the functionality that the intended application is meant to perform 	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Creation of test data based on the specifications of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Specify expected output based on the test data and the specifications of the application 	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 write test scenarios and the execute test cases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compare actual and expected results based on the executed test cases 	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15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Unit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The goal of unit testing is to isolate each part of the program and show that individual parts are correct in terms of requirements and functionality</a:t>
            </a:r>
          </a:p>
          <a:p>
            <a:r>
              <a:rPr lang="en-GB" sz="2000" dirty="0">
                <a:latin typeface="+mn-lt"/>
              </a:rPr>
              <a:t>Unit testing is performed by the developers </a:t>
            </a:r>
          </a:p>
          <a:p>
            <a:r>
              <a:rPr lang="da-DK" sz="2000" dirty="0" err="1">
                <a:latin typeface="+mn-lt"/>
              </a:rPr>
              <a:t>Limitations</a:t>
            </a:r>
            <a:r>
              <a:rPr lang="da-DK" sz="2000" dirty="0">
                <a:latin typeface="+mn-lt"/>
              </a:rPr>
              <a:t>:</a:t>
            </a:r>
          </a:p>
          <a:p>
            <a:pPr lvl="1"/>
            <a:r>
              <a:rPr lang="en-GB" sz="2000" dirty="0">
                <a:latin typeface="+mn-lt"/>
              </a:rPr>
              <a:t>Testing cannot catch each and every bug in an application</a:t>
            </a:r>
          </a:p>
          <a:p>
            <a:pPr lvl="1"/>
            <a:r>
              <a:rPr lang="en-GB" sz="2000" dirty="0">
                <a:latin typeface="+mn-lt"/>
              </a:rPr>
              <a:t>It is impossible to evaluate every execution path in every software application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60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92696"/>
            <a:ext cx="8086620" cy="743084"/>
          </a:xfrm>
        </p:spPr>
        <p:txBody>
          <a:bodyPr/>
          <a:lstStyle/>
          <a:p>
            <a:r>
              <a:rPr lang="da-DK" b="0" dirty="0"/>
              <a:t>Regression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353015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Whenever a change in a software application is made, it is quite possible that other areas within the application have been affected by this change</a:t>
            </a:r>
          </a:p>
          <a:p>
            <a:r>
              <a:rPr lang="en-GB" sz="2000" dirty="0">
                <a:latin typeface="+mn-lt"/>
              </a:rPr>
              <a:t>Regression testing is performed to verify that a fixed bug hasn't resulted in another functionality or business rule violation </a:t>
            </a:r>
            <a:endParaRPr lang="en-GB" sz="1400" dirty="0">
              <a:latin typeface="+mn-lt"/>
            </a:endParaRPr>
          </a:p>
          <a:p>
            <a:r>
              <a:rPr lang="en-GB" sz="2000" dirty="0">
                <a:latin typeface="+mn-lt"/>
              </a:rPr>
              <a:t>The intent of regression testing is to ensure that a change, such as a bug fix should not result in another fault being uncovered in the application</a:t>
            </a:r>
          </a:p>
          <a:p>
            <a:r>
              <a:rPr lang="en-GB" sz="2000" dirty="0">
                <a:latin typeface="+mn-lt"/>
              </a:rPr>
              <a:t>Important because: </a:t>
            </a:r>
          </a:p>
          <a:p>
            <a:pPr lvl="1"/>
            <a:r>
              <a:rPr lang="en-GB" sz="2000" dirty="0">
                <a:latin typeface="+mn-lt"/>
              </a:rPr>
              <a:t>Minimize the gaps in testing when an application with changes made has to be tested </a:t>
            </a:r>
          </a:p>
          <a:p>
            <a:pPr lvl="1"/>
            <a:r>
              <a:rPr lang="en-GB" sz="2000" dirty="0">
                <a:latin typeface="+mn-lt"/>
              </a:rPr>
              <a:t>Testing the new changes to verify that the changes made did not affect any other area of the application </a:t>
            </a:r>
          </a:p>
          <a:p>
            <a:pPr lvl="1"/>
            <a:r>
              <a:rPr lang="en-GB" sz="2000" dirty="0">
                <a:latin typeface="+mn-lt"/>
              </a:rPr>
              <a:t>Test coverage is increased without compromising timelines </a:t>
            </a:r>
          </a:p>
          <a:p>
            <a:pPr lvl="1"/>
            <a:r>
              <a:rPr lang="en-GB" sz="2000" dirty="0">
                <a:latin typeface="+mn-lt"/>
              </a:rPr>
              <a:t>Increase speed to market the product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9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/>
              <a:t>Test V-model</a:t>
            </a:r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320487" cy="5034146"/>
          </a:xfrm>
        </p:spPr>
      </p:pic>
    </p:spTree>
    <p:extLst>
      <p:ext uri="{BB962C8B-B14F-4D97-AF65-F5344CB8AC3E}">
        <p14:creationId xmlns:p14="http://schemas.microsoft.com/office/powerpoint/2010/main" val="248802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b="0" dirty="0"/>
              <a:t>Non-functional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40768"/>
            <a:ext cx="8086620" cy="5112568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Involves testing a software from the requirements which are non-functional in nature but important </a:t>
            </a:r>
          </a:p>
          <a:p>
            <a:r>
              <a:rPr lang="en-GB" sz="2000" b="1" dirty="0">
                <a:latin typeface="+mn-lt"/>
              </a:rPr>
              <a:t>Performance Testing </a:t>
            </a:r>
            <a:r>
              <a:rPr lang="en-GB" sz="2000" dirty="0">
                <a:latin typeface="+mn-lt"/>
              </a:rPr>
              <a:t>is mostly used to identify any bottlenecks or performance issues </a:t>
            </a:r>
          </a:p>
          <a:p>
            <a:r>
              <a:rPr lang="en-GB" sz="2000" b="1" dirty="0">
                <a:latin typeface="+mn-lt"/>
              </a:rPr>
              <a:t>Load Testing </a:t>
            </a:r>
            <a:r>
              <a:rPr lang="en-GB" sz="2000" dirty="0">
                <a:latin typeface="+mn-lt"/>
              </a:rPr>
              <a:t>is a process of testing the behaviour of a software by applying maximum load in terms of software accessing and manipulating large input data</a:t>
            </a:r>
          </a:p>
          <a:p>
            <a:r>
              <a:rPr lang="en-GB" sz="2000" b="1" dirty="0">
                <a:latin typeface="+mn-lt"/>
              </a:rPr>
              <a:t>Stress Testing </a:t>
            </a:r>
            <a:r>
              <a:rPr lang="en-GB" sz="2000" dirty="0">
                <a:latin typeface="+mn-lt"/>
              </a:rPr>
              <a:t>includes testing the behaviour of a software under abnormal conditions</a:t>
            </a:r>
          </a:p>
          <a:p>
            <a:pPr lvl="1"/>
            <a:r>
              <a:rPr lang="en-GB" sz="2000" dirty="0">
                <a:latin typeface="+mn-lt"/>
              </a:rPr>
              <a:t>i.e. it may include taking away some resources or applying a load beyond the actual load limit</a:t>
            </a:r>
          </a:p>
          <a:p>
            <a:r>
              <a:rPr lang="en-GB" sz="2000" b="1" dirty="0">
                <a:latin typeface="+mn-lt"/>
              </a:rPr>
              <a:t>Usability testing </a:t>
            </a:r>
            <a:r>
              <a:rPr lang="en-GB" sz="2000" dirty="0">
                <a:latin typeface="+mn-lt"/>
              </a:rPr>
              <a:t>is used to identify any error(s) and improvements in the software by observing the users through their usage and operation ( black-box technique)</a:t>
            </a:r>
          </a:p>
          <a:p>
            <a:r>
              <a:rPr lang="en-GB" sz="2000" b="1" dirty="0">
                <a:latin typeface="+mn-lt"/>
              </a:rPr>
              <a:t>UI testing </a:t>
            </a:r>
            <a:r>
              <a:rPr lang="en-GB" sz="2000" dirty="0">
                <a:latin typeface="+mn-lt"/>
              </a:rPr>
              <a:t>involves testing the Graphical User Interface in terms of </a:t>
            </a:r>
            <a:r>
              <a:rPr lang="en-GB" sz="2000" dirty="0" err="1">
                <a:latin typeface="+mn-lt"/>
              </a:rPr>
              <a:t>color</a:t>
            </a:r>
            <a:r>
              <a:rPr lang="en-GB" sz="2000" dirty="0">
                <a:latin typeface="+mn-lt"/>
              </a:rPr>
              <a:t>, alignment, size, and other properties</a:t>
            </a:r>
          </a:p>
        </p:txBody>
      </p:sp>
    </p:spTree>
    <p:extLst>
      <p:ext uri="{BB962C8B-B14F-4D97-AF65-F5344CB8AC3E}">
        <p14:creationId xmlns:p14="http://schemas.microsoft.com/office/powerpoint/2010/main" val="27065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b="0" dirty="0"/>
              <a:t>Test documentation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6" y="1340768"/>
            <a:ext cx="8166109" cy="5256584"/>
          </a:xfrm>
        </p:spPr>
        <p:txBody>
          <a:bodyPr>
            <a:normAutofit lnSpcReduction="10000"/>
          </a:bodyPr>
          <a:lstStyle/>
          <a:p>
            <a:r>
              <a:rPr lang="en-GB" sz="2000" b="1" dirty="0">
                <a:latin typeface="+mn-lt"/>
              </a:rPr>
              <a:t>Test Plan </a:t>
            </a:r>
            <a:r>
              <a:rPr lang="en-GB" sz="2000" dirty="0">
                <a:latin typeface="+mn-lt"/>
              </a:rPr>
              <a:t>outlines the strategy that will be used to test an application</a:t>
            </a:r>
          </a:p>
          <a:p>
            <a:r>
              <a:rPr lang="en-GB" sz="2000" b="1" dirty="0">
                <a:latin typeface="+mn-lt"/>
              </a:rPr>
              <a:t>Test Scenario </a:t>
            </a:r>
            <a:r>
              <a:rPr lang="en-GB" sz="2000" dirty="0">
                <a:latin typeface="+mn-lt"/>
              </a:rPr>
              <a:t>is a one line statement that notifies what area in the application will be tested</a:t>
            </a:r>
          </a:p>
          <a:p>
            <a:r>
              <a:rPr lang="en-GB" sz="2000" dirty="0">
                <a:latin typeface="+mn-lt"/>
              </a:rPr>
              <a:t>Test scenarios are used to ensure that all flows are tested from end to end</a:t>
            </a:r>
          </a:p>
          <a:p>
            <a:r>
              <a:rPr lang="en-GB" sz="2000" dirty="0">
                <a:latin typeface="+mn-lt"/>
              </a:rPr>
              <a:t>Test scenarios include several rest cases</a:t>
            </a:r>
          </a:p>
          <a:p>
            <a:r>
              <a:rPr lang="en-GB" sz="2000" b="1" dirty="0">
                <a:latin typeface="+mn-lt"/>
              </a:rPr>
              <a:t>Test cases </a:t>
            </a:r>
            <a:r>
              <a:rPr lang="en-GB" sz="2000" dirty="0">
                <a:latin typeface="+mn-lt"/>
              </a:rPr>
              <a:t>involve a set of steps, conditions, and inputs that can be used while performing testing tasks</a:t>
            </a:r>
          </a:p>
          <a:p>
            <a:r>
              <a:rPr lang="en-GB" sz="2000" dirty="0">
                <a:latin typeface="+mn-lt"/>
              </a:rPr>
              <a:t>The main intent of this activity is to ensure whether a software passes or fails in terms of its functionality and other aspects</a:t>
            </a:r>
            <a:br>
              <a:rPr lang="en-GB" sz="2000" dirty="0">
                <a:latin typeface="+mn-lt"/>
              </a:rPr>
            </a:br>
            <a:endParaRPr lang="en-GB" sz="2000" dirty="0">
              <a:latin typeface="+mn-lt"/>
            </a:endParaRP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Test case ID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Pre-conditions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Steps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Expected outcome.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Actual outcome </a:t>
            </a:r>
          </a:p>
          <a:p>
            <a:pPr marL="1069975" indent="-463550">
              <a:buFont typeface="+mj-lt"/>
              <a:buAutoNum type="arabicPeriod"/>
            </a:pPr>
            <a:r>
              <a:rPr lang="en-GB" sz="2000" dirty="0">
                <a:latin typeface="+mn-lt"/>
              </a:rPr>
              <a:t>Post-conditions 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67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a-DK" dirty="0" err="1"/>
              <a:t>Refactoring</a:t>
            </a:r>
            <a:endParaRPr lang="en-GB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4"/>
            <a:ext cx="5266916" cy="40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40768"/>
            <a:ext cx="8086620" cy="5328592"/>
          </a:xfrm>
        </p:spPr>
        <p:txBody>
          <a:bodyPr/>
          <a:lstStyle/>
          <a:p>
            <a:r>
              <a:rPr lang="en-GB" dirty="0">
                <a:latin typeface="+mn-lt"/>
              </a:rPr>
              <a:t>Test</a:t>
            </a:r>
          </a:p>
          <a:p>
            <a:pPr lvl="1"/>
            <a:r>
              <a:rPr lang="en-GB" sz="2400" dirty="0">
                <a:latin typeface="+mn-lt"/>
              </a:rPr>
              <a:t>Definition</a:t>
            </a:r>
          </a:p>
          <a:p>
            <a:pPr lvl="1"/>
            <a:r>
              <a:rPr lang="en-GB" sz="2400" dirty="0">
                <a:latin typeface="+mn-lt"/>
              </a:rPr>
              <a:t>Types of tests</a:t>
            </a:r>
            <a:endParaRPr lang="da-DK" sz="2400" dirty="0">
              <a:latin typeface="+mn-lt"/>
            </a:endParaRPr>
          </a:p>
          <a:p>
            <a:r>
              <a:rPr lang="en-GB" dirty="0">
                <a:latin typeface="+mn-lt"/>
              </a:rPr>
              <a:t>Refactoring</a:t>
            </a:r>
          </a:p>
          <a:p>
            <a:pPr lvl="1"/>
            <a:r>
              <a:rPr lang="en-GB" sz="2400" dirty="0">
                <a:latin typeface="+mn-lt"/>
              </a:rPr>
              <a:t>Definition</a:t>
            </a:r>
          </a:p>
          <a:p>
            <a:pPr lvl="1"/>
            <a:r>
              <a:rPr lang="en-GB" sz="2400" dirty="0">
                <a:latin typeface="+mn-lt"/>
              </a:rPr>
              <a:t>Refactoring examples</a:t>
            </a:r>
          </a:p>
          <a:p>
            <a:r>
              <a:rPr lang="da-DK" dirty="0" err="1">
                <a:latin typeface="+mn-lt"/>
              </a:rPr>
              <a:t>Refactoring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exercise</a:t>
            </a:r>
            <a:endParaRPr lang="en-GB" dirty="0">
              <a:latin typeface="+mn-lt"/>
            </a:endParaRPr>
          </a:p>
          <a:p>
            <a:r>
              <a:rPr lang="da-DK" dirty="0"/>
              <a:t>Agile </a:t>
            </a:r>
            <a:r>
              <a:rPr lang="da-DK" dirty="0" err="1"/>
              <a:t>testing</a:t>
            </a:r>
            <a:endParaRPr lang="en-GB" dirty="0"/>
          </a:p>
          <a:p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49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latin typeface="+mj-lt"/>
              </a:rPr>
              <a:t>Why refactor?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2"/>
          </p:nvPr>
        </p:nvSpPr>
        <p:spPr>
          <a:xfrm>
            <a:off x="755576" y="1412776"/>
            <a:ext cx="7848872" cy="4117451"/>
          </a:xfrm>
        </p:spPr>
        <p:txBody>
          <a:bodyPr/>
          <a:lstStyle/>
          <a:p>
            <a:pPr marL="342900" indent="-342900"/>
            <a:r>
              <a:rPr lang="en-GB" sz="2000" dirty="0">
                <a:latin typeface="+mj-lt"/>
              </a:rPr>
              <a:t>Reality</a:t>
            </a:r>
            <a:endParaRPr lang="en-GB" sz="1400" dirty="0">
              <a:latin typeface="+mj-lt"/>
            </a:endParaRPr>
          </a:p>
          <a:p>
            <a:pPr marL="742936" lvl="1" indent="-342900"/>
            <a:r>
              <a:rPr lang="en-GB" sz="2000" dirty="0">
                <a:latin typeface="+mj-lt"/>
              </a:rPr>
              <a:t>Extremely hard to get the design right the first time</a:t>
            </a:r>
          </a:p>
          <a:p>
            <a:pPr marL="742936" lvl="1" indent="-342900"/>
            <a:r>
              <a:rPr lang="en-GB" sz="2000" dirty="0">
                <a:latin typeface="+mj-lt"/>
              </a:rPr>
              <a:t>Hard to understand the business domain fully</a:t>
            </a:r>
          </a:p>
          <a:p>
            <a:pPr marL="742936" lvl="1" indent="-342900"/>
            <a:r>
              <a:rPr lang="en-GB" sz="2000" dirty="0">
                <a:latin typeface="+mj-lt"/>
              </a:rPr>
              <a:t>Hard to understand the requirements – even if the users do</a:t>
            </a:r>
          </a:p>
          <a:p>
            <a:pPr marL="742936" lvl="1" indent="-342900"/>
            <a:r>
              <a:rPr lang="en-GB" sz="2000" dirty="0">
                <a:latin typeface="+mj-lt"/>
              </a:rPr>
              <a:t>Hard to predict how the system will evolve over the next years</a:t>
            </a:r>
          </a:p>
          <a:p>
            <a:pPr marL="742936" lvl="1" indent="-342900"/>
            <a:r>
              <a:rPr lang="en-GB" sz="2000" dirty="0">
                <a:latin typeface="+mj-lt"/>
              </a:rPr>
              <a:t>The original design is often inadequate</a:t>
            </a:r>
          </a:p>
          <a:p>
            <a:pPr marL="742936" lvl="1" indent="-342900"/>
            <a:r>
              <a:rPr lang="en-GB" sz="2000" dirty="0">
                <a:latin typeface="+mj-lt"/>
              </a:rPr>
              <a:t>The system get fragile over time – and thus harder to maintain</a:t>
            </a:r>
          </a:p>
          <a:p>
            <a:pPr marL="342900" indent="-342900"/>
            <a:r>
              <a:rPr lang="en-GB" sz="2000" dirty="0">
                <a:latin typeface="+mj-lt"/>
              </a:rPr>
              <a:t>Refactoring helps by</a:t>
            </a:r>
          </a:p>
          <a:p>
            <a:pPr marL="742936" lvl="1" indent="-342900"/>
            <a:r>
              <a:rPr lang="en-GB" sz="2000" dirty="0">
                <a:latin typeface="+mj-lt"/>
              </a:rPr>
              <a:t>Manipulate she system in a safe environment</a:t>
            </a:r>
          </a:p>
          <a:p>
            <a:pPr marL="742936" lvl="1" indent="-342900"/>
            <a:r>
              <a:rPr lang="en-GB" sz="2000" dirty="0">
                <a:latin typeface="+mj-lt"/>
              </a:rPr>
              <a:t>Recreate a situation where evolution is possible</a:t>
            </a:r>
          </a:p>
          <a:p>
            <a:pPr marL="742936" lvl="1" indent="-342900"/>
            <a:r>
              <a:rPr lang="en-GB" sz="2000" dirty="0">
                <a:latin typeface="+mj-lt"/>
              </a:rPr>
              <a:t>Understand existing code</a:t>
            </a:r>
          </a:p>
          <a:p>
            <a:pPr marL="342900" indent="-342900"/>
            <a:r>
              <a:rPr lang="en-GB" sz="2000" i="1" dirty="0">
                <a:latin typeface="+mj-lt"/>
              </a:rPr>
              <a:t>XP advocates simple first, then refactor</a:t>
            </a:r>
          </a:p>
        </p:txBody>
      </p:sp>
    </p:spTree>
    <p:extLst>
      <p:ext uri="{BB962C8B-B14F-4D97-AF65-F5344CB8AC3E}">
        <p14:creationId xmlns:p14="http://schemas.microsoft.com/office/powerpoint/2010/main" val="312002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>
          <a:xfrm>
            <a:off x="877867" y="3652955"/>
            <a:ext cx="3987042" cy="639762"/>
          </a:xfrm>
        </p:spPr>
        <p:txBody>
          <a:bodyPr/>
          <a:lstStyle/>
          <a:p>
            <a:r>
              <a:rPr lang="en-GB" b="0" dirty="0">
                <a:latin typeface="+mj-lt"/>
              </a:rPr>
              <a:t>Before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>
          <a:xfrm>
            <a:off x="877867" y="4292718"/>
            <a:ext cx="3987041" cy="1944594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Unreadable code</a:t>
            </a:r>
          </a:p>
          <a:p>
            <a:r>
              <a:rPr lang="en-GB" sz="2000" dirty="0">
                <a:latin typeface="+mj-lt"/>
              </a:rPr>
              <a:t>Duplicated code</a:t>
            </a:r>
          </a:p>
          <a:p>
            <a:r>
              <a:rPr lang="en-GB" sz="2000" dirty="0">
                <a:latin typeface="+mj-lt"/>
              </a:rPr>
              <a:t>Complex code</a:t>
            </a:r>
          </a:p>
          <a:p>
            <a:r>
              <a:rPr lang="en-GB" sz="2000" dirty="0">
                <a:latin typeface="+mj-lt"/>
              </a:rPr>
              <a:t>Hard to modify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5012547" y="3652955"/>
            <a:ext cx="3951941" cy="639762"/>
          </a:xfrm>
        </p:spPr>
        <p:txBody>
          <a:bodyPr/>
          <a:lstStyle/>
          <a:p>
            <a:r>
              <a:rPr lang="en-GB" b="0" dirty="0">
                <a:latin typeface="+mj-lt"/>
              </a:rPr>
              <a:t>After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5012547" y="4292719"/>
            <a:ext cx="3951941" cy="1944593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Easier to understand</a:t>
            </a:r>
          </a:p>
          <a:p>
            <a:r>
              <a:rPr lang="en-GB" sz="2000" dirty="0">
                <a:latin typeface="+mj-lt"/>
              </a:rPr>
              <a:t>Cheaper to modify</a:t>
            </a:r>
          </a:p>
          <a:p>
            <a:r>
              <a:rPr lang="en-GB" sz="2000" dirty="0">
                <a:latin typeface="+mj-lt"/>
              </a:rPr>
              <a:t>Simple code</a:t>
            </a:r>
          </a:p>
          <a:p>
            <a:r>
              <a:rPr lang="en-GB" sz="2000" dirty="0">
                <a:latin typeface="+mj-lt"/>
              </a:rPr>
              <a:t>Robust code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/>
              <a:t>Why refactor?</a:t>
            </a:r>
          </a:p>
        </p:txBody>
      </p:sp>
      <p:sp>
        <p:nvSpPr>
          <p:cNvPr id="8" name="Højrepil 7"/>
          <p:cNvSpPr/>
          <p:nvPr/>
        </p:nvSpPr>
        <p:spPr>
          <a:xfrm>
            <a:off x="3715385" y="3861048"/>
            <a:ext cx="864096" cy="5040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9" name="Pladsholder til indhold 7"/>
          <p:cNvSpPr txBox="1">
            <a:spLocks/>
          </p:cNvSpPr>
          <p:nvPr/>
        </p:nvSpPr>
        <p:spPr>
          <a:xfrm>
            <a:off x="755576" y="1772816"/>
            <a:ext cx="7848872" cy="4117451"/>
          </a:xfrm>
          <a:prstGeom prst="rect">
            <a:avLst/>
          </a:prstGeom>
        </p:spPr>
        <p:txBody>
          <a:bodyPr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6" lvl="1" indent="-342900"/>
            <a:endParaRPr lang="en-GB" sz="2000" dirty="0">
              <a:latin typeface="+mj-lt"/>
            </a:endParaRPr>
          </a:p>
        </p:txBody>
      </p:sp>
      <p:sp>
        <p:nvSpPr>
          <p:cNvPr id="10" name="Pladsholder til indhold 7"/>
          <p:cNvSpPr txBox="1">
            <a:spLocks/>
          </p:cNvSpPr>
          <p:nvPr/>
        </p:nvSpPr>
        <p:spPr>
          <a:xfrm>
            <a:off x="907976" y="1925216"/>
            <a:ext cx="7848872" cy="4117451"/>
          </a:xfrm>
          <a:prstGeom prst="rect">
            <a:avLst/>
          </a:prstGeom>
        </p:spPr>
        <p:txBody>
          <a:bodyPr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2000" dirty="0">
                <a:latin typeface="+mj-lt"/>
              </a:rPr>
              <a:t>Maintaining Quality</a:t>
            </a:r>
          </a:p>
          <a:p>
            <a:pPr marL="342900" indent="-342900"/>
            <a:r>
              <a:rPr lang="en-GB" sz="2000" dirty="0">
                <a:latin typeface="+mj-lt"/>
              </a:rPr>
              <a:t>Professionalism</a:t>
            </a:r>
          </a:p>
          <a:p>
            <a:pPr marL="342900" indent="-342900"/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08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latin typeface="+mj-lt"/>
              </a:rPr>
              <a:t>Readability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0993" y="2276872"/>
            <a:ext cx="8640960" cy="172819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2" tIns="46036" rIns="92072" bIns="46036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date.before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summer_start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summer_end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265113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charge = quantity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winterRate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winterServiceCharge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98463" lvl="1" indent="-13335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charge = quantity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summerRate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0993" y="4365104"/>
            <a:ext cx="8640960" cy="172819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2" tIns="46036" rIns="92072" bIns="46036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isSummer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(date))</a:t>
            </a:r>
          </a:p>
          <a:p>
            <a:pPr marL="265113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charge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summerCharge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(quantity);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98463" lvl="1" indent="-13335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charge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winterCharge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qunatity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Pladsholder til indhold 2"/>
          <p:cNvSpPr>
            <a:spLocks noGrp="1"/>
          </p:cNvSpPr>
          <p:nvPr>
            <p:ph idx="4294967295"/>
          </p:nvPr>
        </p:nvSpPr>
        <p:spPr>
          <a:xfrm>
            <a:off x="228601" y="1700808"/>
            <a:ext cx="8686800" cy="5760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+mj-lt"/>
              </a:rPr>
              <a:t>Which part is the easier to read?</a:t>
            </a: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412704"/>
            <a:ext cx="1512168" cy="14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>
          <a:xfrm>
            <a:off x="510346" y="1628800"/>
            <a:ext cx="7950086" cy="449736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+mj-lt"/>
              </a:rPr>
              <a:t>When:</a:t>
            </a:r>
          </a:p>
          <a:p>
            <a:r>
              <a:rPr lang="en-GB" sz="2000" dirty="0">
                <a:latin typeface="+mj-lt"/>
              </a:rPr>
              <a:t>After new features has been implemented</a:t>
            </a:r>
          </a:p>
          <a:p>
            <a:r>
              <a:rPr lang="en-GB" sz="2000" dirty="0">
                <a:latin typeface="+mj-lt"/>
              </a:rPr>
              <a:t>Errors are corrected</a:t>
            </a:r>
          </a:p>
          <a:p>
            <a:r>
              <a:rPr lang="en-GB" sz="2000" dirty="0">
                <a:latin typeface="+mj-lt"/>
              </a:rPr>
              <a:t>During code review</a:t>
            </a:r>
          </a:p>
          <a:p>
            <a:r>
              <a:rPr lang="en-GB" sz="2000" dirty="0">
                <a:latin typeface="+mj-lt"/>
              </a:rPr>
              <a:t>Only while refactoring</a:t>
            </a:r>
          </a:p>
          <a:p>
            <a:pPr lvl="1"/>
            <a:r>
              <a:rPr lang="en-GB" sz="2000" dirty="0">
                <a:latin typeface="+mj-lt"/>
              </a:rPr>
              <a:t>Do not add new features while refactoring</a:t>
            </a: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When not to refactor:</a:t>
            </a:r>
          </a:p>
          <a:p>
            <a:r>
              <a:rPr lang="en-GB" sz="2000" dirty="0">
                <a:latin typeface="+mj-lt"/>
              </a:rPr>
              <a:t>Sometimes the better approach is to ditch it all – and start over</a:t>
            </a:r>
          </a:p>
          <a:p>
            <a:r>
              <a:rPr lang="en-GB" sz="2000" dirty="0">
                <a:latin typeface="+mj-lt"/>
              </a:rPr>
              <a:t>Sometimes you can isolate the mess behind an interface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>
                <a:latin typeface="+mj-lt"/>
              </a:rPr>
              <a:t>When to refactor?</a:t>
            </a:r>
          </a:p>
        </p:txBody>
      </p:sp>
    </p:spTree>
    <p:extLst>
      <p:ext uri="{BB962C8B-B14F-4D97-AF65-F5344CB8AC3E}">
        <p14:creationId xmlns:p14="http://schemas.microsoft.com/office/powerpoint/2010/main" val="319021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latin typeface="+mj-lt"/>
              </a:rPr>
              <a:t>Rename method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2811645"/>
            <a:ext cx="6337209" cy="13456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Højrepil 3"/>
          <p:cNvSpPr/>
          <p:nvPr/>
        </p:nvSpPr>
        <p:spPr>
          <a:xfrm>
            <a:off x="3707903" y="3202402"/>
            <a:ext cx="792088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6" name="Pladsholder til indhold 2"/>
          <p:cNvSpPr>
            <a:spLocks noGrp="1"/>
          </p:cNvSpPr>
          <p:nvPr>
            <p:ph sz="half" idx="4294967295"/>
          </p:nvPr>
        </p:nvSpPr>
        <p:spPr>
          <a:xfrm>
            <a:off x="279783" y="1360338"/>
            <a:ext cx="8640960" cy="4300910"/>
          </a:xfrm>
          <a:prstGeom prst="rect">
            <a:avLst/>
          </a:prstGeom>
        </p:spPr>
        <p:txBody>
          <a:bodyPr/>
          <a:lstStyle/>
          <a:p>
            <a:r>
              <a:rPr lang="en-GB" sz="2000" dirty="0">
                <a:latin typeface="+mj-lt"/>
              </a:rPr>
              <a:t>If the name of a method does not reveal its purpose</a:t>
            </a:r>
          </a:p>
          <a:p>
            <a:r>
              <a:rPr lang="en-GB" sz="2000" dirty="0">
                <a:latin typeface="+mj-lt"/>
              </a:rPr>
              <a:t>Change the name of the method</a:t>
            </a:r>
          </a:p>
        </p:txBody>
      </p:sp>
    </p:spTree>
    <p:extLst>
      <p:ext uri="{BB962C8B-B14F-4D97-AF65-F5344CB8AC3E}">
        <p14:creationId xmlns:p14="http://schemas.microsoft.com/office/powerpoint/2010/main" val="63392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671076"/>
          </a:xfrm>
        </p:spPr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340768"/>
            <a:ext cx="8086620" cy="4549499"/>
          </a:xfrm>
        </p:spPr>
        <p:txBody>
          <a:bodyPr/>
          <a:lstStyle/>
          <a:p>
            <a:r>
              <a:rPr lang="en-US" dirty="0"/>
              <a:t>The underlying complexity of rename is surprising</a:t>
            </a:r>
          </a:p>
          <a:p>
            <a:r>
              <a:rPr lang="en-US" dirty="0"/>
              <a:t>Managing rename in large systems. </a:t>
            </a:r>
          </a:p>
          <a:p>
            <a:r>
              <a:rPr lang="en-US" dirty="0"/>
              <a:t>Rename a method name vs. rename a concept</a:t>
            </a:r>
          </a:p>
          <a:p>
            <a:pPr lvl="1"/>
            <a:r>
              <a:rPr lang="en-US" dirty="0" err="1"/>
              <a:t>invName</a:t>
            </a:r>
            <a:r>
              <a:rPr lang="en-US" dirty="0"/>
              <a:t> -&gt; </a:t>
            </a:r>
            <a:r>
              <a:rPr lang="en-US" dirty="0" err="1"/>
              <a:t>inventoryName</a:t>
            </a:r>
            <a:endParaRPr lang="en-US" dirty="0"/>
          </a:p>
          <a:p>
            <a:pPr lvl="1"/>
            <a:r>
              <a:rPr lang="en-US" dirty="0"/>
              <a:t>Frame -&gt; Morph</a:t>
            </a:r>
          </a:p>
        </p:txBody>
      </p:sp>
    </p:spTree>
    <p:extLst>
      <p:ext uri="{BB962C8B-B14F-4D97-AF65-F5344CB8AC3E}">
        <p14:creationId xmlns:p14="http://schemas.microsoft.com/office/powerpoint/2010/main" val="147436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0"/>
            <a:ext cx="6581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6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671076"/>
          </a:xfrm>
        </p:spPr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340768"/>
            <a:ext cx="8086620" cy="64807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(see </a:t>
            </a:r>
            <a:r>
              <a:rPr lang="en-US" sz="1600" dirty="0">
                <a:hlinkClick r:id="rId2"/>
              </a:rPr>
              <a:t>http://www.informit.com/articles/article.aspx?p=1216151&amp;seqNum=2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19399"/>
            <a:ext cx="3236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Foo {</a:t>
            </a:r>
          </a:p>
          <a:p>
            <a:pPr defTabSz="271463"/>
            <a:r>
              <a:rPr lang="en-US" dirty="0"/>
              <a:t>	</a:t>
            </a:r>
            <a:r>
              <a:rPr lang="is-IS" dirty="0"/>
              <a:t>…</a:t>
            </a:r>
          </a:p>
          <a:p>
            <a:pPr defTabSz="271463"/>
            <a:r>
              <a:rPr lang="is-IS" dirty="0"/>
              <a:t>	Foo(T1 a, T2, b, T3 c, T4 d){...}</a:t>
            </a:r>
          </a:p>
          <a:p>
            <a:pPr defTabSz="271463"/>
            <a:r>
              <a:rPr lang="is-IS" dirty="0"/>
              <a:t>	Foo(T1 a, T2 b){...}</a:t>
            </a:r>
          </a:p>
          <a:p>
            <a:pPr defTabSz="271463"/>
            <a:r>
              <a:rPr lang="is-IS" dirty="0"/>
              <a:t>	Foo(T2 b, T4 d){...}</a:t>
            </a:r>
          </a:p>
          <a:p>
            <a:pPr defTabSz="271463"/>
            <a:r>
              <a:rPr lang="is-IS" dirty="0"/>
              <a:t>	...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Foo = new Foo( 12, “Lars”);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1772816"/>
            <a:ext cx="3312368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class </a:t>
            </a:r>
            <a:r>
              <a:rPr lang="en-US" dirty="0" err="1"/>
              <a:t>FooBuilder</a:t>
            </a:r>
            <a:r>
              <a:rPr lang="en-US" dirty="0"/>
              <a:t> {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T1 a;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T2 b;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</a:t>
            </a:r>
            <a:r>
              <a:rPr lang="is-IS" dirty="0"/>
              <a:t>…;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FooBuilder </a:t>
            </a:r>
            <a:r>
              <a:rPr lang="is-IS" b="1" dirty="0"/>
              <a:t>setA</a:t>
            </a:r>
            <a:r>
              <a:rPr lang="is-IS" dirty="0"/>
              <a:t>(T1 a){ 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	this.a = a;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	return this;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}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...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	Foo create(){...}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is-IS" dirty="0"/>
              <a:t>}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endParaRPr lang="is-IS" dirty="0"/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endParaRPr lang="en-US" dirty="0"/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Foo = new </a:t>
            </a:r>
            <a:r>
              <a:rPr lang="en-US" dirty="0" err="1"/>
              <a:t>FooBuilder</a:t>
            </a:r>
            <a:r>
              <a:rPr lang="en-US" dirty="0"/>
              <a:t>()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		.</a:t>
            </a:r>
            <a:r>
              <a:rPr lang="en-US" dirty="0" err="1"/>
              <a:t>setB</a:t>
            </a:r>
            <a:r>
              <a:rPr lang="en-US" dirty="0"/>
              <a:t>(12)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		.</a:t>
            </a:r>
            <a:r>
              <a:rPr lang="en-US" dirty="0" err="1"/>
              <a:t>setD</a:t>
            </a:r>
            <a:r>
              <a:rPr lang="en-US" dirty="0"/>
              <a:t>(“Lars”)</a:t>
            </a:r>
          </a:p>
          <a:p>
            <a:pPr>
              <a:tabLst>
                <a:tab pos="271463" algn="l"/>
                <a:tab pos="541338" algn="l"/>
                <a:tab pos="804863" algn="l"/>
              </a:tabLst>
            </a:pPr>
            <a:r>
              <a:rPr lang="en-US" dirty="0"/>
              <a:t>			.create();		</a:t>
            </a:r>
          </a:p>
        </p:txBody>
      </p:sp>
    </p:spTree>
    <p:extLst>
      <p:ext uri="{BB962C8B-B14F-4D97-AF65-F5344CB8AC3E}">
        <p14:creationId xmlns:p14="http://schemas.microsoft.com/office/powerpoint/2010/main" val="1420128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>
                <a:latin typeface="+mj-lt"/>
              </a:rPr>
              <a:t>More about refactoring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sz="2000" dirty="0">
                <a:latin typeface="+mj-lt"/>
              </a:rPr>
              <a:t>Fowler video: </a:t>
            </a:r>
            <a:r>
              <a:rPr lang="en-GB" sz="2000" dirty="0">
                <a:latin typeface="+mj-lt"/>
                <a:hlinkClick r:id="rId2"/>
              </a:rPr>
              <a:t>https://www.youtube.com/watch?v=vqEg37e4Mkw</a:t>
            </a:r>
            <a:r>
              <a:rPr lang="en-GB" sz="2000" dirty="0">
                <a:latin typeface="+mj-lt"/>
              </a:rPr>
              <a:t> </a:t>
            </a:r>
            <a:endParaRPr lang="da-DK" sz="2000" dirty="0">
              <a:latin typeface="+mj-lt"/>
            </a:endParaRPr>
          </a:p>
          <a:p>
            <a:r>
              <a:rPr lang="da-DK" sz="2000" dirty="0" err="1">
                <a:latin typeface="+mj-lt"/>
              </a:rPr>
              <a:t>Catalogue</a:t>
            </a:r>
            <a:r>
              <a:rPr lang="da-DK" sz="2000" dirty="0">
                <a:latin typeface="+mj-lt"/>
              </a:rPr>
              <a:t> of </a:t>
            </a:r>
            <a:r>
              <a:rPr lang="da-DK" sz="2000" dirty="0" err="1">
                <a:latin typeface="+mj-lt"/>
              </a:rPr>
              <a:t>refactoring</a:t>
            </a:r>
            <a:r>
              <a:rPr lang="da-DK" sz="2000" dirty="0">
                <a:latin typeface="+mj-lt"/>
              </a:rPr>
              <a:t>:</a:t>
            </a:r>
          </a:p>
          <a:p>
            <a:r>
              <a:rPr lang="en-GB" sz="2000" dirty="0">
                <a:latin typeface="+mj-lt"/>
                <a:hlinkClick r:id="rId3"/>
              </a:rPr>
              <a:t>http://refactoring.com/catalog/</a:t>
            </a:r>
            <a:endParaRPr lang="en-GB" sz="2000" dirty="0">
              <a:latin typeface="+mj-lt"/>
            </a:endParaRPr>
          </a:p>
          <a:p>
            <a:r>
              <a:rPr lang="da-DK" sz="2000" dirty="0" err="1">
                <a:latin typeface="+mj-lt"/>
              </a:rPr>
              <a:t>Refactoring</a:t>
            </a:r>
            <a:r>
              <a:rPr lang="da-DK" sz="2000" dirty="0">
                <a:latin typeface="+mj-lt"/>
              </a:rPr>
              <a:t> a </a:t>
            </a:r>
            <a:r>
              <a:rPr lang="da-DK" sz="2000" dirty="0" err="1">
                <a:latin typeface="+mj-lt"/>
              </a:rPr>
              <a:t>first</a:t>
            </a:r>
            <a:r>
              <a:rPr lang="da-DK" sz="2000" dirty="0">
                <a:latin typeface="+mj-lt"/>
              </a:rPr>
              <a:t> </a:t>
            </a:r>
            <a:r>
              <a:rPr lang="da-DK" sz="2000" dirty="0" err="1">
                <a:latin typeface="+mj-lt"/>
              </a:rPr>
              <a:t>example</a:t>
            </a:r>
            <a:r>
              <a:rPr lang="da-DK" sz="2000" dirty="0">
                <a:latin typeface="+mj-lt"/>
              </a:rPr>
              <a:t>:</a:t>
            </a: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  <a:hlinkClick r:id="rId4"/>
              </a:rPr>
              <a:t>http://www.cs.unc.edu/~stotts/723/refactor/chap1.html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r>
              <a:rPr lang="da-DK" sz="2000" dirty="0" err="1">
                <a:latin typeface="+mj-lt"/>
              </a:rPr>
              <a:t>Refactoring</a:t>
            </a:r>
            <a:r>
              <a:rPr lang="da-DK" sz="2000" dirty="0">
                <a:latin typeface="+mj-lt"/>
              </a:rPr>
              <a:t> to patterns:</a:t>
            </a:r>
          </a:p>
          <a:p>
            <a:r>
              <a:rPr lang="en-GB" sz="2000" dirty="0">
                <a:latin typeface="+mj-lt"/>
                <a:hlinkClick r:id="rId5"/>
              </a:rPr>
              <a:t>http://industriallogic.com/xp/refactoring/catalog.html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12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>
          <a:xfrm>
            <a:off x="539552" y="692696"/>
            <a:ext cx="7950086" cy="449736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Georgia"/>
                <a:cs typeface="Georgia"/>
              </a:rPr>
              <a:t>Vedlagt</a:t>
            </a:r>
            <a:r>
              <a:rPr lang="en-US" sz="1800" dirty="0">
                <a:latin typeface="Georgia"/>
                <a:cs typeface="Georgia"/>
              </a:rPr>
              <a:t> (</a:t>
            </a:r>
            <a:r>
              <a:rPr lang="en-US" sz="1800" dirty="0" err="1">
                <a:latin typeface="Georgia"/>
                <a:cs typeface="Georgia"/>
              </a:rPr>
              <a:t>på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fronter</a:t>
            </a:r>
            <a:r>
              <a:rPr lang="en-US" sz="1800" dirty="0">
                <a:latin typeface="Georgia"/>
                <a:cs typeface="Georgia"/>
              </a:rPr>
              <a:t>)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en </a:t>
            </a:r>
            <a:r>
              <a:rPr lang="en-US" sz="1800" dirty="0" err="1">
                <a:latin typeface="Georgia"/>
                <a:cs typeface="Georgia"/>
              </a:rPr>
              <a:t>udgave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af</a:t>
            </a:r>
            <a:r>
              <a:rPr lang="en-US" sz="1800" dirty="0">
                <a:latin typeface="Georgia"/>
                <a:cs typeface="Georgia"/>
              </a:rPr>
              <a:t> den </a:t>
            </a:r>
            <a:r>
              <a:rPr lang="en-US" sz="1800" dirty="0" err="1">
                <a:latin typeface="Georgia"/>
                <a:cs typeface="Georgia"/>
              </a:rPr>
              <a:t>klassiske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bankkonto</a:t>
            </a:r>
            <a:r>
              <a:rPr lang="en-US" sz="1800" dirty="0">
                <a:latin typeface="Georgia"/>
                <a:cs typeface="Georgia"/>
              </a:rPr>
              <a:t>, med </a:t>
            </a:r>
            <a:r>
              <a:rPr lang="en-US" sz="1800" dirty="0" err="1">
                <a:latin typeface="Georgia"/>
                <a:cs typeface="Georgia"/>
              </a:rPr>
              <a:t>mulighed</a:t>
            </a:r>
            <a:r>
              <a:rPr lang="en-US" sz="1800" dirty="0">
                <a:latin typeface="Georgia"/>
                <a:cs typeface="Georgia"/>
              </a:rPr>
              <a:t> for at </a:t>
            </a:r>
            <a:r>
              <a:rPr lang="en-US" sz="1800" dirty="0" err="1">
                <a:latin typeface="Georgia"/>
                <a:cs typeface="Georgia"/>
              </a:rPr>
              <a:t>indsætte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og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hæve</a:t>
            </a:r>
            <a:r>
              <a:rPr lang="en-US" sz="1800" dirty="0">
                <a:latin typeface="Georgia"/>
                <a:cs typeface="Georgia"/>
              </a:rPr>
              <a:t>. </a:t>
            </a:r>
          </a:p>
          <a:p>
            <a:pPr marL="0" indent="0">
              <a:buNone/>
            </a:pPr>
            <a:r>
              <a:rPr lang="en-US" sz="1800" dirty="0" err="1">
                <a:latin typeface="Georgia"/>
                <a:cs typeface="Georgia"/>
              </a:rPr>
              <a:t>Det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uden</a:t>
            </a:r>
            <a:r>
              <a:rPr lang="en-US" sz="1800" dirty="0">
                <a:latin typeface="Georgia"/>
                <a:cs typeface="Georgia"/>
              </a:rPr>
              <a:t> for </a:t>
            </a:r>
            <a:r>
              <a:rPr lang="en-US" sz="1800" dirty="0" err="1">
                <a:latin typeface="Georgia"/>
                <a:cs typeface="Georgia"/>
              </a:rPr>
              <a:t>jeres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kontrol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blevet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besluttet</a:t>
            </a:r>
            <a:r>
              <a:rPr lang="en-US" sz="1800" dirty="0">
                <a:latin typeface="Georgia"/>
                <a:cs typeface="Georgia"/>
              </a:rPr>
              <a:t> at den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laves </a:t>
            </a:r>
            <a:r>
              <a:rPr lang="en-US" sz="1800" dirty="0" err="1">
                <a:latin typeface="Georgia"/>
                <a:cs typeface="Georgia"/>
              </a:rPr>
              <a:t>om</a:t>
            </a:r>
            <a:r>
              <a:rPr lang="en-US" sz="1800" dirty="0">
                <a:latin typeface="Georgia"/>
                <a:cs typeface="Georgia"/>
              </a:rPr>
              <a:t>, </a:t>
            </a:r>
            <a:r>
              <a:rPr lang="en-US" sz="1800" dirty="0" err="1">
                <a:latin typeface="Georgia"/>
                <a:cs typeface="Georgia"/>
              </a:rPr>
              <a:t>således</a:t>
            </a:r>
            <a:r>
              <a:rPr lang="en-US" sz="1800" dirty="0">
                <a:latin typeface="Georgia"/>
                <a:cs typeface="Georgia"/>
              </a:rPr>
              <a:t> at: </a:t>
            </a:r>
          </a:p>
          <a:p>
            <a:r>
              <a:rPr lang="en-US" sz="1800" dirty="0">
                <a:latin typeface="Georgia"/>
                <a:cs typeface="Georgia"/>
              </a:rPr>
              <a:t>Der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laves </a:t>
            </a:r>
            <a:r>
              <a:rPr lang="en-US" sz="1800" dirty="0" err="1">
                <a:latin typeface="Georgia"/>
                <a:cs typeface="Georgia"/>
              </a:rPr>
              <a:t>subklasser</a:t>
            </a:r>
            <a:r>
              <a:rPr lang="en-US" sz="1800" dirty="0">
                <a:latin typeface="Georgia"/>
                <a:cs typeface="Georgia"/>
              </a:rPr>
              <a:t> der </a:t>
            </a:r>
            <a:r>
              <a:rPr lang="en-US" sz="1800" dirty="0" err="1">
                <a:latin typeface="Georgia"/>
                <a:cs typeface="Georgia"/>
              </a:rPr>
              <a:t>implementerer</a:t>
            </a:r>
            <a:r>
              <a:rPr lang="en-US" sz="1800" dirty="0">
                <a:latin typeface="Georgia"/>
                <a:cs typeface="Georgia"/>
              </a:rPr>
              <a:t> de </a:t>
            </a:r>
            <a:r>
              <a:rPr lang="en-US" sz="1800" dirty="0" err="1">
                <a:latin typeface="Georgia"/>
                <a:cs typeface="Georgia"/>
              </a:rPr>
              <a:t>forskellige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konto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typer</a:t>
            </a:r>
            <a:r>
              <a:rPr lang="en-US" sz="1800" dirty="0">
                <a:latin typeface="Georgia"/>
                <a:cs typeface="Georgia"/>
              </a:rPr>
              <a:t> </a:t>
            </a:r>
          </a:p>
          <a:p>
            <a:r>
              <a:rPr lang="en-US" sz="1800" dirty="0" err="1">
                <a:latin typeface="Georgia"/>
                <a:cs typeface="Georgia"/>
              </a:rPr>
              <a:t>Objekter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laves </a:t>
            </a:r>
            <a:r>
              <a:rPr lang="en-US" sz="1800" dirty="0" err="1">
                <a:latin typeface="Georgia"/>
                <a:cs typeface="Georgia"/>
              </a:rPr>
              <a:t>ved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hjælp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af</a:t>
            </a:r>
            <a:r>
              <a:rPr lang="en-US" sz="1800" dirty="0">
                <a:latin typeface="Georgia"/>
                <a:cs typeface="Georgia"/>
              </a:rPr>
              <a:t> en builder.</a:t>
            </a:r>
          </a:p>
          <a:p>
            <a:r>
              <a:rPr lang="en-US" sz="1800" dirty="0">
                <a:latin typeface="Georgia"/>
                <a:cs typeface="Georgia"/>
              </a:rPr>
              <a:t>Account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dækkes</a:t>
            </a:r>
            <a:r>
              <a:rPr lang="en-US" sz="1800" dirty="0">
                <a:latin typeface="Georgia"/>
                <a:cs typeface="Georgia"/>
              </a:rPr>
              <a:t> bag et interface.</a:t>
            </a:r>
          </a:p>
          <a:p>
            <a:pPr marL="0" indent="0">
              <a:buNone/>
            </a:pPr>
            <a:r>
              <a:rPr lang="en-US" sz="1800" dirty="0">
                <a:latin typeface="Georgia"/>
                <a:cs typeface="Georgia"/>
              </a:rPr>
              <a:t>I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løse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denne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opgave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som</a:t>
            </a:r>
            <a:r>
              <a:rPr lang="en-US" sz="1800" dirty="0">
                <a:latin typeface="Georgia"/>
                <a:cs typeface="Georgia"/>
              </a:rPr>
              <a:t> par-</a:t>
            </a:r>
            <a:r>
              <a:rPr lang="en-US" sz="1800" dirty="0" err="1">
                <a:latin typeface="Georgia"/>
                <a:cs typeface="Georgia"/>
              </a:rPr>
              <a:t>programmering</a:t>
            </a:r>
            <a:r>
              <a:rPr lang="en-US" sz="1800" dirty="0">
                <a:latin typeface="Georgia"/>
                <a:cs typeface="Georgia"/>
              </a:rPr>
              <a:t>, </a:t>
            </a:r>
            <a:r>
              <a:rPr lang="en-US" sz="1800" dirty="0" err="1">
                <a:latin typeface="Georgia"/>
                <a:cs typeface="Georgia"/>
              </a:rPr>
              <a:t>skift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hvert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kvarter</a:t>
            </a:r>
            <a:r>
              <a:rPr lang="en-US" sz="1800" dirty="0">
                <a:latin typeface="Georgia"/>
                <a:cs typeface="Georgia"/>
              </a:rPr>
              <a:t> (</a:t>
            </a:r>
            <a:r>
              <a:rPr lang="en-US" sz="1800" dirty="0" err="1">
                <a:latin typeface="Georgia"/>
                <a:cs typeface="Georgia"/>
              </a:rPr>
              <a:t>ja</a:t>
            </a:r>
            <a:r>
              <a:rPr lang="en-US" sz="1800" dirty="0">
                <a:latin typeface="Georgia"/>
                <a:cs typeface="Georgia"/>
              </a:rPr>
              <a:t>, </a:t>
            </a:r>
            <a:r>
              <a:rPr lang="en-US" sz="1800" dirty="0" err="1">
                <a:latin typeface="Georgia"/>
                <a:cs typeface="Georgia"/>
              </a:rPr>
              <a:t>det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vil</a:t>
            </a:r>
            <a:r>
              <a:rPr lang="en-US" sz="1800" dirty="0">
                <a:latin typeface="Georgia"/>
                <a:cs typeface="Georgia"/>
              </a:rPr>
              <a:t> man </a:t>
            </a:r>
            <a:r>
              <a:rPr lang="en-US" sz="1800" dirty="0" err="1">
                <a:latin typeface="Georgia"/>
                <a:cs typeface="Georgia"/>
              </a:rPr>
              <a:t>ikke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gøre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praksis</a:t>
            </a:r>
            <a:r>
              <a:rPr lang="en-US" sz="1800" dirty="0">
                <a:latin typeface="Georgia"/>
                <a:cs typeface="Georgia"/>
              </a:rPr>
              <a:t>, men </a:t>
            </a:r>
            <a:r>
              <a:rPr lang="en-US" sz="1800" dirty="0" err="1">
                <a:latin typeface="Georgia"/>
                <a:cs typeface="Georgia"/>
              </a:rPr>
              <a:t>dette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en </a:t>
            </a:r>
            <a:r>
              <a:rPr lang="en-US" sz="1800" dirty="0" err="1">
                <a:latin typeface="Georgia"/>
                <a:cs typeface="Georgia"/>
              </a:rPr>
              <a:t>øvelse</a:t>
            </a:r>
            <a:r>
              <a:rPr lang="en-US" sz="1800" dirty="0">
                <a:latin typeface="Georgia"/>
                <a:cs typeface="Georgia"/>
              </a:rPr>
              <a:t>). </a:t>
            </a:r>
          </a:p>
          <a:p>
            <a:pPr marL="0" indent="0">
              <a:buNone/>
            </a:pPr>
            <a:r>
              <a:rPr lang="en-US" sz="1800" dirty="0">
                <a:latin typeface="Georgia"/>
                <a:cs typeface="Georgia"/>
              </a:rPr>
              <a:t>De </a:t>
            </a:r>
            <a:r>
              <a:rPr lang="en-US" sz="1800" dirty="0" err="1">
                <a:latin typeface="Georgia"/>
                <a:cs typeface="Georgia"/>
              </a:rPr>
              <a:t>tre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punkter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overfor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ikke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ment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som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rækkefølge</a:t>
            </a:r>
            <a:r>
              <a:rPr lang="en-US" sz="1800" dirty="0">
                <a:latin typeface="Georgia"/>
                <a:cs typeface="Georgia"/>
              </a:rPr>
              <a:t>. </a:t>
            </a:r>
            <a:r>
              <a:rPr lang="en-US" sz="1800" dirty="0" err="1">
                <a:latin typeface="Georgia"/>
                <a:cs typeface="Georgia"/>
              </a:rPr>
              <a:t>Det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ikke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ligegyldigt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hvilken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rækkefølge</a:t>
            </a:r>
            <a:r>
              <a:rPr lang="en-US" sz="1800" dirty="0">
                <a:latin typeface="Georgia"/>
                <a:cs typeface="Georgia"/>
              </a:rPr>
              <a:t> man </a:t>
            </a:r>
            <a:r>
              <a:rPr lang="en-US" sz="1800" dirty="0" err="1">
                <a:latin typeface="Georgia"/>
                <a:cs typeface="Georgia"/>
              </a:rPr>
              <a:t>gør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dette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</a:t>
            </a:r>
            <a:r>
              <a:rPr lang="en-US" sz="1800" dirty="0">
                <a:latin typeface="Georgia"/>
                <a:cs typeface="Georgia"/>
              </a:rPr>
              <a:t>. I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vælge</a:t>
            </a:r>
            <a:r>
              <a:rPr lang="en-US" sz="1800" dirty="0">
                <a:latin typeface="Georgia"/>
                <a:cs typeface="Georgia"/>
              </a:rPr>
              <a:t> en god </a:t>
            </a:r>
            <a:r>
              <a:rPr lang="en-US" sz="1800" dirty="0" err="1">
                <a:latin typeface="Georgia"/>
                <a:cs typeface="Georgia"/>
              </a:rPr>
              <a:t>rækkefølge</a:t>
            </a:r>
            <a:r>
              <a:rPr lang="en-US" sz="1800" dirty="0">
                <a:latin typeface="Georgia"/>
                <a:cs typeface="Georgia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Georgia"/>
                <a:cs typeface="Georgia"/>
              </a:rPr>
              <a:t>I </a:t>
            </a:r>
            <a:r>
              <a:rPr lang="en-US" sz="1800" dirty="0" err="1">
                <a:latin typeface="Georgia"/>
                <a:cs typeface="Georgia"/>
              </a:rPr>
              <a:t>skal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videst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mulig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omfang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benytte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jer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af</a:t>
            </a:r>
            <a:r>
              <a:rPr lang="en-US" sz="1800" dirty="0">
                <a:latin typeface="Georgia"/>
                <a:cs typeface="Georgia"/>
              </a:rPr>
              <a:t> de </a:t>
            </a:r>
            <a:r>
              <a:rPr lang="en-US" sz="1800" dirty="0" err="1">
                <a:latin typeface="Georgia"/>
                <a:cs typeface="Georgia"/>
              </a:rPr>
              <a:t>refaktoreringsværktøj</a:t>
            </a:r>
            <a:r>
              <a:rPr lang="en-US" sz="1800" dirty="0">
                <a:latin typeface="Georgia"/>
                <a:cs typeface="Georgia"/>
              </a:rPr>
              <a:t> der </a:t>
            </a:r>
            <a:r>
              <a:rPr lang="en-US" sz="1800" dirty="0" err="1">
                <a:latin typeface="Georgia"/>
                <a:cs typeface="Georgia"/>
              </a:rPr>
              <a:t>er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i</a:t>
            </a:r>
            <a:r>
              <a:rPr lang="en-US" sz="1800" dirty="0">
                <a:latin typeface="Georgia"/>
                <a:cs typeface="Georgia"/>
              </a:rPr>
              <a:t> </a:t>
            </a:r>
            <a:r>
              <a:rPr lang="en-US" sz="1800" dirty="0" err="1">
                <a:latin typeface="Georgia"/>
                <a:cs typeface="Georgia"/>
              </a:rPr>
              <a:t>NetBeans</a:t>
            </a:r>
            <a:r>
              <a:rPr lang="en-US" sz="1800" dirty="0">
                <a:latin typeface="Georgia"/>
                <a:cs typeface="Georgia"/>
              </a:rPr>
              <a:t>.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3"/>
          </p:nvPr>
        </p:nvSpPr>
        <p:spPr>
          <a:xfrm>
            <a:off x="539552" y="0"/>
            <a:ext cx="8086620" cy="1143427"/>
          </a:xfrm>
        </p:spPr>
        <p:txBody>
          <a:bodyPr/>
          <a:lstStyle/>
          <a:p>
            <a:r>
              <a:rPr lang="en-GB" b="0" dirty="0">
                <a:latin typeface="+mj-lt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874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b="0" dirty="0"/>
              <a:t>Test</a:t>
            </a:r>
            <a:r>
              <a:rPr lang="da-DK" dirty="0"/>
              <a:t> 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+mn-lt"/>
              </a:rPr>
              <a:t>Definition</a:t>
            </a:r>
          </a:p>
          <a:p>
            <a:r>
              <a:rPr lang="en-GB" dirty="0">
                <a:latin typeface="+mn-lt"/>
              </a:rPr>
              <a:t>Testing is the </a:t>
            </a:r>
            <a:r>
              <a:rPr lang="en-GB" u="sng" dirty="0">
                <a:latin typeface="+mn-lt"/>
              </a:rPr>
              <a:t>systematic</a:t>
            </a:r>
            <a:r>
              <a:rPr lang="en-GB" dirty="0">
                <a:latin typeface="+mn-lt"/>
              </a:rPr>
              <a:t> process of evaluating a system or its component(s) with the intent to find whether it satisfies the specified requirements or not</a:t>
            </a:r>
          </a:p>
          <a:p>
            <a:r>
              <a:rPr lang="da-DK" dirty="0">
                <a:latin typeface="+mn-lt"/>
              </a:rPr>
              <a:t>i.e. to</a:t>
            </a:r>
            <a:r>
              <a:rPr lang="en-GB" dirty="0">
                <a:latin typeface="+mn-lt"/>
              </a:rPr>
              <a:t> identify any gaps, errors, or missing requirements in contrary to the actual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40724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Agile testing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200229" cy="3773487"/>
          </a:xfrm>
        </p:spPr>
      </p:pic>
    </p:spTree>
    <p:extLst>
      <p:ext uri="{BB962C8B-B14F-4D97-AF65-F5344CB8AC3E}">
        <p14:creationId xmlns:p14="http://schemas.microsoft.com/office/powerpoint/2010/main" val="18188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/>
              <a:t>Acceptance Test Driven Development (ATDD) Cycle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001738"/>
            <a:ext cx="5162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471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4624"/>
            <a:ext cx="6725949" cy="599068"/>
          </a:xfrm>
        </p:spPr>
        <p:txBody>
          <a:bodyPr/>
          <a:lstStyle/>
          <a:p>
            <a:r>
              <a:rPr lang="en-US" dirty="0"/>
              <a:t>ATDD paper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67544" y="692696"/>
            <a:ext cx="8086620" cy="4536504"/>
          </a:xfrm>
        </p:spPr>
        <p:txBody>
          <a:bodyPr/>
          <a:lstStyle/>
          <a:p>
            <a:r>
              <a:rPr lang="en-US" dirty="0"/>
              <a:t>TDD is a programming practice, not a testing technique. </a:t>
            </a:r>
          </a:p>
          <a:p>
            <a:r>
              <a:rPr lang="en-US" dirty="0"/>
              <a:t>Practicing Test Driven Development is about expectations guiding the implementation</a:t>
            </a:r>
          </a:p>
          <a:p>
            <a:r>
              <a:rPr lang="en-US" dirty="0"/>
              <a:t>Acceptance Test Driven Development (ATDD) also emphasize tests before code</a:t>
            </a:r>
          </a:p>
          <a:p>
            <a:r>
              <a:rPr lang="en-US" dirty="0"/>
              <a:t>In ATDD, the team creates acceptance-level tests for a feature before beginning work on it.</a:t>
            </a:r>
          </a:p>
          <a:p>
            <a:r>
              <a:rPr lang="en-US" dirty="0"/>
              <a:t>These tests are captured when the team is working with the business stakeholder to understand a story on the backlog.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b="0" dirty="0" err="1"/>
              <a:t>Verification</a:t>
            </a:r>
            <a:r>
              <a:rPr lang="da-DK" b="0" dirty="0"/>
              <a:t> and </a:t>
            </a:r>
            <a:r>
              <a:rPr lang="da-DK" b="0" dirty="0" err="1"/>
              <a:t>validation</a:t>
            </a:r>
            <a:r>
              <a:rPr lang="da-DK" dirty="0"/>
              <a:t> </a:t>
            </a:r>
            <a:endParaRPr lang="en-GB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09951"/>
              </p:ext>
            </p:extLst>
          </p:nvPr>
        </p:nvGraphicFramePr>
        <p:xfrm>
          <a:off x="467544" y="1628800"/>
          <a:ext cx="8352928" cy="334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135">
                <a:tc>
                  <a:txBody>
                    <a:bodyPr/>
                    <a:lstStyle/>
                    <a:p>
                      <a:r>
                        <a:rPr lang="da-DK" sz="2000" dirty="0" err="1"/>
                        <a:t>Verification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Validation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you building it right?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you building the right thing?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the software meets all the functionality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Ensures that the functionalities meet the intended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T</a:t>
                      </a:r>
                      <a:r>
                        <a:rPr lang="en-GB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akes</a:t>
                      </a: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place first and includes the checking for documentation, code, etc.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O</a:t>
                      </a:r>
                      <a:r>
                        <a:rPr lang="en-GB" sz="2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ccurs</a:t>
                      </a: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after verification and mainly involves the checking of 	the overall product.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 by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 by testers and end users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1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Black-</a:t>
            </a:r>
            <a:r>
              <a:rPr lang="da-DK" b="0" dirty="0" err="1"/>
              <a:t>box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Testing without having any knowledge of the interior workings of the application </a:t>
            </a:r>
          </a:p>
          <a:p>
            <a:r>
              <a:rPr lang="en-GB" sz="2000" dirty="0">
                <a:latin typeface="+mn-lt"/>
              </a:rPr>
              <a:t>Typically, a tester will interact with the system's user interface by providing inputs and examining outputs without knowing how and where the inputs are worked upon </a:t>
            </a:r>
          </a:p>
          <a:p>
            <a:endParaRPr lang="en-GB" dirty="0">
              <a:latin typeface="+mn-lt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96817"/>
              </p:ext>
            </p:extLst>
          </p:nvPr>
        </p:nvGraphicFramePr>
        <p:xfrm>
          <a:off x="467544" y="3284984"/>
          <a:ext cx="8352928" cy="3457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da-DK" sz="2000" dirty="0"/>
                        <a:t>Advantages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Disadvantages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69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Well suited and efficient for large code segments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4" rtl="0" eaLnBrk="1" latinLnBrk="0" hangingPunct="1"/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coverage, only a number of test scenarios is performed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access is not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Inefficient testing, due to the fact that the tester only has limited knowledge about an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Clearly separates user's perspective from the developer's perspective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Blind coverage, since the tester cannot target specific code segments or error-prone areas </a:t>
                      </a:r>
                      <a:r>
                        <a:rPr lang="en-GB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cases are difficult to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White-</a:t>
            </a:r>
            <a:r>
              <a:rPr lang="da-DK" b="0" dirty="0" err="1"/>
              <a:t>box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/>
              <a:t>Detailed investigation of internal logic and structure of the code</a:t>
            </a:r>
          </a:p>
          <a:p>
            <a:r>
              <a:rPr lang="en-GB" sz="2000" dirty="0"/>
              <a:t>A tester needs to know the internal workings of the code </a:t>
            </a:r>
          </a:p>
          <a:p>
            <a:r>
              <a:rPr lang="en-GB" sz="2000" dirty="0"/>
              <a:t>Also known as glass testing or open-box testing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9587"/>
              </p:ext>
            </p:extLst>
          </p:nvPr>
        </p:nvGraphicFramePr>
        <p:xfrm>
          <a:off x="467544" y="3284984"/>
          <a:ext cx="8352928" cy="332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da-DK" sz="2000" dirty="0"/>
                        <a:t>Advantages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Disadvantages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Easier to find out which type of data can help in testing the application effectively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the fact that a skilled tester is needed the costs are increased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optimizing the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Difficult to maintain white-box testing, as it requires specialized tools like code analysers and debugging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knowledge about the code, maximum coverage is attained during test scenario writing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Impossible to look into every corner to find hidden errors that may create problems, as many paths will go untested. </a:t>
                      </a:r>
                    </a:p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7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da-DK" b="0" dirty="0"/>
              <a:t>Grey-</a:t>
            </a:r>
            <a:r>
              <a:rPr lang="da-DK" b="0" dirty="0" err="1"/>
              <a:t>box</a:t>
            </a:r>
            <a:r>
              <a:rPr lang="da-DK" b="0" dirty="0"/>
              <a:t> </a:t>
            </a:r>
            <a:r>
              <a:rPr lang="da-DK" b="0" dirty="0" err="1"/>
              <a:t>testing</a:t>
            </a:r>
            <a:endParaRPr lang="en-GB" b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37252"/>
            <a:ext cx="8086620" cy="4916084"/>
          </a:xfrm>
        </p:spPr>
        <p:txBody>
          <a:bodyPr/>
          <a:lstStyle/>
          <a:p>
            <a:r>
              <a:rPr lang="en-GB" sz="2000" dirty="0"/>
              <a:t>Testing with a limited knowledge of the internal workings of an application</a:t>
            </a:r>
          </a:p>
          <a:p>
            <a:r>
              <a:rPr lang="en-GB" sz="2000" dirty="0"/>
              <a:t>Access to design documents and the database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7630"/>
              </p:ext>
            </p:extLst>
          </p:nvPr>
        </p:nvGraphicFramePr>
        <p:xfrm>
          <a:off x="467544" y="2780928"/>
          <a:ext cx="8352928" cy="38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r>
                        <a:rPr lang="da-DK" sz="2000" dirty="0"/>
                        <a:t>Advantages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Disadvantages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Offers combined benefits of black-box and white-box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ability to go over the code and test coverage is limited due to lack of source code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Don't rely on the source code; instead they rely on interface definition and functional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tests can be redundant if the software designer has already run 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test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 test scenarios for communication protocols and data type handling based on the limited information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 every possible input stream is unrealistic because it would take an unreasonable amount of time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35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test is done from the point of view of the user and not the designer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30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743084"/>
          </a:xfrm>
        </p:spPr>
        <p:txBody>
          <a:bodyPr/>
          <a:lstStyle/>
          <a:p>
            <a:r>
              <a:rPr lang="en-GB" b="0" dirty="0"/>
              <a:t>A Comparison of Testing Methods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7244"/>
              </p:ext>
            </p:extLst>
          </p:nvPr>
        </p:nvGraphicFramePr>
        <p:xfrm>
          <a:off x="467545" y="1340768"/>
          <a:ext cx="8352927" cy="54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8">
                <a:tc>
                  <a:txBody>
                    <a:bodyPr/>
                    <a:lstStyle/>
                    <a:p>
                      <a:r>
                        <a:rPr lang="da-DK" sz="2000" dirty="0"/>
                        <a:t>Black-</a:t>
                      </a:r>
                      <a:r>
                        <a:rPr lang="da-DK" sz="2000" dirty="0" err="1"/>
                        <a:t>box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Grey-</a:t>
                      </a:r>
                      <a:r>
                        <a:rPr lang="da-DK" sz="2000" dirty="0" err="1"/>
                        <a:t>box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White-</a:t>
                      </a:r>
                      <a:r>
                        <a:rPr lang="da-DK" sz="2000" dirty="0" err="1"/>
                        <a:t>box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8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internal workings need not be known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knowledge of the internal workings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knowledge of the internal workings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closed-box testing, data-driven testing, or functional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translucent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known as clear-box testing, structural testing, or code-based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734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Performed by end-users and also by testers and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Performed by end-users and also by testers and developers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Normally done by testers and 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512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 on external expectations - Internal behaviour is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da-DK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database diagrams and data flow diagrams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workings are fully known, the test data can be designed accordingly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exhaustive and the least time-consuming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Partly time-consuming and exhaustive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exhaustive and time-consuming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263"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be done by trial-and-error 	</a:t>
                      </a:r>
                    </a:p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domains and internal boundaries can be tested, if known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domains and internal boundaries can be better tested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8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/>
              <a:t>When to test</a:t>
            </a:r>
            <a:r>
              <a:rPr lang="en-GB" dirty="0"/>
              <a:t> 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320487" cy="5034146"/>
          </a:xfrm>
        </p:spPr>
      </p:pic>
    </p:spTree>
    <p:extLst>
      <p:ext uri="{BB962C8B-B14F-4D97-AF65-F5344CB8AC3E}">
        <p14:creationId xmlns:p14="http://schemas.microsoft.com/office/powerpoint/2010/main" val="1766348397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16328</TotalTime>
  <Words>1761</Words>
  <Application>Microsoft Office PowerPoint</Application>
  <PresentationFormat>On-screen Show (4:3)</PresentationFormat>
  <Paragraphs>267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Georgia</vt:lpstr>
      <vt:lpstr>Times New Roman</vt:lpstr>
      <vt:lpstr>Verdana</vt:lpstr>
      <vt:lpstr>Wingdings</vt:lpstr>
      <vt:lpstr>cphbusiness POWERPOINT skabelon</vt:lpstr>
      <vt:lpstr>3. semester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Caroline Hundahl Simonsen (CHU - Pers. - TR - KN)</dc:creator>
  <cp:lastModifiedBy>Tue Hellstern (TUHE - Adjunkt - Cphbusiness)</cp:lastModifiedBy>
  <cp:revision>146</cp:revision>
  <dcterms:created xsi:type="dcterms:W3CDTF">2013-08-25T10:39:01Z</dcterms:created>
  <dcterms:modified xsi:type="dcterms:W3CDTF">2016-11-17T07:13:01Z</dcterms:modified>
</cp:coreProperties>
</file>