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8" r:id="rId2"/>
  </p:sldMasterIdLst>
  <p:notesMasterIdLst>
    <p:notesMasterId r:id="rId40"/>
  </p:notesMasterIdLst>
  <p:handoutMasterIdLst>
    <p:handoutMasterId r:id="rId41"/>
  </p:handoutMasterIdLst>
  <p:sldIdLst>
    <p:sldId id="343" r:id="rId3"/>
    <p:sldId id="353" r:id="rId4"/>
    <p:sldId id="402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403" r:id="rId17"/>
    <p:sldId id="399" r:id="rId18"/>
    <p:sldId id="400" r:id="rId19"/>
    <p:sldId id="355" r:id="rId20"/>
    <p:sldId id="354" r:id="rId21"/>
    <p:sldId id="369" r:id="rId22"/>
    <p:sldId id="370" r:id="rId23"/>
    <p:sldId id="404" r:id="rId24"/>
    <p:sldId id="405" r:id="rId25"/>
    <p:sldId id="373" r:id="rId26"/>
    <p:sldId id="374" r:id="rId27"/>
    <p:sldId id="375" r:id="rId28"/>
    <p:sldId id="376" r:id="rId29"/>
    <p:sldId id="408" r:id="rId30"/>
    <p:sldId id="377" r:id="rId31"/>
    <p:sldId id="384" r:id="rId32"/>
    <p:sldId id="379" r:id="rId33"/>
    <p:sldId id="380" r:id="rId34"/>
    <p:sldId id="381" r:id="rId35"/>
    <p:sldId id="385" r:id="rId36"/>
    <p:sldId id="406" r:id="rId37"/>
    <p:sldId id="407" r:id="rId38"/>
    <p:sldId id="401" r:id="rId39"/>
  </p:sldIdLst>
  <p:sldSz cx="9144000" cy="6858000" type="screen4x3"/>
  <p:notesSz cx="6858000" cy="9713913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815E150D-B181-264F-BD3A-40C4EAFE2CFA}">
          <p14:sldIdLst>
            <p14:sldId id="343"/>
            <p14:sldId id="353"/>
            <p14:sldId id="402"/>
          </p14:sldIdLst>
        </p14:section>
        <p14:section name="Areas of knowledge" id="{2B015B92-BF1D-7D4E-BB98-5A235840B209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03"/>
            <p14:sldId id="399"/>
          </p14:sldIdLst>
        </p14:section>
        <p14:section name="Experiments" id="{A68333E1-C1E5-574C-A1AB-3420792FA889}">
          <p14:sldIdLst>
            <p14:sldId id="400"/>
            <p14:sldId id="355"/>
            <p14:sldId id="354"/>
            <p14:sldId id="369"/>
            <p14:sldId id="370"/>
            <p14:sldId id="404"/>
            <p14:sldId id="405"/>
            <p14:sldId id="373"/>
            <p14:sldId id="374"/>
            <p14:sldId id="375"/>
            <p14:sldId id="376"/>
            <p14:sldId id="408"/>
            <p14:sldId id="377"/>
            <p14:sldId id="384"/>
            <p14:sldId id="379"/>
            <p14:sldId id="380"/>
            <p14:sldId id="381"/>
            <p14:sldId id="385"/>
          </p14:sldIdLst>
        </p14:section>
        <p14:section name="Study Point" id="{B400F179-E3CA-354C-9B0E-39B531556BF1}">
          <p14:sldIdLst>
            <p14:sldId id="406"/>
            <p14:sldId id="407"/>
          </p14:sldIdLst>
        </p14:section>
        <p14:section name="Scrum.org" id="{02AA6DB0-F15C-3A41-B9C4-A9CA84F8D5F7}">
          <p14:sldIdLst>
            <p14:sldId id="4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66FF"/>
    <a:srgbClr val="FFE181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763"/>
  </p:normalViewPr>
  <p:slideViewPr>
    <p:cSldViewPr snapToGrid="0">
      <p:cViewPr varScale="1">
        <p:scale>
          <a:sx n="68" d="100"/>
          <a:sy n="68" d="100"/>
        </p:scale>
        <p:origin x="-184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2106" y="-114"/>
      </p:cViewPr>
      <p:guideLst>
        <p:guide orient="horz" pos="30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D552C-222C-AC47-9384-86EC9D46BE2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FEE782-C7BC-3B44-80E0-D49AF28CF3BB}">
      <dgm:prSet phldrT="[Text]" custT="1"/>
      <dgm:spPr/>
      <dgm:t>
        <a:bodyPr/>
        <a:lstStyle/>
        <a:p>
          <a:r>
            <a:rPr lang="en-GB" altLang="en-US" sz="2400" dirty="0" smtClean="0"/>
            <a:t>Theory</a:t>
          </a:r>
          <a:endParaRPr lang="en-US" sz="2400" dirty="0"/>
        </a:p>
      </dgm:t>
    </dgm:pt>
    <dgm:pt modelId="{460FF61E-58BB-B243-BB58-06BD76F2E260}" type="parTrans" cxnId="{C7B89BB5-DC15-4A4A-8F7E-A36BE29707AC}">
      <dgm:prSet/>
      <dgm:spPr/>
      <dgm:t>
        <a:bodyPr/>
        <a:lstStyle/>
        <a:p>
          <a:endParaRPr lang="en-US" sz="2400"/>
        </a:p>
      </dgm:t>
    </dgm:pt>
    <dgm:pt modelId="{AD79D8C1-21AD-B44B-B4F9-3C8EB54E6B24}" type="sibTrans" cxnId="{C7B89BB5-DC15-4A4A-8F7E-A36BE29707AC}">
      <dgm:prSet custT="1"/>
      <dgm:spPr/>
      <dgm:t>
        <a:bodyPr/>
        <a:lstStyle/>
        <a:p>
          <a:endParaRPr lang="en-US" sz="2400"/>
        </a:p>
      </dgm:t>
    </dgm:pt>
    <dgm:pt modelId="{E3E965F5-A1B9-F140-9A2F-35A4257DF0C3}">
      <dgm:prSet phldrT="[Text]" custT="1"/>
      <dgm:spPr/>
      <dgm:t>
        <a:bodyPr/>
        <a:lstStyle/>
        <a:p>
          <a:r>
            <a:rPr lang="en-GB" altLang="en-US" sz="2400" dirty="0" smtClean="0"/>
            <a:t>Hypothesis</a:t>
          </a:r>
          <a:endParaRPr lang="en-US" sz="2400" dirty="0"/>
        </a:p>
      </dgm:t>
    </dgm:pt>
    <dgm:pt modelId="{170E3A96-CAD6-9C40-8439-9D086FFD2017}" type="parTrans" cxnId="{7DBB06C2-9203-1A43-8B75-C9D560F822FB}">
      <dgm:prSet/>
      <dgm:spPr/>
      <dgm:t>
        <a:bodyPr/>
        <a:lstStyle/>
        <a:p>
          <a:endParaRPr lang="en-US" sz="2400"/>
        </a:p>
      </dgm:t>
    </dgm:pt>
    <dgm:pt modelId="{C7841566-38C0-C74C-866F-D7C5E03886AB}" type="sibTrans" cxnId="{7DBB06C2-9203-1A43-8B75-C9D560F822FB}">
      <dgm:prSet custT="1"/>
      <dgm:spPr/>
      <dgm:t>
        <a:bodyPr/>
        <a:lstStyle/>
        <a:p>
          <a:endParaRPr lang="en-US" sz="2400"/>
        </a:p>
      </dgm:t>
    </dgm:pt>
    <dgm:pt modelId="{D08152FA-4D97-C848-8FCD-8FFEF5BB3CAA}">
      <dgm:prSet phldrT="[Text]" custT="1"/>
      <dgm:spPr/>
      <dgm:t>
        <a:bodyPr/>
        <a:lstStyle/>
        <a:p>
          <a:r>
            <a:rPr lang="en-GB" altLang="en-US" sz="2400" dirty="0" smtClean="0"/>
            <a:t>Experiment</a:t>
          </a:r>
          <a:endParaRPr lang="en-US" sz="2400" dirty="0"/>
        </a:p>
      </dgm:t>
    </dgm:pt>
    <dgm:pt modelId="{7E58C972-1AA8-FA45-9805-68BA0BA84FC1}" type="parTrans" cxnId="{48C03293-569E-D742-A06A-7CFA43CB2054}">
      <dgm:prSet/>
      <dgm:spPr/>
      <dgm:t>
        <a:bodyPr/>
        <a:lstStyle/>
        <a:p>
          <a:endParaRPr lang="en-US" sz="2400"/>
        </a:p>
      </dgm:t>
    </dgm:pt>
    <dgm:pt modelId="{455A1AEE-07B0-D04B-BAE3-6F58A64BA261}" type="sibTrans" cxnId="{48C03293-569E-D742-A06A-7CFA43CB2054}">
      <dgm:prSet custT="1"/>
      <dgm:spPr/>
      <dgm:t>
        <a:bodyPr/>
        <a:lstStyle/>
        <a:p>
          <a:endParaRPr lang="en-US" sz="2400"/>
        </a:p>
      </dgm:t>
    </dgm:pt>
    <dgm:pt modelId="{AD8EB872-D468-BD47-AF1E-B4C0EE071206}">
      <dgm:prSet phldrT="[Text]" custT="1"/>
      <dgm:spPr/>
      <dgm:t>
        <a:bodyPr/>
        <a:lstStyle/>
        <a:p>
          <a:r>
            <a:rPr lang="en-GB" altLang="en-US" sz="2400" dirty="0" smtClean="0"/>
            <a:t>Result</a:t>
          </a:r>
          <a:endParaRPr lang="en-US" sz="2400" dirty="0"/>
        </a:p>
      </dgm:t>
    </dgm:pt>
    <dgm:pt modelId="{1486A9A6-B09F-7B43-9FD4-C1604E13FB12}" type="parTrans" cxnId="{0245833D-FDA3-A341-A282-CCDF46D3C4CA}">
      <dgm:prSet/>
      <dgm:spPr/>
      <dgm:t>
        <a:bodyPr/>
        <a:lstStyle/>
        <a:p>
          <a:endParaRPr lang="en-US" sz="2400"/>
        </a:p>
      </dgm:t>
    </dgm:pt>
    <dgm:pt modelId="{81B3FFF9-E37E-9E43-82ED-BF17FC082CF5}" type="sibTrans" cxnId="{0245833D-FDA3-A341-A282-CCDF46D3C4CA}">
      <dgm:prSet custT="1"/>
      <dgm:spPr/>
      <dgm:t>
        <a:bodyPr/>
        <a:lstStyle/>
        <a:p>
          <a:endParaRPr lang="en-US" sz="2400"/>
        </a:p>
      </dgm:t>
    </dgm:pt>
    <dgm:pt modelId="{4A0D4E00-92B4-2240-AAA0-22D30FB2CA10}" type="pres">
      <dgm:prSet presAssocID="{CA8D552C-222C-AC47-9384-86EC9D46BE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7F8C26EA-CD8B-8D47-977D-E044B9653FF8}" type="pres">
      <dgm:prSet presAssocID="{BDFEE782-C7BC-3B44-80E0-D49AF28CF3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89A0-FDE5-A741-A71F-F4F93BE8AA77}" type="pres">
      <dgm:prSet presAssocID="{AD79D8C1-21AD-B44B-B4F9-3C8EB54E6B24}" presName="sibTrans" presStyleLbl="sibTrans2D1" presStyleIdx="0" presStyleCnt="4"/>
      <dgm:spPr/>
      <dgm:t>
        <a:bodyPr/>
        <a:lstStyle/>
        <a:p>
          <a:endParaRPr lang="da-DK"/>
        </a:p>
      </dgm:t>
    </dgm:pt>
    <dgm:pt modelId="{80BE8A39-1B97-B341-B0D1-D6BA1DE65B6B}" type="pres">
      <dgm:prSet presAssocID="{AD79D8C1-21AD-B44B-B4F9-3C8EB54E6B24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CC9D4765-D082-EE43-945D-883D39EE7CD1}" type="pres">
      <dgm:prSet presAssocID="{E3E965F5-A1B9-F140-9A2F-35A4257DF0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3B11A-FFA0-9549-8677-B1AEA926A4E1}" type="pres">
      <dgm:prSet presAssocID="{C7841566-38C0-C74C-866F-D7C5E03886AB}" presName="sibTrans" presStyleLbl="sibTrans2D1" presStyleIdx="1" presStyleCnt="4"/>
      <dgm:spPr/>
      <dgm:t>
        <a:bodyPr/>
        <a:lstStyle/>
        <a:p>
          <a:endParaRPr lang="da-DK"/>
        </a:p>
      </dgm:t>
    </dgm:pt>
    <dgm:pt modelId="{7B060C99-2FAF-984A-A20A-B1D1FDBED823}" type="pres">
      <dgm:prSet presAssocID="{C7841566-38C0-C74C-866F-D7C5E03886AB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8CFA223A-33E9-7349-9611-93FC7855829D}" type="pres">
      <dgm:prSet presAssocID="{D08152FA-4D97-C848-8FCD-8FFEF5BB3C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BE7A0-6960-9740-A8D8-60B9CD76D4C4}" type="pres">
      <dgm:prSet presAssocID="{455A1AEE-07B0-D04B-BAE3-6F58A64BA261}" presName="sibTrans" presStyleLbl="sibTrans2D1" presStyleIdx="2" presStyleCnt="4"/>
      <dgm:spPr/>
      <dgm:t>
        <a:bodyPr/>
        <a:lstStyle/>
        <a:p>
          <a:endParaRPr lang="da-DK"/>
        </a:p>
      </dgm:t>
    </dgm:pt>
    <dgm:pt modelId="{CB72CC8D-02DE-A54D-AC57-D34E1CACD74A}" type="pres">
      <dgm:prSet presAssocID="{455A1AEE-07B0-D04B-BAE3-6F58A64BA261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79231DB5-114D-3E4F-9E8A-FE4BA573A0F7}" type="pres">
      <dgm:prSet presAssocID="{AD8EB872-D468-BD47-AF1E-B4C0EE0712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F2637-D523-3649-92E9-4FC669A2E90B}" type="pres">
      <dgm:prSet presAssocID="{81B3FFF9-E37E-9E43-82ED-BF17FC082CF5}" presName="sibTrans" presStyleLbl="sibTrans2D1" presStyleIdx="3" presStyleCnt="4"/>
      <dgm:spPr/>
      <dgm:t>
        <a:bodyPr/>
        <a:lstStyle/>
        <a:p>
          <a:endParaRPr lang="da-DK"/>
        </a:p>
      </dgm:t>
    </dgm:pt>
    <dgm:pt modelId="{D437241A-B1AA-7A44-80DE-0EEC818E1EA2}" type="pres">
      <dgm:prSet presAssocID="{81B3FFF9-E37E-9E43-82ED-BF17FC082CF5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9B08DA8B-A476-7242-BADB-F7472168BCAC}" type="presOf" srcId="{81B3FFF9-E37E-9E43-82ED-BF17FC082CF5}" destId="{D437241A-B1AA-7A44-80DE-0EEC818E1EA2}" srcOrd="1" destOrd="0" presId="urn:microsoft.com/office/officeart/2005/8/layout/cycle2"/>
    <dgm:cxn modelId="{8039E765-9737-DD42-99EF-D5060BA3E2AD}" type="presOf" srcId="{455A1AEE-07B0-D04B-BAE3-6F58A64BA261}" destId="{CB72CC8D-02DE-A54D-AC57-D34E1CACD74A}" srcOrd="1" destOrd="0" presId="urn:microsoft.com/office/officeart/2005/8/layout/cycle2"/>
    <dgm:cxn modelId="{C7B89BB5-DC15-4A4A-8F7E-A36BE29707AC}" srcId="{CA8D552C-222C-AC47-9384-86EC9D46BE25}" destId="{BDFEE782-C7BC-3B44-80E0-D49AF28CF3BB}" srcOrd="0" destOrd="0" parTransId="{460FF61E-58BB-B243-BB58-06BD76F2E260}" sibTransId="{AD79D8C1-21AD-B44B-B4F9-3C8EB54E6B24}"/>
    <dgm:cxn modelId="{83816C96-A880-E94F-A62B-0AE5FC0A681E}" type="presOf" srcId="{81B3FFF9-E37E-9E43-82ED-BF17FC082CF5}" destId="{C45F2637-D523-3649-92E9-4FC669A2E90B}" srcOrd="0" destOrd="0" presId="urn:microsoft.com/office/officeart/2005/8/layout/cycle2"/>
    <dgm:cxn modelId="{4F3F74E8-326E-8942-B2CA-DB8509458EA2}" type="presOf" srcId="{C7841566-38C0-C74C-866F-D7C5E03886AB}" destId="{B213B11A-FFA0-9549-8677-B1AEA926A4E1}" srcOrd="0" destOrd="0" presId="urn:microsoft.com/office/officeart/2005/8/layout/cycle2"/>
    <dgm:cxn modelId="{0BD04689-C230-F54D-BA68-57EA6BAFBCD6}" type="presOf" srcId="{BDFEE782-C7BC-3B44-80E0-D49AF28CF3BB}" destId="{7F8C26EA-CD8B-8D47-977D-E044B9653FF8}" srcOrd="0" destOrd="0" presId="urn:microsoft.com/office/officeart/2005/8/layout/cycle2"/>
    <dgm:cxn modelId="{990D55C2-0378-2E49-9186-ABB9A79EC85E}" type="presOf" srcId="{AD79D8C1-21AD-B44B-B4F9-3C8EB54E6B24}" destId="{80BE8A39-1B97-B341-B0D1-D6BA1DE65B6B}" srcOrd="1" destOrd="0" presId="urn:microsoft.com/office/officeart/2005/8/layout/cycle2"/>
    <dgm:cxn modelId="{7DBB06C2-9203-1A43-8B75-C9D560F822FB}" srcId="{CA8D552C-222C-AC47-9384-86EC9D46BE25}" destId="{E3E965F5-A1B9-F140-9A2F-35A4257DF0C3}" srcOrd="1" destOrd="0" parTransId="{170E3A96-CAD6-9C40-8439-9D086FFD2017}" sibTransId="{C7841566-38C0-C74C-866F-D7C5E03886AB}"/>
    <dgm:cxn modelId="{0245833D-FDA3-A341-A282-CCDF46D3C4CA}" srcId="{CA8D552C-222C-AC47-9384-86EC9D46BE25}" destId="{AD8EB872-D468-BD47-AF1E-B4C0EE071206}" srcOrd="3" destOrd="0" parTransId="{1486A9A6-B09F-7B43-9FD4-C1604E13FB12}" sibTransId="{81B3FFF9-E37E-9E43-82ED-BF17FC082CF5}"/>
    <dgm:cxn modelId="{48C03293-569E-D742-A06A-7CFA43CB2054}" srcId="{CA8D552C-222C-AC47-9384-86EC9D46BE25}" destId="{D08152FA-4D97-C848-8FCD-8FFEF5BB3CAA}" srcOrd="2" destOrd="0" parTransId="{7E58C972-1AA8-FA45-9805-68BA0BA84FC1}" sibTransId="{455A1AEE-07B0-D04B-BAE3-6F58A64BA261}"/>
    <dgm:cxn modelId="{03F365E3-3A80-2B4E-9BF5-3FA8A0900DF4}" type="presOf" srcId="{E3E965F5-A1B9-F140-9A2F-35A4257DF0C3}" destId="{CC9D4765-D082-EE43-945D-883D39EE7CD1}" srcOrd="0" destOrd="0" presId="urn:microsoft.com/office/officeart/2005/8/layout/cycle2"/>
    <dgm:cxn modelId="{4D77534C-7423-AB4A-80A2-C7F7C65B46CF}" type="presOf" srcId="{AD79D8C1-21AD-B44B-B4F9-3C8EB54E6B24}" destId="{CB9B89A0-FDE5-A741-A71F-F4F93BE8AA77}" srcOrd="0" destOrd="0" presId="urn:microsoft.com/office/officeart/2005/8/layout/cycle2"/>
    <dgm:cxn modelId="{19EF611B-EDB5-D24B-A715-8A3C50742CE5}" type="presOf" srcId="{C7841566-38C0-C74C-866F-D7C5E03886AB}" destId="{7B060C99-2FAF-984A-A20A-B1D1FDBED823}" srcOrd="1" destOrd="0" presId="urn:microsoft.com/office/officeart/2005/8/layout/cycle2"/>
    <dgm:cxn modelId="{2D308D34-48B2-8546-BE33-FA7F03941691}" type="presOf" srcId="{CA8D552C-222C-AC47-9384-86EC9D46BE25}" destId="{4A0D4E00-92B4-2240-AAA0-22D30FB2CA10}" srcOrd="0" destOrd="0" presId="urn:microsoft.com/office/officeart/2005/8/layout/cycle2"/>
    <dgm:cxn modelId="{CFBAAEDA-0CFF-FB49-968B-59DDC5AEAEED}" type="presOf" srcId="{D08152FA-4D97-C848-8FCD-8FFEF5BB3CAA}" destId="{8CFA223A-33E9-7349-9611-93FC7855829D}" srcOrd="0" destOrd="0" presId="urn:microsoft.com/office/officeart/2005/8/layout/cycle2"/>
    <dgm:cxn modelId="{54DF2C49-5E6F-5C4A-883A-68B2C81953A8}" type="presOf" srcId="{AD8EB872-D468-BD47-AF1E-B4C0EE071206}" destId="{79231DB5-114D-3E4F-9E8A-FE4BA573A0F7}" srcOrd="0" destOrd="0" presId="urn:microsoft.com/office/officeart/2005/8/layout/cycle2"/>
    <dgm:cxn modelId="{A8C4F48E-FA85-0345-B708-F4299F9A4C0E}" type="presOf" srcId="{455A1AEE-07B0-D04B-BAE3-6F58A64BA261}" destId="{003BE7A0-6960-9740-A8D8-60B9CD76D4C4}" srcOrd="0" destOrd="0" presId="urn:microsoft.com/office/officeart/2005/8/layout/cycle2"/>
    <dgm:cxn modelId="{486ACBC7-1C68-E24E-B7B0-03B28941D6F2}" type="presParOf" srcId="{4A0D4E00-92B4-2240-AAA0-22D30FB2CA10}" destId="{7F8C26EA-CD8B-8D47-977D-E044B9653FF8}" srcOrd="0" destOrd="0" presId="urn:microsoft.com/office/officeart/2005/8/layout/cycle2"/>
    <dgm:cxn modelId="{B68D7144-7B6B-CC4C-8AB4-4C800E1B546B}" type="presParOf" srcId="{4A0D4E00-92B4-2240-AAA0-22D30FB2CA10}" destId="{CB9B89A0-FDE5-A741-A71F-F4F93BE8AA77}" srcOrd="1" destOrd="0" presId="urn:microsoft.com/office/officeart/2005/8/layout/cycle2"/>
    <dgm:cxn modelId="{C0515EFA-0936-2B4A-AB9F-68DD91FB55AF}" type="presParOf" srcId="{CB9B89A0-FDE5-A741-A71F-F4F93BE8AA77}" destId="{80BE8A39-1B97-B341-B0D1-D6BA1DE65B6B}" srcOrd="0" destOrd="0" presId="urn:microsoft.com/office/officeart/2005/8/layout/cycle2"/>
    <dgm:cxn modelId="{6DD18AF0-F9BE-474F-857B-05A339E5BE2D}" type="presParOf" srcId="{4A0D4E00-92B4-2240-AAA0-22D30FB2CA10}" destId="{CC9D4765-D082-EE43-945D-883D39EE7CD1}" srcOrd="2" destOrd="0" presId="urn:microsoft.com/office/officeart/2005/8/layout/cycle2"/>
    <dgm:cxn modelId="{2AD7EC30-06BE-4546-93E5-6DDFB364757D}" type="presParOf" srcId="{4A0D4E00-92B4-2240-AAA0-22D30FB2CA10}" destId="{B213B11A-FFA0-9549-8677-B1AEA926A4E1}" srcOrd="3" destOrd="0" presId="urn:microsoft.com/office/officeart/2005/8/layout/cycle2"/>
    <dgm:cxn modelId="{30F140C9-4C02-CD4B-A744-35371124478F}" type="presParOf" srcId="{B213B11A-FFA0-9549-8677-B1AEA926A4E1}" destId="{7B060C99-2FAF-984A-A20A-B1D1FDBED823}" srcOrd="0" destOrd="0" presId="urn:microsoft.com/office/officeart/2005/8/layout/cycle2"/>
    <dgm:cxn modelId="{A5F87CAA-0E94-2642-88DC-D04745482F19}" type="presParOf" srcId="{4A0D4E00-92B4-2240-AAA0-22D30FB2CA10}" destId="{8CFA223A-33E9-7349-9611-93FC7855829D}" srcOrd="4" destOrd="0" presId="urn:microsoft.com/office/officeart/2005/8/layout/cycle2"/>
    <dgm:cxn modelId="{AEA9CB64-BB2C-7E4A-9B5B-21CD06701DCE}" type="presParOf" srcId="{4A0D4E00-92B4-2240-AAA0-22D30FB2CA10}" destId="{003BE7A0-6960-9740-A8D8-60B9CD76D4C4}" srcOrd="5" destOrd="0" presId="urn:microsoft.com/office/officeart/2005/8/layout/cycle2"/>
    <dgm:cxn modelId="{D79C904E-6D1A-514F-B4A1-A0E89773DF95}" type="presParOf" srcId="{003BE7A0-6960-9740-A8D8-60B9CD76D4C4}" destId="{CB72CC8D-02DE-A54D-AC57-D34E1CACD74A}" srcOrd="0" destOrd="0" presId="urn:microsoft.com/office/officeart/2005/8/layout/cycle2"/>
    <dgm:cxn modelId="{A8E00A04-EA49-724E-B2F4-1FA17165264F}" type="presParOf" srcId="{4A0D4E00-92B4-2240-AAA0-22D30FB2CA10}" destId="{79231DB5-114D-3E4F-9E8A-FE4BA573A0F7}" srcOrd="6" destOrd="0" presId="urn:microsoft.com/office/officeart/2005/8/layout/cycle2"/>
    <dgm:cxn modelId="{FA63CC68-0DB3-424A-AFC5-B1D5BB3F1C5B}" type="presParOf" srcId="{4A0D4E00-92B4-2240-AAA0-22D30FB2CA10}" destId="{C45F2637-D523-3649-92E9-4FC669A2E90B}" srcOrd="7" destOrd="0" presId="urn:microsoft.com/office/officeart/2005/8/layout/cycle2"/>
    <dgm:cxn modelId="{C4A1B054-3260-934F-86D7-25D62686953E}" type="presParOf" srcId="{C45F2637-D523-3649-92E9-4FC669A2E90B}" destId="{D437241A-B1AA-7A44-80DE-0EEC818E1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E18D6D98-8B5F-0D4C-B89E-0F4C9059D210}" type="presOf" srcId="{5F7D9989-ADE9-504F-BC2B-F0C41F7AC855}" destId="{00D3245C-1698-EB49-B319-71E4EBA4602C}" srcOrd="0" destOrd="0" presId="urn:microsoft.com/office/officeart/2005/8/layout/cycle2"/>
    <dgm:cxn modelId="{255409DE-6A8D-C248-ABD9-0BD3922CEBA1}" type="presOf" srcId="{694D15C1-9E94-A648-B8AB-86FE2E5654BC}" destId="{054D67E0-41F9-2E4E-9CE6-8924AB2AFDDD}" srcOrd="1" destOrd="0" presId="urn:microsoft.com/office/officeart/2005/8/layout/cycle2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9E5DDC91-068F-3B43-BF75-20FEC25F7796}" type="presOf" srcId="{900716BE-6AA0-4849-BE4D-DF5696B9682D}" destId="{64997048-9C0E-5041-BB00-D6967C62B2A0}" srcOrd="1" destOrd="0" presId="urn:microsoft.com/office/officeart/2005/8/layout/cycle2"/>
    <dgm:cxn modelId="{2346F298-C933-D743-8EA6-F19797E54CDB}" type="presOf" srcId="{FD2A04EE-742A-D348-985C-71DAF298BBDE}" destId="{36495647-2FF8-FC47-9A23-2CA5F3D4A74B}" srcOrd="0" destOrd="0" presId="urn:microsoft.com/office/officeart/2005/8/layout/cycle2"/>
    <dgm:cxn modelId="{CF5A10FB-9FD5-7943-ADBB-BB098B200851}" type="presOf" srcId="{6C4FB3D4-6D1B-3E40-A35F-7ED371C9A8CF}" destId="{110B9D2A-F279-BF47-AB0A-14CFD98D78E0}" srcOrd="0" destOrd="0" presId="urn:microsoft.com/office/officeart/2005/8/layout/cycle2"/>
    <dgm:cxn modelId="{C1D2F3E7-42B3-BE46-9006-23CE2158E3A2}" type="presOf" srcId="{7F15EA9A-809C-D241-B452-25496297871A}" destId="{B6A63344-BC64-D544-A84B-1214A20969B9}" srcOrd="0" destOrd="0" presId="urn:microsoft.com/office/officeart/2005/8/layout/cycle2"/>
    <dgm:cxn modelId="{B968D39B-D6AD-094E-9099-3F36546CC983}" type="presOf" srcId="{FD2A04EE-742A-D348-985C-71DAF298BBDE}" destId="{84F66E58-8D4A-CC48-B584-049DD8C43818}" srcOrd="1" destOrd="0" presId="urn:microsoft.com/office/officeart/2005/8/layout/cycle2"/>
    <dgm:cxn modelId="{353E32DC-B4FF-1348-9110-D94261A49CAB}" type="presOf" srcId="{694D15C1-9E94-A648-B8AB-86FE2E5654BC}" destId="{3558B975-3981-F347-A429-0FE439853DF7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2950D7C0-1833-014F-8DD4-570B906FEF84}" type="presOf" srcId="{6C4FB3D4-6D1B-3E40-A35F-7ED371C9A8CF}" destId="{6188302D-C705-1046-823C-D14D57D4435B}" srcOrd="1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2CDF2A3E-5B72-F245-BDE9-FF7A2234706A}" type="presOf" srcId="{75068E46-3BE1-1C48-8791-77A46AFA4577}" destId="{6F89ED60-D57A-5A4E-BE43-7F63F1BB552A}" srcOrd="0" destOrd="0" presId="urn:microsoft.com/office/officeart/2005/8/layout/cycle2"/>
    <dgm:cxn modelId="{FD206F8A-9B78-5342-90BB-D24E6171DD86}" type="presOf" srcId="{97B8EBF9-EE1C-D94F-8BD9-939864E95929}" destId="{6EC09E93-2769-524A-B9E3-A1D86C62ABFE}" srcOrd="0" destOrd="0" presId="urn:microsoft.com/office/officeart/2005/8/layout/cycle2"/>
    <dgm:cxn modelId="{3BDC90BA-99F5-C44F-864F-9798AD8715A1}" type="presOf" srcId="{900716BE-6AA0-4849-BE4D-DF5696B9682D}" destId="{13E858E6-C9D3-6E4D-9F46-5521D645E659}" srcOrd="0" destOrd="0" presId="urn:microsoft.com/office/officeart/2005/8/layout/cycle2"/>
    <dgm:cxn modelId="{1834CAFB-F4EC-3E4E-8FFC-3BC32CD3DBD4}" type="presOf" srcId="{6E4355C8-6229-8149-9949-6D0B546382AE}" destId="{38B2406C-6570-3F4E-A7AC-3371FD788FD3}" srcOrd="0" destOrd="0" presId="urn:microsoft.com/office/officeart/2005/8/layout/cycle2"/>
    <dgm:cxn modelId="{98295277-9B2D-4B46-84FB-A5169BB1EEF2}" type="presParOf" srcId="{00D3245C-1698-EB49-B319-71E4EBA4602C}" destId="{6F89ED60-D57A-5A4E-BE43-7F63F1BB552A}" srcOrd="0" destOrd="0" presId="urn:microsoft.com/office/officeart/2005/8/layout/cycle2"/>
    <dgm:cxn modelId="{EB562825-737B-DE40-8EA9-F4ED566857AD}" type="presParOf" srcId="{00D3245C-1698-EB49-B319-71E4EBA4602C}" destId="{3558B975-3981-F347-A429-0FE439853DF7}" srcOrd="1" destOrd="0" presId="urn:microsoft.com/office/officeart/2005/8/layout/cycle2"/>
    <dgm:cxn modelId="{F763826C-42C2-B847-9B0A-39E0D3758B14}" type="presParOf" srcId="{3558B975-3981-F347-A429-0FE439853DF7}" destId="{054D67E0-41F9-2E4E-9CE6-8924AB2AFDDD}" srcOrd="0" destOrd="0" presId="urn:microsoft.com/office/officeart/2005/8/layout/cycle2"/>
    <dgm:cxn modelId="{D7A63511-A4A5-6D43-8AB9-D40ECB36DB88}" type="presParOf" srcId="{00D3245C-1698-EB49-B319-71E4EBA4602C}" destId="{38B2406C-6570-3F4E-A7AC-3371FD788FD3}" srcOrd="2" destOrd="0" presId="urn:microsoft.com/office/officeart/2005/8/layout/cycle2"/>
    <dgm:cxn modelId="{BF983F45-7BE9-1147-9808-5419ADAF477F}" type="presParOf" srcId="{00D3245C-1698-EB49-B319-71E4EBA4602C}" destId="{13E858E6-C9D3-6E4D-9F46-5521D645E659}" srcOrd="3" destOrd="0" presId="urn:microsoft.com/office/officeart/2005/8/layout/cycle2"/>
    <dgm:cxn modelId="{FF1B8E1D-3FB2-4647-9F97-77FAB2BDBAE8}" type="presParOf" srcId="{13E858E6-C9D3-6E4D-9F46-5521D645E659}" destId="{64997048-9C0E-5041-BB00-D6967C62B2A0}" srcOrd="0" destOrd="0" presId="urn:microsoft.com/office/officeart/2005/8/layout/cycle2"/>
    <dgm:cxn modelId="{D5A63D35-CCED-8E44-BB73-4D2A1C9B82E7}" type="presParOf" srcId="{00D3245C-1698-EB49-B319-71E4EBA4602C}" destId="{B6A63344-BC64-D544-A84B-1214A20969B9}" srcOrd="4" destOrd="0" presId="urn:microsoft.com/office/officeart/2005/8/layout/cycle2"/>
    <dgm:cxn modelId="{81003DFA-9EFC-6A43-83EF-EAE8BFC119A2}" type="presParOf" srcId="{00D3245C-1698-EB49-B319-71E4EBA4602C}" destId="{110B9D2A-F279-BF47-AB0A-14CFD98D78E0}" srcOrd="5" destOrd="0" presId="urn:microsoft.com/office/officeart/2005/8/layout/cycle2"/>
    <dgm:cxn modelId="{2EBF7CF6-19DB-3A4F-8EBA-B4C592BE3BAB}" type="presParOf" srcId="{110B9D2A-F279-BF47-AB0A-14CFD98D78E0}" destId="{6188302D-C705-1046-823C-D14D57D4435B}" srcOrd="0" destOrd="0" presId="urn:microsoft.com/office/officeart/2005/8/layout/cycle2"/>
    <dgm:cxn modelId="{99191F70-C1B4-5A43-89D2-10E2F739D72C}" type="presParOf" srcId="{00D3245C-1698-EB49-B319-71E4EBA4602C}" destId="{6EC09E93-2769-524A-B9E3-A1D86C62ABFE}" srcOrd="6" destOrd="0" presId="urn:microsoft.com/office/officeart/2005/8/layout/cycle2"/>
    <dgm:cxn modelId="{453C89A8-430D-3C46-89E6-1E67A8CDA1AD}" type="presParOf" srcId="{00D3245C-1698-EB49-B319-71E4EBA4602C}" destId="{36495647-2FF8-FC47-9A23-2CA5F3D4A74B}" srcOrd="7" destOrd="0" presId="urn:microsoft.com/office/officeart/2005/8/layout/cycle2"/>
    <dgm:cxn modelId="{C482CA8D-51A2-B742-89B7-2B1BE437C72D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5AA0C1D1-B244-584C-8339-2CD2CDD91182}" type="presOf" srcId="{97B8EBF9-EE1C-D94F-8BD9-939864E95929}" destId="{6EC09E93-2769-524A-B9E3-A1D86C62ABFE}" srcOrd="0" destOrd="0" presId="urn:microsoft.com/office/officeart/2005/8/layout/cycle2"/>
    <dgm:cxn modelId="{6A52292D-A45A-BD4A-8BB6-525D487B32C0}" type="presOf" srcId="{900716BE-6AA0-4849-BE4D-DF5696B9682D}" destId="{13E858E6-C9D3-6E4D-9F46-5521D645E659}" srcOrd="0" destOrd="0" presId="urn:microsoft.com/office/officeart/2005/8/layout/cycle2"/>
    <dgm:cxn modelId="{FA7A8261-A462-0D40-8F8F-D070847AB053}" type="presOf" srcId="{FD2A04EE-742A-D348-985C-71DAF298BBDE}" destId="{36495647-2FF8-FC47-9A23-2CA5F3D4A74B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A19FB82A-B5D7-9447-A819-97B275A810F3}" type="presOf" srcId="{900716BE-6AA0-4849-BE4D-DF5696B9682D}" destId="{64997048-9C0E-5041-BB00-D6967C62B2A0}" srcOrd="1" destOrd="0" presId="urn:microsoft.com/office/officeart/2005/8/layout/cycle2"/>
    <dgm:cxn modelId="{2CD1E6A1-0904-724C-8A9B-219484AFEFD7}" type="presOf" srcId="{694D15C1-9E94-A648-B8AB-86FE2E5654BC}" destId="{3558B975-3981-F347-A429-0FE439853DF7}" srcOrd="0" destOrd="0" presId="urn:microsoft.com/office/officeart/2005/8/layout/cycle2"/>
    <dgm:cxn modelId="{093A5670-CE87-DC4F-BE76-4CE3056416EB}" type="presOf" srcId="{6C4FB3D4-6D1B-3E40-A35F-7ED371C9A8CF}" destId="{6188302D-C705-1046-823C-D14D57D4435B}" srcOrd="1" destOrd="0" presId="urn:microsoft.com/office/officeart/2005/8/layout/cycle2"/>
    <dgm:cxn modelId="{D6E0B1EE-5E64-BE48-BBF4-5C2E207AC936}" type="presOf" srcId="{FD2A04EE-742A-D348-985C-71DAF298BBDE}" destId="{84F66E58-8D4A-CC48-B584-049DD8C43818}" srcOrd="1" destOrd="0" presId="urn:microsoft.com/office/officeart/2005/8/layout/cycle2"/>
    <dgm:cxn modelId="{BEADF7DE-69F8-574E-8035-3500BC4E31C2}" type="presOf" srcId="{694D15C1-9E94-A648-B8AB-86FE2E5654BC}" destId="{054D67E0-41F9-2E4E-9CE6-8924AB2AFDDD}" srcOrd="1" destOrd="0" presId="urn:microsoft.com/office/officeart/2005/8/layout/cycle2"/>
    <dgm:cxn modelId="{9D1430AE-34DA-F841-A24C-F16A406670BA}" type="presOf" srcId="{5F7D9989-ADE9-504F-BC2B-F0C41F7AC855}" destId="{00D3245C-1698-EB49-B319-71E4EBA4602C}" srcOrd="0" destOrd="0" presId="urn:microsoft.com/office/officeart/2005/8/layout/cycle2"/>
    <dgm:cxn modelId="{64832D2B-8677-DA41-85C8-5A170196AFE0}" type="presOf" srcId="{6E4355C8-6229-8149-9949-6D0B546382AE}" destId="{38B2406C-6570-3F4E-A7AC-3371FD788FD3}" srcOrd="0" destOrd="0" presId="urn:microsoft.com/office/officeart/2005/8/layout/cycle2"/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DAF4DC7D-D3D4-9845-8C39-1600519C7C3B}" type="presOf" srcId="{7F15EA9A-809C-D241-B452-25496297871A}" destId="{B6A63344-BC64-D544-A84B-1214A20969B9}" srcOrd="0" destOrd="0" presId="urn:microsoft.com/office/officeart/2005/8/layout/cycle2"/>
    <dgm:cxn modelId="{C4121F59-2881-ED48-A8FE-4FC194518F29}" type="presOf" srcId="{75068E46-3BE1-1C48-8791-77A46AFA4577}" destId="{6F89ED60-D57A-5A4E-BE43-7F63F1BB552A}" srcOrd="0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CB4C1EDA-A473-2542-A881-417EB773C442}" type="presOf" srcId="{6C4FB3D4-6D1B-3E40-A35F-7ED371C9A8CF}" destId="{110B9D2A-F279-BF47-AB0A-14CFD98D78E0}" srcOrd="0" destOrd="0" presId="urn:microsoft.com/office/officeart/2005/8/layout/cycle2"/>
    <dgm:cxn modelId="{8B1DD0D4-43C8-9345-ACB1-07C70FDAE312}" type="presParOf" srcId="{00D3245C-1698-EB49-B319-71E4EBA4602C}" destId="{6F89ED60-D57A-5A4E-BE43-7F63F1BB552A}" srcOrd="0" destOrd="0" presId="urn:microsoft.com/office/officeart/2005/8/layout/cycle2"/>
    <dgm:cxn modelId="{DCA081B3-ACBE-CB4C-8282-FBF7610AE1B2}" type="presParOf" srcId="{00D3245C-1698-EB49-B319-71E4EBA4602C}" destId="{3558B975-3981-F347-A429-0FE439853DF7}" srcOrd="1" destOrd="0" presId="urn:microsoft.com/office/officeart/2005/8/layout/cycle2"/>
    <dgm:cxn modelId="{A891E3B1-6586-6F48-8947-06A922F1AEA2}" type="presParOf" srcId="{3558B975-3981-F347-A429-0FE439853DF7}" destId="{054D67E0-41F9-2E4E-9CE6-8924AB2AFDDD}" srcOrd="0" destOrd="0" presId="urn:microsoft.com/office/officeart/2005/8/layout/cycle2"/>
    <dgm:cxn modelId="{35A6468E-FF57-1341-A226-5476C57C5B93}" type="presParOf" srcId="{00D3245C-1698-EB49-B319-71E4EBA4602C}" destId="{38B2406C-6570-3F4E-A7AC-3371FD788FD3}" srcOrd="2" destOrd="0" presId="urn:microsoft.com/office/officeart/2005/8/layout/cycle2"/>
    <dgm:cxn modelId="{4BFC887E-9C96-9343-8680-05AAD1AA79CB}" type="presParOf" srcId="{00D3245C-1698-EB49-B319-71E4EBA4602C}" destId="{13E858E6-C9D3-6E4D-9F46-5521D645E659}" srcOrd="3" destOrd="0" presId="urn:microsoft.com/office/officeart/2005/8/layout/cycle2"/>
    <dgm:cxn modelId="{3C9468C4-BE7C-B846-8F8F-9671FC5C2B85}" type="presParOf" srcId="{13E858E6-C9D3-6E4D-9F46-5521D645E659}" destId="{64997048-9C0E-5041-BB00-D6967C62B2A0}" srcOrd="0" destOrd="0" presId="urn:microsoft.com/office/officeart/2005/8/layout/cycle2"/>
    <dgm:cxn modelId="{C380709F-A688-EA47-86CC-EA066102DAEC}" type="presParOf" srcId="{00D3245C-1698-EB49-B319-71E4EBA4602C}" destId="{B6A63344-BC64-D544-A84B-1214A20969B9}" srcOrd="4" destOrd="0" presId="urn:microsoft.com/office/officeart/2005/8/layout/cycle2"/>
    <dgm:cxn modelId="{AA0BC3D6-AE6C-C24F-AD67-F07B28ED9DF0}" type="presParOf" srcId="{00D3245C-1698-EB49-B319-71E4EBA4602C}" destId="{110B9D2A-F279-BF47-AB0A-14CFD98D78E0}" srcOrd="5" destOrd="0" presId="urn:microsoft.com/office/officeart/2005/8/layout/cycle2"/>
    <dgm:cxn modelId="{C3F54550-B8C9-EB44-82A5-0EE91D0097A2}" type="presParOf" srcId="{110B9D2A-F279-BF47-AB0A-14CFD98D78E0}" destId="{6188302D-C705-1046-823C-D14D57D4435B}" srcOrd="0" destOrd="0" presId="urn:microsoft.com/office/officeart/2005/8/layout/cycle2"/>
    <dgm:cxn modelId="{C4AE78C9-9382-1E4F-A28A-9B1450CBC94F}" type="presParOf" srcId="{00D3245C-1698-EB49-B319-71E4EBA4602C}" destId="{6EC09E93-2769-524A-B9E3-A1D86C62ABFE}" srcOrd="6" destOrd="0" presId="urn:microsoft.com/office/officeart/2005/8/layout/cycle2"/>
    <dgm:cxn modelId="{29C3FF3C-CE06-5F40-8712-BBE1B0371B1F}" type="presParOf" srcId="{00D3245C-1698-EB49-B319-71E4EBA4602C}" destId="{36495647-2FF8-FC47-9A23-2CA5F3D4A74B}" srcOrd="7" destOrd="0" presId="urn:microsoft.com/office/officeart/2005/8/layout/cycle2"/>
    <dgm:cxn modelId="{6C5881E0-6AF2-3540-B7DA-975D6560939E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C26EA-CD8B-8D47-977D-E044B9653FF8}">
      <dsp:nvSpPr>
        <dsp:cNvPr id="0" name=""/>
        <dsp:cNvSpPr/>
      </dsp:nvSpPr>
      <dsp:spPr>
        <a:xfrm>
          <a:off x="3375732" y="10"/>
          <a:ext cx="1334500" cy="13345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Theory</a:t>
          </a:r>
          <a:endParaRPr lang="en-US" sz="2400" kern="1200" dirty="0"/>
        </a:p>
      </dsp:txBody>
      <dsp:txXfrm>
        <a:off x="3571165" y="195443"/>
        <a:ext cx="943634" cy="943634"/>
      </dsp:txXfrm>
    </dsp:sp>
    <dsp:sp modelId="{CB9B89A0-FDE5-A741-A71F-F4F93BE8AA77}">
      <dsp:nvSpPr>
        <dsp:cNvPr id="0" name=""/>
        <dsp:cNvSpPr/>
      </dsp:nvSpPr>
      <dsp:spPr>
        <a:xfrm rot="2700000">
          <a:off x="4567071" y="1143862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582686" y="1196243"/>
        <a:ext cx="248794" cy="270235"/>
      </dsp:txXfrm>
    </dsp:sp>
    <dsp:sp modelId="{CC9D4765-D082-EE43-945D-883D39EE7CD1}">
      <dsp:nvSpPr>
        <dsp:cNvPr id="0" name=""/>
        <dsp:cNvSpPr/>
      </dsp:nvSpPr>
      <dsp:spPr>
        <a:xfrm>
          <a:off x="4793555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Hypothesis</a:t>
          </a:r>
          <a:endParaRPr lang="en-US" sz="2400" kern="1200" dirty="0"/>
        </a:p>
      </dsp:txBody>
      <dsp:txXfrm>
        <a:off x="4988988" y="1613266"/>
        <a:ext cx="943634" cy="943634"/>
      </dsp:txXfrm>
    </dsp:sp>
    <dsp:sp modelId="{B213B11A-FFA0-9549-8677-B1AEA926A4E1}">
      <dsp:nvSpPr>
        <dsp:cNvPr id="0" name=""/>
        <dsp:cNvSpPr/>
      </dsp:nvSpPr>
      <dsp:spPr>
        <a:xfrm rot="8100000">
          <a:off x="4581297" y="2561685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4672308" y="2614066"/>
        <a:ext cx="248794" cy="270235"/>
      </dsp:txXfrm>
    </dsp:sp>
    <dsp:sp modelId="{8CFA223A-33E9-7349-9611-93FC7855829D}">
      <dsp:nvSpPr>
        <dsp:cNvPr id="0" name=""/>
        <dsp:cNvSpPr/>
      </dsp:nvSpPr>
      <dsp:spPr>
        <a:xfrm>
          <a:off x="3375732" y="2835656"/>
          <a:ext cx="1334500" cy="13345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Experiment</a:t>
          </a:r>
          <a:endParaRPr lang="en-US" sz="2400" kern="1200" dirty="0"/>
        </a:p>
      </dsp:txBody>
      <dsp:txXfrm>
        <a:off x="3571165" y="3031089"/>
        <a:ext cx="943634" cy="943634"/>
      </dsp:txXfrm>
    </dsp:sp>
    <dsp:sp modelId="{003BE7A0-6960-9740-A8D8-60B9CD76D4C4}">
      <dsp:nvSpPr>
        <dsp:cNvPr id="0" name=""/>
        <dsp:cNvSpPr/>
      </dsp:nvSpPr>
      <dsp:spPr>
        <a:xfrm rot="13500000">
          <a:off x="3163474" y="2575910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254485" y="2703687"/>
        <a:ext cx="248794" cy="270235"/>
      </dsp:txXfrm>
    </dsp:sp>
    <dsp:sp modelId="{79231DB5-114D-3E4F-9E8A-FE4BA573A0F7}">
      <dsp:nvSpPr>
        <dsp:cNvPr id="0" name=""/>
        <dsp:cNvSpPr/>
      </dsp:nvSpPr>
      <dsp:spPr>
        <a:xfrm>
          <a:off x="1957909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Result</a:t>
          </a:r>
          <a:endParaRPr lang="en-US" sz="2400" kern="1200" dirty="0"/>
        </a:p>
      </dsp:txBody>
      <dsp:txXfrm>
        <a:off x="2153342" y="1613266"/>
        <a:ext cx="943634" cy="943634"/>
      </dsp:txXfrm>
    </dsp:sp>
    <dsp:sp modelId="{C45F2637-D523-3649-92E9-4FC669A2E90B}">
      <dsp:nvSpPr>
        <dsp:cNvPr id="0" name=""/>
        <dsp:cNvSpPr/>
      </dsp:nvSpPr>
      <dsp:spPr>
        <a:xfrm rot="18900000">
          <a:off x="3149248" y="1158087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164863" y="1285864"/>
        <a:ext cx="248794" cy="270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9ED60-D57A-5A4E-BE43-7F63F1BB552A}">
      <dsp:nvSpPr>
        <dsp:cNvPr id="0" name=""/>
        <dsp:cNvSpPr/>
      </dsp:nvSpPr>
      <dsp:spPr>
        <a:xfrm>
          <a:off x="4549934" y="237"/>
          <a:ext cx="1766913" cy="17669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Theory &amp; Hypothesis</a:t>
          </a:r>
          <a:endParaRPr lang="en-US" sz="2000" kern="1200" dirty="0"/>
        </a:p>
      </dsp:txBody>
      <dsp:txXfrm>
        <a:off x="4808692" y="258995"/>
        <a:ext cx="1249397" cy="1249397"/>
      </dsp:txXfrm>
    </dsp:sp>
    <dsp:sp modelId="{3558B975-3981-F347-A429-0FE439853DF7}">
      <dsp:nvSpPr>
        <dsp:cNvPr id="0" name=""/>
        <dsp:cNvSpPr/>
      </dsp:nvSpPr>
      <dsp:spPr>
        <a:xfrm rot="2700000">
          <a:off x="6127169" y="15141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47805" y="1583608"/>
        <a:ext cx="328798" cy="357799"/>
      </dsp:txXfrm>
    </dsp:sp>
    <dsp:sp modelId="{38B2406C-6570-3F4E-A7AC-3371FD788FD3}">
      <dsp:nvSpPr>
        <dsp:cNvPr id="0" name=""/>
        <dsp:cNvSpPr/>
      </dsp:nvSpPr>
      <dsp:spPr>
        <a:xfrm>
          <a:off x="642600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design</a:t>
          </a:r>
          <a:endParaRPr lang="en-US" sz="2000" kern="1200" dirty="0"/>
        </a:p>
      </dsp:txBody>
      <dsp:txXfrm>
        <a:off x="6684762" y="2135065"/>
        <a:ext cx="1249397" cy="1249397"/>
      </dsp:txXfrm>
    </dsp:sp>
    <dsp:sp modelId="{13E858E6-C9D3-6E4D-9F46-5521D645E659}">
      <dsp:nvSpPr>
        <dsp:cNvPr id="0" name=""/>
        <dsp:cNvSpPr/>
      </dsp:nvSpPr>
      <dsp:spPr>
        <a:xfrm rot="8100000">
          <a:off x="6145969" y="339023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266247" y="3459678"/>
        <a:ext cx="328798" cy="357799"/>
      </dsp:txXfrm>
    </dsp:sp>
    <dsp:sp modelId="{B6A63344-BC64-D544-A84B-1214A20969B9}">
      <dsp:nvSpPr>
        <dsp:cNvPr id="0" name=""/>
        <dsp:cNvSpPr/>
      </dsp:nvSpPr>
      <dsp:spPr>
        <a:xfrm>
          <a:off x="4549934" y="3752378"/>
          <a:ext cx="1766913" cy="17669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execution</a:t>
          </a:r>
          <a:endParaRPr lang="en-US" sz="2000" kern="1200" dirty="0"/>
        </a:p>
      </dsp:txBody>
      <dsp:txXfrm>
        <a:off x="4808692" y="4011136"/>
        <a:ext cx="1249397" cy="1249397"/>
      </dsp:txXfrm>
    </dsp:sp>
    <dsp:sp modelId="{110B9D2A-F279-BF47-AB0A-14CFD98D78E0}">
      <dsp:nvSpPr>
        <dsp:cNvPr id="0" name=""/>
        <dsp:cNvSpPr/>
      </dsp:nvSpPr>
      <dsp:spPr>
        <a:xfrm rot="13500000">
          <a:off x="4269899" y="3409033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390177" y="3578121"/>
        <a:ext cx="328798" cy="357799"/>
      </dsp:txXfrm>
    </dsp:sp>
    <dsp:sp modelId="{6EC09E93-2769-524A-B9E3-A1D86C62ABFE}">
      <dsp:nvSpPr>
        <dsp:cNvPr id="0" name=""/>
        <dsp:cNvSpPr/>
      </dsp:nvSpPr>
      <dsp:spPr>
        <a:xfrm>
          <a:off x="267386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evaluation</a:t>
          </a:r>
          <a:endParaRPr lang="en-US" sz="2000" kern="1200" dirty="0"/>
        </a:p>
      </dsp:txBody>
      <dsp:txXfrm>
        <a:off x="2932622" y="2135065"/>
        <a:ext cx="1249397" cy="1249397"/>
      </dsp:txXfrm>
    </dsp:sp>
    <dsp:sp modelId="{36495647-2FF8-FC47-9A23-2CA5F3D4A74B}">
      <dsp:nvSpPr>
        <dsp:cNvPr id="0" name=""/>
        <dsp:cNvSpPr/>
      </dsp:nvSpPr>
      <dsp:spPr>
        <a:xfrm rot="18900000">
          <a:off x="4251099" y="15329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71735" y="1702050"/>
        <a:ext cx="328798" cy="35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9ED60-D57A-5A4E-BE43-7F63F1BB552A}">
      <dsp:nvSpPr>
        <dsp:cNvPr id="0" name=""/>
        <dsp:cNvSpPr/>
      </dsp:nvSpPr>
      <dsp:spPr>
        <a:xfrm>
          <a:off x="4549934" y="237"/>
          <a:ext cx="1766913" cy="17669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Theory &amp; Hypothesis</a:t>
          </a:r>
          <a:endParaRPr lang="en-US" sz="2000" kern="1200" dirty="0"/>
        </a:p>
      </dsp:txBody>
      <dsp:txXfrm>
        <a:off x="4808692" y="258995"/>
        <a:ext cx="1249397" cy="1249397"/>
      </dsp:txXfrm>
    </dsp:sp>
    <dsp:sp modelId="{3558B975-3981-F347-A429-0FE439853DF7}">
      <dsp:nvSpPr>
        <dsp:cNvPr id="0" name=""/>
        <dsp:cNvSpPr/>
      </dsp:nvSpPr>
      <dsp:spPr>
        <a:xfrm rot="2700000">
          <a:off x="6127169" y="15141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47805" y="1583608"/>
        <a:ext cx="328798" cy="357799"/>
      </dsp:txXfrm>
    </dsp:sp>
    <dsp:sp modelId="{38B2406C-6570-3F4E-A7AC-3371FD788FD3}">
      <dsp:nvSpPr>
        <dsp:cNvPr id="0" name=""/>
        <dsp:cNvSpPr/>
      </dsp:nvSpPr>
      <dsp:spPr>
        <a:xfrm>
          <a:off x="642600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design</a:t>
          </a:r>
          <a:endParaRPr lang="en-US" sz="2000" kern="1200" dirty="0"/>
        </a:p>
      </dsp:txBody>
      <dsp:txXfrm>
        <a:off x="6684762" y="2135065"/>
        <a:ext cx="1249397" cy="1249397"/>
      </dsp:txXfrm>
    </dsp:sp>
    <dsp:sp modelId="{13E858E6-C9D3-6E4D-9F46-5521D645E659}">
      <dsp:nvSpPr>
        <dsp:cNvPr id="0" name=""/>
        <dsp:cNvSpPr/>
      </dsp:nvSpPr>
      <dsp:spPr>
        <a:xfrm rot="8100000">
          <a:off x="6145969" y="339023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266247" y="3459678"/>
        <a:ext cx="328798" cy="357799"/>
      </dsp:txXfrm>
    </dsp:sp>
    <dsp:sp modelId="{B6A63344-BC64-D544-A84B-1214A20969B9}">
      <dsp:nvSpPr>
        <dsp:cNvPr id="0" name=""/>
        <dsp:cNvSpPr/>
      </dsp:nvSpPr>
      <dsp:spPr>
        <a:xfrm>
          <a:off x="4549934" y="3752378"/>
          <a:ext cx="1766913" cy="17669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execution</a:t>
          </a:r>
          <a:endParaRPr lang="en-US" sz="2000" kern="1200" dirty="0"/>
        </a:p>
      </dsp:txBody>
      <dsp:txXfrm>
        <a:off x="4808692" y="4011136"/>
        <a:ext cx="1249397" cy="1249397"/>
      </dsp:txXfrm>
    </dsp:sp>
    <dsp:sp modelId="{110B9D2A-F279-BF47-AB0A-14CFD98D78E0}">
      <dsp:nvSpPr>
        <dsp:cNvPr id="0" name=""/>
        <dsp:cNvSpPr/>
      </dsp:nvSpPr>
      <dsp:spPr>
        <a:xfrm rot="13500000">
          <a:off x="4269899" y="3409033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390177" y="3578121"/>
        <a:ext cx="328798" cy="357799"/>
      </dsp:txXfrm>
    </dsp:sp>
    <dsp:sp modelId="{6EC09E93-2769-524A-B9E3-A1D86C62ABFE}">
      <dsp:nvSpPr>
        <dsp:cNvPr id="0" name=""/>
        <dsp:cNvSpPr/>
      </dsp:nvSpPr>
      <dsp:spPr>
        <a:xfrm>
          <a:off x="267386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evaluation</a:t>
          </a:r>
          <a:endParaRPr lang="en-US" sz="2000" kern="1200" dirty="0"/>
        </a:p>
      </dsp:txBody>
      <dsp:txXfrm>
        <a:off x="2932622" y="2135065"/>
        <a:ext cx="1249397" cy="1249397"/>
      </dsp:txXfrm>
    </dsp:sp>
    <dsp:sp modelId="{36495647-2FF8-FC47-9A23-2CA5F3D4A74B}">
      <dsp:nvSpPr>
        <dsp:cNvPr id="0" name=""/>
        <dsp:cNvSpPr/>
      </dsp:nvSpPr>
      <dsp:spPr>
        <a:xfrm rot="18900000">
          <a:off x="4251099" y="15329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71735" y="1702050"/>
        <a:ext cx="328798" cy="35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2009 - hau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7C19DB8-D329-3047-BAC3-BB32F33EE042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3042227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640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7236154-E35C-1B46-A404-F217E1C4DE7D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25394599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Polymorfi, sortering og søgning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2009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584419F-A190-8341-82A5-1F6044381F5C}" type="slidenum">
              <a:rPr lang="da-DK" altLang="en-US"/>
              <a:pPr>
                <a:spcBef>
                  <a:spcPct val="0"/>
                </a:spcBef>
              </a:pPr>
              <a:t>1</a:t>
            </a:fld>
            <a:endParaRPr lang="da-DK" alt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 smtClean="0"/>
              <a:t>Kensing</a:t>
            </a:r>
            <a:r>
              <a:rPr lang="en-US" dirty="0" smtClean="0"/>
              <a:t> and </a:t>
            </a:r>
            <a:r>
              <a:rPr lang="en-US" dirty="0" err="1" smtClean="0"/>
              <a:t>Munk</a:t>
            </a:r>
            <a:r>
              <a:rPr lang="en-US" dirty="0" smtClean="0"/>
              <a:t>-Madsen: Structure in the Toolbox </a:t>
            </a:r>
            <a:r>
              <a:rPr lang="en-US" dirty="0" err="1" smtClean="0"/>
              <a:t>suppl</a:t>
            </a:r>
            <a:r>
              <a:rPr lang="en-US" dirty="0" smtClean="0"/>
              <a:t>: s1 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Thorshøj</a:t>
            </a:r>
            <a:r>
              <a:rPr lang="en-US" dirty="0" smtClean="0"/>
              <a:t>: </a:t>
            </a:r>
            <a:r>
              <a:rPr lang="en-US" dirty="0" err="1" smtClean="0"/>
              <a:t>Eksperimenter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systemudvikling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Polymorfi, sortering og søgning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2009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154-E35C-1B46-A404-F217E1C4DE7D}" type="slidenum">
              <a:rPr lang="da-DK" altLang="x-none" smtClean="0"/>
              <a:pPr/>
              <a:t>2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102576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Pladsholder til slide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4035" name="Pladsholder til slide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fld id="{E67B86D2-1CE5-E84F-8C01-3A0D46FE8908}" type="slidenum">
              <a:rPr lang="en-GB" altLang="x-none" sz="1200">
                <a:latin typeface="Arial" charset="0"/>
              </a:rPr>
              <a:pPr/>
              <a:t>37</a:t>
            </a:fld>
            <a:endParaRPr lang="en-GB" altLang="x-none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11-12-2017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11-12-2017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20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/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da-DK" noProof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lassmarker.com/online-test/start/?quiz=grx55b93a4d40895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525" indent="-9525"/>
            <a:r>
              <a:rPr lang="en-US" b="1" dirty="0" smtClean="0"/>
              <a:t>Areas </a:t>
            </a:r>
            <a:r>
              <a:rPr lang="en-US" b="1" dirty="0"/>
              <a:t>of </a:t>
            </a:r>
            <a:r>
              <a:rPr lang="en-US" b="1" dirty="0" smtClean="0"/>
              <a:t>knowledge &amp; Experiments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TUHE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User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Developer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Knowledge areas for Development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17975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Users</a:t>
            </a:r>
            <a:r>
              <a:rPr lang="en-US" altLang="en-GB">
                <a:latin typeface="Calibri" charset="0"/>
                <a:ea typeface="MS PGothic" charset="-128"/>
              </a:rPr>
              <a:t>’</a:t>
            </a:r>
            <a:r>
              <a:rPr lang="en-US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668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(U)/D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17668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D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1036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1036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5" name="Tekstboks 20"/>
          <p:cNvSpPr txBox="1">
            <a:spLocks noChangeArrowheads="1"/>
          </p:cNvSpPr>
          <p:nvPr/>
        </p:nvSpPr>
        <p:spPr bwMode="auto">
          <a:xfrm>
            <a:off x="1766888" y="5735638"/>
            <a:ext cx="4714875" cy="7080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charset="0"/>
                <a:ea typeface="MS PGothic" charset="-128"/>
              </a:rPr>
              <a:t>Developers choose tools and techniques to </a:t>
            </a:r>
          </a:p>
          <a:p>
            <a:pPr eaLnBrk="1" hangingPunct="1"/>
            <a:r>
              <a:rPr lang="en-US" altLang="en-US" dirty="0" smtClean="0">
                <a:latin typeface="Calibri" charset="0"/>
                <a:ea typeface="MS PGothic" charset="-128"/>
              </a:rPr>
              <a:t>develop </a:t>
            </a:r>
            <a:r>
              <a:rPr lang="en-US" altLang="en-US" dirty="0">
                <a:latin typeface="Calibri" charset="0"/>
                <a:ea typeface="MS PGothic" charset="-128"/>
              </a:rPr>
              <a:t>these areas of knowledge</a:t>
            </a:r>
            <a:endParaRPr lang="da-DK" altLang="en-US" dirty="0">
              <a:latin typeface="Calibri" charset="0"/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Communication Model </a:t>
            </a:r>
            <a:br>
              <a:rPr lang="en-GB" altLang="en-US" dirty="0"/>
            </a:br>
            <a:r>
              <a:rPr lang="en-GB" altLang="en-US" dirty="0"/>
              <a:t>– Techniques and Tools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Interviews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Observations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work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OOA/OOD</a:t>
            </a:r>
            <a:r>
              <a:rPr lang="en-GB" altLang="x-none" sz="2000" dirty="0">
                <a:ea typeface="Verdana" charset="0"/>
                <a:cs typeface="Verdana" charset="0"/>
              </a:rPr>
              <a:t> (Object-Oriented Analysis/Design)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and the new system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Prototyping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and abstract about the new system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technological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Summary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83027"/>
            <a:ext cx="8086620" cy="420724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Use techniques and tools which: 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Ensures </a:t>
            </a:r>
            <a:r>
              <a:rPr lang="en-GB" altLang="x-none" sz="2000" dirty="0">
                <a:ea typeface="Verdana" charset="0"/>
                <a:cs typeface="Verdana" charset="0"/>
              </a:rPr>
              <a:t>that all areas of knowledge are covered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Creates </a:t>
            </a:r>
            <a:r>
              <a:rPr lang="en-GB" altLang="x-none" sz="2000" dirty="0">
                <a:ea typeface="Verdana" charset="0"/>
                <a:cs typeface="Verdana" charset="0"/>
              </a:rPr>
              <a:t>a communication platform for end-users and developers </a:t>
            </a:r>
          </a:p>
          <a:p>
            <a:pPr lvl="2" eaLnBrk="1" hangingPunct="1"/>
            <a:r>
              <a:rPr lang="en-GB" altLang="x-none" sz="2000" dirty="0">
                <a:ea typeface="Verdana" charset="0"/>
                <a:cs typeface="Verdana" charset="0"/>
              </a:rPr>
              <a:t>Common frame of reference</a:t>
            </a:r>
          </a:p>
          <a:p>
            <a:pPr lvl="2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Notice, that abstract models are only understood on the basis of something concrete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Go from monologue to dialogue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Extend the common frame of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Exploratory 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1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Evolutionary 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9715" name="Line 10"/>
          <p:cNvSpPr>
            <a:spLocks noChangeShapeType="1"/>
          </p:cNvSpPr>
          <p:nvPr/>
        </p:nvSpPr>
        <p:spPr bwMode="auto">
          <a:xfrm flipH="1" flipV="1">
            <a:off x="1736725" y="3573463"/>
            <a:ext cx="4857750" cy="26987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0"/>
          <p:cNvSpPr>
            <a:spLocks noChangeShapeType="1"/>
          </p:cNvSpPr>
          <p:nvPr/>
        </p:nvSpPr>
        <p:spPr bwMode="auto">
          <a:xfrm flipV="1">
            <a:off x="1736725" y="2914650"/>
            <a:ext cx="0" cy="658813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7061960" y="4867541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249160" y="4924691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x-none" dirty="0">
                <a:ea typeface="Verdana" charset="0"/>
                <a:cs typeface="Verdana" charset="0"/>
              </a:rPr>
              <a:t>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x-none" dirty="0">
                <a:ea typeface="Verdana" charset="0"/>
                <a:cs typeface="Verdana" charset="0"/>
              </a:rPr>
              <a:t>What is an experimental approach?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r>
              <a:rPr lang="en-GB" altLang="x-none" sz="2000" dirty="0">
                <a:ea typeface="Verdana" charset="0"/>
                <a:cs typeface="Verdana" charset="0"/>
              </a:rPr>
              <a:t>Actions where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Knowledge/learning is the reason to perform the action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All other results are considered irrelevant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experimental approach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An approach that uses experiments as a central way to obtain knowledge </a:t>
            </a:r>
          </a:p>
          <a:p>
            <a:endParaRPr lang="en-GB" altLang="x-none" sz="16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Situations where experiments are relevant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578303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Too </a:t>
            </a:r>
            <a:r>
              <a:rPr lang="en-GB" altLang="x-none" sz="2000" dirty="0">
                <a:ea typeface="Verdana" charset="0"/>
                <a:cs typeface="Verdana" charset="0"/>
              </a:rPr>
              <a:t>much information or a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too </a:t>
            </a:r>
            <a:r>
              <a:rPr lang="en-GB" altLang="x-none" sz="2000" dirty="0">
                <a:ea typeface="Verdana" charset="0"/>
                <a:cs typeface="Verdana" charset="0"/>
              </a:rPr>
              <a:t>huge problem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Lack of or uncertain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Accept non-perfect solutions </a:t>
            </a:r>
          </a:p>
          <a:p>
            <a:pPr lvl="2"/>
            <a:r>
              <a:rPr lang="en-GB" altLang="x-none" sz="2000" dirty="0">
                <a:ea typeface="Verdana" charset="0"/>
                <a:cs typeface="Verdana" charset="0"/>
              </a:rPr>
              <a:t>Economic reasons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Examples </a:t>
            </a:r>
            <a:endParaRPr lang="en-GB" altLang="x-none" sz="2000" b="1" dirty="0" smtClean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User requirement - Horizontal prototypes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Technological possibilities - Verticals prototypes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x-none" sz="2000" b="1" dirty="0" smtClean="0">
                <a:ea typeface="Verdana" charset="0"/>
                <a:cs typeface="Verdana" charset="0"/>
              </a:rPr>
              <a:t>Structure </a:t>
            </a:r>
            <a:r>
              <a:rPr lang="en-GB" altLang="x-none" sz="2000" b="1" dirty="0">
                <a:ea typeface="Verdana" charset="0"/>
                <a:cs typeface="Verdana" charset="0"/>
              </a:rPr>
              <a:t>in a Toolbox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Communication Model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Be able to assess the placement of activities in connection with coverage of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areas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Experiments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What is an experimental approach?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Types of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iterations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Complications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lvl="1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257421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Technological possibilities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‘never’ know a technology completely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parts of the technology are not described and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we </a:t>
            </a:r>
            <a:r>
              <a:rPr lang="en-GB" altLang="x-none" sz="2000" dirty="0">
                <a:ea typeface="Verdana" charset="0"/>
                <a:cs typeface="Verdana" charset="0"/>
              </a:rPr>
              <a:t>know that the descriptions have errors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we ‘can not’ make a -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technology-perfect </a:t>
            </a:r>
            <a:r>
              <a:rPr lang="en-GB" altLang="x-none" sz="2000" dirty="0">
                <a:ea typeface="Verdana" charset="0"/>
                <a:cs typeface="Verdana" charset="0"/>
              </a:rPr>
              <a:t>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to use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>
                <a:ea typeface="Verdana" charset="0"/>
                <a:cs typeface="Verdana" charset="0"/>
              </a:rPr>
              <a:t>Experiments are the </a:t>
            </a:r>
            <a:r>
              <a:rPr lang="en-GB" altLang="x-none" sz="2000" b="1">
                <a:ea typeface="Verdana" charset="0"/>
                <a:cs typeface="Verdana" charset="0"/>
              </a:rPr>
              <a:t>only source </a:t>
            </a:r>
            <a:r>
              <a:rPr lang="en-GB" altLang="x-none" sz="2000">
                <a:ea typeface="Verdana" charset="0"/>
                <a:cs typeface="Verdana" charset="0"/>
              </a:rPr>
              <a:t>to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Experiments are expected to be the </a:t>
            </a:r>
            <a:r>
              <a:rPr lang="en-GB" altLang="x-none" sz="2000" b="1">
                <a:ea typeface="Verdana" charset="0"/>
                <a:cs typeface="Verdana" charset="0"/>
              </a:rPr>
              <a:t>cheapest/fastest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You personally find experiments is a </a:t>
            </a:r>
            <a:r>
              <a:rPr lang="en-GB" altLang="x-none" sz="2000" b="1">
                <a:ea typeface="Verdana" charset="0"/>
                <a:cs typeface="Verdana" charset="0"/>
              </a:rPr>
              <a:t>preferable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endParaRPr lang="en-GB" altLang="x-none" sz="200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Experiments in Natural science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61366884"/>
              </p:ext>
            </p:extLst>
          </p:nvPr>
        </p:nvGraphicFramePr>
        <p:xfrm>
          <a:off x="510347" y="1719458"/>
          <a:ext cx="8085966" cy="4170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993796">
            <a:off x="5344633" y="1314279"/>
            <a:ext cx="2304046" cy="107710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Deductive </a:t>
            </a:r>
          </a:p>
          <a:p>
            <a:pPr>
              <a:defRPr/>
            </a:pPr>
            <a:r>
              <a:rPr lang="en-GB" altLang="en-US" dirty="0" smtClean="0"/>
              <a:t>(from theory </a:t>
            </a:r>
          </a:p>
          <a:p>
            <a:pPr>
              <a:defRPr/>
            </a:pPr>
            <a:r>
              <a:rPr lang="en-GB" altLang="en-US" dirty="0" smtClean="0"/>
              <a:t>to expectation) 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 rot="2536167">
            <a:off x="727105" y="1810713"/>
            <a:ext cx="4129087" cy="6956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Inductive</a:t>
            </a:r>
            <a:r>
              <a:rPr lang="en-GB" altLang="en-US" dirty="0" smtClean="0"/>
              <a:t> </a:t>
            </a:r>
          </a:p>
          <a:p>
            <a:pPr>
              <a:defRPr/>
            </a:pPr>
            <a:r>
              <a:rPr lang="en-GB" altLang="en-US" dirty="0" smtClean="0"/>
              <a:t>(from phenomena </a:t>
            </a:r>
          </a:p>
          <a:p>
            <a:pPr>
              <a:defRPr/>
            </a:pPr>
            <a:r>
              <a:rPr lang="en-GB" altLang="en-US" dirty="0" smtClean="0"/>
              <a:t>to theory)</a:t>
            </a:r>
          </a:p>
        </p:txBody>
      </p:sp>
    </p:spTree>
    <p:extLst>
      <p:ext uri="{BB962C8B-B14F-4D97-AF65-F5344CB8AC3E}">
        <p14:creationId xmlns:p14="http://schemas.microsoft.com/office/powerpoint/2010/main" val="266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69693"/>
            <a:ext cx="9143999" cy="668778"/>
          </a:xfrm>
        </p:spPr>
        <p:txBody>
          <a:bodyPr/>
          <a:lstStyle/>
          <a:p>
            <a:r>
              <a:rPr lang="en-GB" dirty="0"/>
              <a:t>Experiments </a:t>
            </a:r>
            <a:r>
              <a:rPr lang="en-GB"/>
              <a:t>in </a:t>
            </a:r>
            <a:r>
              <a:rPr lang="en-GB" smtClean="0"/>
              <a:t>systems development 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1088824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354070"/>
            <a:ext cx="8086620" cy="1143427"/>
          </a:xfrm>
        </p:spPr>
        <p:txBody>
          <a:bodyPr/>
          <a:lstStyle/>
          <a:p>
            <a:r>
              <a:rPr lang="en-GB" sz="2800" dirty="0"/>
              <a:t>Types of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205948"/>
            <a:ext cx="8434870" cy="5652052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Verification/falsification experiments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Theses </a:t>
            </a:r>
            <a:r>
              <a:rPr lang="en-GB" altLang="x-none" sz="2000" dirty="0">
                <a:ea typeface="Verdana" charset="0"/>
                <a:cs typeface="Verdana" charset="0"/>
              </a:rPr>
              <a:t>disproved or ‘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proven’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To disprove is much easier than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prove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the system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Easy to find typical measure but hard to find measure on the borderlines.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Comparative 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and compare different systems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Easier to get results than to find the causes (causality)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Experiments looking for </a:t>
            </a:r>
            <a:r>
              <a:rPr lang="en-GB" altLang="x-none" sz="2000" b="1" u="sng" dirty="0">
                <a:ea typeface="Verdana" charset="0"/>
                <a:cs typeface="Verdana" charset="0"/>
              </a:rPr>
              <a:t>a</a:t>
            </a:r>
            <a:r>
              <a:rPr lang="en-GB" altLang="x-none" sz="2000" b="1" dirty="0">
                <a:ea typeface="Verdana" charset="0"/>
                <a:cs typeface="Verdana" charset="0"/>
              </a:rPr>
              <a:t> solution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until a solution has been found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Ought to be systematic to avoid trial and error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205867"/>
            <a:ext cx="8086620" cy="1143427"/>
          </a:xfrm>
        </p:spPr>
        <p:txBody>
          <a:bodyPr/>
          <a:lstStyle/>
          <a:p>
            <a:r>
              <a:rPr lang="en-GB" dirty="0"/>
              <a:t>Verification/falsification experiments </a:t>
            </a:r>
            <a:r>
              <a:rPr lang="en-GB" dirty="0" smtClean="0"/>
              <a:t>Example </a:t>
            </a:r>
            <a:r>
              <a:rPr lang="en-GB" dirty="0"/>
              <a:t>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349294"/>
            <a:ext cx="8086620" cy="5184027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49263" indent="-449263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	One instance don’t have access to private attributes in other instances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Define a class that has a relation ‘to it self’ and a private attribute.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 smtClean="0">
                <a:ea typeface="Verdana" charset="0"/>
                <a:cs typeface="Verdana" charset="0"/>
              </a:rPr>
              <a:t>Create </a:t>
            </a:r>
            <a:r>
              <a:rPr lang="en-GB" altLang="x-none" sz="2000" dirty="0">
                <a:ea typeface="Verdana" charset="0"/>
                <a:cs typeface="Verdana" charset="0"/>
              </a:rPr>
              <a:t>2 instances of the class and let one of these instances try to change the private attribute in the other instance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This was the result ….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Hereby we can conclude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Verification/falsification experiments </a:t>
            </a:r>
            <a:r>
              <a:rPr lang="en-GB" dirty="0" smtClean="0"/>
              <a:t>Example </a:t>
            </a:r>
            <a:r>
              <a:rPr lang="en-GB" dirty="0"/>
              <a:t>2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813120"/>
            <a:ext cx="8086620" cy="4773209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Import statements only have consequences for compile time and not for run time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Create a program and compile and run the program with import of all libraries and without import.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 smtClean="0">
                <a:ea typeface="Verdana" charset="0"/>
                <a:cs typeface="Verdana" charset="0"/>
              </a:rPr>
              <a:t>Take </a:t>
            </a:r>
            <a:r>
              <a:rPr lang="en-GB" altLang="x-none" sz="2000" dirty="0">
                <a:ea typeface="Verdana" charset="0"/>
                <a:cs typeface="Verdana" charset="0"/>
              </a:rPr>
              <a:t>the time with a stopwatch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This was the results ….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Generally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96278"/>
            <a:ext cx="8086620" cy="4929809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Hyp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Hypotheses</a:t>
            </a:r>
            <a:r>
              <a:rPr lang="en-GB" altLang="x-none" sz="2000" dirty="0">
                <a:ea typeface="Verdana" charset="0"/>
                <a:cs typeface="Verdana" charset="0"/>
              </a:rPr>
              <a:t> shall be formulated so that it is possible to verify/falsify (expected results) </a:t>
            </a:r>
          </a:p>
          <a:p>
            <a:pPr marL="400050" lvl="1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 err="1">
                <a:ea typeface="Verdana" charset="0"/>
                <a:cs typeface="Verdana" charset="0"/>
              </a:rPr>
              <a:t>Exp</a:t>
            </a:r>
            <a:r>
              <a:rPr lang="en-GB" altLang="x-none" sz="2000" b="1" dirty="0">
                <a:ea typeface="Verdana" charset="0"/>
                <a:cs typeface="Verdana" charset="0"/>
              </a:rPr>
              <a:t>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9575" indent="0">
              <a:buFont typeface="Wingdings" charset="2"/>
              <a:buNone/>
            </a:pPr>
            <a:r>
              <a:rPr lang="en-GB" altLang="x-none" sz="2000" b="1" dirty="0" smtClean="0">
                <a:ea typeface="Verdana" charset="0"/>
                <a:cs typeface="Verdana" charset="0"/>
              </a:rPr>
              <a:t>Experiments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 </a:t>
            </a:r>
            <a:r>
              <a:rPr lang="en-GB" altLang="x-none" sz="2000" dirty="0">
                <a:ea typeface="Verdana" charset="0"/>
                <a:cs typeface="Verdana" charset="0"/>
              </a:rPr>
              <a:t>shall be described as setting up the experiment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Exe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49263" indent="0">
              <a:buFont typeface="Wingdings" charset="2"/>
              <a:buNone/>
            </a:pPr>
            <a:r>
              <a:rPr lang="en-GB" altLang="x-none" sz="2000" b="1" dirty="0" smtClean="0">
                <a:ea typeface="Verdana" charset="0"/>
                <a:cs typeface="Verdana" charset="0"/>
              </a:rPr>
              <a:t>Execution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 </a:t>
            </a:r>
            <a:r>
              <a:rPr lang="en-GB" altLang="x-none" sz="2000" dirty="0">
                <a:ea typeface="Verdana" charset="0"/>
                <a:cs typeface="Verdana" charset="0"/>
              </a:rPr>
              <a:t>shall be described in form of concrete results (data) </a:t>
            </a:r>
          </a:p>
          <a:p>
            <a:pPr marL="0" indent="0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Font typeface="Wingdings" charset="2"/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 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marL="400050" lvl="1" indent="0">
              <a:buFont typeface="Wingdings" charset="2"/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Data from execution is related to the hypotheses (results (data) versus expected results (hypotheses))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a-DK" dirty="0" err="1" smtClean="0"/>
              <a:t>Discuss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 a situation from </a:t>
            </a:r>
            <a:r>
              <a:rPr lang="da-DK" dirty="0" err="1" smtClean="0"/>
              <a:t>your</a:t>
            </a:r>
            <a:r>
              <a:rPr lang="da-DK" dirty="0" smtClean="0"/>
              <a:t> recent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experiments</a:t>
            </a:r>
            <a:r>
              <a:rPr lang="da-DK" dirty="0" smtClean="0"/>
              <a:t>. 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were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/>
              <a:t>:</a:t>
            </a:r>
            <a:endParaRPr lang="da-DK" dirty="0" smtClean="0"/>
          </a:p>
          <a:p>
            <a:pPr lvl="1"/>
            <a:r>
              <a:rPr lang="da-DK" dirty="0" smtClean="0"/>
              <a:t>Hyp</a:t>
            </a:r>
          </a:p>
          <a:p>
            <a:pPr lvl="1"/>
            <a:r>
              <a:rPr lang="da-DK" dirty="0" smtClean="0"/>
              <a:t>Exp</a:t>
            </a:r>
          </a:p>
          <a:p>
            <a:pPr lvl="1"/>
            <a:r>
              <a:rPr lang="da-DK" dirty="0" smtClean="0"/>
              <a:t>Exe</a:t>
            </a:r>
          </a:p>
          <a:p>
            <a:pPr lvl="1"/>
            <a:r>
              <a:rPr lang="da-DK" dirty="0" smtClean="0"/>
              <a:t>Eva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7399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Experiment iteration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Often we need more that one experiment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Iterations of experiments makes us learn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r>
              <a:rPr lang="en-GB" altLang="x-none" sz="2000" dirty="0" smtClean="0">
                <a:ea typeface="Verdana" charset="0"/>
                <a:cs typeface="Verdana" charset="0"/>
              </a:rPr>
              <a:t>(</a:t>
            </a:r>
            <a:r>
              <a:rPr lang="en-GB" altLang="x-none" sz="2000" dirty="0">
                <a:ea typeface="Verdana" charset="0"/>
                <a:cs typeface="Verdana" charset="0"/>
              </a:rPr>
              <a:t>part of a learning process)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marL="0" indent="0"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Experiments ends by defining the next relevant experiment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switch between </a:t>
            </a:r>
            <a:r>
              <a:rPr lang="en-GB" altLang="x-none" sz="2000" b="1" dirty="0">
                <a:ea typeface="Verdana" charset="0"/>
                <a:cs typeface="Verdana" charset="0"/>
              </a:rPr>
              <a:t>inductive theories </a:t>
            </a:r>
            <a:r>
              <a:rPr lang="en-GB" altLang="x-none" sz="2000" dirty="0">
                <a:ea typeface="Verdana" charset="0"/>
                <a:cs typeface="Verdana" charset="0"/>
              </a:rPr>
              <a:t>(creation of the model) and </a:t>
            </a:r>
            <a:r>
              <a:rPr lang="en-GB" altLang="x-none" sz="2000" b="1" dirty="0">
                <a:ea typeface="Verdana" charset="0"/>
                <a:cs typeface="Verdana" charset="0"/>
              </a:rPr>
              <a:t>deductive hypotheses </a:t>
            </a:r>
            <a:r>
              <a:rPr lang="en-GB" altLang="x-none" sz="2000" dirty="0">
                <a:ea typeface="Verdana" charset="0"/>
                <a:cs typeface="Verdana" charset="0"/>
              </a:rPr>
              <a:t>(expectations based on the model)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Know</a:t>
            </a:r>
          </a:p>
          <a:p>
            <a:pPr marL="757238" indent="-257175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difference between concrete and abstract </a:t>
            </a:r>
            <a:r>
              <a:rPr lang="en-US" dirty="0" smtClean="0"/>
              <a:t>knowledge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co-operation with end users can benefit when seeking knowledge in specific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knowledge can be obtained through experiments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Be </a:t>
            </a:r>
            <a:r>
              <a:rPr lang="en-US" sz="2000" b="1" dirty="0"/>
              <a:t>able </a:t>
            </a:r>
            <a:r>
              <a:rPr lang="en-US" sz="2000" b="1" dirty="0" smtClean="0"/>
              <a:t>to</a:t>
            </a:r>
          </a:p>
          <a:p>
            <a:pPr marL="757238" indent="-257175"/>
            <a:r>
              <a:rPr lang="en-US" dirty="0"/>
              <a:t>A</a:t>
            </a:r>
            <a:r>
              <a:rPr lang="en-US" dirty="0" smtClean="0"/>
              <a:t>ssess </a:t>
            </a:r>
            <a:r>
              <a:rPr lang="en-US" dirty="0"/>
              <a:t>the importance of having knowledge in various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R</a:t>
            </a:r>
            <a:r>
              <a:rPr lang="en-US" dirty="0" smtClean="0"/>
              <a:t>elate </a:t>
            </a:r>
            <a:r>
              <a:rPr lang="en-US" dirty="0"/>
              <a:t>various areas of knowledge to activities in XP/Scrum and </a:t>
            </a:r>
            <a:r>
              <a:rPr lang="en-US" dirty="0" smtClean="0"/>
              <a:t>UP</a:t>
            </a:r>
          </a:p>
          <a:p>
            <a:pPr marL="757238" indent="-257175"/>
            <a:r>
              <a:rPr lang="en-US" dirty="0"/>
              <a:t>D</a:t>
            </a:r>
            <a:r>
              <a:rPr lang="en-US" dirty="0" smtClean="0"/>
              <a:t>esign</a:t>
            </a:r>
            <a:r>
              <a:rPr lang="en-US" dirty="0"/>
              <a:t>, carry out and evaluate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560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Experiment </a:t>
            </a:r>
            <a:r>
              <a:rPr lang="en-GB" dirty="0"/>
              <a:t>sequences</a:t>
            </a:r>
          </a:p>
        </p:txBody>
      </p:sp>
      <p:graphicFrame>
        <p:nvGraphicFramePr>
          <p:cNvPr id="21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6547708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utoShape 29"/>
          <p:cNvSpPr>
            <a:spLocks noChangeArrowheads="1"/>
          </p:cNvSpPr>
          <p:nvPr/>
        </p:nvSpPr>
        <p:spPr bwMode="blackWhite">
          <a:xfrm>
            <a:off x="3922643" y="3909391"/>
            <a:ext cx="1289257" cy="378446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/>
          </a:gra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430959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Induction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691671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Deduction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</a:t>
            </a:r>
            <a:br>
              <a:rPr lang="en-GB" dirty="0"/>
            </a:br>
            <a:r>
              <a:rPr lang="en-GB" dirty="0"/>
              <a:t>- </a:t>
            </a:r>
            <a:r>
              <a:rPr lang="en-GB" sz="2400" dirty="0"/>
              <a:t>No systems are closed systems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 b="1" dirty="0">
                <a:ea typeface="Verdana" charset="0"/>
                <a:cs typeface="Verdana" charset="0"/>
              </a:rPr>
              <a:t>Define the system </a:t>
            </a:r>
            <a:r>
              <a:rPr lang="en-GB" altLang="x-none" sz="2000" dirty="0">
                <a:ea typeface="Verdana" charset="0"/>
                <a:cs typeface="Verdana" charset="0"/>
              </a:rPr>
              <a:t>under investigation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Make a description of all the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factors</a:t>
            </a:r>
            <a:r>
              <a:rPr lang="en-GB" altLang="x-none" sz="2000" dirty="0">
                <a:ea typeface="Verdana" charset="0"/>
                <a:cs typeface="Verdana" charset="0"/>
              </a:rPr>
              <a:t> that might effect the system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Define a </a:t>
            </a:r>
            <a:r>
              <a:rPr lang="en-GB" altLang="x-none" sz="2000" b="1" dirty="0">
                <a:ea typeface="Verdana" charset="0"/>
                <a:cs typeface="Verdana" charset="0"/>
              </a:rPr>
              <a:t>model of causality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Which factors have which effects?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Determine one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factor’s effect </a:t>
            </a:r>
            <a:r>
              <a:rPr lang="en-GB" altLang="x-none" sz="2000" dirty="0">
                <a:ea typeface="Verdana" charset="0"/>
                <a:cs typeface="Verdana" charset="0"/>
              </a:rPr>
              <a:t>by changing this factor while holding all the other factors stable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731026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Define the system: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Finding nodes in a list representation of a graph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Factors: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Algorithm, data structure, data, JVM, the physical machine (MHz, ram), the network, the operation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system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Model of causality: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???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 effect: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Two different algorithms are used to look for the same nodes in the same graph on the same machine ….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Evaluation: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 A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is </a:t>
            </a:r>
            <a:r>
              <a:rPr lang="en-GB" altLang="x-none" sz="2000" dirty="0">
                <a:ea typeface="Verdana" charset="0"/>
                <a:cs typeface="Verdana" charset="0"/>
              </a:rPr>
              <a:t>fastest, but what if we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change </a:t>
            </a:r>
            <a:r>
              <a:rPr lang="en-GB" altLang="x-none" sz="2000" dirty="0">
                <a:ea typeface="Verdana" charset="0"/>
                <a:cs typeface="Verdana" charset="0"/>
              </a:rPr>
              <a:t>the graph?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272128"/>
            <a:ext cx="8086620" cy="1143427"/>
          </a:xfrm>
        </p:spPr>
        <p:txBody>
          <a:bodyPr/>
          <a:lstStyle/>
          <a:p>
            <a:r>
              <a:rPr lang="en-GB" altLang="x-none" dirty="0">
                <a:ea typeface="Verdana" charset="0"/>
                <a:cs typeface="Verdana" charset="0"/>
              </a:rPr>
              <a:t>Complications 3 </a:t>
            </a:r>
            <a:br>
              <a:rPr lang="en-GB" altLang="x-none" dirty="0">
                <a:ea typeface="Verdana" charset="0"/>
                <a:cs typeface="Verdana" charset="0"/>
              </a:rPr>
            </a:br>
            <a:r>
              <a:rPr lang="en-GB" altLang="x-none" dirty="0">
                <a:ea typeface="Verdana" charset="0"/>
                <a:cs typeface="Verdana" charset="0"/>
              </a:rPr>
              <a:t>- It shall be possible to redo the experiment – so…</a:t>
            </a:r>
            <a:endParaRPr lang="en-US" dirty="0">
              <a:ea typeface="Verdana" charset="0"/>
              <a:cs typeface="Verdana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b="1" dirty="0" smtClean="0"/>
              <a:t>Never </a:t>
            </a:r>
            <a:r>
              <a:rPr lang="en-GB" sz="2000" b="1" dirty="0"/>
              <a:t>use random number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Use </a:t>
            </a:r>
            <a:r>
              <a:rPr lang="en-GB" sz="2000" dirty="0"/>
              <a:t>data from files </a:t>
            </a:r>
            <a:endParaRPr lang="en-GB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b="1" dirty="0" smtClean="0"/>
              <a:t>Make </a:t>
            </a:r>
            <a:r>
              <a:rPr lang="en-GB" sz="2000" b="1" dirty="0"/>
              <a:t>a detailed description on the experiment’s set up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Definition </a:t>
            </a:r>
            <a:r>
              <a:rPr lang="en-GB" sz="2000" dirty="0"/>
              <a:t>of the system, the systems relations to it surroundings </a:t>
            </a:r>
            <a:endParaRPr lang="en-GB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GB" sz="2000" dirty="0"/>
          </a:p>
          <a:p>
            <a:pPr marL="0" indent="0">
              <a:buNone/>
              <a:defRPr/>
            </a:pPr>
            <a:r>
              <a:rPr lang="en-GB" sz="2000" b="1" dirty="0" smtClean="0"/>
              <a:t>Be </a:t>
            </a:r>
            <a:r>
              <a:rPr lang="en-GB" sz="2000" b="1" dirty="0"/>
              <a:t>aware that measuring – the experiment – can effect the results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GB" sz="2000" dirty="0" smtClean="0"/>
              <a:t>i.e</a:t>
            </a:r>
            <a:r>
              <a:rPr lang="en-GB" sz="2000" dirty="0"/>
              <a:t>. </a:t>
            </a:r>
            <a:r>
              <a:rPr lang="en-GB" sz="2000" dirty="0" err="1"/>
              <a:t>System.out.println</a:t>
            </a:r>
            <a:r>
              <a:rPr lang="en-GB" sz="2000" dirty="0"/>
              <a:t>() or writing to a file costs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x-none" dirty="0">
                <a:ea typeface="Verdana" charset="0"/>
                <a:cs typeface="Verdana" charset="0"/>
              </a:rPr>
              <a:t>Experiment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111647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1800" b="1" dirty="0">
                <a:ea typeface="Verdana" charset="0"/>
                <a:cs typeface="Verdana" charset="0"/>
              </a:rPr>
              <a:t>Create a concrete programming experiment, including:</a:t>
            </a:r>
          </a:p>
          <a:p>
            <a:pPr lvl="1"/>
            <a:r>
              <a:rPr lang="en-GB" altLang="x-none" sz="1800" dirty="0">
                <a:ea typeface="Verdana" charset="0"/>
                <a:cs typeface="Verdana" charset="0"/>
              </a:rPr>
              <a:t>Why is it a relevant experiment?</a:t>
            </a:r>
          </a:p>
          <a:p>
            <a:pPr lvl="1"/>
            <a:r>
              <a:rPr lang="en-GB" altLang="x-none" sz="1800" dirty="0">
                <a:ea typeface="Verdana" charset="0"/>
                <a:cs typeface="Verdana" charset="0"/>
              </a:rPr>
              <a:t>Which type of experiment is it?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There are different types of experiments and it is important to know which types you work with and </a:t>
            </a:r>
            <a:r>
              <a:rPr lang="en-GB" altLang="x-none" sz="1800" dirty="0" smtClean="0">
                <a:ea typeface="Verdana" charset="0"/>
                <a:cs typeface="Verdana" charset="0"/>
              </a:rPr>
              <a:t>when</a:t>
            </a:r>
          </a:p>
          <a:p>
            <a:pPr lvl="2"/>
            <a:endParaRPr lang="en-GB" altLang="x-none" sz="1800" dirty="0">
              <a:ea typeface="Verdana" charset="0"/>
              <a:cs typeface="Verdana" charset="0"/>
            </a:endParaRPr>
          </a:p>
          <a:p>
            <a:pPr marL="342962" lvl="1" indent="0">
              <a:buNone/>
            </a:pPr>
            <a:r>
              <a:rPr lang="en-GB" altLang="x-none" sz="1800" b="1" dirty="0">
                <a:ea typeface="Verdana" charset="0"/>
                <a:cs typeface="Verdana" charset="0"/>
              </a:rPr>
              <a:t>Description of the experiment by: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Model/theory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Hypothesis/ assumption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Experimental setup 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Result</a:t>
            </a:r>
          </a:p>
          <a:p>
            <a:pPr lvl="2"/>
            <a:r>
              <a:rPr lang="en-GB" altLang="x-none" sz="1800" dirty="0">
                <a:ea typeface="Verdana" charset="0"/>
                <a:cs typeface="Verdana" charset="0"/>
              </a:rPr>
              <a:t>Evaluation</a:t>
            </a:r>
          </a:p>
          <a:p>
            <a:endParaRPr lang="en-GB" altLang="x-none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Study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185530"/>
            <a:ext cx="8086620" cy="1143427"/>
          </a:xfrm>
        </p:spPr>
        <p:txBody>
          <a:bodyPr/>
          <a:lstStyle/>
          <a:p>
            <a:r>
              <a:rPr lang="en-US" dirty="0" smtClean="0"/>
              <a:t>Arears of knowledge </a:t>
            </a:r>
            <a:r>
              <a:rPr lang="mr-IN" dirty="0" smtClean="0"/>
              <a:t>–</a:t>
            </a:r>
            <a:r>
              <a:rPr lang="en-US" dirty="0" smtClean="0"/>
              <a:t> Experiments </a:t>
            </a:r>
            <a:r>
              <a:rPr lang="mr-IN" dirty="0" smtClean="0"/>
              <a:t>–</a:t>
            </a:r>
            <a:r>
              <a:rPr lang="en-US" dirty="0" smtClean="0"/>
              <a:t> SP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0347" y="1630018"/>
            <a:ext cx="8086620" cy="57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</a:t>
            </a:r>
            <a:endParaRPr lang="en-GB" dirty="0"/>
          </a:p>
          <a:p>
            <a:pPr marL="317500" indent="0">
              <a:buNone/>
            </a:pPr>
            <a:r>
              <a:rPr lang="en-US" dirty="0"/>
              <a:t>In the context of your project: </a:t>
            </a:r>
            <a:endParaRPr lang="en-US" dirty="0" smtClean="0"/>
          </a:p>
          <a:p>
            <a:pPr marL="317500" indent="0">
              <a:buNone/>
            </a:pPr>
            <a:endParaRPr lang="en-GB" dirty="0"/>
          </a:p>
          <a:p>
            <a:pPr marL="766763" indent="0">
              <a:buNone/>
            </a:pPr>
            <a:r>
              <a:rPr lang="en-US" dirty="0" smtClean="0"/>
              <a:t>For </a:t>
            </a:r>
            <a:r>
              <a:rPr lang="en-US" dirty="0"/>
              <a:t>each of the 6 areas of knowledge (</a:t>
            </a:r>
            <a:r>
              <a:rPr lang="en-US" dirty="0" err="1"/>
              <a:t>Kensing</a:t>
            </a:r>
            <a:r>
              <a:rPr lang="en-US" dirty="0"/>
              <a:t>) give at least one concrete example of knowledge that could be relevant to possess</a:t>
            </a:r>
            <a:r>
              <a:rPr lang="en-US" dirty="0" smtClean="0"/>
              <a:t>.</a:t>
            </a:r>
            <a:endParaRPr lang="en-GB" dirty="0"/>
          </a:p>
          <a:p>
            <a:pPr marL="31750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Design, carry out and evaluate a small programming experiment. </a:t>
            </a:r>
            <a:br>
              <a:rPr lang="en-US" dirty="0"/>
            </a:br>
            <a:r>
              <a:rPr lang="en-US" dirty="0"/>
              <a:t>Follow these steps: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Imagine a </a:t>
            </a:r>
            <a:r>
              <a:rPr lang="en-US" dirty="0" smtClean="0"/>
              <a:t>”</a:t>
            </a:r>
            <a:r>
              <a:rPr lang="en-US" i="1" dirty="0" smtClean="0"/>
              <a:t>Technical </a:t>
            </a:r>
            <a:r>
              <a:rPr lang="en-US" i="1" dirty="0"/>
              <a:t>C</a:t>
            </a:r>
            <a:r>
              <a:rPr lang="en-US" i="1" dirty="0" smtClean="0"/>
              <a:t>hallenge</a:t>
            </a:r>
            <a:r>
              <a:rPr lang="en-US" dirty="0"/>
              <a:t>" and consider a kind of knowledge that you want to obtain.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Decide the method to </a:t>
            </a:r>
            <a:r>
              <a:rPr lang="en-US" dirty="0" smtClean="0"/>
              <a:t>use</a:t>
            </a:r>
            <a:endParaRPr lang="en-GB" dirty="0"/>
          </a:p>
          <a:p>
            <a:pPr marL="1212850" lvl="1" indent="-141288"/>
            <a:r>
              <a:rPr lang="en-GB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a hypothetical-deductive method: Formulate a hypothesis.</a:t>
            </a:r>
            <a:br>
              <a:rPr lang="en-US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Describe an experiment </a:t>
            </a:r>
            <a:endParaRPr lang="en-GB" dirty="0"/>
          </a:p>
          <a:p>
            <a:pPr marL="1255713" lvl="2" indent="-184150"/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indicators to evaluate the experiment</a:t>
            </a:r>
            <a:endParaRPr lang="en-GB" dirty="0"/>
          </a:p>
          <a:p>
            <a:pPr marL="1255713" lvl="2" indent="-184150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a level of detail potentially allowing others to reproduce the experiment later</a:t>
            </a:r>
            <a:endParaRPr lang="en-GB" dirty="0"/>
          </a:p>
          <a:p>
            <a:pPr marL="814388" indent="-457200">
              <a:buFont typeface="+mj-lt"/>
              <a:buAutoNum type="arabicPeriod"/>
            </a:pP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Conduct the experiment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Evaluate the result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GB" dirty="0"/>
              <a:t>Make conclusion</a:t>
            </a:r>
          </a:p>
          <a:p>
            <a:pPr marL="1255713" lvl="1" indent="-184150"/>
            <a:r>
              <a:rPr lang="en-GB" dirty="0"/>
              <a:t>if hypothetical-deductive: Support or reject the hypothesis</a:t>
            </a:r>
            <a:br>
              <a:rPr lang="en-GB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Consider a new experiment (</a:t>
            </a:r>
            <a:r>
              <a:rPr lang="en-US" dirty="0" smtClean="0"/>
              <a:t>optional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201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Pladsholder til tekst 3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b="1">
                <a:latin typeface="Verdana" charset="0"/>
                <a:ea typeface="Verdana" charset="0"/>
                <a:cs typeface="Verdana" charset="0"/>
              </a:rPr>
              <a:t>Exercise </a:t>
            </a:r>
            <a:r>
              <a:rPr lang="mr-IN" altLang="x-none" b="1"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GB" altLang="x-none" b="1">
                <a:latin typeface="Verdana" charset="0"/>
                <a:ea typeface="Verdana" charset="0"/>
                <a:cs typeface="Verdana" charset="0"/>
              </a:rPr>
              <a:t> scrum.org</a:t>
            </a:r>
            <a:endParaRPr lang="da-DK" altLang="x-none" b="1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430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4176713"/>
            <a:ext cx="28654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2430463" y="5859463"/>
            <a:ext cx="6261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hlinkClick r:id="rId5"/>
              </a:rPr>
              <a:t>https://www.classmarker.com/online-test/start/?quiz=grx55b93a4d40895</a:t>
            </a:r>
            <a:r>
              <a:rPr lang="en-US" altLang="x-none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Pladsholder til tekst 1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en-US">
                <a:latin typeface="Verdana" charset="0"/>
                <a:ea typeface="Verdana" charset="0"/>
                <a:cs typeface="Verdana" charset="0"/>
              </a:rPr>
              <a:t>Communication</a:t>
            </a:r>
            <a:endParaRPr lang="en-GB" altLang="en-US"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what?</a:t>
            </a:r>
            <a:endParaRPr lang="en-US" dirty="0"/>
          </a:p>
        </p:txBody>
      </p:sp>
      <p:sp>
        <p:nvSpPr>
          <p:cNvPr id="21506" name="Pladsholder til indhold 2"/>
          <p:cNvSpPr>
            <a:spLocks noGrp="1"/>
          </p:cNvSpPr>
          <p:nvPr>
            <p:ph sz="quarter" idx="12"/>
          </p:nvPr>
        </p:nvSpPr>
        <p:spPr bwMode="auto">
          <a:xfrm>
            <a:off x="510347" y="1669774"/>
            <a:ext cx="8086620" cy="462500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GB" altLang="en-US" sz="2000" b="1" dirty="0">
                <a:ea typeface="Verdana" charset="0"/>
                <a:cs typeface="Verdana" charset="0"/>
              </a:rPr>
              <a:t>What is communicated?</a:t>
            </a:r>
          </a:p>
          <a:p>
            <a:pPr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The end product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The running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Artefacts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Models towards the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Knowledge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End-users 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developers 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Analysis of the user </a:t>
            </a:r>
            <a:r>
              <a:rPr lang="en-GB" altLang="en-US" sz="2000" dirty="0" smtClean="0">
                <a:ea typeface="Verdana" charset="0"/>
                <a:cs typeface="Verdana" charset="0"/>
              </a:rPr>
              <a:t>organization</a:t>
            </a:r>
            <a:br>
              <a:rPr lang="en-GB" altLang="en-US" sz="2000" dirty="0" smtClean="0">
                <a:ea typeface="Verdana" charset="0"/>
                <a:cs typeface="Verdana" charset="0"/>
              </a:rPr>
            </a:br>
            <a:endParaRPr lang="en-GB" altLang="en-US" sz="2000" dirty="0">
              <a:ea typeface="Verdana" charset="0"/>
              <a:cs typeface="Verdana" charset="0"/>
            </a:endParaRP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Developers 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end-users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Design of the future IT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model - The process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 smtClean="0"/>
              <a:t>We have to create something new </a:t>
            </a:r>
            <a:r>
              <a:rPr lang="en-US" sz="2000" dirty="0"/>
              <a:t>through integration </a:t>
            </a:r>
            <a:r>
              <a:rPr lang="en-US" sz="2000" dirty="0" smtClean="0"/>
              <a:t>of knowledge</a:t>
            </a:r>
            <a:endParaRPr lang="en-US" sz="20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17600" y="2960821"/>
            <a:ext cx="2743200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0000" y="2960821"/>
            <a:ext cx="2862263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220788" y="3162433"/>
            <a:ext cx="2536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Users</a:t>
            </a:r>
            <a:r>
              <a:rPr lang="en-US" altLang="en-GB">
                <a:latin typeface="Century Gothic" charset="0"/>
                <a:ea typeface="MS PGothic" charset="-128"/>
              </a:rPr>
              <a:t>’</a:t>
            </a:r>
            <a:r>
              <a:rPr lang="en-US" altLang="en-US">
                <a:latin typeface="Century Gothic" charset="0"/>
                <a:ea typeface="MS PGothic" charset="-128"/>
              </a:rPr>
              <a:t> present work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062538" y="3191008"/>
            <a:ext cx="29067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dirty="0">
                <a:latin typeface="Century Gothic" charset="0"/>
                <a:ea typeface="MS PGothic" charset="-128"/>
              </a:rPr>
              <a:t>Technological</a:t>
            </a:r>
            <a:r>
              <a:rPr lang="en-US" altLang="en-US" dirty="0">
                <a:latin typeface="Calibri" charset="0"/>
                <a:ea typeface="MS PGothic" charset="-128"/>
              </a:rPr>
              <a:t> </a:t>
            </a:r>
            <a:r>
              <a:rPr lang="en-US" altLang="en-US" dirty="0">
                <a:latin typeface="Century Gothic" charset="0"/>
                <a:ea typeface="MS PGothic" charset="-128"/>
              </a:rPr>
              <a:t>options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149600" y="4145096"/>
            <a:ext cx="2438400" cy="1085850"/>
          </a:xfrm>
          <a:prstGeom prst="ellipse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808413" y="4314406"/>
            <a:ext cx="11350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Design</a:t>
            </a:r>
          </a:p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process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0" y="5829433"/>
            <a:ext cx="2743200" cy="788988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600450" y="6035808"/>
            <a:ext cx="16383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New</a:t>
            </a:r>
            <a:r>
              <a:rPr lang="en-US" altLang="en-US">
                <a:latin typeface="Calibri" charset="0"/>
                <a:ea typeface="MS PGothic" charset="-128"/>
              </a:rPr>
              <a:t> </a:t>
            </a:r>
            <a:r>
              <a:rPr lang="en-US" altLang="en-US">
                <a:latin typeface="Century Gothic" charset="0"/>
                <a:ea typeface="MS PGothic" charset="-128"/>
              </a:rPr>
              <a:t>system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5400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4864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962400" y="53166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model- Process II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Abstract knowledge gives us overview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Concrete knowledge makes/helps us understand abstract knowledge</a:t>
            </a:r>
            <a:endParaRPr lang="en-GB" sz="2000" dirty="0"/>
          </a:p>
        </p:txBody>
      </p:sp>
      <p:sp>
        <p:nvSpPr>
          <p:cNvPr id="4" name="Tekstboks 3"/>
          <p:cNvSpPr txBox="1"/>
          <p:nvPr/>
        </p:nvSpPr>
        <p:spPr>
          <a:xfrm>
            <a:off x="738810" y="6035845"/>
            <a:ext cx="7270750" cy="7080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Abstract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gives us overview, but introduces uncertainty </a:t>
            </a:r>
          </a:p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Concrete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reduces uncertainty, but introduces complexity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79594" y="3543921"/>
            <a:ext cx="3556000" cy="561975"/>
          </a:xfrm>
          <a:prstGeom prst="rect">
            <a:avLst/>
          </a:prstGeom>
          <a:solidFill>
            <a:srgbClr val="92D05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379594" y="5020296"/>
            <a:ext cx="3556000" cy="533400"/>
          </a:xfrm>
          <a:prstGeom prst="rect">
            <a:avLst/>
          </a:prstGeom>
          <a:solidFill>
            <a:srgbClr val="0070C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chemeClr val="bg1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854257" y="3634408"/>
            <a:ext cx="27066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Abstract knowledge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714557" y="5086971"/>
            <a:ext cx="28495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Concrete knowledge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28875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10800000">
            <a:off x="48179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522344" y="4326558"/>
            <a:ext cx="13652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608569" y="4361483"/>
            <a:ext cx="16208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Understand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418194" y="3634408"/>
            <a:ext cx="98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Model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6418194" y="5150471"/>
            <a:ext cx="14874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Real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x-none" dirty="0">
                <a:ea typeface="Verdana" charset="0"/>
                <a:cs typeface="Verdana" charset="0"/>
              </a:rPr>
              <a:t>Principle of limited reduction</a:t>
            </a:r>
            <a:br>
              <a:rPr lang="en-US" altLang="x-none" dirty="0">
                <a:ea typeface="Verdana" charset="0"/>
                <a:cs typeface="Verdana" charset="0"/>
              </a:rPr>
            </a:br>
            <a:r>
              <a:rPr lang="en-US" altLang="x-none" dirty="0">
                <a:ea typeface="Verdana" charset="0"/>
                <a:cs typeface="Verdana" charset="0"/>
              </a:rPr>
              <a:t>- combine the two approaches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6950" y="1919288"/>
            <a:ext cx="364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Uncertainty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43213" y="4725988"/>
            <a:ext cx="288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Complexity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 flipV="1">
            <a:off x="2574925" y="2290763"/>
            <a:ext cx="863600" cy="2430462"/>
          </a:xfrm>
          <a:prstGeom prst="curvedRightArrow">
            <a:avLst>
              <a:gd name="adj1" fmla="val 56287"/>
              <a:gd name="adj2" fmla="val 112574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 flipH="1">
            <a:off x="4903788" y="2322513"/>
            <a:ext cx="863600" cy="2428875"/>
          </a:xfrm>
          <a:prstGeom prst="curvedRightArrow">
            <a:avLst>
              <a:gd name="adj1" fmla="val 56276"/>
              <a:gd name="adj2" fmla="val 112578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16200000">
            <a:off x="4882356" y="3305970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Experiments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47662" y="3089276"/>
            <a:ext cx="2879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Reduction/ </a:t>
            </a:r>
          </a:p>
          <a:p>
            <a:pPr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decomposition</a:t>
            </a:r>
          </a:p>
        </p:txBody>
      </p:sp>
      <p:sp>
        <p:nvSpPr>
          <p:cNvPr id="13320" name="Rectangle 10"/>
          <p:cNvSpPr txBox="1">
            <a:spLocks noChangeArrowheads="1"/>
          </p:cNvSpPr>
          <p:nvPr/>
        </p:nvSpPr>
        <p:spPr bwMode="auto">
          <a:xfrm>
            <a:off x="457200" y="5764696"/>
            <a:ext cx="8229600" cy="5440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8" rIns="91437" bIns="45718"/>
          <a:lstStyle>
            <a:lvl1pPr marL="341313" indent="-341313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BB040"/>
              </a:buClr>
            </a:pPr>
            <a:r>
              <a:rPr lang="en-GB" altLang="en-US" sz="2400">
                <a:solidFill>
                  <a:srgbClr val="00163B"/>
                </a:solidFill>
                <a:latin typeface="Calibri" charset="0"/>
                <a:ea typeface="MS PGothic" charset="-128"/>
              </a:rPr>
              <a:t>Spiral paradigm - iterations!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smtClean="0"/>
              <a:t>6 Areas </a:t>
            </a:r>
            <a:r>
              <a:rPr lang="en-GB" dirty="0"/>
              <a:t>of Knowledge</a:t>
            </a:r>
            <a:endParaRPr lang="en-US" dirty="0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5613" y="2911475"/>
            <a:ext cx="6950075" cy="1885950"/>
            <a:chOff x="1725613" y="2911475"/>
            <a:chExt cx="6950075" cy="188595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heme2" id="{08277009-961E-7340-96EC-AEE2512040E5}" vid="{706451E5-92D3-B040-B5E7-D5879E9E2658}"/>
    </a:ext>
  </a:extLst>
</a:theme>
</file>

<file path=ppt/theme/theme2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ph_Business" id="{B182D0E0-5F0C-4327-BFCF-618CE1F06C1D}" vid="{E32B3180-6017-4E03-ABB2-44B3014A0013}"/>
    </a:ext>
  </a:extLst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31405</TotalTime>
  <Words>1212</Words>
  <Application>Microsoft Office PowerPoint</Application>
  <PresentationFormat>Skærmshow (4:3)</PresentationFormat>
  <Paragraphs>386</Paragraphs>
  <Slides>37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Diastitler</vt:lpstr>
      </vt:variant>
      <vt:variant>
        <vt:i4>37</vt:i4>
      </vt:variant>
    </vt:vector>
  </HeadingPairs>
  <TitlesOfParts>
    <vt:vector size="39" baseType="lpstr">
      <vt:lpstr>Theme2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Experiment sequences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KNORD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Polymorfi,  sortering og søgning</dc:title>
  <dc:subject>Prg</dc:subject>
  <dc:creator>Henrik Hauge</dc:creator>
  <cp:lastModifiedBy>Jan Borg (BORG - Adjunkt - Cphbusiness)</cp:lastModifiedBy>
  <cp:revision>275</cp:revision>
  <cp:lastPrinted>1601-01-01T00:00:00Z</cp:lastPrinted>
  <dcterms:created xsi:type="dcterms:W3CDTF">1601-01-01T00:00:00Z</dcterms:created>
  <dcterms:modified xsi:type="dcterms:W3CDTF">2017-12-11T14:48:22Z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eaching Date">
    <vt:lpwstr>2009-04-14T00:00:00Z</vt:lpwstr>
  </property>
  <property fmtid="{D5CDD505-2E9C-101B-9397-08002B2CF9AE}" pid="4" name="Tema">
    <vt:lpwstr/>
  </property>
  <property fmtid="{D5CDD505-2E9C-101B-9397-08002B2CF9AE}" pid="5" name="ContentType">
    <vt:lpwstr>Document</vt:lpwstr>
  </property>
</Properties>
</file>