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56" r:id="rId2"/>
    <p:sldId id="303" r:id="rId3"/>
    <p:sldId id="279" r:id="rId4"/>
    <p:sldId id="280" r:id="rId5"/>
    <p:sldId id="264" r:id="rId6"/>
    <p:sldId id="305" r:id="rId7"/>
    <p:sldId id="265" r:id="rId8"/>
    <p:sldId id="286" r:id="rId9"/>
    <p:sldId id="288" r:id="rId10"/>
    <p:sldId id="317" r:id="rId11"/>
    <p:sldId id="318" r:id="rId12"/>
    <p:sldId id="321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98" r:id="rId22"/>
    <p:sldId id="299" r:id="rId23"/>
    <p:sldId id="300" r:id="rId24"/>
    <p:sldId id="274" r:id="rId25"/>
    <p:sldId id="266" r:id="rId26"/>
    <p:sldId id="27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CC0E9-1F42-274E-8DAE-B284493A4470}">
          <p14:sldIdLst/>
        </p14:section>
        <p14:section name="Project" id="{40C8E6B6-E9E6-2F43-B93D-A0243D079DE4}">
          <p14:sldIdLst>
            <p14:sldId id="256"/>
            <p14:sldId id="303"/>
            <p14:sldId id="279"/>
            <p14:sldId id="280"/>
            <p14:sldId id="264"/>
            <p14:sldId id="305"/>
            <p14:sldId id="265"/>
            <p14:sldId id="286"/>
            <p14:sldId id="288"/>
            <p14:sldId id="317"/>
            <p14:sldId id="318"/>
            <p14:sldId id="321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  <p14:sldId id="300"/>
            <p14:sldId id="274"/>
            <p14:sldId id="266"/>
            <p14:sldId id="275"/>
          </p14:sldIdLst>
        </p14:section>
        <p14:section name="Scrum.org" id="{791E24FF-0B03-C747-9B56-222E2D4883C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6699" autoAdjust="0"/>
  </p:normalViewPr>
  <p:slideViewPr>
    <p:cSldViewPr>
      <p:cViewPr varScale="1">
        <p:scale>
          <a:sx n="65" d="100"/>
          <a:sy n="65" d="100"/>
        </p:scale>
        <p:origin x="11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45581-1A6B-4085-BC94-9BC27E706278}" type="datetimeFigureOut">
              <a:rPr lang="en-GB" smtClean="0"/>
              <a:t>21/05/2018</a:t>
            </a:fld>
            <a:endParaRPr lang="en-GB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53C3E-09B0-4B75-9312-93B544BD75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9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33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1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314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6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56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094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3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7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dsholder til diasbille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smtClean="0"/>
          </a:p>
        </p:txBody>
      </p:sp>
      <p:sp>
        <p:nvSpPr>
          <p:cNvPr id="47108" name="Pladsholder til diasnumm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7F6E9DF-582D-401F-986C-3488562A6893}" type="slidenum">
              <a:rPr lang="da-DK" altLang="da-DK" smtClean="0"/>
              <a:pPr eaLnBrk="1" hangingPunct="1">
                <a:defRPr/>
              </a:pPr>
              <a:t>19</a:t>
            </a:fld>
            <a:endParaRPr lang="da-DK" altLang="da-DK" smtClean="0"/>
          </a:p>
        </p:txBody>
      </p:sp>
    </p:spTree>
    <p:extLst>
      <p:ext uri="{BB962C8B-B14F-4D97-AF65-F5344CB8AC3E}">
        <p14:creationId xmlns:p14="http://schemas.microsoft.com/office/powerpoint/2010/main" val="2276191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0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0F470EB-312B-4A4E-AC4C-CA4CA27F5E37}" type="slidenum">
              <a:rPr lang="da-DK" altLang="en-US"/>
              <a:pPr eaLnBrk="1" hangingPunct="1">
                <a:defRPr/>
              </a:pPr>
              <a:t>2</a:t>
            </a:fld>
            <a:endParaRPr lang="da-DK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436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5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65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24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74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35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088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C37D5-36E3-4B91-9194-752667469229}" type="slidenum">
              <a:rPr lang="da-DK" altLang="en-US" smtClean="0"/>
              <a:pPr eaLnBrk="1" hangingPunct="1"/>
              <a:t>3</a:t>
            </a:fld>
            <a:endParaRPr lang="da-DK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44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9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71F857E-E19A-45C4-80B7-F4956C100036}" type="slidenum">
              <a:rPr lang="da-DK" altLang="en-US"/>
              <a:pPr eaLnBrk="1" hangingPunct="1">
                <a:defRPr/>
              </a:pPr>
              <a:t>5</a:t>
            </a:fld>
            <a:endParaRPr lang="da-DK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09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8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291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01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53C3E-09B0-4B75-9312-93B544BD753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9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9" name="Picture 1" descr="5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177144"/>
            <a:ext cx="7644160" cy="1867488"/>
          </a:xfrm>
          <a:prstGeom prst="rect">
            <a:avLst/>
          </a:prstGeom>
        </p:spPr>
      </p:pic>
      <p:pic>
        <p:nvPicPr>
          <p:cNvPr id="10" name="Picture 2" descr="CPH_CBA_Payoff_NEG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4" y="1058114"/>
            <a:ext cx="6726279" cy="182519"/>
          </a:xfrm>
          <a:prstGeom prst="rect">
            <a:avLst/>
          </a:prstGeom>
        </p:spPr>
      </p:pic>
      <p:sp>
        <p:nvSpPr>
          <p:cNvPr id="20" name="Pladsholder til tekst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036" y="3349346"/>
            <a:ext cx="6807747" cy="722166"/>
          </a:xfrm>
          <a:prstGeom prst="rect">
            <a:avLst/>
          </a:prstGeom>
          <a:ln>
            <a:noFill/>
          </a:ln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da-DK" dirty="0" smtClean="0"/>
              <a:t>Tilføj titel</a:t>
            </a:r>
            <a:endParaRPr lang="da-DK" dirty="0"/>
          </a:p>
        </p:txBody>
      </p:sp>
      <p:sp>
        <p:nvSpPr>
          <p:cNvPr id="22" name="Pladsholder til tekst 2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4073775"/>
            <a:ext cx="6816159" cy="2103159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13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smtClean="0">
                <a:solidFill>
                  <a:srgbClr val="FFFFFF"/>
                </a:solidFill>
              </a:rPr>
              <a:t>PowerPoint 31.07.2012 [RET DATO]</a:t>
            </a:r>
            <a:endParaRPr lang="da-DK" dirty="0"/>
          </a:p>
        </p:txBody>
      </p:sp>
      <p:pic>
        <p:nvPicPr>
          <p:cNvPr id="11" name="Picture 5" descr="CPHbusinessNEG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4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085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yt em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0"/>
            <a:ext cx="9148293" cy="6858000"/>
          </a:xfrm>
          <a:prstGeom prst="rect">
            <a:avLst/>
          </a:prstGeom>
          <a:solidFill>
            <a:srgbClr val="00163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134" tIns="42067" rIns="84134" bIns="42067" rtlCol="0" anchor="ctr"/>
          <a:lstStyle/>
          <a:p>
            <a:pPr algn="ctr"/>
            <a:endParaRPr lang="en-US"/>
          </a:p>
        </p:txBody>
      </p:sp>
      <p:pic>
        <p:nvPicPr>
          <p:cNvPr id="4" name="Picture 6" descr="3foto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02" y="1200324"/>
            <a:ext cx="6900755" cy="3168687"/>
          </a:xfrm>
          <a:prstGeom prst="rect">
            <a:avLst/>
          </a:prstGeom>
        </p:spPr>
      </p:pic>
      <p:sp>
        <p:nvSpPr>
          <p:cNvPr id="8" name="Pladsholder til tekst 7"/>
          <p:cNvSpPr>
            <a:spLocks noGrp="1"/>
          </p:cNvSpPr>
          <p:nvPr>
            <p:ph type="body" sz="quarter" idx="10" hasCustomPrompt="1"/>
          </p:nvPr>
        </p:nvSpPr>
        <p:spPr>
          <a:xfrm>
            <a:off x="1037189" y="4468599"/>
            <a:ext cx="6982068" cy="7174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Overskrift</a:t>
            </a:r>
            <a:endParaRPr lang="da-DK" dirty="0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36" y="5194507"/>
            <a:ext cx="6982220" cy="1369537"/>
          </a:xfrm>
          <a:prstGeom prst="rect">
            <a:avLst/>
          </a:prstGeom>
        </p:spPr>
        <p:txBody>
          <a:bodyPr lIns="84134" tIns="42067" rIns="84134" bIns="42067"/>
          <a:lstStyle>
            <a:lvl1pPr marL="0" indent="0">
              <a:buFontTx/>
              <a:buNone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 dirty="0" err="1" smtClean="0"/>
              <a:t>Duis</a:t>
            </a:r>
            <a:r>
              <a:rPr lang="da-DK" dirty="0" smtClean="0"/>
              <a:t> </a:t>
            </a:r>
            <a:r>
              <a:rPr lang="da-DK" dirty="0" err="1" smtClean="0"/>
              <a:t>autem</a:t>
            </a:r>
            <a:r>
              <a:rPr lang="da-DK" dirty="0" smtClean="0"/>
              <a:t> vel </a:t>
            </a:r>
            <a:r>
              <a:rPr lang="da-DK" dirty="0" err="1" smtClean="0"/>
              <a:t>eum</a:t>
            </a:r>
            <a:r>
              <a:rPr lang="da-DK" dirty="0" smtClean="0"/>
              <a:t> </a:t>
            </a:r>
            <a:r>
              <a:rPr lang="da-DK" dirty="0" err="1" smtClean="0"/>
              <a:t>iriure</a:t>
            </a:r>
            <a:r>
              <a:rPr lang="da-DK" dirty="0" smtClean="0"/>
              <a:t> </a:t>
            </a:r>
            <a:r>
              <a:rPr lang="da-DK" dirty="0" err="1" smtClean="0"/>
              <a:t>dolor</a:t>
            </a:r>
            <a:r>
              <a:rPr lang="da-DK" dirty="0" smtClean="0"/>
              <a:t> in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r>
              <a:rPr lang="da-DK" dirty="0" smtClean="0"/>
              <a:t> </a:t>
            </a:r>
            <a:r>
              <a:rPr lang="da-DK" dirty="0" err="1" smtClean="0"/>
              <a:t>hendrerit</a:t>
            </a:r>
            <a:r>
              <a:rPr lang="da-DK" dirty="0" smtClean="0"/>
              <a:t> in </a:t>
            </a:r>
            <a:r>
              <a:rPr lang="da-DK" dirty="0" err="1" smtClean="0"/>
              <a:t>vulputate</a:t>
            </a:r>
            <a:r>
              <a:rPr lang="da-DK" dirty="0" smtClean="0"/>
              <a:t> </a:t>
            </a:r>
            <a:r>
              <a:rPr lang="da-DK" dirty="0" err="1" smtClean="0"/>
              <a:t>velit</a:t>
            </a:r>
            <a:endParaRPr lang="da-DK" dirty="0"/>
          </a:p>
        </p:txBody>
      </p:sp>
      <p:pic>
        <p:nvPicPr>
          <p:cNvPr id="6" name="Picture 5" descr="CPHbusinessNEG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541" y="9991"/>
            <a:ext cx="2152751" cy="8540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3773393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510346" y="2056143"/>
            <a:ext cx="3985453" cy="407002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1" y="2056144"/>
            <a:ext cx="3948766" cy="4070019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8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10346" y="2029639"/>
            <a:ext cx="3987042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346" y="2669402"/>
            <a:ext cx="3987041" cy="34567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2029639"/>
            <a:ext cx="3951941" cy="639762"/>
          </a:xfrm>
          <a:prstGeom prst="rect">
            <a:avLst/>
          </a:prstGeom>
        </p:spPr>
        <p:txBody>
          <a:bodyPr lIns="91437" tIns="45718" rIns="91437" bIns="45718" anchor="b"/>
          <a:lstStyle>
            <a:lvl1pPr marL="0" indent="0">
              <a:buNone/>
              <a:defRPr sz="2400" b="1"/>
            </a:lvl1pPr>
            <a:lvl2pPr marL="457184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19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7" indent="0">
              <a:buNone/>
              <a:defRPr sz="1600" b="1"/>
            </a:lvl8pPr>
            <a:lvl9pPr marL="3657471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669403"/>
            <a:ext cx="3951941" cy="3456761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10" name="Pladsholder til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510347" y="669692"/>
            <a:ext cx="8086620" cy="1143427"/>
          </a:xfrm>
          <a:prstGeom prst="rect">
            <a:avLst/>
          </a:prstGeom>
        </p:spPr>
        <p:txBody>
          <a:bodyPr lIns="84134" tIns="42067" rIns="84134" bIns="42067"/>
          <a:lstStyle>
            <a:lvl1pPr>
              <a:buNone/>
              <a:defRPr sz="3300" b="1" baseline="0">
                <a:solidFill>
                  <a:srgbClr val="FBB040"/>
                </a:solidFill>
              </a:defRPr>
            </a:lvl1pPr>
          </a:lstStyle>
          <a:p>
            <a:pPr lvl="0"/>
            <a:r>
              <a:rPr lang="da-DK" dirty="0" smtClean="0"/>
              <a:t>Skriv titel</a:t>
            </a:r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lIns="91437" tIns="45718" rIns="91437" bIns="45718" anchor="b"/>
          <a:lstStyle>
            <a:lvl1pPr algn="l">
              <a:defRPr sz="2400" b="1"/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9" y="746112"/>
            <a:ext cx="5486400" cy="3981463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3200"/>
            </a:lvl1pPr>
            <a:lvl2pPr marL="457184" indent="0">
              <a:buNone/>
              <a:defRPr sz="2800"/>
            </a:lvl2pPr>
            <a:lvl3pPr marL="914368" indent="0">
              <a:buNone/>
              <a:defRPr sz="2400"/>
            </a:lvl3pPr>
            <a:lvl4pPr marL="1371552" indent="0">
              <a:buNone/>
              <a:defRPr sz="2000"/>
            </a:lvl4pPr>
            <a:lvl5pPr marL="1828736" indent="0">
              <a:buNone/>
              <a:defRPr sz="2000"/>
            </a:lvl5pPr>
            <a:lvl6pPr marL="2285919" indent="0">
              <a:buNone/>
              <a:defRPr sz="2000"/>
            </a:lvl6pPr>
            <a:lvl7pPr marL="2743103" indent="0">
              <a:buNone/>
              <a:defRPr sz="2000"/>
            </a:lvl7pPr>
            <a:lvl8pPr marL="3200287" indent="0">
              <a:buNone/>
              <a:defRPr sz="2000"/>
            </a:lvl8pPr>
            <a:lvl9pPr marL="3657471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>
              <a:buNone/>
              <a:defRPr sz="1800"/>
            </a:lvl1pPr>
            <a:lvl2pPr marL="457184" indent="0">
              <a:buNone/>
              <a:defRPr sz="1200"/>
            </a:lvl2pPr>
            <a:lvl3pPr marL="914368" indent="0">
              <a:buNone/>
              <a:defRPr sz="1000"/>
            </a:lvl3pPr>
            <a:lvl4pPr marL="1371552" indent="0">
              <a:buNone/>
              <a:defRPr sz="900"/>
            </a:lvl4pPr>
            <a:lvl5pPr marL="1828736" indent="0">
              <a:buNone/>
              <a:defRPr sz="900"/>
            </a:lvl5pPr>
            <a:lvl6pPr marL="2285919" indent="0">
              <a:buNone/>
              <a:defRPr sz="900"/>
            </a:lvl6pPr>
            <a:lvl7pPr marL="2743103" indent="0">
              <a:buNone/>
              <a:defRPr sz="900"/>
            </a:lvl7pPr>
            <a:lvl8pPr marL="3200287" indent="0">
              <a:buNone/>
              <a:defRPr sz="900"/>
            </a:lvl8pPr>
            <a:lvl9pPr marL="3657471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  <a:prstGeom prst="rect">
            <a:avLst/>
          </a:prstGeom>
        </p:spPr>
        <p:txBody>
          <a:bodyPr lIns="91437" tIns="45718" rIns="91437" bIns="45718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 lIns="91437" tIns="45718" rIns="91437" bIns="45718"/>
          <a:lstStyle>
            <a:lvl1pPr marL="0" indent="0" algn="ctr">
              <a:buNone/>
              <a:defRPr/>
            </a:lvl1pPr>
            <a:lvl2pPr marL="457184" indent="0" algn="ctr">
              <a:buNone/>
              <a:defRPr/>
            </a:lvl2pPr>
            <a:lvl3pPr marL="914368" indent="0" algn="ctr">
              <a:buNone/>
              <a:defRPr/>
            </a:lvl3pPr>
            <a:lvl4pPr marL="1371552" indent="0" algn="ctr">
              <a:buNone/>
              <a:defRPr/>
            </a:lvl4pPr>
            <a:lvl5pPr marL="1828736" indent="0" algn="ctr">
              <a:buNone/>
              <a:defRPr/>
            </a:lvl5pPr>
            <a:lvl6pPr marL="2285919" indent="0" algn="ctr">
              <a:buNone/>
              <a:defRPr/>
            </a:lvl6pPr>
            <a:lvl7pPr marL="2743103" indent="0" algn="ctr">
              <a:buNone/>
              <a:defRPr/>
            </a:lvl7pPr>
            <a:lvl8pPr marL="3200287" indent="0" algn="ctr">
              <a:buNone/>
              <a:defRPr/>
            </a:lvl8pPr>
            <a:lvl9pPr marL="3657471" indent="0" algn="ctr">
              <a:buNone/>
              <a:defRPr/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715962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066800"/>
            <a:ext cx="8686800" cy="5334000"/>
          </a:xfrm>
          <a:prstGeom prst="rect">
            <a:avLst/>
          </a:prstGeom>
        </p:spPr>
        <p:txBody>
          <a:bodyPr lIns="91437" tIns="45718" rIns="91437" bIns="45718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og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abel 2"/>
          <p:cNvSpPr>
            <a:spLocks noGrp="1"/>
          </p:cNvSpPr>
          <p:nvPr>
            <p:ph type="tbl" idx="1"/>
          </p:nvPr>
        </p:nvSpPr>
        <p:spPr>
          <a:xfrm>
            <a:off x="457200" y="1778000"/>
            <a:ext cx="82296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da-DK" noProof="0" smtClean="0"/>
          </a:p>
        </p:txBody>
      </p:sp>
    </p:spTree>
    <p:extLst>
      <p:ext uri="{BB962C8B-B14F-4D97-AF65-F5344CB8AC3E}">
        <p14:creationId xmlns:p14="http://schemas.microsoft.com/office/powerpoint/2010/main" val="2882570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PHbusiness_RGB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01" y="10001"/>
            <a:ext cx="2159999" cy="8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</p:sldLayoutIdLst>
  <p:timing>
    <p:tnLst>
      <p:par>
        <p:cTn id="1" dur="indefinite" restart="never" nodeType="tmRoot"/>
      </p:par>
    </p:tnLst>
  </p:timing>
  <p:txStyles>
    <p:titleStyle>
      <a:lvl1pPr algn="l" defTabSz="457184" rtl="0" eaLnBrk="1" latinLnBrk="0" hangingPunct="1">
        <a:spcBef>
          <a:spcPct val="0"/>
        </a:spcBef>
        <a:buNone/>
        <a:defRPr sz="3300" kern="1200">
          <a:solidFill>
            <a:srgbClr val="FBB040"/>
          </a:solidFill>
          <a:latin typeface="Verdana"/>
          <a:ea typeface="+mj-ea"/>
          <a:cs typeface="Verdana"/>
        </a:defRPr>
      </a:lvl1pPr>
    </p:titleStyle>
    <p:bodyStyle>
      <a:lvl1pPr marL="342888" indent="-342888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1pPr>
      <a:lvl2pPr marL="742924" indent="-285740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2pPr>
      <a:lvl3pPr marL="1142959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3pPr>
      <a:lvl4pPr marL="1600143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4pPr>
      <a:lvl5pPr marL="2057327" indent="-228591" algn="l" defTabSz="457184" rtl="0" eaLnBrk="1" latinLnBrk="0" hangingPunct="1">
        <a:spcBef>
          <a:spcPct val="20000"/>
        </a:spcBef>
        <a:buClr>
          <a:srgbClr val="FBB040"/>
        </a:buClr>
        <a:buFont typeface="Wingdings" charset="2"/>
        <a:buChar char="§"/>
        <a:defRPr sz="1700" kern="1200">
          <a:solidFill>
            <a:srgbClr val="00163B"/>
          </a:solidFill>
          <a:latin typeface="Verdana"/>
          <a:ea typeface="+mn-ea"/>
          <a:cs typeface="Verdana"/>
        </a:defRPr>
      </a:lvl5pPr>
      <a:lvl6pPr marL="2514511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5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9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3" indent="-228591" algn="l" defTabSz="45718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9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7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1" algn="l" defTabSz="4571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ibm.com/developerworks/rational/library/4029.html" TargetMode="Externa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gif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body" sz="quarter" idx="10"/>
          </p:nvPr>
        </p:nvSpPr>
        <p:spPr>
          <a:xfrm>
            <a:off x="1037036" y="3349346"/>
            <a:ext cx="6807747" cy="2095878"/>
          </a:xfrm>
        </p:spPr>
        <p:txBody>
          <a:bodyPr/>
          <a:lstStyle/>
          <a:p>
            <a:r>
              <a:rPr lang="en-GB" sz="2800" u="sng" dirty="0" smtClean="0"/>
              <a:t>Program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Exam-assignment – report!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Exam-subjects – oral exam.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Theory: </a:t>
            </a:r>
            <a:r>
              <a:rPr lang="en-GB" sz="2400" dirty="0"/>
              <a:t>Comparison of methods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1"/>
          </p:nvPr>
        </p:nvSpPr>
        <p:spPr>
          <a:xfrm>
            <a:off x="7596336" y="6453336"/>
            <a:ext cx="1374724" cy="288032"/>
          </a:xfrm>
        </p:spPr>
        <p:txBody>
          <a:bodyPr/>
          <a:lstStyle/>
          <a:p>
            <a:r>
              <a:rPr lang="da-DK" sz="1400" dirty="0" smtClean="0"/>
              <a:t>PAB 2018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7940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altLang="en-US" sz="2000" dirty="0" smtClean="0"/>
          </a:p>
          <a:p>
            <a:pPr marL="742923" lvl="2" indent="-342888">
              <a:lnSpc>
                <a:spcPct val="90000"/>
              </a:lnSpc>
            </a:pPr>
            <a:endParaRPr lang="en-GB" altLang="en-US" sz="2000" dirty="0" smtClean="0"/>
          </a:p>
          <a:p>
            <a:pPr>
              <a:lnSpc>
                <a:spcPct val="90000"/>
              </a:lnSpc>
            </a:pPr>
            <a:endParaRPr lang="en-GB" altLang="en-US" sz="2000" dirty="0"/>
          </a:p>
        </p:txBody>
      </p:sp>
      <p:sp>
        <p:nvSpPr>
          <p:cNvPr id="2" name="Pladsholder til indhold 1"/>
          <p:cNvSpPr>
            <a:spLocks noGrp="1"/>
          </p:cNvSpPr>
          <p:nvPr>
            <p:ph sz="quarter" idx="12"/>
          </p:nvPr>
        </p:nvSpPr>
        <p:spPr>
          <a:xfrm>
            <a:off x="395536" y="2116874"/>
            <a:ext cx="8496943" cy="4480478"/>
          </a:xfrm>
        </p:spPr>
        <p:txBody>
          <a:bodyPr>
            <a:normAutofit/>
          </a:bodyPr>
          <a:lstStyle/>
          <a:p>
            <a:pPr marL="342888" lvl="1" indent="-342888">
              <a:lnSpc>
                <a:spcPct val="90000"/>
              </a:lnSpc>
            </a:pPr>
            <a:r>
              <a:rPr lang="en-GB" altLang="en-US" sz="2000" b="1" dirty="0"/>
              <a:t>Methods</a:t>
            </a:r>
            <a:r>
              <a:rPr lang="en-GB" altLang="en-US" sz="2000" dirty="0"/>
              <a:t> have a more or less defined scope</a:t>
            </a:r>
            <a:endParaRPr lang="en-GB" altLang="en-US" sz="800" dirty="0"/>
          </a:p>
          <a:p>
            <a:pPr marL="342888" lvl="1" indent="-342888">
              <a:lnSpc>
                <a:spcPct val="90000"/>
              </a:lnSpc>
            </a:pPr>
            <a:r>
              <a:rPr lang="en-GB" altLang="en-US" sz="2000" b="1" dirty="0"/>
              <a:t>Methods </a:t>
            </a:r>
            <a:r>
              <a:rPr lang="en-GB" altLang="en-US" sz="2000" dirty="0"/>
              <a:t>have an underlying perspective</a:t>
            </a:r>
            <a:endParaRPr lang="en-GB" altLang="en-US" sz="800" dirty="0"/>
          </a:p>
          <a:p>
            <a:pPr>
              <a:lnSpc>
                <a:spcPct val="90000"/>
              </a:lnSpc>
            </a:pPr>
            <a:r>
              <a:rPr lang="en-GB" altLang="en-US" sz="2000" b="1" dirty="0"/>
              <a:t>Methods </a:t>
            </a:r>
            <a:r>
              <a:rPr lang="en-GB" altLang="en-US" sz="2000" dirty="0"/>
              <a:t>provides guidelines for how the process should proceed: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The sequence in which to carry out the functions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The artefacts to produce</a:t>
            </a:r>
          </a:p>
          <a:p>
            <a:pPr marL="742923" lvl="2" indent="-342888">
              <a:lnSpc>
                <a:spcPct val="90000"/>
              </a:lnSpc>
            </a:pPr>
            <a:endParaRPr lang="en-GB" altLang="en-US" sz="2000" dirty="0"/>
          </a:p>
          <a:p>
            <a:r>
              <a:rPr lang="en-GB" altLang="en-US" sz="2000" dirty="0"/>
              <a:t>Experience is essential for system developers</a:t>
            </a:r>
          </a:p>
          <a:p>
            <a:r>
              <a:rPr lang="en-GB" altLang="en-US" sz="2000" dirty="0"/>
              <a:t>Methods are experience put in patterns</a:t>
            </a:r>
          </a:p>
          <a:p>
            <a:r>
              <a:rPr lang="en-GB" altLang="en-US" sz="2000" dirty="0"/>
              <a:t>Methods are not practical if the situation does not fit</a:t>
            </a:r>
          </a:p>
          <a:p>
            <a:pPr>
              <a:buFont typeface="Symbol" charset="2"/>
              <a:buChar char="Þ"/>
            </a:pPr>
            <a:r>
              <a:rPr lang="en-GB" altLang="en-US" sz="2000" dirty="0"/>
              <a:t> General knowledge – systems development theory</a:t>
            </a:r>
          </a:p>
          <a:p>
            <a:pPr>
              <a:buFont typeface="Symbol" charset="2"/>
              <a:buChar char="Þ"/>
            </a:pPr>
            <a:r>
              <a:rPr lang="en-GB" altLang="en-US" sz="2000" dirty="0"/>
              <a:t> Method Independent understanding of systems development</a:t>
            </a:r>
          </a:p>
          <a:p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669692"/>
            <a:ext cx="8424862" cy="1152525"/>
          </a:xfrm>
          <a:prstGeom prst="rect">
            <a:avLst/>
          </a:prstGeom>
        </p:spPr>
        <p:txBody>
          <a:bodyPr/>
          <a:lstStyle/>
          <a:p>
            <a:r>
              <a:rPr lang="en-GB" altLang="en-US" sz="2600" dirty="0" smtClean="0"/>
              <a:t/>
            </a:r>
            <a:br>
              <a:rPr lang="en-GB" altLang="en-US" sz="2600" dirty="0" smtClean="0"/>
            </a:br>
            <a:r>
              <a:rPr lang="en-GB" altLang="en-US" sz="2600" b="1" dirty="0">
                <a:latin typeface="Verdana"/>
                <a:ea typeface="+mn-ea"/>
              </a:rPr>
              <a:t>Methods and  systems development theory</a:t>
            </a:r>
          </a:p>
        </p:txBody>
      </p:sp>
    </p:spTree>
    <p:extLst>
      <p:ext uri="{BB962C8B-B14F-4D97-AF65-F5344CB8AC3E}">
        <p14:creationId xmlns:p14="http://schemas.microsoft.com/office/powerpoint/2010/main" val="40269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/>
              <a:t>Ideal and reality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40847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altLang="en-US" sz="2000" b="1" dirty="0"/>
              <a:t>Many methods build on a rational ideal: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Common and clearly defined goals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Adequate and accessible resources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Developers can analyse their way to relevant designs and predict their consequences</a:t>
            </a:r>
          </a:p>
          <a:p>
            <a:pPr lvl="1">
              <a:lnSpc>
                <a:spcPct val="80000"/>
              </a:lnSpc>
            </a:pPr>
            <a:endParaRPr lang="en-GB" alt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GB" altLang="en-US" sz="2000" b="1" dirty="0"/>
              <a:t>System developments projects in real life: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Starts without clearly defined goals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Design decisions are taken without analysis of alternatives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Great complexity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Changing requirements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…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101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What’s a process model and a method? </a:t>
            </a:r>
            <a:endParaRPr lang="da-DK" sz="2800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Process models are differentiated by their sequence of activities </a:t>
            </a:r>
          </a:p>
          <a:p>
            <a:pPr lvl="1"/>
            <a:r>
              <a:rPr lang="en-GB" sz="2000" dirty="0"/>
              <a:t>For instance, first full analysis, then design …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Methods are differentiated by the content of the activities </a:t>
            </a:r>
          </a:p>
          <a:p>
            <a:pPr lvl="1"/>
            <a:r>
              <a:rPr lang="en-GB" sz="2000" dirty="0"/>
              <a:t>For instance:</a:t>
            </a:r>
          </a:p>
          <a:p>
            <a:pPr lvl="2"/>
            <a:r>
              <a:rPr lang="en-GB" sz="2000" dirty="0"/>
              <a:t>Which activities are carried out during design?</a:t>
            </a:r>
          </a:p>
          <a:p>
            <a:pPr lvl="2"/>
            <a:r>
              <a:rPr lang="en-GB" sz="2000" dirty="0"/>
              <a:t>Which models are made during analysis?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8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1" y="274638"/>
            <a:ext cx="8686800" cy="1138138"/>
          </a:xfrm>
        </p:spPr>
        <p:txBody>
          <a:bodyPr/>
          <a:lstStyle/>
          <a:p>
            <a:r>
              <a:rPr lang="en-GB" altLang="en-US" b="1" dirty="0" smtClean="0"/>
              <a:t>Waterfall, predictive, plan driven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- “</a:t>
            </a:r>
            <a:r>
              <a:rPr lang="en-GB" altLang="en-US" sz="2400" dirty="0" smtClean="0"/>
              <a:t>The devil” is known by many names </a:t>
            </a:r>
            <a:r>
              <a:rPr lang="en-GB" altLang="en-US" sz="2400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Afrundet rektangel 3"/>
          <p:cNvSpPr/>
          <p:nvPr/>
        </p:nvSpPr>
        <p:spPr>
          <a:xfrm>
            <a:off x="395536" y="2276872"/>
            <a:ext cx="1872208" cy="787828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Requirements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051720" y="3217168"/>
            <a:ext cx="1872208" cy="64807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Design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3635896" y="4089308"/>
            <a:ext cx="1944216" cy="648072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Implementation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220072" y="4833495"/>
            <a:ext cx="1872208" cy="648072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Verification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732240" y="5589240"/>
            <a:ext cx="1872208" cy="648072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2060"/>
                </a:solidFill>
              </a:rPr>
              <a:t>Deployment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4" name="Opadbøjet pil 13"/>
          <p:cNvSpPr/>
          <p:nvPr/>
        </p:nvSpPr>
        <p:spPr>
          <a:xfrm flipV="1">
            <a:off x="2267744" y="2708920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padbøjet pil 14"/>
          <p:cNvSpPr/>
          <p:nvPr/>
        </p:nvSpPr>
        <p:spPr>
          <a:xfrm flipV="1">
            <a:off x="3923928" y="3573016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padbøjet pil 15"/>
          <p:cNvSpPr/>
          <p:nvPr/>
        </p:nvSpPr>
        <p:spPr>
          <a:xfrm flipV="1">
            <a:off x="5580112" y="4293096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padbøjet pil 16"/>
          <p:cNvSpPr/>
          <p:nvPr/>
        </p:nvSpPr>
        <p:spPr>
          <a:xfrm flipV="1">
            <a:off x="7092280" y="5085184"/>
            <a:ext cx="792088" cy="504056"/>
          </a:xfrm>
          <a:prstGeom prst="bentUp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207429" y="1623061"/>
            <a:ext cx="3511550" cy="156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Known goals/tasks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Maintenance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Large systems </a:t>
            </a:r>
          </a:p>
          <a:p>
            <a:pPr marL="450850" indent="-450850">
              <a:buFont typeface="Arial" panose="020B0604020202020204" pitchFamily="34" charset="0"/>
              <a:buChar char="•"/>
              <a:defRPr/>
            </a:pPr>
            <a:r>
              <a:rPr lang="en-GB" altLang="en-US" sz="2400" dirty="0" smtClean="0">
                <a:latin typeface="+mj-lt"/>
              </a:rPr>
              <a:t>Division of work</a:t>
            </a:r>
          </a:p>
        </p:txBody>
      </p:sp>
    </p:spTree>
    <p:extLst>
      <p:ext uri="{BB962C8B-B14F-4D97-AF65-F5344CB8AC3E}">
        <p14:creationId xmlns:p14="http://schemas.microsoft.com/office/powerpoint/2010/main" val="2830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Waterfall, predictive, plan driven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5789845" cy="45524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dirty="0">
                <a:latin typeface="Calibri" panose="020F0502020204030204" pitchFamily="34" charset="0"/>
              </a:rPr>
              <a:t>The process model presupposes </a:t>
            </a:r>
            <a:r>
              <a:rPr lang="en-GB" altLang="en-US" b="1" dirty="0">
                <a:latin typeface="Calibri" panose="020F0502020204030204" pitchFamily="34" charset="0"/>
              </a:rPr>
              <a:t>requirements</a:t>
            </a:r>
            <a:r>
              <a:rPr lang="en-GB" altLang="en-US" dirty="0">
                <a:latin typeface="Calibri" panose="020F0502020204030204" pitchFamily="34" charset="0"/>
              </a:rPr>
              <a:t> can be specified ”up front”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b="1" dirty="0">
                <a:latin typeface="Calibri" panose="020F0502020204030204" pitchFamily="34" charset="0"/>
              </a:rPr>
              <a:t>Cost</a:t>
            </a:r>
            <a:r>
              <a:rPr lang="en-GB" altLang="en-US" dirty="0">
                <a:latin typeface="Calibri" panose="020F0502020204030204" pitchFamily="34" charset="0"/>
              </a:rPr>
              <a:t> and </a:t>
            </a:r>
            <a:r>
              <a:rPr lang="en-GB" altLang="en-US" b="1" dirty="0">
                <a:latin typeface="Calibri" panose="020F0502020204030204" pitchFamily="34" charset="0"/>
              </a:rPr>
              <a:t>time</a:t>
            </a:r>
            <a:r>
              <a:rPr lang="en-GB" altLang="en-US" dirty="0">
                <a:latin typeface="Calibri" panose="020F0502020204030204" pitchFamily="34" charset="0"/>
              </a:rPr>
              <a:t> can thus be estimated based on the requirements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altLang="en-US" dirty="0">
                <a:latin typeface="Calibri" panose="020F0502020204030204" pitchFamily="34" charset="0"/>
              </a:rPr>
              <a:t>Fixed price contract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But what about </a:t>
            </a:r>
            <a:r>
              <a:rPr lang="en-GB" altLang="en-US" b="1" dirty="0">
                <a:latin typeface="Calibri" panose="020F0502020204030204" pitchFamily="34" charset="0"/>
              </a:rPr>
              <a:t>quality</a:t>
            </a:r>
            <a:r>
              <a:rPr lang="en-GB" altLang="en-US" dirty="0">
                <a:latin typeface="Calibri" panose="020F0502020204030204" pitchFamily="34" charset="0"/>
              </a:rPr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altLang="en-US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Better than ”code ‘n’ fix”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Immediately logical and predictable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Most software is developed like this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Fixed price contract is a must</a:t>
            </a:r>
          </a:p>
          <a:p>
            <a:endParaRPr lang="da-DK" dirty="0"/>
          </a:p>
        </p:txBody>
      </p:sp>
      <p:grpSp>
        <p:nvGrpSpPr>
          <p:cNvPr id="11" name="Gruppe 10"/>
          <p:cNvGrpSpPr/>
          <p:nvPr/>
        </p:nvGrpSpPr>
        <p:grpSpPr>
          <a:xfrm>
            <a:off x="5486840" y="2483604"/>
            <a:ext cx="3566474" cy="2745596"/>
            <a:chOff x="4092923" y="2852936"/>
            <a:chExt cx="3566474" cy="2745596"/>
          </a:xfrm>
        </p:grpSpPr>
        <p:sp>
          <p:nvSpPr>
            <p:cNvPr id="5" name="Ligebenet trekant 4"/>
            <p:cNvSpPr/>
            <p:nvPr/>
          </p:nvSpPr>
          <p:spPr>
            <a:xfrm>
              <a:off x="4355976" y="3212976"/>
              <a:ext cx="2952328" cy="194421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Plan</a:t>
              </a:r>
            </a:p>
            <a:p>
              <a:pPr algn="ctr"/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Driven</a:t>
              </a:r>
            </a:p>
            <a:p>
              <a:pPr algn="ctr"/>
              <a:endParaRPr lang="en-GB" dirty="0" smtClean="0"/>
            </a:p>
            <a:p>
              <a:pPr algn="ctr"/>
              <a:endParaRPr lang="en-GB" dirty="0"/>
            </a:p>
          </p:txBody>
        </p:sp>
        <p:sp>
          <p:nvSpPr>
            <p:cNvPr id="8" name="Tekstboks 7"/>
            <p:cNvSpPr txBox="1"/>
            <p:nvPr/>
          </p:nvSpPr>
          <p:spPr>
            <a:xfrm>
              <a:off x="5095795" y="2852936"/>
              <a:ext cx="1496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Requirements</a:t>
              </a:r>
              <a:endParaRPr lang="en-GB" dirty="0"/>
            </a:p>
          </p:txBody>
        </p:sp>
        <p:sp>
          <p:nvSpPr>
            <p:cNvPr id="9" name="Tekstboks 8"/>
            <p:cNvSpPr txBox="1"/>
            <p:nvPr/>
          </p:nvSpPr>
          <p:spPr>
            <a:xfrm>
              <a:off x="4092923" y="5229200"/>
              <a:ext cx="594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Cost</a:t>
              </a:r>
              <a:endParaRPr lang="en-GB" dirty="0"/>
            </a:p>
          </p:txBody>
        </p:sp>
        <p:sp>
          <p:nvSpPr>
            <p:cNvPr id="10" name="Tekstboks 9"/>
            <p:cNvSpPr txBox="1"/>
            <p:nvPr/>
          </p:nvSpPr>
          <p:spPr>
            <a:xfrm>
              <a:off x="7009860" y="52292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Time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000" dirty="0"/>
              <a:t>Problems with the waterfall model</a:t>
            </a:r>
            <a:endParaRPr lang="da-DK" sz="30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336461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" panose="020F0502020204030204" pitchFamily="34" charset="0"/>
              </a:rPr>
              <a:t>31 % of projects were cancelled before completion</a:t>
            </a:r>
          </a:p>
          <a:p>
            <a:r>
              <a:rPr lang="en-GB" sz="2000" dirty="0">
                <a:latin typeface="Calibri" panose="020F0502020204030204" pitchFamily="34" charset="0"/>
              </a:rPr>
              <a:t>53 % of the projects will cost more than 189% of their estimates</a:t>
            </a:r>
          </a:p>
          <a:p>
            <a:r>
              <a:rPr lang="en-GB" sz="2000" dirty="0">
                <a:latin typeface="Calibri" panose="020F0502020204030204" pitchFamily="34" charset="0"/>
              </a:rPr>
              <a:t>Only 16 % of projects are completed on time and budget</a:t>
            </a:r>
          </a:p>
          <a:p>
            <a:r>
              <a:rPr lang="en-GB" sz="2000" dirty="0">
                <a:latin typeface="Calibri" panose="020F0502020204030204" pitchFamily="34" charset="0"/>
              </a:rPr>
              <a:t>Completed projects delivered only 42% of the original requirements</a:t>
            </a:r>
          </a:p>
          <a:p>
            <a:endParaRPr lang="en-GB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Calibri" panose="020F0502020204030204" pitchFamily="34" charset="0"/>
              </a:rPr>
              <a:t>Ineffective treatment of requirements is the primary cause of cancelled projects: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13% of projects lack user input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12% of projects have incomplete requirement specifications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</a:rPr>
              <a:t>12% of projects have changing requirement specifications</a:t>
            </a:r>
          </a:p>
          <a:p>
            <a:pPr lvl="1"/>
            <a:endParaRPr lang="en-GB" sz="2000" dirty="0" smtClean="0"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ekst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sz="3000" dirty="0"/>
              <a:t>Iterative and incremental processes</a:t>
            </a:r>
            <a:endParaRPr lang="da-DK" sz="300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6244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Advanced development tools and technologies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Increased ‘time-to-market’ pressure</a:t>
            </a:r>
          </a:p>
          <a:p>
            <a:pPr>
              <a:buFont typeface="Symbol" charset="2"/>
              <a:buChar char="Þ"/>
            </a:pPr>
            <a:r>
              <a:rPr lang="en-GB" altLang="en-US" dirty="0">
                <a:latin typeface="Calibri" panose="020F0502020204030204" pitchFamily="34" charset="0"/>
              </a:rPr>
              <a:t> Need for new innovative exploration based methods</a:t>
            </a:r>
          </a:p>
          <a:p>
            <a:pPr marL="0" indent="0"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dirty="0">
                <a:latin typeface="Calibri" panose="020F0502020204030204" pitchFamily="34" charset="0"/>
              </a:rPr>
              <a:t>Generic model for iterative and incremental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Spiral model: Experimental exploration</a:t>
            </a:r>
          </a:p>
          <a:p>
            <a:pPr marL="0" indent="0">
              <a:buNone/>
            </a:pPr>
            <a:endParaRPr lang="en-GB" alt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altLang="en-US" b="1" dirty="0">
                <a:latin typeface="Calibri" panose="020F050202020403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RAD (Rapid Application Development): Development of prototypes with advances tools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dirty="0">
                <a:latin typeface="Calibri" panose="020F0502020204030204" pitchFamily="34" charset="0"/>
              </a:rPr>
              <a:t>UP: Iterative and incremental development of big and complex systems</a:t>
            </a:r>
            <a:endParaRPr lang="en-GB" alt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9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4061" y="155728"/>
            <a:ext cx="8229600" cy="1143000"/>
          </a:xfrm>
        </p:spPr>
        <p:txBody>
          <a:bodyPr/>
          <a:lstStyle/>
          <a:p>
            <a:r>
              <a:rPr lang="en-GB" b="1" dirty="0">
                <a:ea typeface="+mn-ea"/>
              </a:rPr>
              <a:t>Spiral model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2800" dirty="0" smtClean="0">
                <a:solidFill>
                  <a:schemeClr val="tx1"/>
                </a:solidFill>
              </a:rPr>
              <a:t>- iterative og incremental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76107"/>
            <a:ext cx="5570402" cy="5616249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24128" y="2492896"/>
            <a:ext cx="3533589" cy="3816424"/>
          </a:xfrm>
          <a:prstGeom prst="rect">
            <a:avLst/>
          </a:prstGeom>
        </p:spPr>
        <p:txBody>
          <a:bodyPr lIns="91437" tIns="45718" rIns="91437" bIns="45718"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+mn-lt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 smtClean="0"/>
              <a:t>Boehm 1988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The first published 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iterative og incremental method</a:t>
            </a:r>
          </a:p>
          <a:p>
            <a:pPr>
              <a:lnSpc>
                <a:spcPct val="90000"/>
              </a:lnSpc>
            </a:pPr>
            <a:endParaRPr lang="en-GB" altLang="en-US" sz="2000" dirty="0" smtClean="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Accept of change of requirements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Focus on continuous feedback</a:t>
            </a:r>
          </a:p>
          <a:p>
            <a:pPr>
              <a:lnSpc>
                <a:spcPct val="90000"/>
              </a:lnSpc>
            </a:pPr>
            <a:r>
              <a:rPr lang="en-GB" altLang="en-US" sz="2000" dirty="0" smtClean="0">
                <a:latin typeface="Calibri" panose="020F0502020204030204" pitchFamily="34" charset="0"/>
              </a:rPr>
              <a:t>Gradually expansion of the  system through prototypes</a:t>
            </a:r>
          </a:p>
          <a:p>
            <a:pPr>
              <a:buFont typeface="Symbol" charset="2"/>
              <a:buChar char="Þ"/>
            </a:pPr>
            <a:endParaRPr lang="en-GB" alt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Unified Process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632848" cy="5159381"/>
          </a:xfrm>
        </p:spPr>
      </p:pic>
    </p:spTree>
    <p:extLst>
      <p:ext uri="{BB962C8B-B14F-4D97-AF65-F5344CB8AC3E}">
        <p14:creationId xmlns:p14="http://schemas.microsoft.com/office/powerpoint/2010/main" val="273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5"/>
          <p:cNvSpPr>
            <a:spLocks noGrp="1"/>
          </p:cNvSpPr>
          <p:nvPr>
            <p:ph type="title"/>
          </p:nvPr>
        </p:nvSpPr>
        <p:spPr>
          <a:xfrm>
            <a:off x="175906" y="24709"/>
            <a:ext cx="6431631" cy="715962"/>
          </a:xfrm>
        </p:spPr>
        <p:txBody>
          <a:bodyPr>
            <a:normAutofit/>
          </a:bodyPr>
          <a:lstStyle/>
          <a:p>
            <a:pPr marL="342888" indent="-342888">
              <a:spcBef>
                <a:spcPct val="20000"/>
              </a:spcBef>
              <a:buClr>
                <a:srgbClr val="FBB040"/>
              </a:buClr>
            </a:pPr>
            <a:r>
              <a:rPr lang="en-GB" altLang="da-DK" sz="2800" b="1" dirty="0">
                <a:latin typeface="Verdana"/>
                <a:ea typeface="+mn-ea"/>
              </a:rPr>
              <a:t>Waterfall vs. Iterative Process </a:t>
            </a:r>
          </a:p>
        </p:txBody>
      </p:sp>
      <p:pic>
        <p:nvPicPr>
          <p:cNvPr id="23555" name="Pladsholder til indhold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48680"/>
            <a:ext cx="5148064" cy="2988947"/>
          </a:xfr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94" y="3619500"/>
            <a:ext cx="51181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kstboks 10"/>
          <p:cNvSpPr txBox="1">
            <a:spLocks noChangeArrowheads="1"/>
          </p:cNvSpPr>
          <p:nvPr/>
        </p:nvSpPr>
        <p:spPr bwMode="auto">
          <a:xfrm>
            <a:off x="5292505" y="1248799"/>
            <a:ext cx="38512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400" dirty="0" smtClean="0">
                <a:latin typeface="Arial" charset="0"/>
              </a:rPr>
              <a:t>There can be feedback loops between these steps, but the dominant practice is that a particular discipline is mostly completed before moving on to the next discipline.</a:t>
            </a:r>
            <a:endParaRPr lang="en-GB" altLang="da-DK" sz="1400" dirty="0">
              <a:latin typeface="Arial" charset="0"/>
            </a:endParaRPr>
          </a:p>
        </p:txBody>
      </p:sp>
      <p:sp>
        <p:nvSpPr>
          <p:cNvPr id="23560" name="Rektangel 11"/>
          <p:cNvSpPr>
            <a:spLocks noChangeArrowheads="1"/>
          </p:cNvSpPr>
          <p:nvPr/>
        </p:nvSpPr>
        <p:spPr bwMode="auto">
          <a:xfrm>
            <a:off x="5337748" y="2564904"/>
            <a:ext cx="37607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400" dirty="0" smtClean="0">
                <a:latin typeface="Arial" charset="0"/>
              </a:rPr>
              <a:t>In an iterative process you accomplish a small amount of each of the disciplines (requirements, analysis, design, implementation, and testing) in every iteration</a:t>
            </a:r>
            <a:endParaRPr lang="en-GB" altLang="da-DK" sz="1400" dirty="0">
              <a:latin typeface="Arial" charset="0"/>
            </a:endParaRPr>
          </a:p>
        </p:txBody>
      </p:sp>
      <p:sp>
        <p:nvSpPr>
          <p:cNvPr id="23561" name="Tekstboks 12"/>
          <p:cNvSpPr txBox="1">
            <a:spLocks noChangeArrowheads="1"/>
          </p:cNvSpPr>
          <p:nvPr/>
        </p:nvSpPr>
        <p:spPr bwMode="auto">
          <a:xfrm>
            <a:off x="0" y="6525344"/>
            <a:ext cx="403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da-DK" sz="1200" dirty="0" err="1" smtClean="0">
                <a:latin typeface="Arial" charset="0"/>
              </a:rPr>
              <a:t>Kilde</a:t>
            </a:r>
            <a:r>
              <a:rPr lang="en-GB" altLang="da-DK" sz="1200" dirty="0" smtClean="0">
                <a:latin typeface="Arial" charset="0"/>
              </a:rPr>
              <a:t>: </a:t>
            </a:r>
            <a:r>
              <a:rPr lang="en-GB" altLang="da-DK" sz="1200" dirty="0" smtClean="0">
                <a:latin typeface="Arial" charset="0"/>
                <a:hlinkClick r:id="rId5"/>
              </a:rPr>
              <a:t>http://www.ibm.com/developerworks</a:t>
            </a:r>
            <a:endParaRPr lang="en-GB" altLang="da-DK" sz="12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Agenda</a:t>
            </a:r>
          </a:p>
        </p:txBody>
      </p:sp>
      <p:sp>
        <p:nvSpPr>
          <p:cNvPr id="2" name="Pladsholder til indhold 1"/>
          <p:cNvSpPr>
            <a:spLocks noGrp="1"/>
          </p:cNvSpPr>
          <p:nvPr>
            <p:ph sz="quarter" idx="12"/>
          </p:nvPr>
        </p:nvSpPr>
        <p:spPr>
          <a:xfrm>
            <a:off x="510346" y="2116874"/>
            <a:ext cx="8382133" cy="4408470"/>
          </a:xfrm>
        </p:spPr>
        <p:txBody>
          <a:bodyPr>
            <a:normAutofit/>
          </a:bodyPr>
          <a:lstStyle/>
          <a:p>
            <a:pPr marL="457184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GB" altLang="en-US" sz="2000" dirty="0"/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GB" altLang="en-US" sz="2000" b="1" dirty="0"/>
              <a:t>Goal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Be able to compare and discus different systems development processes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altLang="en-US" sz="2000" dirty="0"/>
              <a:t>Be able to classify Scrum and XP</a:t>
            </a:r>
          </a:p>
          <a:p>
            <a:pPr>
              <a:lnSpc>
                <a:spcPct val="90000"/>
              </a:lnSpc>
              <a:defRPr/>
            </a:pPr>
            <a:endParaRPr lang="en-GB" altLang="en-US" sz="2000" dirty="0"/>
          </a:p>
          <a:p>
            <a:pPr lvl="1">
              <a:lnSpc>
                <a:spcPct val="90000"/>
              </a:lnSpc>
              <a:defRPr/>
            </a:pPr>
            <a:endParaRPr lang="en-GB" altLang="en-US" sz="2000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00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37" y="2205037"/>
            <a:ext cx="2600325" cy="2447925"/>
          </a:xfrm>
          <a:prstGeom prst="rect">
            <a:avLst/>
          </a:prstGeom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US" b="1" dirty="0">
                <a:latin typeface="Verdana"/>
                <a:ea typeface="+mn-ea"/>
              </a:rPr>
              <a:t>Agile (adaptive) processes</a:t>
            </a:r>
          </a:p>
        </p:txBody>
      </p:sp>
      <p:pic>
        <p:nvPicPr>
          <p:cNvPr id="3" name="Pladsholder til indhold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8"/>
            <a:ext cx="2228850" cy="2057400"/>
          </a:xfrm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457" y="1268760"/>
            <a:ext cx="2847975" cy="1600200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81128"/>
            <a:ext cx="2683764" cy="1540764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23" y="3461454"/>
            <a:ext cx="2876550" cy="159067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69" y="5052129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 smtClean="0"/>
              <a:t>XP - agile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322787" cy="351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tekst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a-DK" altLang="en-US" dirty="0" err="1" smtClean="0"/>
              <a:t>Scrum</a:t>
            </a:r>
            <a:r>
              <a:rPr lang="da-DK" altLang="en-US" dirty="0" smtClean="0"/>
              <a:t> </a:t>
            </a:r>
            <a:r>
              <a:rPr lang="da-DK" altLang="en-US" sz="3600" dirty="0" smtClean="0"/>
              <a:t>- </a:t>
            </a:r>
            <a:r>
              <a:rPr lang="da-DK" altLang="en-US" sz="3600" dirty="0"/>
              <a:t>Agile</a:t>
            </a:r>
            <a:endParaRPr lang="da-DK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17778"/>
            <a:ext cx="5402907" cy="2701454"/>
          </a:xfrm>
          <a:prstGeom prst="rect">
            <a:avLst/>
          </a:prstGeom>
        </p:spPr>
      </p:pic>
      <p:pic>
        <p:nvPicPr>
          <p:cNvPr id="3" name="Billed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6796"/>
            <a:ext cx="6053904" cy="406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3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tekst 9"/>
          <p:cNvSpPr>
            <a:spLocks noGrp="1"/>
          </p:cNvSpPr>
          <p:nvPr>
            <p:ph type="body" sz="quarter" idx="10"/>
          </p:nvPr>
        </p:nvSpPr>
        <p:spPr>
          <a:xfrm>
            <a:off x="683568" y="744483"/>
            <a:ext cx="8208912" cy="2261181"/>
          </a:xfrm>
        </p:spPr>
        <p:txBody>
          <a:bodyPr/>
          <a:lstStyle/>
          <a:p>
            <a:r>
              <a:rPr lang="en-GB" altLang="en-US" sz="3200" dirty="0"/>
              <a:t>Value driven instead of plan driven </a:t>
            </a:r>
          </a:p>
          <a:p>
            <a:r>
              <a:rPr lang="en-GB" altLang="en-US" sz="2600" dirty="0"/>
              <a:t/>
            </a:r>
            <a:br>
              <a:rPr lang="en-GB" altLang="en-US" sz="2600" dirty="0"/>
            </a:br>
            <a:r>
              <a:rPr lang="en-GB" altLang="en-US" sz="2400" dirty="0" smtClean="0">
                <a:solidFill>
                  <a:schemeClr val="tx1"/>
                </a:solidFill>
              </a:rPr>
              <a:t>Goodbye </a:t>
            </a:r>
            <a:r>
              <a:rPr lang="en-GB" altLang="en-US" sz="2400" dirty="0">
                <a:solidFill>
                  <a:schemeClr val="tx1"/>
                </a:solidFill>
              </a:rPr>
              <a:t>to the iron triangle</a:t>
            </a:r>
            <a:endParaRPr lang="da-DK" sz="2400" dirty="0">
              <a:solidFill>
                <a:schemeClr val="tx1"/>
              </a:solidFill>
            </a:endParaRPr>
          </a:p>
        </p:txBody>
      </p:sp>
      <p:grpSp>
        <p:nvGrpSpPr>
          <p:cNvPr id="19" name="Gruppe 18"/>
          <p:cNvGrpSpPr/>
          <p:nvPr/>
        </p:nvGrpSpPr>
        <p:grpSpPr>
          <a:xfrm>
            <a:off x="827584" y="3005664"/>
            <a:ext cx="7738773" cy="3209002"/>
            <a:chOff x="467544" y="1876182"/>
            <a:chExt cx="7738773" cy="3209002"/>
          </a:xfrm>
        </p:grpSpPr>
        <p:sp>
          <p:nvSpPr>
            <p:cNvPr id="16" name="Tekstboks 15"/>
            <p:cNvSpPr txBox="1"/>
            <p:nvPr/>
          </p:nvSpPr>
          <p:spPr>
            <a:xfrm>
              <a:off x="3491880" y="2699628"/>
              <a:ext cx="13078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Determined</a:t>
              </a:r>
              <a:endParaRPr lang="en-GB" dirty="0"/>
            </a:p>
          </p:txBody>
        </p:sp>
        <p:grpSp>
          <p:nvGrpSpPr>
            <p:cNvPr id="4" name="Gruppe 3"/>
            <p:cNvGrpSpPr/>
            <p:nvPr/>
          </p:nvGrpSpPr>
          <p:grpSpPr>
            <a:xfrm>
              <a:off x="467544" y="2339588"/>
              <a:ext cx="3566474" cy="2745596"/>
              <a:chOff x="4092923" y="2852936"/>
              <a:chExt cx="3566474" cy="2745596"/>
            </a:xfrm>
          </p:grpSpPr>
          <p:sp>
            <p:nvSpPr>
              <p:cNvPr id="5" name="Ligebenet trekant 4"/>
              <p:cNvSpPr/>
              <p:nvPr/>
            </p:nvSpPr>
            <p:spPr>
              <a:xfrm>
                <a:off x="4355976" y="3212976"/>
                <a:ext cx="2952328" cy="194421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Plan</a:t>
                </a:r>
              </a:p>
              <a:p>
                <a:pPr algn="ctr"/>
                <a:r>
                  <a:rPr lang="en-GB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Driven</a:t>
                </a:r>
              </a:p>
              <a:p>
                <a:pPr algn="ctr"/>
                <a:endParaRPr lang="en-GB" dirty="0" smtClean="0"/>
              </a:p>
              <a:p>
                <a:pPr algn="ctr"/>
                <a:endParaRPr lang="en-GB" dirty="0"/>
              </a:p>
            </p:txBody>
          </p:sp>
          <p:sp>
            <p:nvSpPr>
              <p:cNvPr id="6" name="Tekstboks 5"/>
              <p:cNvSpPr txBox="1"/>
              <p:nvPr/>
            </p:nvSpPr>
            <p:spPr>
              <a:xfrm>
                <a:off x="5101035" y="2852936"/>
                <a:ext cx="1496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Requirements</a:t>
                </a:r>
                <a:endParaRPr lang="en-GB" dirty="0"/>
              </a:p>
            </p:txBody>
          </p:sp>
          <p:sp>
            <p:nvSpPr>
              <p:cNvPr id="7" name="Tekstboks 6"/>
              <p:cNvSpPr txBox="1"/>
              <p:nvPr/>
            </p:nvSpPr>
            <p:spPr>
              <a:xfrm>
                <a:off x="4092923" y="5229200"/>
                <a:ext cx="594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Cost</a:t>
                </a:r>
                <a:endParaRPr lang="en-GB" dirty="0"/>
              </a:p>
            </p:txBody>
          </p:sp>
          <p:sp>
            <p:nvSpPr>
              <p:cNvPr id="8" name="Tekstboks 7"/>
              <p:cNvSpPr txBox="1"/>
              <p:nvPr/>
            </p:nvSpPr>
            <p:spPr>
              <a:xfrm>
                <a:off x="7009860" y="52292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Time</a:t>
                </a:r>
                <a:endParaRPr lang="en-GB" dirty="0"/>
              </a:p>
            </p:txBody>
          </p:sp>
        </p:grpSp>
        <p:grpSp>
          <p:nvGrpSpPr>
            <p:cNvPr id="9" name="Gruppe 8"/>
            <p:cNvGrpSpPr/>
            <p:nvPr/>
          </p:nvGrpSpPr>
          <p:grpSpPr>
            <a:xfrm>
              <a:off x="4639842" y="2339588"/>
              <a:ext cx="3566475" cy="2745596"/>
              <a:chOff x="4092922" y="2857790"/>
              <a:chExt cx="3566475" cy="2745596"/>
            </a:xfrm>
          </p:grpSpPr>
          <p:sp>
            <p:nvSpPr>
              <p:cNvPr id="11" name="Tekstboks 10"/>
              <p:cNvSpPr txBox="1"/>
              <p:nvPr/>
            </p:nvSpPr>
            <p:spPr>
              <a:xfrm>
                <a:off x="7009860" y="285779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Time</a:t>
                </a:r>
                <a:endParaRPr lang="en-GB" dirty="0"/>
              </a:p>
            </p:txBody>
          </p:sp>
          <p:sp>
            <p:nvSpPr>
              <p:cNvPr id="12" name="Tekstboks 11"/>
              <p:cNvSpPr txBox="1"/>
              <p:nvPr/>
            </p:nvSpPr>
            <p:spPr>
              <a:xfrm>
                <a:off x="4092922" y="2857790"/>
                <a:ext cx="1134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Resources</a:t>
                </a:r>
                <a:endParaRPr lang="en-GB" dirty="0"/>
              </a:p>
            </p:txBody>
          </p:sp>
          <p:sp>
            <p:nvSpPr>
              <p:cNvPr id="13" name="Tekstboks 12"/>
              <p:cNvSpPr txBox="1"/>
              <p:nvPr/>
            </p:nvSpPr>
            <p:spPr>
              <a:xfrm>
                <a:off x="5814442" y="5234054"/>
                <a:ext cx="1496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Requirements</a:t>
                </a:r>
                <a:endParaRPr lang="en-GB" dirty="0"/>
              </a:p>
            </p:txBody>
          </p:sp>
        </p:grpSp>
        <p:sp>
          <p:nvSpPr>
            <p:cNvPr id="2" name="Ligebenet trekant 1"/>
            <p:cNvSpPr/>
            <p:nvPr/>
          </p:nvSpPr>
          <p:spPr>
            <a:xfrm rot="10800000">
              <a:off x="5165949" y="2708920"/>
              <a:ext cx="2862435" cy="183155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Tekstboks 2"/>
            <p:cNvSpPr txBox="1"/>
            <p:nvPr/>
          </p:nvSpPr>
          <p:spPr>
            <a:xfrm>
              <a:off x="6191252" y="3002660"/>
              <a:ext cx="7995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Value</a:t>
              </a:r>
            </a:p>
            <a:p>
              <a:r>
                <a:rPr lang="en-GB" dirty="0" smtClean="0">
                  <a:solidFill>
                    <a:schemeClr val="accent1">
                      <a:lumMod val="50000"/>
                    </a:schemeClr>
                  </a:solidFill>
                </a:rPr>
                <a:t>Driven</a:t>
              </a:r>
              <a:endParaRPr lang="en-GB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5" name="Lige pilforbindelse 14"/>
            <p:cNvCxnSpPr/>
            <p:nvPr/>
          </p:nvCxnSpPr>
          <p:spPr>
            <a:xfrm>
              <a:off x="2313248" y="2708920"/>
              <a:ext cx="2826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/>
            <p:cNvCxnSpPr/>
            <p:nvPr/>
          </p:nvCxnSpPr>
          <p:spPr>
            <a:xfrm>
              <a:off x="3707904" y="4612486"/>
              <a:ext cx="28261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kstboks 19"/>
            <p:cNvSpPr txBox="1"/>
            <p:nvPr/>
          </p:nvSpPr>
          <p:spPr>
            <a:xfrm>
              <a:off x="4531105" y="4221088"/>
              <a:ext cx="11184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Estimated</a:t>
              </a:r>
              <a:endParaRPr lang="en-GB" dirty="0"/>
            </a:p>
          </p:txBody>
        </p:sp>
        <p:sp>
          <p:nvSpPr>
            <p:cNvPr id="17" name="Tekstboks 16"/>
            <p:cNvSpPr txBox="1"/>
            <p:nvPr/>
          </p:nvSpPr>
          <p:spPr>
            <a:xfrm>
              <a:off x="1763688" y="1876182"/>
              <a:ext cx="1141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Waterfall</a:t>
              </a:r>
              <a:endParaRPr lang="en-GB" sz="2000" dirty="0"/>
            </a:p>
          </p:txBody>
        </p:sp>
        <p:sp>
          <p:nvSpPr>
            <p:cNvPr id="22" name="Tekstboks 21"/>
            <p:cNvSpPr txBox="1"/>
            <p:nvPr/>
          </p:nvSpPr>
          <p:spPr>
            <a:xfrm>
              <a:off x="5992364" y="1876182"/>
              <a:ext cx="700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Agile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1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800" b="1" dirty="0">
                <a:ea typeface="+mn-ea"/>
              </a:rPr>
              <a:t>Sub functions of systems development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1503363" y="2555875"/>
            <a:ext cx="261143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sz="2000" dirty="0" smtClean="0"/>
              <a:t>Analysis</a:t>
            </a:r>
          </a:p>
          <a:p>
            <a:pPr algn="ctr" eaLnBrk="0" hangingPunct="0"/>
            <a:r>
              <a:rPr lang="en-GB" altLang="en-US" sz="2000" dirty="0" smtClean="0"/>
              <a:t>Design</a:t>
            </a:r>
          </a:p>
          <a:p>
            <a:pPr algn="ctr" eaLnBrk="0" hangingPunct="0"/>
            <a:r>
              <a:rPr lang="en-GB" altLang="en-US" sz="2000" dirty="0" smtClean="0"/>
              <a:t>Realisation</a:t>
            </a:r>
            <a:endParaRPr lang="en-GB" altLang="en-US" sz="2000" dirty="0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4932363" y="2590800"/>
            <a:ext cx="2611437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GB" altLang="en-US" sz="2000" dirty="0" smtClean="0"/>
              <a:t>Evaluation</a:t>
            </a:r>
          </a:p>
          <a:p>
            <a:pPr algn="ctr" eaLnBrk="0" hangingPunct="0"/>
            <a:r>
              <a:rPr lang="en-GB" altLang="en-US" sz="2000" dirty="0" smtClean="0"/>
              <a:t>Planning</a:t>
            </a:r>
          </a:p>
          <a:p>
            <a:pPr algn="ctr" eaLnBrk="0" hangingPunct="0"/>
            <a:r>
              <a:rPr lang="en-GB" altLang="en-US" sz="2000" dirty="0" smtClean="0"/>
              <a:t>Regulation</a:t>
            </a:r>
            <a:endParaRPr lang="en-GB" altLang="en-US" sz="2000" dirty="0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524000" y="4441825"/>
            <a:ext cx="601980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Decision-making</a:t>
            </a:r>
            <a:endParaRPr lang="en-GB" altLang="en-US" sz="2000" b="1" dirty="0" smtClean="0"/>
          </a:p>
          <a:p>
            <a:pPr algn="ctr" eaLnBrk="0" hangingPunct="0"/>
            <a:r>
              <a:rPr lang="en-GB" altLang="en-US" sz="2000" dirty="0" smtClean="0"/>
              <a:t>Communication</a:t>
            </a:r>
          </a:p>
          <a:p>
            <a:pPr algn="ctr" eaLnBrk="0" hangingPunct="0"/>
            <a:r>
              <a:rPr lang="en-GB" altLang="en-US" sz="2000" dirty="0" smtClean="0"/>
              <a:t>Socialisation</a:t>
            </a:r>
            <a:endParaRPr lang="en-GB" altLang="en-US" sz="2000" dirty="0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447800" y="2098675"/>
            <a:ext cx="15552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Performance</a:t>
            </a:r>
            <a:endParaRPr lang="en-GB" altLang="en-US" sz="2000" dirty="0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4887913" y="2133600"/>
            <a:ext cx="16110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Management</a:t>
            </a:r>
            <a:endParaRPr lang="en-GB" altLang="en-US" sz="2000" dirty="0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447800" y="3962400"/>
            <a:ext cx="102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000" b="1" dirty="0" smtClean="0"/>
              <a:t>General</a:t>
            </a:r>
            <a:endParaRPr lang="en-GB" altLang="en-US" sz="2000" dirty="0"/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1143000" y="2133600"/>
            <a:ext cx="67818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327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8856"/>
            <a:ext cx="8686800" cy="994122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GB" altLang="en-US" sz="2600" b="1" dirty="0">
                <a:latin typeface="Verdana"/>
                <a:ea typeface="+mn-ea"/>
              </a:rPr>
              <a:t>Main components of systems development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sz="2400" dirty="0" smtClean="0">
                <a:solidFill>
                  <a:schemeClr val="tx1"/>
                </a:solidFill>
              </a:rPr>
              <a:t>-A methodology independent description</a:t>
            </a:r>
          </a:p>
        </p:txBody>
      </p:sp>
      <p:sp>
        <p:nvSpPr>
          <p:cNvPr id="20484" name="Rectangle 28"/>
          <p:cNvSpPr>
            <a:spLocks noChangeArrowheads="1"/>
          </p:cNvSpPr>
          <p:nvPr/>
        </p:nvSpPr>
        <p:spPr bwMode="auto">
          <a:xfrm>
            <a:off x="914400" y="2895600"/>
            <a:ext cx="8229600" cy="28956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485" name="Rectangle 29"/>
          <p:cNvSpPr>
            <a:spLocks noChangeArrowheads="1"/>
          </p:cNvSpPr>
          <p:nvPr/>
        </p:nvSpPr>
        <p:spPr bwMode="auto">
          <a:xfrm>
            <a:off x="1066800" y="3009900"/>
            <a:ext cx="373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489" name="Rectangle 37"/>
          <p:cNvSpPr>
            <a:spLocks noChangeArrowheads="1"/>
          </p:cNvSpPr>
          <p:nvPr/>
        </p:nvSpPr>
        <p:spPr bwMode="auto">
          <a:xfrm>
            <a:off x="1219200" y="3162300"/>
            <a:ext cx="342900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grpSp>
        <p:nvGrpSpPr>
          <p:cNvPr id="20486" name="Group 30"/>
          <p:cNvGrpSpPr>
            <a:grpSpLocks/>
          </p:cNvGrpSpPr>
          <p:nvPr/>
        </p:nvGrpSpPr>
        <p:grpSpPr bwMode="auto">
          <a:xfrm>
            <a:off x="1371600" y="3314700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5" name="Rectangle 31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6" name="Text Box 32"/>
            <p:cNvSpPr txBox="1">
              <a:spLocks noChangeArrowheads="1"/>
            </p:cNvSpPr>
            <p:nvPr/>
          </p:nvSpPr>
          <p:spPr bwMode="auto">
            <a:xfrm>
              <a:off x="785" y="2417"/>
              <a:ext cx="556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D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esign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0487" name="Group 33"/>
          <p:cNvGrpSpPr>
            <a:grpSpLocks/>
          </p:cNvGrpSpPr>
          <p:nvPr/>
        </p:nvGrpSpPr>
        <p:grpSpPr bwMode="auto">
          <a:xfrm>
            <a:off x="3200400" y="3314700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3" name="Rectangle 34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4" name="Text Box 35"/>
            <p:cNvSpPr txBox="1">
              <a:spLocks noChangeArrowheads="1"/>
            </p:cNvSpPr>
            <p:nvPr/>
          </p:nvSpPr>
          <p:spPr bwMode="auto">
            <a:xfrm>
              <a:off x="742" y="2417"/>
              <a:ext cx="644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A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nalysis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488" name="AutoShape 36"/>
          <p:cNvSpPr>
            <a:spLocks noChangeArrowheads="1"/>
          </p:cNvSpPr>
          <p:nvPr/>
        </p:nvSpPr>
        <p:spPr bwMode="auto">
          <a:xfrm>
            <a:off x="2667000" y="36195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0" name="Rectangle 38"/>
          <p:cNvSpPr>
            <a:spLocks noChangeArrowheads="1"/>
          </p:cNvSpPr>
          <p:nvPr/>
        </p:nvSpPr>
        <p:spPr bwMode="auto">
          <a:xfrm>
            <a:off x="1219200" y="4686300"/>
            <a:ext cx="3429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1" name="AutoShape 39"/>
          <p:cNvSpPr>
            <a:spLocks noChangeArrowheads="1"/>
          </p:cNvSpPr>
          <p:nvPr/>
        </p:nvSpPr>
        <p:spPr bwMode="auto">
          <a:xfrm>
            <a:off x="2819400" y="4229100"/>
            <a:ext cx="228600" cy="4572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2" name="Text Box 40"/>
          <p:cNvSpPr txBox="1">
            <a:spLocks noChangeArrowheads="1"/>
          </p:cNvSpPr>
          <p:nvPr/>
        </p:nvSpPr>
        <p:spPr bwMode="auto">
          <a:xfrm>
            <a:off x="1219200" y="47625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GB" altLang="en-US" sz="2000" dirty="0" smtClean="0">
                <a:solidFill>
                  <a:schemeClr val="bg1"/>
                </a:solidFill>
                <a:latin typeface="+mn-lt"/>
              </a:rPr>
              <a:t>ealisation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93" name="AutoShape 41"/>
          <p:cNvSpPr>
            <a:spLocks noChangeArrowheads="1"/>
          </p:cNvSpPr>
          <p:nvPr/>
        </p:nvSpPr>
        <p:spPr bwMode="auto">
          <a:xfrm>
            <a:off x="4800600" y="4000500"/>
            <a:ext cx="457200" cy="266700"/>
          </a:xfrm>
          <a:prstGeom prst="leftRightArrow">
            <a:avLst>
              <a:gd name="adj1" fmla="val 50000"/>
              <a:gd name="adj2" fmla="val 342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4" name="AutoShape 42"/>
          <p:cNvSpPr>
            <a:spLocks noChangeArrowheads="1"/>
          </p:cNvSpPr>
          <p:nvPr/>
        </p:nvSpPr>
        <p:spPr bwMode="auto">
          <a:xfrm>
            <a:off x="0" y="3314700"/>
            <a:ext cx="914400" cy="762000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5" name="Text Box 43"/>
          <p:cNvSpPr txBox="1">
            <a:spLocks noChangeArrowheads="1"/>
          </p:cNvSpPr>
          <p:nvPr/>
        </p:nvSpPr>
        <p:spPr bwMode="auto">
          <a:xfrm>
            <a:off x="-36512" y="3392972"/>
            <a:ext cx="8992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a-DK" altLang="en-US" sz="2000" dirty="0" err="1" smtClean="0">
                <a:latin typeface="+mn-lt"/>
              </a:rPr>
              <a:t>Reflec</a:t>
            </a:r>
            <a:r>
              <a:rPr lang="da-DK" altLang="en-US" sz="2000" dirty="0" smtClean="0">
                <a:latin typeface="+mn-lt"/>
              </a:rPr>
              <a:t>-</a:t>
            </a:r>
          </a:p>
          <a:p>
            <a:r>
              <a:rPr lang="da-DK" altLang="en-US" sz="2000" dirty="0" err="1" smtClean="0">
                <a:latin typeface="+mn-lt"/>
              </a:rPr>
              <a:t>tion</a:t>
            </a:r>
            <a:endParaRPr lang="da-DK" altLang="en-US" sz="2000" dirty="0">
              <a:latin typeface="+mn-lt"/>
            </a:endParaRPr>
          </a:p>
        </p:txBody>
      </p:sp>
      <p:sp>
        <p:nvSpPr>
          <p:cNvPr id="20496" name="AutoShape 44"/>
          <p:cNvSpPr>
            <a:spLocks noChangeArrowheads="1"/>
          </p:cNvSpPr>
          <p:nvPr/>
        </p:nvSpPr>
        <p:spPr bwMode="auto">
          <a:xfrm>
            <a:off x="0" y="4686300"/>
            <a:ext cx="914400" cy="762000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7" name="Text Box 45"/>
          <p:cNvSpPr txBox="1">
            <a:spLocks noChangeArrowheads="1"/>
          </p:cNvSpPr>
          <p:nvPr/>
        </p:nvSpPr>
        <p:spPr bwMode="auto">
          <a:xfrm>
            <a:off x="-30343" y="4829090"/>
            <a:ext cx="857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altLang="en-US" sz="2000" dirty="0" smtClean="0">
                <a:latin typeface="+mn-lt"/>
              </a:rPr>
              <a:t>Action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498" name="AutoShape 46"/>
          <p:cNvSpPr>
            <a:spLocks noChangeArrowheads="1"/>
          </p:cNvSpPr>
          <p:nvPr/>
        </p:nvSpPr>
        <p:spPr bwMode="auto">
          <a:xfrm rot="-5400000">
            <a:off x="2381250" y="4514850"/>
            <a:ext cx="800100" cy="3429000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499" name="Rectangle 47"/>
          <p:cNvSpPr>
            <a:spLocks noChangeArrowheads="1"/>
          </p:cNvSpPr>
          <p:nvPr/>
        </p:nvSpPr>
        <p:spPr bwMode="auto">
          <a:xfrm>
            <a:off x="1066800" y="61341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b="1" dirty="0" smtClean="0">
                <a:latin typeface="+mn-lt"/>
              </a:rPr>
              <a:t>Product</a:t>
            </a:r>
            <a:r>
              <a:rPr lang="en-GB" altLang="en-US" sz="2000" dirty="0" smtClean="0">
                <a:latin typeface="+mn-lt"/>
              </a:rPr>
              <a:t>-oriented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0" name="AutoShape 48"/>
          <p:cNvSpPr>
            <a:spLocks noChangeArrowheads="1"/>
          </p:cNvSpPr>
          <p:nvPr/>
        </p:nvSpPr>
        <p:spPr bwMode="auto">
          <a:xfrm rot="-5400000">
            <a:off x="6648450" y="4514850"/>
            <a:ext cx="800100" cy="3429000"/>
          </a:xfrm>
          <a:prstGeom prst="homePlat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1" name="Rectangle 49"/>
          <p:cNvSpPr>
            <a:spLocks noChangeArrowheads="1"/>
          </p:cNvSpPr>
          <p:nvPr/>
        </p:nvSpPr>
        <p:spPr bwMode="auto">
          <a:xfrm>
            <a:off x="5334000" y="61722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b="1" dirty="0" smtClean="0">
                <a:latin typeface="+mn-lt"/>
              </a:rPr>
              <a:t>Process</a:t>
            </a:r>
            <a:r>
              <a:rPr lang="en-GB" altLang="en-US" sz="2000" dirty="0" smtClean="0">
                <a:latin typeface="+mn-lt"/>
              </a:rPr>
              <a:t>-oriented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2" name="AutoShape 50"/>
          <p:cNvSpPr>
            <a:spLocks noChangeArrowheads="1"/>
          </p:cNvSpPr>
          <p:nvPr/>
        </p:nvSpPr>
        <p:spPr bwMode="auto">
          <a:xfrm rot="5400000" flipV="1">
            <a:off x="14478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3" name="Text Box 51"/>
          <p:cNvSpPr txBox="1">
            <a:spLocks noChangeArrowheads="1"/>
          </p:cNvSpPr>
          <p:nvPr/>
        </p:nvSpPr>
        <p:spPr bwMode="auto">
          <a:xfrm>
            <a:off x="1295400" y="220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 smtClean="0">
                <a:latin typeface="+mn-lt"/>
              </a:rPr>
              <a:t>Visions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4" name="AutoShape 52"/>
          <p:cNvSpPr>
            <a:spLocks noChangeArrowheads="1"/>
          </p:cNvSpPr>
          <p:nvPr/>
        </p:nvSpPr>
        <p:spPr bwMode="auto">
          <a:xfrm rot="5400000" flipV="1">
            <a:off x="33528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5" name="Text Box 53"/>
          <p:cNvSpPr txBox="1">
            <a:spLocks noChangeArrowheads="1"/>
          </p:cNvSpPr>
          <p:nvPr/>
        </p:nvSpPr>
        <p:spPr bwMode="auto">
          <a:xfrm>
            <a:off x="3048000" y="2132856"/>
            <a:ext cx="152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 smtClean="0">
                <a:latin typeface="+mn-lt"/>
              </a:rPr>
              <a:t>Present</a:t>
            </a:r>
          </a:p>
          <a:p>
            <a:pPr algn="ctr"/>
            <a:r>
              <a:rPr lang="da-DK" altLang="en-US" sz="2000" dirty="0" smtClean="0">
                <a:latin typeface="+mn-lt"/>
              </a:rPr>
              <a:t>reality</a:t>
            </a:r>
            <a:endParaRPr lang="en-GB" altLang="en-US" sz="2000" dirty="0">
              <a:latin typeface="+mn-lt"/>
            </a:endParaRPr>
          </a:p>
        </p:txBody>
      </p:sp>
      <p:sp>
        <p:nvSpPr>
          <p:cNvPr id="20506" name="AutoShape 54"/>
          <p:cNvSpPr>
            <a:spLocks noChangeArrowheads="1"/>
          </p:cNvSpPr>
          <p:nvPr/>
        </p:nvSpPr>
        <p:spPr bwMode="auto">
          <a:xfrm rot="5400000" flipV="1">
            <a:off x="57150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7" name="Text Box 55"/>
          <p:cNvSpPr txBox="1">
            <a:spLocks noChangeArrowheads="1"/>
          </p:cNvSpPr>
          <p:nvPr/>
        </p:nvSpPr>
        <p:spPr bwMode="auto">
          <a:xfrm>
            <a:off x="5461552" y="22098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latin typeface="+mn-lt"/>
              </a:rPr>
              <a:t>Visions</a:t>
            </a:r>
          </a:p>
        </p:txBody>
      </p:sp>
      <p:sp>
        <p:nvSpPr>
          <p:cNvPr id="20508" name="AutoShape 56"/>
          <p:cNvSpPr>
            <a:spLocks noChangeArrowheads="1"/>
          </p:cNvSpPr>
          <p:nvPr/>
        </p:nvSpPr>
        <p:spPr bwMode="auto">
          <a:xfrm rot="5400000" flipV="1">
            <a:off x="7620000" y="1828800"/>
            <a:ext cx="838200" cy="1295400"/>
          </a:xfrm>
          <a:prstGeom prst="homePlate">
            <a:avLst>
              <a:gd name="adj" fmla="val 25000"/>
            </a:avLst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09" name="Text Box 57"/>
          <p:cNvSpPr txBox="1">
            <a:spLocks noChangeArrowheads="1"/>
          </p:cNvSpPr>
          <p:nvPr/>
        </p:nvSpPr>
        <p:spPr bwMode="auto">
          <a:xfrm>
            <a:off x="7467600" y="2132856"/>
            <a:ext cx="1143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latin typeface="+mn-lt"/>
              </a:rPr>
              <a:t>Present</a:t>
            </a:r>
          </a:p>
          <a:p>
            <a:pPr algn="ctr"/>
            <a:r>
              <a:rPr lang="da-DK" altLang="en-US" sz="2000" dirty="0">
                <a:latin typeface="+mn-lt"/>
              </a:rPr>
              <a:t>reality</a:t>
            </a:r>
            <a:endParaRPr lang="en-GB" altLang="en-US" sz="2000" dirty="0">
              <a:latin typeface="+mn-lt"/>
            </a:endParaRPr>
          </a:p>
          <a:p>
            <a:pPr algn="ctr"/>
            <a:endParaRPr lang="en-GB" altLang="en-US" sz="2000" dirty="0">
              <a:latin typeface="+mn-lt"/>
            </a:endParaRPr>
          </a:p>
        </p:txBody>
      </p:sp>
      <p:sp>
        <p:nvSpPr>
          <p:cNvPr id="20510" name="Rectangle 58"/>
          <p:cNvSpPr>
            <a:spLocks noChangeArrowheads="1"/>
          </p:cNvSpPr>
          <p:nvPr/>
        </p:nvSpPr>
        <p:spPr bwMode="auto">
          <a:xfrm>
            <a:off x="5257800" y="3048000"/>
            <a:ext cx="3733800" cy="25908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dirty="0">
              <a:latin typeface="+mn-lt"/>
            </a:endParaRPr>
          </a:p>
        </p:txBody>
      </p:sp>
      <p:sp>
        <p:nvSpPr>
          <p:cNvPr id="20514" name="Rectangle 66"/>
          <p:cNvSpPr>
            <a:spLocks noChangeArrowheads="1"/>
          </p:cNvSpPr>
          <p:nvPr/>
        </p:nvSpPr>
        <p:spPr bwMode="auto">
          <a:xfrm>
            <a:off x="5410200" y="3200400"/>
            <a:ext cx="3429000" cy="1066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grpSp>
        <p:nvGrpSpPr>
          <p:cNvPr id="20511" name="Group 59"/>
          <p:cNvGrpSpPr>
            <a:grpSpLocks/>
          </p:cNvGrpSpPr>
          <p:nvPr/>
        </p:nvGrpSpPr>
        <p:grpSpPr bwMode="auto">
          <a:xfrm>
            <a:off x="5562600" y="3352801"/>
            <a:ext cx="1295400" cy="762000"/>
            <a:chOff x="672" y="2304"/>
            <a:chExt cx="816" cy="480"/>
          </a:xfrm>
          <a:solidFill>
            <a:schemeClr val="bg2">
              <a:lumMod val="25000"/>
            </a:schemeClr>
          </a:solidFill>
        </p:grpSpPr>
        <p:sp>
          <p:nvSpPr>
            <p:cNvPr id="20521" name="Rectangle 60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2" name="Text Box 61"/>
            <p:cNvSpPr txBox="1">
              <a:spLocks noChangeArrowheads="1"/>
            </p:cNvSpPr>
            <p:nvPr/>
          </p:nvSpPr>
          <p:spPr bwMode="auto">
            <a:xfrm>
              <a:off x="726" y="2418"/>
              <a:ext cx="681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Planning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0512" name="Group 62"/>
          <p:cNvGrpSpPr>
            <a:grpSpLocks/>
          </p:cNvGrpSpPr>
          <p:nvPr/>
        </p:nvGrpSpPr>
        <p:grpSpPr bwMode="auto">
          <a:xfrm>
            <a:off x="7386638" y="3352801"/>
            <a:ext cx="1300163" cy="762000"/>
            <a:chOff x="669" y="2304"/>
            <a:chExt cx="819" cy="480"/>
          </a:xfrm>
          <a:solidFill>
            <a:schemeClr val="bg2">
              <a:lumMod val="25000"/>
            </a:schemeClr>
          </a:solidFill>
        </p:grpSpPr>
        <p:sp>
          <p:nvSpPr>
            <p:cNvPr id="20519" name="Rectangle 63"/>
            <p:cNvSpPr>
              <a:spLocks noChangeArrowheads="1"/>
            </p:cNvSpPr>
            <p:nvPr/>
          </p:nvSpPr>
          <p:spPr bwMode="auto">
            <a:xfrm>
              <a:off x="672" y="2304"/>
              <a:ext cx="816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sz="2000" dirty="0">
                <a:latin typeface="+mn-lt"/>
              </a:endParaRPr>
            </a:p>
          </p:txBody>
        </p:sp>
        <p:sp>
          <p:nvSpPr>
            <p:cNvPr id="20520" name="Text Box 64"/>
            <p:cNvSpPr txBox="1">
              <a:spLocks noChangeArrowheads="1"/>
            </p:cNvSpPr>
            <p:nvPr/>
          </p:nvSpPr>
          <p:spPr bwMode="auto">
            <a:xfrm>
              <a:off x="669" y="2418"/>
              <a:ext cx="797" cy="25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GB" altLang="en-US" sz="2000" dirty="0">
                  <a:solidFill>
                    <a:schemeClr val="bg1"/>
                  </a:solidFill>
                  <a:latin typeface="+mn-lt"/>
                </a:rPr>
                <a:t>E</a:t>
              </a:r>
              <a:r>
                <a:rPr lang="en-GB" altLang="en-US" sz="2000" dirty="0" smtClean="0">
                  <a:solidFill>
                    <a:schemeClr val="bg1"/>
                  </a:solidFill>
                  <a:latin typeface="+mn-lt"/>
                </a:rPr>
                <a:t>valuation</a:t>
              </a:r>
              <a:endParaRPr lang="en-GB" altLang="en-US" sz="2000" dirty="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20513" name="AutoShape 65"/>
          <p:cNvSpPr>
            <a:spLocks noChangeArrowheads="1"/>
          </p:cNvSpPr>
          <p:nvPr/>
        </p:nvSpPr>
        <p:spPr bwMode="auto">
          <a:xfrm>
            <a:off x="6858000" y="3657600"/>
            <a:ext cx="533400" cy="228600"/>
          </a:xfrm>
          <a:prstGeom prst="leftRightArrow">
            <a:avLst>
              <a:gd name="adj1" fmla="val 50000"/>
              <a:gd name="adj2" fmla="val 4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5" name="Rectangle 67"/>
          <p:cNvSpPr>
            <a:spLocks noChangeArrowheads="1"/>
          </p:cNvSpPr>
          <p:nvPr/>
        </p:nvSpPr>
        <p:spPr bwMode="auto">
          <a:xfrm>
            <a:off x="5410200" y="4724400"/>
            <a:ext cx="3429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6" name="AutoShape 68"/>
          <p:cNvSpPr>
            <a:spLocks noChangeArrowheads="1"/>
          </p:cNvSpPr>
          <p:nvPr/>
        </p:nvSpPr>
        <p:spPr bwMode="auto">
          <a:xfrm>
            <a:off x="7010400" y="4267200"/>
            <a:ext cx="228600" cy="457200"/>
          </a:xfrm>
          <a:prstGeom prst="upDown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GB" altLang="en-US" sz="2000" dirty="0">
              <a:latin typeface="+mn-lt"/>
            </a:endParaRPr>
          </a:p>
        </p:txBody>
      </p:sp>
      <p:sp>
        <p:nvSpPr>
          <p:cNvPr id="20517" name="Text Box 69"/>
          <p:cNvSpPr txBox="1">
            <a:spLocks noChangeArrowheads="1"/>
          </p:cNvSpPr>
          <p:nvPr/>
        </p:nvSpPr>
        <p:spPr bwMode="auto">
          <a:xfrm>
            <a:off x="5410200" y="4800600"/>
            <a:ext cx="3429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altLang="en-US" sz="2000" dirty="0">
                <a:solidFill>
                  <a:schemeClr val="bg1"/>
                </a:solidFill>
                <a:latin typeface="+mn-lt"/>
              </a:rPr>
              <a:t>R</a:t>
            </a:r>
            <a:r>
              <a:rPr lang="en-GB" altLang="en-US" sz="2000" dirty="0" smtClean="0">
                <a:solidFill>
                  <a:schemeClr val="bg1"/>
                </a:solidFill>
                <a:latin typeface="+mn-lt"/>
              </a:rPr>
              <a:t>egulation</a:t>
            </a:r>
            <a:endParaRPr lang="en-GB" alt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04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tekst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Systems development</a:t>
            </a:r>
            <a:br>
              <a:rPr lang="en-GB" altLang="en-US" dirty="0"/>
            </a:br>
            <a:r>
              <a:rPr lang="en-GB" altLang="en-US" sz="3600" b="0" dirty="0">
                <a:solidFill>
                  <a:schemeClr val="tx1"/>
                </a:solidFill>
              </a:rPr>
              <a:t>- </a:t>
            </a:r>
            <a:r>
              <a:rPr lang="en-GB" altLang="en-US" sz="2400" b="0" dirty="0">
                <a:solidFill>
                  <a:schemeClr val="tx1"/>
                </a:solidFill>
              </a:rPr>
              <a:t>General</a:t>
            </a:r>
            <a:endParaRPr lang="da-DK" b="0" dirty="0">
              <a:solidFill>
                <a:schemeClr val="tx1"/>
              </a:solidFill>
            </a:endParaRPr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2"/>
          </p:nvPr>
        </p:nvSpPr>
        <p:spPr>
          <a:xfrm>
            <a:off x="510347" y="2116874"/>
            <a:ext cx="8086620" cy="4336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/>
              <a:t>Decision-making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Can take time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Can delay the progress</a:t>
            </a:r>
          </a:p>
          <a:p>
            <a:pPr lvl="1">
              <a:lnSpc>
                <a:spcPct val="90000"/>
              </a:lnSpc>
            </a:pPr>
            <a:endParaRPr lang="en-GB" altLang="en-US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/>
              <a:t>Communication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Man –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man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Group –</a:t>
            </a:r>
            <a:r>
              <a:rPr lang="en-GB" altLang="en-US" sz="2000" dirty="0" smtClean="0"/>
              <a:t> </a:t>
            </a:r>
            <a:r>
              <a:rPr lang="en-GB" altLang="en-US" sz="2000" dirty="0"/>
              <a:t>group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 smtClean="0"/>
              <a:t>Man – </a:t>
            </a:r>
            <a:r>
              <a:rPr lang="en-GB" altLang="en-US" sz="2000" dirty="0"/>
              <a:t>machine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Content, form, location</a:t>
            </a:r>
          </a:p>
          <a:p>
            <a:pPr lvl="1">
              <a:lnSpc>
                <a:spcPct val="90000"/>
              </a:lnSpc>
            </a:pPr>
            <a:endParaRPr lang="en-GB" altLang="en-US" sz="800" dirty="0"/>
          </a:p>
          <a:p>
            <a:pPr marL="457184" lvl="1" indent="0">
              <a:lnSpc>
                <a:spcPct val="90000"/>
              </a:lnSpc>
              <a:buNone/>
            </a:pPr>
            <a:endParaRPr lang="en-GB" altLang="en-US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2000" b="1" dirty="0"/>
              <a:t>Socialising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Intern informal contracts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Project establishment – more formal </a:t>
            </a:r>
            <a:r>
              <a:rPr lang="en-GB" altLang="en-US" sz="2000" dirty="0" smtClean="0"/>
              <a:t>contracts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2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altLang="en-US" dirty="0"/>
              <a:t>Systems development</a:t>
            </a:r>
            <a:endParaRPr lang="en-GB" altLang="en-US" dirty="0" smtClean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2"/>
          </p:nvPr>
        </p:nvSpPr>
        <p:spPr>
          <a:xfrm>
            <a:off x="496258" y="3933056"/>
            <a:ext cx="8086620" cy="1968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altLang="en-US" dirty="0" smtClean="0"/>
              <a:t>To </a:t>
            </a:r>
            <a:r>
              <a:rPr lang="en-GB" altLang="en-US" dirty="0"/>
              <a:t>succeed we need a systematic approach concerning</a:t>
            </a:r>
          </a:p>
          <a:p>
            <a:r>
              <a:rPr lang="en-GB" altLang="en-US" dirty="0"/>
              <a:t>The structure of </a:t>
            </a:r>
            <a:r>
              <a:rPr lang="en-GB" altLang="en-US" b="1" dirty="0"/>
              <a:t>the product </a:t>
            </a:r>
          </a:p>
          <a:p>
            <a:r>
              <a:rPr lang="en-GB" altLang="en-US" b="1" dirty="0"/>
              <a:t>The process</a:t>
            </a:r>
            <a:r>
              <a:rPr lang="en-GB" altLang="en-US" dirty="0"/>
              <a:t> producing the product</a:t>
            </a:r>
          </a:p>
          <a:p>
            <a:pPr>
              <a:buNone/>
            </a:pPr>
            <a:endParaRPr lang="en-GB" altLang="en-US" dirty="0"/>
          </a:p>
          <a:p>
            <a:pPr>
              <a:buNone/>
            </a:pPr>
            <a:endParaRPr lang="en-GB" altLang="en-US" dirty="0"/>
          </a:p>
          <a:p>
            <a:endParaRPr lang="da-DK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51520" y="2025650"/>
            <a:ext cx="2856185" cy="1042988"/>
          </a:xfrm>
          <a:prstGeom prst="cloudCallout">
            <a:avLst>
              <a:gd name="adj1" fmla="val 10778"/>
              <a:gd name="adj2" fmla="val 63852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dirty="0" smtClean="0">
                <a:latin typeface="+mn-lt"/>
                <a:cs typeface="Arial" charset="0"/>
              </a:rPr>
              <a:t>Visions and requirements</a:t>
            </a:r>
            <a:endParaRPr lang="en-GB" altLang="en-US" sz="2400" dirty="0">
              <a:latin typeface="+mn-lt"/>
              <a:cs typeface="Arial" charset="0"/>
            </a:endParaRPr>
          </a:p>
        </p:txBody>
      </p:sp>
      <p:pic>
        <p:nvPicPr>
          <p:cNvPr id="7173" name="Picture 5" descr="j028575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1954213"/>
            <a:ext cx="24320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entagon 1"/>
          <p:cNvSpPr/>
          <p:nvPr/>
        </p:nvSpPr>
        <p:spPr>
          <a:xfrm>
            <a:off x="3203848" y="1908117"/>
            <a:ext cx="3156422" cy="120717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3698033" y="1916832"/>
            <a:ext cx="2662237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Systems</a:t>
            </a:r>
          </a:p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Development</a:t>
            </a:r>
          </a:p>
          <a:p>
            <a:pPr eaLnBrk="1" hangingPunct="1"/>
            <a:r>
              <a:rPr lang="en-GB" altLang="en-US" sz="2400" dirty="0" smtClean="0">
                <a:latin typeface="+mn-lt"/>
                <a:cs typeface="Arial" charset="0"/>
              </a:rPr>
              <a:t>process</a:t>
            </a:r>
            <a:endParaRPr lang="en-GB" altLang="en-US" sz="24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000" b="1" dirty="0">
                <a:latin typeface="Verdana"/>
                <a:ea typeface="+mn-ea"/>
              </a:rPr>
              <a:t>How to choose an approach?</a:t>
            </a:r>
            <a:endParaRPr lang="en-GB" sz="3000" b="1" dirty="0">
              <a:latin typeface="Verdana"/>
              <a:ea typeface="+mn-ea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5976" y="1124744"/>
            <a:ext cx="4559424" cy="52760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Define the </a:t>
            </a:r>
            <a:r>
              <a:rPr lang="en-GB" sz="2000" b="1" dirty="0" smtClean="0"/>
              <a:t>Task </a:t>
            </a:r>
            <a:r>
              <a:rPr lang="en-GB" sz="2000" dirty="0" smtClean="0"/>
              <a:t>at hand</a:t>
            </a:r>
            <a:endParaRPr lang="en-GB" sz="2000" b="1" dirty="0" smtClean="0"/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process model </a:t>
            </a:r>
            <a:r>
              <a:rPr lang="en-GB" sz="2000" dirty="0" smtClean="0"/>
              <a:t>which suits the task</a:t>
            </a:r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method</a:t>
            </a:r>
            <a:r>
              <a:rPr lang="en-GB" sz="2000" dirty="0" smtClean="0"/>
              <a:t> within the process model</a:t>
            </a:r>
          </a:p>
          <a:p>
            <a:r>
              <a:rPr lang="en-GB" sz="2000" dirty="0"/>
              <a:t>Use the recommended </a:t>
            </a:r>
            <a:r>
              <a:rPr lang="en-GB" sz="2000" b="1" dirty="0" smtClean="0"/>
              <a:t>techniques </a:t>
            </a:r>
            <a:r>
              <a:rPr lang="en-GB" sz="2000" dirty="0" smtClean="0"/>
              <a:t>and </a:t>
            </a:r>
            <a:r>
              <a:rPr lang="en-GB" sz="2000" b="1" dirty="0" smtClean="0"/>
              <a:t>tools</a:t>
            </a:r>
            <a:endParaRPr lang="en-GB" sz="1800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4514684" y="4221088"/>
            <a:ext cx="4464496" cy="25545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BUT …never be mechanistic: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Adapt the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Perhaps combine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Be pragmatic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Focus on approaches that works</a:t>
            </a:r>
          </a:p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“There is no silver bullet”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Death over standard methods!</a:t>
            </a:r>
            <a:endParaRPr lang="en-GB" sz="2000" dirty="0">
              <a:solidFill>
                <a:srgbClr val="00163B"/>
              </a:solidFill>
              <a:cs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717702"/>
            <a:ext cx="4104606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Process models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4479" y="2370582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 development methods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4479" y="3616418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Tools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39148" y="1435579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9148" y="2054752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239148" y="268391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9148" y="331307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4479" y="1124744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  <a:endParaRPr lang="en-GB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479" y="2993500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Techniques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99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/>
          </p:nvPr>
        </p:nvSpPr>
        <p:spPr>
          <a:xfrm>
            <a:off x="510346" y="669692"/>
            <a:ext cx="8454141" cy="1143427"/>
          </a:xfrm>
        </p:spPr>
        <p:txBody>
          <a:bodyPr/>
          <a:lstStyle/>
          <a:p>
            <a:r>
              <a:rPr lang="en-GB" altLang="en-US" sz="3000" dirty="0"/>
              <a:t>Systems development and uncertainty</a:t>
            </a:r>
            <a:endParaRPr lang="da-DK" sz="300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Systems development is a creative process!</a:t>
            </a:r>
          </a:p>
          <a:p>
            <a:r>
              <a:rPr lang="en-US" dirty="0"/>
              <a:t>Routine – Problem solving – Problem definition</a:t>
            </a:r>
          </a:p>
          <a:p>
            <a:r>
              <a:rPr lang="en-US" dirty="0"/>
              <a:t>In systems development many decisions are taken!</a:t>
            </a:r>
          </a:p>
          <a:p>
            <a:endParaRPr lang="da-DK" dirty="0"/>
          </a:p>
        </p:txBody>
      </p:sp>
      <p:grpSp>
        <p:nvGrpSpPr>
          <p:cNvPr id="2" name="Gruppe 1"/>
          <p:cNvGrpSpPr/>
          <p:nvPr/>
        </p:nvGrpSpPr>
        <p:grpSpPr>
          <a:xfrm>
            <a:off x="1431131" y="4941168"/>
            <a:ext cx="6281737" cy="1247775"/>
            <a:chOff x="1119188" y="3706813"/>
            <a:chExt cx="6281737" cy="1247775"/>
          </a:xfrm>
        </p:grpSpPr>
        <p:sp>
          <p:nvSpPr>
            <p:cNvPr id="18434" name="Line 25"/>
            <p:cNvSpPr>
              <a:spLocks noChangeShapeType="1"/>
            </p:cNvSpPr>
            <p:nvPr/>
          </p:nvSpPr>
          <p:spPr bwMode="auto">
            <a:xfrm>
              <a:off x="4962525" y="3816350"/>
              <a:ext cx="1366838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37" name="Oval 4"/>
            <p:cNvSpPr>
              <a:spLocks noChangeArrowheads="1"/>
            </p:cNvSpPr>
            <p:nvPr/>
          </p:nvSpPr>
          <p:spPr bwMode="auto">
            <a:xfrm>
              <a:off x="1119188" y="3992563"/>
              <a:ext cx="1101725" cy="56197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 dirty="0" smtClean="0"/>
                <a:t>Start</a:t>
              </a:r>
              <a:endParaRPr lang="en-GB" altLang="en-US" dirty="0"/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2744788" y="37068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3049588" y="41068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3557588" y="38782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3659188" y="45069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744788" y="45069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4370388" y="42211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4471988" y="47926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5386388" y="433546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4675188" y="3706813"/>
              <a:ext cx="288925" cy="16192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GB" altLang="en-US" dirty="0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 flipV="1">
              <a:off x="2228850" y="3816350"/>
              <a:ext cx="50800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2228850" y="4216400"/>
              <a:ext cx="81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2228850" y="4216400"/>
              <a:ext cx="50800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V="1">
              <a:off x="3346450" y="3987800"/>
              <a:ext cx="2032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752850" y="4044950"/>
              <a:ext cx="711200" cy="171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041650" y="3759200"/>
              <a:ext cx="1625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3041650" y="4559300"/>
              <a:ext cx="60960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4" name="Line 22"/>
            <p:cNvSpPr>
              <a:spLocks noChangeShapeType="1"/>
            </p:cNvSpPr>
            <p:nvPr/>
          </p:nvSpPr>
          <p:spPr bwMode="auto">
            <a:xfrm>
              <a:off x="3956050" y="4616450"/>
              <a:ext cx="5080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V="1">
              <a:off x="4565650" y="4387850"/>
              <a:ext cx="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V="1">
              <a:off x="4768850" y="4445000"/>
              <a:ext cx="609600" cy="4000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 flipV="1">
              <a:off x="4667250" y="4159250"/>
              <a:ext cx="162560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 flipV="1">
              <a:off x="5683250" y="4159250"/>
              <a:ext cx="6096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18459" name="Oval 33"/>
            <p:cNvSpPr>
              <a:spLocks noChangeArrowheads="1"/>
            </p:cNvSpPr>
            <p:nvPr/>
          </p:nvSpPr>
          <p:spPr bwMode="auto">
            <a:xfrm>
              <a:off x="6299200" y="3883025"/>
              <a:ext cx="1101725" cy="561975"/>
            </a:xfrm>
            <a:prstGeom prst="ellipse">
              <a:avLst/>
            </a:prstGeom>
            <a:solidFill>
              <a:srgbClr val="0070C0">
                <a:alpha val="50195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altLang="en-US" dirty="0" smtClean="0"/>
                <a:t>Goal</a:t>
              </a:r>
              <a:endParaRPr lang="en-GB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Types of situations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075718504"/>
              </p:ext>
            </p:extLst>
          </p:nvPr>
        </p:nvGraphicFramePr>
        <p:xfrm>
          <a:off x="161169" y="2564904"/>
          <a:ext cx="878497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6884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Attributes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</a:p>
                    <a:p>
                      <a:pPr algn="r"/>
                      <a:r>
                        <a:rPr lang="en-US" baseline="0" dirty="0" smtClean="0"/>
                        <a:t>Relation to</a:t>
                      </a:r>
                    </a:p>
                    <a:p>
                      <a:pPr algn="r"/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Situation </a:t>
                      </a:r>
                      <a:endParaRPr lang="en-US" dirty="0"/>
                    </a:p>
                  </a:txBody>
                  <a:tcPr anchor="b">
                    <a:lnTlToB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Assignment or problem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practice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Uncertainty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Routine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solving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setting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Unknown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Large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066800"/>
            <a:ext cx="8686800" cy="5334000"/>
          </a:xfrm>
          <a:prstGeom prst="rect">
            <a:avLst/>
          </a:prstGeom>
        </p:spPr>
        <p:txBody>
          <a:bodyPr lIns="92075" tIns="46038" rIns="92075" bIns="46038"/>
          <a:lstStyle>
            <a:lvl1pPr marL="342888" indent="-342888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1pPr>
            <a:lvl2pPr marL="742924" indent="-285740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2pPr>
            <a:lvl3pPr marL="1142959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3pPr>
            <a:lvl4pPr marL="1600143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4pPr>
            <a:lvl5pPr marL="2057327" indent="-228591" algn="l" defTabSz="457184" rtl="0" eaLnBrk="1" latinLnBrk="0" hangingPunct="1">
              <a:spcBef>
                <a:spcPct val="20000"/>
              </a:spcBef>
              <a:buClr>
                <a:srgbClr val="FBB040"/>
              </a:buClr>
              <a:buFont typeface="Wingdings" charset="2"/>
              <a:buChar char="§"/>
              <a:defRPr sz="1700" kern="1200">
                <a:solidFill>
                  <a:srgbClr val="00163B"/>
                </a:solidFill>
                <a:latin typeface="Verdana"/>
                <a:ea typeface="+mn-ea"/>
                <a:cs typeface="Verdana"/>
              </a:defRPr>
            </a:lvl5pPr>
            <a:lvl6pPr marL="2514511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5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9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3" indent="-228591" algn="l" defTabSz="457184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endParaRPr lang="en-GB" altLang="en-US" sz="2000" dirty="0" smtClean="0"/>
          </a:p>
          <a:p>
            <a:pPr>
              <a:defRPr/>
            </a:pPr>
            <a:r>
              <a:rPr lang="en-GB" altLang="en-US" sz="2000" dirty="0" smtClean="0">
                <a:latin typeface="+mn-lt"/>
              </a:rPr>
              <a:t>Problem definition situations are </a:t>
            </a:r>
            <a:r>
              <a:rPr lang="en-GB" altLang="en-US" sz="2000" dirty="0">
                <a:latin typeface="+mn-lt"/>
              </a:rPr>
              <a:t>characterized by symptoms, it is important to identify the problem / task behind</a:t>
            </a:r>
          </a:p>
          <a:p>
            <a:pPr>
              <a:defRPr/>
            </a:pPr>
            <a:r>
              <a:rPr lang="en-GB" altLang="en-US" sz="2000" dirty="0">
                <a:latin typeface="+mn-lt"/>
              </a:rPr>
              <a:t>Problem solution situations are open, often requires an experimenting and searching</a:t>
            </a:r>
            <a:r>
              <a:rPr lang="da-DK" altLang="en-US" sz="2000" dirty="0">
                <a:latin typeface="+mn-lt"/>
              </a:rPr>
              <a:t> approach</a:t>
            </a:r>
          </a:p>
          <a:p>
            <a:pPr>
              <a:defRPr/>
            </a:pPr>
            <a:r>
              <a:rPr lang="en-GB" altLang="en-US" sz="2000" dirty="0">
                <a:latin typeface="+mn-lt"/>
              </a:rPr>
              <a:t>Routine Situations are 'easy' to handle, but may require extensive and qualified effort</a:t>
            </a:r>
            <a:endParaRPr lang="da-DK" altLang="en-US" sz="2000" dirty="0">
              <a:latin typeface="+mn-lt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735013"/>
            <a:ext cx="8545671" cy="1143000"/>
          </a:xfrm>
        </p:spPr>
        <p:txBody>
          <a:bodyPr/>
          <a:lstStyle/>
          <a:p>
            <a:pPr>
              <a:defRPr/>
            </a:pPr>
            <a:r>
              <a:rPr lang="en-GB" altLang="en-US" sz="3000" b="1" dirty="0">
                <a:ea typeface="+mn-ea"/>
              </a:rPr>
              <a:t>Systems development and uncertainty</a:t>
            </a:r>
          </a:p>
        </p:txBody>
      </p:sp>
      <p:graphicFrame>
        <p:nvGraphicFramePr>
          <p:cNvPr id="26652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532191"/>
              </p:ext>
            </p:extLst>
          </p:nvPr>
        </p:nvGraphicFramePr>
        <p:xfrm>
          <a:off x="467544" y="1628800"/>
          <a:ext cx="6840760" cy="2662918"/>
        </p:xfrm>
        <a:graphic>
          <a:graphicData uri="http://schemas.openxmlformats.org/drawingml/2006/table">
            <a:tbl>
              <a:tblPr/>
              <a:tblGrid>
                <a:gridCol w="179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task is known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solution is known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definition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Problem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solving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Routine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3" name="Line 25"/>
          <p:cNvSpPr>
            <a:spLocks noChangeShapeType="1"/>
          </p:cNvSpPr>
          <p:nvPr/>
        </p:nvSpPr>
        <p:spPr bwMode="auto">
          <a:xfrm flipH="1" flipV="1">
            <a:off x="7524328" y="1566071"/>
            <a:ext cx="1587" cy="2606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GB" dirty="0">
              <a:latin typeface="+mj-lt"/>
            </a:endParaRP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7611798" y="3573016"/>
            <a:ext cx="1381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Low</a:t>
            </a:r>
          </a:p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uncertainty</a:t>
            </a:r>
            <a:endParaRPr lang="en-GB" altLang="en-US" sz="2000" dirty="0">
              <a:latin typeface="+mj-lt"/>
            </a:endParaRP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7613386" y="1412776"/>
            <a:ext cx="13814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High</a:t>
            </a:r>
          </a:p>
          <a:p>
            <a:pPr algn="ctr">
              <a:defRPr/>
            </a:pPr>
            <a:r>
              <a:rPr lang="en-GB" altLang="en-US" sz="2000" dirty="0" smtClean="0">
                <a:latin typeface="+mj-lt"/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13137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b="1" dirty="0" smtClean="0"/>
              <a:t>How to choose an approach?</a:t>
            </a:r>
            <a:endParaRPr lang="en-GB" sz="3300" b="1" dirty="0">
              <a:solidFill>
                <a:srgbClr val="FBB040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355976" y="1124744"/>
            <a:ext cx="4559424" cy="527605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Define the </a:t>
            </a:r>
            <a:r>
              <a:rPr lang="en-GB" sz="2000" b="1" dirty="0" smtClean="0"/>
              <a:t>Task </a:t>
            </a:r>
            <a:r>
              <a:rPr lang="en-GB" sz="2000" dirty="0" smtClean="0"/>
              <a:t>at hand</a:t>
            </a:r>
            <a:endParaRPr lang="en-GB" sz="2000" b="1" dirty="0" smtClean="0"/>
          </a:p>
          <a:p>
            <a:r>
              <a:rPr lang="en-GB" sz="2000" dirty="0" smtClean="0">
                <a:solidFill>
                  <a:srgbClr val="C00000"/>
                </a:solidFill>
              </a:rPr>
              <a:t>Choose a </a:t>
            </a:r>
            <a:r>
              <a:rPr lang="en-GB" sz="2000" b="1" dirty="0" smtClean="0">
                <a:solidFill>
                  <a:srgbClr val="C00000"/>
                </a:solidFill>
              </a:rPr>
              <a:t>process model </a:t>
            </a:r>
            <a:r>
              <a:rPr lang="en-GB" sz="2000" dirty="0" smtClean="0">
                <a:solidFill>
                  <a:srgbClr val="C00000"/>
                </a:solidFill>
              </a:rPr>
              <a:t>which suits the task</a:t>
            </a:r>
          </a:p>
          <a:p>
            <a:r>
              <a:rPr lang="en-GB" sz="2000" dirty="0" smtClean="0"/>
              <a:t>Choose a </a:t>
            </a:r>
            <a:r>
              <a:rPr lang="en-GB" sz="2000" b="1" dirty="0" smtClean="0"/>
              <a:t>method</a:t>
            </a:r>
            <a:r>
              <a:rPr lang="en-GB" sz="2000" dirty="0" smtClean="0"/>
              <a:t> within the process model</a:t>
            </a:r>
          </a:p>
          <a:p>
            <a:r>
              <a:rPr lang="en-GB" sz="2000" dirty="0"/>
              <a:t>Use the recommended </a:t>
            </a:r>
            <a:r>
              <a:rPr lang="en-GB" sz="2000" b="1" dirty="0" smtClean="0"/>
              <a:t>techniques </a:t>
            </a:r>
            <a:r>
              <a:rPr lang="en-GB" sz="2000" dirty="0" smtClean="0"/>
              <a:t>and </a:t>
            </a:r>
            <a:r>
              <a:rPr lang="en-GB" sz="2000" b="1" dirty="0" smtClean="0"/>
              <a:t>tools</a:t>
            </a:r>
            <a:endParaRPr lang="en-GB" sz="1800" b="1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3717032"/>
            <a:ext cx="4464496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BUT …never be mechanistic: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Adapt the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Perhaps combine methods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Be pragmatic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Focus on approaches that works</a:t>
            </a:r>
          </a:p>
          <a:p>
            <a:pPr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Remember: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‘There is no silver bullet’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2000" dirty="0" smtClean="0">
                <a:solidFill>
                  <a:srgbClr val="00163B"/>
                </a:solidFill>
                <a:cs typeface="Verdana"/>
              </a:rPr>
              <a:t>Death over standard methods!</a:t>
            </a:r>
            <a:endParaRPr lang="en-GB" sz="2000" dirty="0">
              <a:solidFill>
                <a:srgbClr val="00163B"/>
              </a:solidFill>
              <a:cs typeface="Verdan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512" y="1717702"/>
            <a:ext cx="4104606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b="1" dirty="0" smtClean="0">
                <a:solidFill>
                  <a:srgbClr val="C00000"/>
                </a:solidFill>
                <a:latin typeface="+mn-lt"/>
              </a:rPr>
              <a:t>Process models</a:t>
            </a:r>
            <a:endParaRPr lang="en-GB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4479" y="2370582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System development methods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4479" y="3616418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Tools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239148" y="1435579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9148" y="2054752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239148" y="268391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239148" y="3313073"/>
            <a:ext cx="0" cy="314580"/>
          </a:xfrm>
          <a:prstGeom prst="line">
            <a:avLst/>
          </a:prstGeom>
          <a:noFill/>
          <a:ln w="9525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94479" y="1124744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Situation</a:t>
            </a:r>
            <a:endParaRPr lang="en-GB" altLang="en-US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94479" y="2993500"/>
            <a:ext cx="4089639" cy="402291"/>
          </a:xfrm>
          <a:prstGeom prst="rect">
            <a:avLst/>
          </a:prstGeom>
          <a:solidFill>
            <a:srgbClr val="FFFFCC"/>
          </a:soli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Techniques</a:t>
            </a:r>
            <a:endParaRPr lang="en-GB" alt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7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648072"/>
          </a:xfrm>
        </p:spPr>
        <p:txBody>
          <a:bodyPr/>
          <a:lstStyle/>
          <a:p>
            <a:r>
              <a:rPr lang="en-GB" b="1" dirty="0" smtClean="0"/>
              <a:t>Process models (paradigms)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8506"/>
            <a:ext cx="9144338" cy="556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RJRXRyO0Tvv7AgAAsAgAABQAAAAAAAAAAQAAAAAAAAAAAHVuaXZlcnNhbC9wbGF5ZXIueG1sUEsFBgAAAAABAAEAQgAAAC0DAAAAAA=="/>
  <p:tag name="ISPRING_PRESENTATION_TITLE" val="Paradigms and method independent model"/>
  <p:tag name="ISPRING_ULTRA_SCORM_COURSE_ID" val="AA7D9A5A-EEAE-4F3C-ACC2-7C9CF4B9FD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_PRESENTER" val="b0522ff3bad6cd1dd254bae7db301d9c4746eab7"/>
</p:tagLst>
</file>

<file path=ppt/theme/theme1.xml><?xml version="1.0" encoding="utf-8"?>
<a:theme xmlns:a="http://schemas.openxmlformats.org/drawingml/2006/main" name="cphbusiness POWERPOINT skabelo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13672</TotalTime>
  <Words>981</Words>
  <Application>Microsoft Office PowerPoint</Application>
  <PresentationFormat>Skærmshow (4:3)</PresentationFormat>
  <Paragraphs>295</Paragraphs>
  <Slides>26</Slides>
  <Notes>25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Verdana</vt:lpstr>
      <vt:lpstr>Wingdings</vt:lpstr>
      <vt:lpstr>cphbusiness POWERPOINT skabelon</vt:lpstr>
      <vt:lpstr>PowerPoint-præsentation</vt:lpstr>
      <vt:lpstr>PowerPoint-præsentation</vt:lpstr>
      <vt:lpstr>PowerPoint-præsentation</vt:lpstr>
      <vt:lpstr>How to choose an approach?</vt:lpstr>
      <vt:lpstr>PowerPoint-præsentation</vt:lpstr>
      <vt:lpstr>PowerPoint-præsentation</vt:lpstr>
      <vt:lpstr>Systems development and uncertainty</vt:lpstr>
      <vt:lpstr>How to choose an approach?</vt:lpstr>
      <vt:lpstr>Process models (paradigms)</vt:lpstr>
      <vt:lpstr> Methods and  systems development theory</vt:lpstr>
      <vt:lpstr>PowerPoint-præsentation</vt:lpstr>
      <vt:lpstr>PowerPoint-præsentation</vt:lpstr>
      <vt:lpstr>Waterfall, predictive, plan driven - “The devil” is known by many names </vt:lpstr>
      <vt:lpstr>PowerPoint-præsentation</vt:lpstr>
      <vt:lpstr>PowerPoint-præsentation</vt:lpstr>
      <vt:lpstr>PowerPoint-præsentation</vt:lpstr>
      <vt:lpstr>Spiral model - iterative og incremental</vt:lpstr>
      <vt:lpstr>PowerPoint-præsentation</vt:lpstr>
      <vt:lpstr>Waterfall vs. Iterative Process </vt:lpstr>
      <vt:lpstr>Agile (adaptive) processes</vt:lpstr>
      <vt:lpstr>PowerPoint-præsentation</vt:lpstr>
      <vt:lpstr>PowerPoint-præsentation</vt:lpstr>
      <vt:lpstr>PowerPoint-præsentation</vt:lpstr>
      <vt:lpstr>Sub functions of systems development</vt:lpstr>
      <vt:lpstr>Main components of systems development -A methodology independent description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Paradigms and method independent model</dc:title>
  <dc:creator>Caroline Hundahl Simonsen (CHU - Pers. - TR - KN)</dc:creator>
  <cp:lastModifiedBy>Palle Bech (PAB - Adjunkt - Cphbusiness)</cp:lastModifiedBy>
  <cp:revision>126</cp:revision>
  <dcterms:created xsi:type="dcterms:W3CDTF">2013-08-25T10:39:01Z</dcterms:created>
  <dcterms:modified xsi:type="dcterms:W3CDTF">2018-05-21T20:50:07Z</dcterms:modified>
</cp:coreProperties>
</file>