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8"/>
  </p:notesMasterIdLst>
  <p:sldIdLst>
    <p:sldId id="256" r:id="rId5"/>
    <p:sldId id="291" r:id="rId6"/>
    <p:sldId id="326" r:id="rId7"/>
    <p:sldId id="286" r:id="rId8"/>
    <p:sldId id="288" r:id="rId9"/>
    <p:sldId id="283" r:id="rId10"/>
    <p:sldId id="320" r:id="rId11"/>
    <p:sldId id="290" r:id="rId12"/>
    <p:sldId id="316" r:id="rId13"/>
    <p:sldId id="285" r:id="rId14"/>
    <p:sldId id="308" r:id="rId15"/>
    <p:sldId id="314" r:id="rId16"/>
    <p:sldId id="301" r:id="rId17"/>
    <p:sldId id="292" r:id="rId18"/>
    <p:sldId id="310" r:id="rId19"/>
    <p:sldId id="322" r:id="rId20"/>
    <p:sldId id="294" r:id="rId21"/>
    <p:sldId id="295" r:id="rId22"/>
    <p:sldId id="296" r:id="rId23"/>
    <p:sldId id="325" r:id="rId24"/>
    <p:sldId id="304" r:id="rId25"/>
    <p:sldId id="323" r:id="rId26"/>
    <p:sldId id="324" r:id="rId27"/>
  </p:sldIdLst>
  <p:sldSz cx="9144000" cy="6858000" type="screen4x3"/>
  <p:notesSz cx="6858000" cy="9144000"/>
  <p:custDataLst>
    <p:tags r:id="rId29"/>
  </p:custDataLst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B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856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23C3F-091E-4118-9163-6A1C573E030A}" type="datetimeFigureOut">
              <a:rPr lang="en-GB" smtClean="0"/>
              <a:t>08/10/2018</a:t>
            </a:fld>
            <a:endParaRPr lang="en-GB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93481-B539-4DBE-9C1A-61BCABC575C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73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/>
          <p:nvPr/>
        </p:nvSpPr>
        <p:spPr>
          <a:xfrm>
            <a:off x="0" y="0"/>
            <a:ext cx="9148293" cy="6858000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3"/>
          </a:p>
        </p:txBody>
      </p:sp>
      <p:pic>
        <p:nvPicPr>
          <p:cNvPr id="9" name="Picture 1" descr="5foto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502" y="1177144"/>
            <a:ext cx="7644160" cy="1867488"/>
          </a:xfrm>
          <a:prstGeom prst="rect">
            <a:avLst/>
          </a:prstGeom>
        </p:spPr>
      </p:pic>
      <p:pic>
        <p:nvPicPr>
          <p:cNvPr id="10" name="Picture 2" descr="CPH_CBA_Payoff_NEG_CMY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504" y="1058115"/>
            <a:ext cx="6726280" cy="182519"/>
          </a:xfrm>
          <a:prstGeom prst="rect">
            <a:avLst/>
          </a:prstGeom>
        </p:spPr>
      </p:pic>
      <p:sp>
        <p:nvSpPr>
          <p:cNvPr id="20" name="Pladsholder til tekst 19"/>
          <p:cNvSpPr>
            <a:spLocks noGrp="1"/>
          </p:cNvSpPr>
          <p:nvPr>
            <p:ph type="body" sz="quarter" idx="10" hasCustomPrompt="1"/>
          </p:nvPr>
        </p:nvSpPr>
        <p:spPr>
          <a:xfrm>
            <a:off x="1037037" y="3349346"/>
            <a:ext cx="6807746" cy="722166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buNone/>
              <a:defRPr sz="2485">
                <a:solidFill>
                  <a:srgbClr val="FBB040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da-DK"/>
              <a:t>Tilføj titel</a:t>
            </a:r>
          </a:p>
        </p:txBody>
      </p:sp>
      <p:sp>
        <p:nvSpPr>
          <p:cNvPr id="22" name="Pladsholder til tekst 21"/>
          <p:cNvSpPr>
            <a:spLocks noGrp="1"/>
          </p:cNvSpPr>
          <p:nvPr>
            <p:ph type="body" sz="quarter" idx="11" hasCustomPrompt="1"/>
          </p:nvPr>
        </p:nvSpPr>
        <p:spPr>
          <a:xfrm>
            <a:off x="1037036" y="4073776"/>
            <a:ext cx="6816159" cy="2103159"/>
          </a:xfrm>
          <a:prstGeom prst="rect">
            <a:avLst/>
          </a:prstGeom>
        </p:spPr>
        <p:txBody>
          <a:bodyPr/>
          <a:lstStyle>
            <a:lvl1pPr>
              <a:buNone/>
              <a:defRPr sz="966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>
                <a:solidFill>
                  <a:srgbClr val="FFFFFF"/>
                </a:solidFill>
              </a:rPr>
              <a:t>PowerPoint 31.07.2012 [RET DATO]</a:t>
            </a:r>
            <a:endParaRPr lang="da-DK"/>
          </a:p>
        </p:txBody>
      </p:sp>
      <p:pic>
        <p:nvPicPr>
          <p:cNvPr id="11" name="Picture 5" descr="CPHbusinessNEG_RGB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95542" y="9992"/>
            <a:ext cx="2152751" cy="85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67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yt em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/>
          <p:nvPr/>
        </p:nvSpPr>
        <p:spPr>
          <a:xfrm>
            <a:off x="0" y="0"/>
            <a:ext cx="9148293" cy="6858000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3"/>
          </a:p>
        </p:txBody>
      </p:sp>
      <p:pic>
        <p:nvPicPr>
          <p:cNvPr id="4" name="Picture 6" descr="3foto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502" y="1200325"/>
            <a:ext cx="6900755" cy="3168687"/>
          </a:xfrm>
          <a:prstGeom prst="rect">
            <a:avLst/>
          </a:prstGeom>
        </p:spPr>
      </p:pic>
      <p:sp>
        <p:nvSpPr>
          <p:cNvPr id="8" name="Pladsholder til tekst 7"/>
          <p:cNvSpPr>
            <a:spLocks noGrp="1"/>
          </p:cNvSpPr>
          <p:nvPr>
            <p:ph type="body" sz="quarter" idx="10" hasCustomPrompt="1"/>
          </p:nvPr>
        </p:nvSpPr>
        <p:spPr>
          <a:xfrm>
            <a:off x="1037189" y="4468600"/>
            <a:ext cx="6982068" cy="717493"/>
          </a:xfrm>
          <a:prstGeom prst="rect">
            <a:avLst/>
          </a:prstGeom>
        </p:spPr>
        <p:txBody>
          <a:bodyPr/>
          <a:lstStyle>
            <a:lvl1pPr>
              <a:buNone/>
              <a:defRPr sz="2485">
                <a:solidFill>
                  <a:srgbClr val="FBB040"/>
                </a:solidFill>
              </a:defRPr>
            </a:lvl1pPr>
          </a:lstStyle>
          <a:p>
            <a:pPr lvl="0"/>
            <a:r>
              <a:rPr lang="da-DK"/>
              <a:t>Overskrift</a:t>
            </a:r>
          </a:p>
        </p:txBody>
      </p:sp>
      <p:sp>
        <p:nvSpPr>
          <p:cNvPr id="12" name="Pladsholder til tekst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37037" y="5194508"/>
            <a:ext cx="6982220" cy="1369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 err="1"/>
              <a:t>Duis</a:t>
            </a:r>
            <a:r>
              <a:rPr lang="da-DK"/>
              <a:t> </a:t>
            </a:r>
            <a:r>
              <a:rPr lang="da-DK" err="1"/>
              <a:t>autem</a:t>
            </a:r>
            <a:r>
              <a:rPr lang="da-DK"/>
              <a:t> vel </a:t>
            </a:r>
            <a:r>
              <a:rPr lang="da-DK" err="1"/>
              <a:t>eum</a:t>
            </a:r>
            <a:r>
              <a:rPr lang="da-DK"/>
              <a:t> </a:t>
            </a:r>
            <a:r>
              <a:rPr lang="da-DK" err="1"/>
              <a:t>iriure</a:t>
            </a:r>
            <a:r>
              <a:rPr lang="da-DK"/>
              <a:t> </a:t>
            </a:r>
            <a:r>
              <a:rPr lang="da-DK" err="1"/>
              <a:t>dolor</a:t>
            </a:r>
            <a:r>
              <a:rPr lang="da-DK"/>
              <a:t> in </a:t>
            </a:r>
            <a:r>
              <a:rPr lang="da-DK" err="1"/>
              <a:t>hendrerit</a:t>
            </a:r>
            <a:r>
              <a:rPr lang="da-DK"/>
              <a:t> in </a:t>
            </a:r>
            <a:r>
              <a:rPr lang="da-DK" err="1"/>
              <a:t>vulputate</a:t>
            </a:r>
            <a:r>
              <a:rPr lang="da-DK"/>
              <a:t> </a:t>
            </a:r>
            <a:r>
              <a:rPr lang="da-DK" err="1"/>
              <a:t>velit</a:t>
            </a:r>
            <a:r>
              <a:rPr lang="da-DK"/>
              <a:t> </a:t>
            </a:r>
            <a:r>
              <a:rPr lang="da-DK" err="1"/>
              <a:t>hendrerit</a:t>
            </a:r>
            <a:r>
              <a:rPr lang="da-DK"/>
              <a:t> in </a:t>
            </a:r>
            <a:r>
              <a:rPr lang="da-DK" err="1"/>
              <a:t>vulputate</a:t>
            </a:r>
            <a:r>
              <a:rPr lang="da-DK"/>
              <a:t> </a:t>
            </a:r>
            <a:r>
              <a:rPr lang="da-DK" err="1"/>
              <a:t>velit</a:t>
            </a:r>
            <a:r>
              <a:rPr lang="da-DK"/>
              <a:t> </a:t>
            </a:r>
            <a:r>
              <a:rPr lang="da-DK" err="1"/>
              <a:t>hendrerit</a:t>
            </a:r>
            <a:r>
              <a:rPr lang="da-DK"/>
              <a:t> in </a:t>
            </a:r>
            <a:r>
              <a:rPr lang="da-DK" err="1"/>
              <a:t>vulputate</a:t>
            </a:r>
            <a:r>
              <a:rPr lang="da-DK"/>
              <a:t> </a:t>
            </a:r>
            <a:r>
              <a:rPr lang="da-DK" err="1"/>
              <a:t>velit</a:t>
            </a:r>
            <a:endParaRPr lang="da-DK"/>
          </a:p>
        </p:txBody>
      </p:sp>
      <p:pic>
        <p:nvPicPr>
          <p:cNvPr id="6" name="Picture 5" descr="CPHbusinessNEG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95542" y="9992"/>
            <a:ext cx="2152751" cy="85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281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rmal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dsholder til tekst 5"/>
          <p:cNvSpPr>
            <a:spLocks noGrp="1"/>
          </p:cNvSpPr>
          <p:nvPr>
            <p:ph type="body" sz="quarter" idx="10" hasCustomPrompt="1"/>
          </p:nvPr>
        </p:nvSpPr>
        <p:spPr>
          <a:xfrm>
            <a:off x="510347" y="669693"/>
            <a:ext cx="8086620" cy="1143427"/>
          </a:xfrm>
          <a:prstGeom prst="rect">
            <a:avLst/>
          </a:prstGeom>
        </p:spPr>
        <p:txBody>
          <a:bodyPr/>
          <a:lstStyle>
            <a:lvl1pPr>
              <a:buNone/>
              <a:defRPr sz="2485" b="1" baseline="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/>
              <a:t>Skriv titel</a:t>
            </a:r>
          </a:p>
        </p:txBody>
      </p:sp>
      <p:sp>
        <p:nvSpPr>
          <p:cNvPr id="5" name="Pladsholder til indhold 4"/>
          <p:cNvSpPr>
            <a:spLocks noGrp="1"/>
          </p:cNvSpPr>
          <p:nvPr>
            <p:ph sz="quarter" idx="12"/>
          </p:nvPr>
        </p:nvSpPr>
        <p:spPr>
          <a:xfrm>
            <a:off x="510347" y="2116875"/>
            <a:ext cx="8086620" cy="3773393"/>
          </a:xfrm>
          <a:prstGeom prst="rect">
            <a:avLst/>
          </a:prstGeom>
        </p:spPr>
        <p:txBody>
          <a:bodyPr/>
          <a:lstStyle>
            <a:lvl1pPr>
              <a:defRPr sz="1795"/>
            </a:lvl1pPr>
            <a:lvl2pPr>
              <a:defRPr sz="1381"/>
            </a:lvl2pPr>
            <a:lvl3pPr>
              <a:defRPr sz="1381"/>
            </a:lvl3pPr>
            <a:lvl4pPr>
              <a:defRPr sz="1381"/>
            </a:lvl4pPr>
            <a:lvl5pPr>
              <a:defRPr sz="1381"/>
            </a:lvl5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</p:spTree>
    <p:extLst>
      <p:ext uri="{BB962C8B-B14F-4D97-AF65-F5344CB8AC3E}">
        <p14:creationId xmlns:p14="http://schemas.microsoft.com/office/powerpoint/2010/main" val="24799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510346" y="2056143"/>
            <a:ext cx="3985454" cy="4070020"/>
          </a:xfrm>
          <a:prstGeom prst="rect">
            <a:avLst/>
          </a:prstGeom>
        </p:spPr>
        <p:txBody>
          <a:bodyPr lIns="99377" tIns="49688" rIns="99377" bIns="49688"/>
          <a:lstStyle>
            <a:lvl1pPr>
              <a:defRPr sz="1795"/>
            </a:lvl1pPr>
            <a:lvl2pPr>
              <a:defRPr sz="1381"/>
            </a:lvl2pPr>
            <a:lvl3pPr>
              <a:defRPr sz="1381"/>
            </a:lvl3pPr>
            <a:lvl4pPr>
              <a:defRPr sz="1381"/>
            </a:lvl4pPr>
            <a:lvl5pPr>
              <a:defRPr sz="1381"/>
            </a:lvl5pPr>
            <a:lvl6pPr>
              <a:defRPr sz="1381"/>
            </a:lvl6pPr>
            <a:lvl7pPr>
              <a:defRPr sz="1381"/>
            </a:lvl7pPr>
            <a:lvl8pPr>
              <a:defRPr sz="1381"/>
            </a:lvl8pPr>
            <a:lvl9pPr>
              <a:defRPr sz="1381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1" y="2056145"/>
            <a:ext cx="3948767" cy="4070019"/>
          </a:xfrm>
          <a:prstGeom prst="rect">
            <a:avLst/>
          </a:prstGeom>
        </p:spPr>
        <p:txBody>
          <a:bodyPr lIns="99377" tIns="49688" rIns="99377" bIns="49688"/>
          <a:lstStyle>
            <a:lvl1pPr>
              <a:defRPr sz="1795"/>
            </a:lvl1pPr>
            <a:lvl2pPr>
              <a:defRPr sz="1381"/>
            </a:lvl2pPr>
            <a:lvl3pPr>
              <a:defRPr sz="1381"/>
            </a:lvl3pPr>
            <a:lvl4pPr>
              <a:defRPr sz="1381"/>
            </a:lvl4pPr>
            <a:lvl5pPr>
              <a:defRPr sz="1381"/>
            </a:lvl5pPr>
            <a:lvl6pPr>
              <a:defRPr sz="1381"/>
            </a:lvl6pPr>
            <a:lvl7pPr>
              <a:defRPr sz="1381"/>
            </a:lvl7pPr>
            <a:lvl8pPr>
              <a:defRPr sz="1381"/>
            </a:lvl8pPr>
            <a:lvl9pPr>
              <a:defRPr sz="1381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8" name="Pladsholder til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510347" y="669693"/>
            <a:ext cx="8086620" cy="1143427"/>
          </a:xfrm>
          <a:prstGeom prst="rect">
            <a:avLst/>
          </a:prstGeom>
        </p:spPr>
        <p:txBody>
          <a:bodyPr/>
          <a:lstStyle>
            <a:lvl1pPr>
              <a:buNone/>
              <a:defRPr sz="2485" b="1" baseline="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/>
              <a:t>Skriv titel</a:t>
            </a:r>
          </a:p>
        </p:txBody>
      </p:sp>
    </p:spTree>
    <p:extLst>
      <p:ext uri="{BB962C8B-B14F-4D97-AF65-F5344CB8AC3E}">
        <p14:creationId xmlns:p14="http://schemas.microsoft.com/office/powerpoint/2010/main" val="1894803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510346" y="2029639"/>
            <a:ext cx="3987042" cy="639762"/>
          </a:xfrm>
          <a:prstGeom prst="rect">
            <a:avLst/>
          </a:prstGeom>
        </p:spPr>
        <p:txBody>
          <a:bodyPr lIns="99377" tIns="49688" rIns="99377" bIns="49688" anchor="b"/>
          <a:lstStyle>
            <a:lvl1pPr marL="0" indent="0">
              <a:buNone/>
              <a:defRPr sz="1795" b="1"/>
            </a:lvl1pPr>
            <a:lvl2pPr marL="342962" indent="0">
              <a:buNone/>
              <a:defRPr sz="1519" b="1"/>
            </a:lvl2pPr>
            <a:lvl3pPr marL="685925" indent="0">
              <a:buNone/>
              <a:defRPr sz="1381" b="1"/>
            </a:lvl3pPr>
            <a:lvl4pPr marL="1028888" indent="0">
              <a:buNone/>
              <a:defRPr sz="1174" b="1"/>
            </a:lvl4pPr>
            <a:lvl5pPr marL="1371850" indent="0">
              <a:buNone/>
              <a:defRPr sz="1174" b="1"/>
            </a:lvl5pPr>
            <a:lvl6pPr marL="1714812" indent="0">
              <a:buNone/>
              <a:defRPr sz="1174" b="1"/>
            </a:lvl6pPr>
            <a:lvl7pPr marL="2057775" indent="0">
              <a:buNone/>
              <a:defRPr sz="1174" b="1"/>
            </a:lvl7pPr>
            <a:lvl8pPr marL="2400737" indent="0">
              <a:buNone/>
              <a:defRPr sz="1174" b="1"/>
            </a:lvl8pPr>
            <a:lvl9pPr marL="2743700" indent="0">
              <a:buNone/>
              <a:defRPr sz="1174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510346" y="2669402"/>
            <a:ext cx="3987041" cy="3456762"/>
          </a:xfrm>
          <a:prstGeom prst="rect">
            <a:avLst/>
          </a:prstGeom>
        </p:spPr>
        <p:txBody>
          <a:bodyPr lIns="99377" tIns="49688" rIns="99377" bIns="49688"/>
          <a:lstStyle>
            <a:lvl1pPr>
              <a:defRPr sz="1795"/>
            </a:lvl1pPr>
            <a:lvl2pPr>
              <a:defRPr sz="1381"/>
            </a:lvl2pPr>
            <a:lvl3pPr>
              <a:defRPr sz="1381"/>
            </a:lvl3pPr>
            <a:lvl4pPr>
              <a:defRPr sz="1381"/>
            </a:lvl4pPr>
            <a:lvl5pPr>
              <a:defRPr sz="1381"/>
            </a:lvl5pPr>
            <a:lvl6pPr>
              <a:defRPr sz="1174"/>
            </a:lvl6pPr>
            <a:lvl7pPr>
              <a:defRPr sz="1174"/>
            </a:lvl7pPr>
            <a:lvl8pPr>
              <a:defRPr sz="1174"/>
            </a:lvl8pPr>
            <a:lvl9pPr>
              <a:defRPr sz="1174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7" y="2029639"/>
            <a:ext cx="3951941" cy="639762"/>
          </a:xfrm>
          <a:prstGeom prst="rect">
            <a:avLst/>
          </a:prstGeom>
        </p:spPr>
        <p:txBody>
          <a:bodyPr lIns="99377" tIns="49688" rIns="99377" bIns="49688" anchor="b"/>
          <a:lstStyle>
            <a:lvl1pPr marL="0" indent="0">
              <a:buNone/>
              <a:defRPr sz="1795" b="1"/>
            </a:lvl1pPr>
            <a:lvl2pPr marL="342962" indent="0">
              <a:buNone/>
              <a:defRPr sz="1519" b="1"/>
            </a:lvl2pPr>
            <a:lvl3pPr marL="685925" indent="0">
              <a:buNone/>
              <a:defRPr sz="1381" b="1"/>
            </a:lvl3pPr>
            <a:lvl4pPr marL="1028888" indent="0">
              <a:buNone/>
              <a:defRPr sz="1174" b="1"/>
            </a:lvl4pPr>
            <a:lvl5pPr marL="1371850" indent="0">
              <a:buNone/>
              <a:defRPr sz="1174" b="1"/>
            </a:lvl5pPr>
            <a:lvl6pPr marL="1714812" indent="0">
              <a:buNone/>
              <a:defRPr sz="1174" b="1"/>
            </a:lvl6pPr>
            <a:lvl7pPr marL="2057775" indent="0">
              <a:buNone/>
              <a:defRPr sz="1174" b="1"/>
            </a:lvl7pPr>
            <a:lvl8pPr marL="2400737" indent="0">
              <a:buNone/>
              <a:defRPr sz="1174" b="1"/>
            </a:lvl8pPr>
            <a:lvl9pPr marL="2743700" indent="0">
              <a:buNone/>
              <a:defRPr sz="1174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7" y="2669404"/>
            <a:ext cx="3951941" cy="3456761"/>
          </a:xfrm>
          <a:prstGeom prst="rect">
            <a:avLst/>
          </a:prstGeom>
        </p:spPr>
        <p:txBody>
          <a:bodyPr lIns="99377" tIns="49688" rIns="99377" bIns="49688"/>
          <a:lstStyle>
            <a:lvl1pPr>
              <a:defRPr sz="1795"/>
            </a:lvl1pPr>
            <a:lvl2pPr>
              <a:defRPr sz="1381"/>
            </a:lvl2pPr>
            <a:lvl3pPr>
              <a:defRPr sz="1381"/>
            </a:lvl3pPr>
            <a:lvl4pPr>
              <a:defRPr sz="1381"/>
            </a:lvl4pPr>
            <a:lvl5pPr>
              <a:defRPr sz="1381"/>
            </a:lvl5pPr>
            <a:lvl6pPr>
              <a:defRPr sz="1174"/>
            </a:lvl6pPr>
            <a:lvl7pPr>
              <a:defRPr sz="1174"/>
            </a:lvl7pPr>
            <a:lvl8pPr>
              <a:defRPr sz="1174"/>
            </a:lvl8pPr>
            <a:lvl9pPr>
              <a:defRPr sz="1174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10" name="Pladsholder til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510347" y="669693"/>
            <a:ext cx="8086620" cy="1143427"/>
          </a:xfrm>
          <a:prstGeom prst="rect">
            <a:avLst/>
          </a:prstGeom>
        </p:spPr>
        <p:txBody>
          <a:bodyPr/>
          <a:lstStyle>
            <a:lvl1pPr>
              <a:buNone/>
              <a:defRPr sz="2485" b="1" baseline="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/>
              <a:t>Skriv titel</a:t>
            </a:r>
          </a:p>
        </p:txBody>
      </p:sp>
    </p:spTree>
    <p:extLst>
      <p:ext uri="{BB962C8B-B14F-4D97-AF65-F5344CB8AC3E}">
        <p14:creationId xmlns:p14="http://schemas.microsoft.com/office/powerpoint/2010/main" val="1750272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  <a:prstGeom prst="rect">
            <a:avLst/>
          </a:prstGeom>
        </p:spPr>
        <p:txBody>
          <a:bodyPr lIns="99377" tIns="49688" rIns="99377" bIns="49688" anchor="b"/>
          <a:lstStyle>
            <a:lvl1pPr algn="l">
              <a:defRPr sz="1795" b="1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9" y="746113"/>
            <a:ext cx="5486400" cy="3981463"/>
          </a:xfrm>
          <a:prstGeom prst="rect">
            <a:avLst/>
          </a:prstGeom>
        </p:spPr>
        <p:txBody>
          <a:bodyPr lIns="99377" tIns="49688" rIns="99377" bIns="49688"/>
          <a:lstStyle>
            <a:lvl1pPr marL="0" indent="0">
              <a:buNone/>
              <a:defRPr sz="2416"/>
            </a:lvl1pPr>
            <a:lvl2pPr marL="342962" indent="0">
              <a:buNone/>
              <a:defRPr sz="2071"/>
            </a:lvl2pPr>
            <a:lvl3pPr marL="685925" indent="0">
              <a:buNone/>
              <a:defRPr sz="1795"/>
            </a:lvl3pPr>
            <a:lvl4pPr marL="1028888" indent="0">
              <a:buNone/>
              <a:defRPr sz="1519"/>
            </a:lvl4pPr>
            <a:lvl5pPr marL="1371850" indent="0">
              <a:buNone/>
              <a:defRPr sz="1519"/>
            </a:lvl5pPr>
            <a:lvl6pPr marL="1714812" indent="0">
              <a:buNone/>
              <a:defRPr sz="1519"/>
            </a:lvl6pPr>
            <a:lvl7pPr marL="2057775" indent="0">
              <a:buNone/>
              <a:defRPr sz="1519"/>
            </a:lvl7pPr>
            <a:lvl8pPr marL="2400737" indent="0">
              <a:buNone/>
              <a:defRPr sz="1519"/>
            </a:lvl8pPr>
            <a:lvl9pPr marL="2743700" indent="0">
              <a:buNone/>
              <a:defRPr sz="1519"/>
            </a:lvl9pPr>
          </a:lstStyle>
          <a:p>
            <a:r>
              <a:rPr lang="da-DK"/>
              <a:t>Klik på ikonet for at tilføje et billede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2"/>
          </a:xfrm>
          <a:prstGeom prst="rect">
            <a:avLst/>
          </a:prstGeom>
        </p:spPr>
        <p:txBody>
          <a:bodyPr lIns="99377" tIns="49688" rIns="99377" bIns="49688"/>
          <a:lstStyle>
            <a:lvl1pPr marL="0" indent="0">
              <a:buNone/>
              <a:defRPr sz="1381"/>
            </a:lvl1pPr>
            <a:lvl2pPr marL="342962" indent="0">
              <a:buNone/>
              <a:defRPr sz="897"/>
            </a:lvl2pPr>
            <a:lvl3pPr marL="685925" indent="0">
              <a:buNone/>
              <a:defRPr sz="759"/>
            </a:lvl3pPr>
            <a:lvl4pPr marL="1028888" indent="0">
              <a:buNone/>
              <a:defRPr sz="690"/>
            </a:lvl4pPr>
            <a:lvl5pPr marL="1371850" indent="0">
              <a:buNone/>
              <a:defRPr sz="690"/>
            </a:lvl5pPr>
            <a:lvl6pPr marL="1714812" indent="0">
              <a:buNone/>
              <a:defRPr sz="690"/>
            </a:lvl6pPr>
            <a:lvl7pPr marL="2057775" indent="0">
              <a:buNone/>
              <a:defRPr sz="690"/>
            </a:lvl7pPr>
            <a:lvl8pPr marL="2400737" indent="0">
              <a:buNone/>
              <a:defRPr sz="690"/>
            </a:lvl8pPr>
            <a:lvl9pPr marL="2743700" indent="0">
              <a:buNone/>
              <a:defRPr sz="69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3156077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a-DK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E39823-A0C8-4C5F-ADE9-BC432916B2F3}" type="datetimeFigureOut">
              <a:rPr lang="da-DK" smtClean="0"/>
              <a:t>08-10-2018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E8582B9-D4BD-4009-AD0F-BF4CC303525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69528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a-DK"/>
              <a:t>Klik for at redigere i master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B50B0C-F705-4D34-ADFD-878AB7CDAEA6}" type="datetimeFigureOut">
              <a:rPr lang="en-GB" smtClean="0"/>
              <a:t>08/10/2018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A41A03-AD76-4004-9D71-6E7E88DFD36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033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PHbusiness_RGB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94002" y="10001"/>
            <a:ext cx="2159999" cy="85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27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defTabSz="342962" rtl="0" eaLnBrk="1" latinLnBrk="0" hangingPunct="1">
        <a:spcBef>
          <a:spcPct val="0"/>
        </a:spcBef>
        <a:buNone/>
        <a:defRPr sz="2485" kern="1200">
          <a:solidFill>
            <a:srgbClr val="FBB040"/>
          </a:solidFill>
          <a:latin typeface="Verdana"/>
          <a:ea typeface="+mj-ea"/>
          <a:cs typeface="Verdana"/>
        </a:defRPr>
      </a:lvl1pPr>
    </p:titleStyle>
    <p:bodyStyle>
      <a:lvl1pPr marL="257222" indent="-257222" algn="l" defTabSz="342962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243" kern="1200">
          <a:solidFill>
            <a:srgbClr val="00163B"/>
          </a:solidFill>
          <a:latin typeface="Verdana"/>
          <a:ea typeface="+mn-ea"/>
          <a:cs typeface="Verdana"/>
        </a:defRPr>
      </a:lvl1pPr>
      <a:lvl2pPr marL="557314" indent="-214352" algn="l" defTabSz="342962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243" kern="1200">
          <a:solidFill>
            <a:srgbClr val="00163B"/>
          </a:solidFill>
          <a:latin typeface="Verdana"/>
          <a:ea typeface="+mn-ea"/>
          <a:cs typeface="Verdana"/>
        </a:defRPr>
      </a:lvl2pPr>
      <a:lvl3pPr marL="857406" indent="-171481" algn="l" defTabSz="342962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243" kern="1200">
          <a:solidFill>
            <a:srgbClr val="00163B"/>
          </a:solidFill>
          <a:latin typeface="Verdana"/>
          <a:ea typeface="+mn-ea"/>
          <a:cs typeface="Verdana"/>
        </a:defRPr>
      </a:lvl3pPr>
      <a:lvl4pPr marL="1200368" indent="-171481" algn="l" defTabSz="342962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243" kern="1200">
          <a:solidFill>
            <a:srgbClr val="00163B"/>
          </a:solidFill>
          <a:latin typeface="Verdana"/>
          <a:ea typeface="+mn-ea"/>
          <a:cs typeface="Verdana"/>
        </a:defRPr>
      </a:lvl4pPr>
      <a:lvl5pPr marL="1543331" indent="-171481" algn="l" defTabSz="342962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243" kern="1200">
          <a:solidFill>
            <a:srgbClr val="00163B"/>
          </a:solidFill>
          <a:latin typeface="Verdana"/>
          <a:ea typeface="+mn-ea"/>
          <a:cs typeface="Verdana"/>
        </a:defRPr>
      </a:lvl5pPr>
      <a:lvl6pPr marL="1886294" indent="-171481" algn="l" defTabSz="342962" rtl="0" eaLnBrk="1" latinLnBrk="0" hangingPunct="1">
        <a:spcBef>
          <a:spcPct val="20000"/>
        </a:spcBef>
        <a:buFont typeface="Arial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6pPr>
      <a:lvl7pPr marL="2229256" indent="-171481" algn="l" defTabSz="342962" rtl="0" eaLnBrk="1" latinLnBrk="0" hangingPunct="1">
        <a:spcBef>
          <a:spcPct val="20000"/>
        </a:spcBef>
        <a:buFont typeface="Arial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7pPr>
      <a:lvl8pPr marL="2572218" indent="-171481" algn="l" defTabSz="342962" rtl="0" eaLnBrk="1" latinLnBrk="0" hangingPunct="1">
        <a:spcBef>
          <a:spcPct val="20000"/>
        </a:spcBef>
        <a:buFont typeface="Arial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8pPr>
      <a:lvl9pPr marL="2915180" indent="-171481" algn="l" defTabSz="342962" rtl="0" eaLnBrk="1" latinLnBrk="0" hangingPunct="1">
        <a:spcBef>
          <a:spcPct val="20000"/>
        </a:spcBef>
        <a:buFont typeface="Arial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1pPr>
      <a:lvl2pPr marL="342962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2pPr>
      <a:lvl3pPr marL="685925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3pPr>
      <a:lvl4pPr marL="1028888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4pPr>
      <a:lvl5pPr marL="1371850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5pPr>
      <a:lvl6pPr marL="1714812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6pPr>
      <a:lvl7pPr marL="2057775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7pPr>
      <a:lvl8pPr marL="2400737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8pPr>
      <a:lvl9pPr marL="2743700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502ILHjX9EE" TargetMode="External"/><Relationship Id="rId2" Type="http://schemas.openxmlformats.org/officeDocument/2006/relationships/hyperlink" Target="https://www.youtube.com/watch?v=GE6lbPLEAzc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scrumtrainingseries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tekst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/>
              <a:t>Agile software requirements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11"/>
          </p:nvPr>
        </p:nvSpPr>
        <p:spPr/>
        <p:txBody>
          <a:bodyPr anchor="t"/>
          <a:lstStyle/>
          <a:p>
            <a:pPr marL="257175" indent="-257175"/>
            <a:r>
              <a:rPr lang="da-DK" sz="2000" dirty="0">
                <a:ea typeface="Verdana"/>
              </a:rPr>
              <a:t>Palle 2018</a:t>
            </a:r>
          </a:p>
        </p:txBody>
      </p:sp>
    </p:spTree>
    <p:extLst>
      <p:ext uri="{BB962C8B-B14F-4D97-AF65-F5344CB8AC3E}">
        <p14:creationId xmlns:p14="http://schemas.microsoft.com/office/powerpoint/2010/main" val="257088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a-DK" sz="3300">
                <a:solidFill>
                  <a:srgbClr val="FBB040"/>
                </a:solidFill>
                <a:cs typeface="Verdana"/>
              </a:rPr>
              <a:t>Videos</a:t>
            </a:r>
            <a:endParaRPr lang="en-US" sz="3300">
              <a:solidFill>
                <a:srgbClr val="FBB040"/>
              </a:solidFill>
              <a:cs typeface="Verdana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2400">
                <a:latin typeface="Calibri"/>
              </a:rPr>
              <a:t>Explaining Agile - Martin Fowler and Neil Ford at USI</a:t>
            </a:r>
          </a:p>
          <a:p>
            <a:pPr marL="257175" indent="-257175"/>
            <a:r>
              <a:rPr lang="en-US" sz="2400">
                <a:latin typeface="Calibri"/>
                <a:hlinkClick r:id="rId2"/>
              </a:rPr>
              <a:t>https://www.youtube.com/watch?v=GE6lbPLEAzc</a:t>
            </a:r>
            <a:endParaRPr lang="en-US" sz="2400">
              <a:latin typeface="Calibri"/>
            </a:endParaRPr>
          </a:p>
          <a:p>
            <a:pPr marL="257175" indent="-257175"/>
            <a:endParaRPr lang="en-US" sz="1200">
              <a:latin typeface="Calibri"/>
            </a:endParaRPr>
          </a:p>
          <a:p>
            <a:pPr marL="0" indent="0">
              <a:buNone/>
            </a:pPr>
            <a:r>
              <a:rPr lang="en-US" sz="2400">
                <a:latin typeface="Calibri"/>
              </a:rPr>
              <a:t>Agile Product Ownership in a nutshell </a:t>
            </a:r>
          </a:p>
          <a:p>
            <a:pPr marL="257175" indent="-257175"/>
            <a:r>
              <a:rPr lang="en-US" sz="2400">
                <a:latin typeface="Calibri"/>
                <a:hlinkClick r:id="rId3"/>
              </a:rPr>
              <a:t>http://www.youtube.com/watch?v=502ILHjX9EE</a:t>
            </a:r>
            <a:endParaRPr lang="en-US" sz="2400">
              <a:latin typeface="Calibri"/>
            </a:endParaRPr>
          </a:p>
          <a:p>
            <a:pPr marL="0" indent="0">
              <a:buNone/>
            </a:pPr>
            <a:endParaRPr lang="en-US" sz="1200">
              <a:latin typeface="Calibri"/>
            </a:endParaRPr>
          </a:p>
          <a:p>
            <a:pPr marL="0" indent="0">
              <a:buNone/>
            </a:pPr>
            <a:r>
              <a:rPr lang="en-US" sz="2400">
                <a:latin typeface="Calibri"/>
              </a:rPr>
              <a:t>Product Backlog Grooming Meeting </a:t>
            </a:r>
          </a:p>
          <a:p>
            <a:pPr marL="257175" indent="-257175"/>
            <a:r>
              <a:rPr lang="en-US" sz="2400">
                <a:latin typeface="Calibri"/>
                <a:hlinkClick r:id="rId4"/>
              </a:rPr>
              <a:t>http://scrumtrainingseries.com/</a:t>
            </a:r>
            <a:endParaRPr lang="en-US" sz="2400">
              <a:latin typeface="Calibri"/>
            </a:endParaRPr>
          </a:p>
          <a:p>
            <a:pPr marL="0" indent="0">
              <a:buNone/>
            </a:pPr>
            <a:r>
              <a:rPr lang="en-US" sz="2400">
                <a:latin typeface="Calibri"/>
              </a:rPr>
              <a:t>  </a:t>
            </a:r>
          </a:p>
          <a:p>
            <a:pPr marL="257175" indent="-257175"/>
            <a:endParaRPr lang="en-US" sz="2400">
              <a:latin typeface="Calibri"/>
            </a:endParaRPr>
          </a:p>
          <a:p>
            <a:pPr marL="257175" indent="-257175"/>
            <a:endParaRPr lang="da-DK" sz="1200">
              <a:latin typeface="Calibri"/>
            </a:endParaRPr>
          </a:p>
          <a:p>
            <a:pPr marL="257175" indent="-257175"/>
            <a:endParaRPr lang="en-US" sz="120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030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Accept test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EFB5B03F-41E9-475E-B3EE-4AE710FDA66A}"/>
              </a:ext>
            </a:extLst>
          </p:cNvPr>
          <p:cNvSpPr/>
          <p:nvPr/>
        </p:nvSpPr>
        <p:spPr>
          <a:xfrm rot="840000">
            <a:off x="4770439" y="4319281"/>
            <a:ext cx="3075534" cy="1467923"/>
          </a:xfrm>
          <a:prstGeom prst="wedgeRoundRect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"If it isn't tested, it doesn't exist."</a:t>
            </a:r>
          </a:p>
        </p:txBody>
      </p:sp>
    </p:spTree>
    <p:extLst>
      <p:ext uri="{BB962C8B-B14F-4D97-AF65-F5344CB8AC3E}">
        <p14:creationId xmlns:p14="http://schemas.microsoft.com/office/powerpoint/2010/main" val="25942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b="0"/>
              <a:t>Main categories of testing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en-US">
                <a:solidFill>
                  <a:srgbClr val="00B050"/>
                </a:solidFill>
              </a:rPr>
              <a:t>A </a:t>
            </a:r>
            <a:r>
              <a:rPr lang="en-US" b="1">
                <a:solidFill>
                  <a:srgbClr val="00B050"/>
                </a:solidFill>
              </a:rPr>
              <a:t>business-facing</a:t>
            </a:r>
            <a:r>
              <a:rPr lang="en-US">
                <a:solidFill>
                  <a:srgbClr val="00B050"/>
                </a:solidFill>
              </a:rPr>
              <a:t> test is one you could describe to a business expert in terms that would (or should) interest her . . . . You use words drawn from the business domain: </a:t>
            </a:r>
          </a:p>
          <a:p>
            <a:pPr marL="0" lvl="0" indent="0" defTabSz="914400">
              <a:spcBef>
                <a:spcPts val="0"/>
              </a:spcBef>
              <a:buClrTx/>
              <a:buNone/>
            </a:pPr>
            <a:endParaRPr lang="en-US">
              <a:solidFill>
                <a:srgbClr val="00B050"/>
              </a:solidFill>
            </a:endParaRPr>
          </a:p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en-US" i="1">
                <a:solidFill>
                  <a:srgbClr val="00B050"/>
                </a:solidFill>
              </a:rPr>
              <a:t>“If you withdraw more money than you have in your account, does the system automatically extend you a loan?”</a:t>
            </a:r>
          </a:p>
          <a:p>
            <a:pPr marL="0" lvl="0" indent="0" defTabSz="914400">
              <a:spcBef>
                <a:spcPts val="0"/>
              </a:spcBef>
              <a:buClrTx/>
              <a:buNone/>
            </a:pPr>
            <a:endParaRPr lang="en-US"/>
          </a:p>
          <a:p>
            <a:pPr marL="0" lvl="0" indent="0" defTabSz="914400">
              <a:spcBef>
                <a:spcPts val="0"/>
              </a:spcBef>
              <a:buClrTx/>
              <a:buNone/>
            </a:pPr>
            <a:endParaRPr lang="en-US"/>
          </a:p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en-US">
                <a:solidFill>
                  <a:srgbClr val="0070C0"/>
                </a:solidFill>
              </a:rPr>
              <a:t>A </a:t>
            </a:r>
            <a:r>
              <a:rPr lang="en-US" b="1">
                <a:solidFill>
                  <a:srgbClr val="0070C0"/>
                </a:solidFill>
              </a:rPr>
              <a:t>technology-facing</a:t>
            </a:r>
            <a:r>
              <a:rPr lang="en-US">
                <a:solidFill>
                  <a:srgbClr val="0070C0"/>
                </a:solidFill>
              </a:rPr>
              <a:t> test is one you describe with words drawn from the domain of the programmers: </a:t>
            </a:r>
          </a:p>
          <a:p>
            <a:pPr marL="0" lvl="0" indent="0" defTabSz="914400">
              <a:spcBef>
                <a:spcPts val="0"/>
              </a:spcBef>
              <a:buClrTx/>
              <a:buNone/>
            </a:pPr>
            <a:endParaRPr lang="en-US">
              <a:solidFill>
                <a:srgbClr val="0070C0"/>
              </a:solidFill>
            </a:endParaRPr>
          </a:p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en-US" i="1">
                <a:solidFill>
                  <a:srgbClr val="0070C0"/>
                </a:solidFill>
              </a:rPr>
              <a:t>“Different browsers implement JavaScript differently, so we test whether our product works with the most important ones.”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9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>
          <a:xfrm>
            <a:off x="509588" y="669925"/>
            <a:ext cx="8086725" cy="1143000"/>
          </a:xfrm>
        </p:spPr>
        <p:txBody>
          <a:bodyPr/>
          <a:lstStyle/>
          <a:p>
            <a:pPr marL="342888" indent="-342888" defTabSz="457184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r>
              <a:rPr lang="da-DK" sz="3400" b="0">
                <a:ea typeface="+mj-ea"/>
              </a:rPr>
              <a:t>Accepttest definition</a:t>
            </a:r>
            <a:endParaRPr lang="en-GB" sz="3400" b="0">
              <a:ea typeface="+mj-ea"/>
            </a:endParaRPr>
          </a:p>
        </p:txBody>
      </p:sp>
      <p:sp>
        <p:nvSpPr>
          <p:cNvPr id="14339" name="Pladsholder til indhold 2"/>
          <p:cNvSpPr>
            <a:spLocks noGrp="1"/>
          </p:cNvSpPr>
          <p:nvPr>
            <p:ph sz="quarter" idx="12"/>
          </p:nvPr>
        </p:nvSpPr>
        <p:spPr bwMode="auto">
          <a:xfrm>
            <a:off x="509588" y="1700213"/>
            <a:ext cx="8086725" cy="418941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en-US" sz="1800" dirty="0">
                <a:latin typeface="+mn-lt"/>
                <a:cs typeface="Verdana" pitchFamily="34" charset="0"/>
              </a:rPr>
              <a:t>Acceptance tests described black-box requirements</a:t>
            </a:r>
          </a:p>
          <a:p>
            <a:pPr eaLnBrk="1" hangingPunct="1">
              <a:defRPr/>
            </a:pPr>
            <a:r>
              <a:rPr lang="en-US" altLang="en-US" sz="1800" dirty="0">
                <a:latin typeface="+mn-lt"/>
                <a:cs typeface="Verdana" pitchFamily="34" charset="0"/>
              </a:rPr>
              <a:t>Identified by your project stakeholders</a:t>
            </a:r>
          </a:p>
          <a:p>
            <a:pPr eaLnBrk="1" hangingPunct="1">
              <a:defRPr/>
            </a:pPr>
            <a:r>
              <a:rPr lang="en-US" altLang="en-US" sz="1800" dirty="0">
                <a:latin typeface="+mn-lt"/>
                <a:cs typeface="Verdana" pitchFamily="34" charset="0"/>
              </a:rPr>
              <a:t>Which your system must conform to</a:t>
            </a:r>
          </a:p>
          <a:p>
            <a:pPr eaLnBrk="1" hangingPunct="1">
              <a:defRPr/>
            </a:pPr>
            <a:endParaRPr lang="en-US" altLang="en-US" sz="1800" dirty="0">
              <a:latin typeface="+mn-lt"/>
              <a:cs typeface="Verdana" pitchFamily="34" charset="0"/>
            </a:endParaRPr>
          </a:p>
          <a:p>
            <a:pPr eaLnBrk="1" hangingPunct="1">
              <a:defRPr/>
            </a:pPr>
            <a:r>
              <a:rPr lang="en-US" altLang="en-US" sz="1800" dirty="0">
                <a:latin typeface="+mn-lt"/>
                <a:cs typeface="Verdana" pitchFamily="34" charset="0"/>
              </a:rPr>
              <a:t>Acceptance tests are first class requirements artifacts because they describe the criteria by which stakeholders will determine whether the system meets their needs  </a:t>
            </a:r>
          </a:p>
          <a:p>
            <a:pPr lvl="1" eaLnBrk="1" hangingPunct="1">
              <a:defRPr/>
            </a:pPr>
            <a:r>
              <a:rPr lang="en-US" altLang="en-US" sz="1800" dirty="0">
                <a:latin typeface="+mn-lt"/>
                <a:cs typeface="Verdana" pitchFamily="34" charset="0"/>
              </a:rPr>
              <a:t>They're executable specifications  </a:t>
            </a:r>
          </a:p>
          <a:p>
            <a:pPr lvl="1" eaLnBrk="1" hangingPunct="1">
              <a:defRPr/>
            </a:pPr>
            <a:endParaRPr lang="en-US" altLang="en-US" sz="1800" dirty="0">
              <a:latin typeface="+mn-lt"/>
              <a:cs typeface="Verdana" pitchFamily="34" charset="0"/>
            </a:endParaRPr>
          </a:p>
          <a:p>
            <a:pPr eaLnBrk="1" hangingPunct="1">
              <a:defRPr/>
            </a:pPr>
            <a:r>
              <a:rPr lang="en-US" altLang="en-US" sz="1800" dirty="0">
                <a:latin typeface="+mn-lt"/>
                <a:cs typeface="Verdana" pitchFamily="34" charset="0"/>
              </a:rPr>
              <a:t>Acceptance test is also called:</a:t>
            </a:r>
          </a:p>
          <a:p>
            <a:pPr lvl="1" eaLnBrk="1" hangingPunct="1">
              <a:defRPr/>
            </a:pPr>
            <a:r>
              <a:rPr lang="en-US" altLang="en-US" sz="1800" dirty="0">
                <a:latin typeface="+mn-lt"/>
                <a:cs typeface="Verdana" pitchFamily="34" charset="0"/>
              </a:rPr>
              <a:t>Customer (Acceptance) Tests</a:t>
            </a:r>
          </a:p>
          <a:p>
            <a:pPr lvl="1" eaLnBrk="1" hangingPunct="1">
              <a:defRPr/>
            </a:pPr>
            <a:r>
              <a:rPr lang="en-US" altLang="en-US" sz="1800" dirty="0">
                <a:latin typeface="+mn-lt"/>
                <a:cs typeface="Verdana" pitchFamily="34" charset="0"/>
              </a:rPr>
              <a:t>Functionality test</a:t>
            </a:r>
          </a:p>
          <a:p>
            <a:pPr lvl="1" eaLnBrk="1" hangingPunct="1">
              <a:defRPr/>
            </a:pPr>
            <a:r>
              <a:rPr lang="en-US" altLang="en-US" sz="1800" dirty="0">
                <a:latin typeface="+mn-lt"/>
                <a:cs typeface="Verdana" pitchFamily="34" charset="0"/>
              </a:rPr>
              <a:t>“Conditions of satisfaction"</a:t>
            </a:r>
          </a:p>
        </p:txBody>
      </p:sp>
    </p:spTree>
    <p:extLst>
      <p:ext uri="{BB962C8B-B14F-4D97-AF65-F5344CB8AC3E}">
        <p14:creationId xmlns:p14="http://schemas.microsoft.com/office/powerpoint/2010/main" val="425208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/>
        <p:txBody>
          <a:bodyPr lIns="84134" tIns="42067" rIns="84134" bIns="42067"/>
          <a:lstStyle/>
          <a:p>
            <a:r>
              <a:rPr lang="en-GB" sz="2800" b="0"/>
              <a:t>ATDD -</a:t>
            </a:r>
          </a:p>
          <a:p>
            <a:r>
              <a:rPr lang="en-GB" sz="2800" u="sng"/>
              <a:t>A</a:t>
            </a:r>
            <a:r>
              <a:rPr lang="en-GB" sz="2800" b="0"/>
              <a:t>cceptance </a:t>
            </a:r>
            <a:r>
              <a:rPr lang="en-GB" sz="2800" u="sng"/>
              <a:t>T</a:t>
            </a:r>
            <a:r>
              <a:rPr lang="en-GB" sz="2800" b="0"/>
              <a:t>est </a:t>
            </a:r>
            <a:r>
              <a:rPr lang="en-GB" sz="2800" u="sng"/>
              <a:t>D</a:t>
            </a:r>
            <a:r>
              <a:rPr lang="en-GB" sz="2800" b="0"/>
              <a:t>riven </a:t>
            </a:r>
            <a:r>
              <a:rPr lang="en-GB" sz="2800" u="sng"/>
              <a:t>D</a:t>
            </a:r>
            <a:r>
              <a:rPr lang="en-GB" sz="2800" b="0"/>
              <a:t>evelopment</a:t>
            </a:r>
            <a:endParaRPr lang="en-GB" sz="2800"/>
          </a:p>
        </p:txBody>
      </p:sp>
      <p:sp>
        <p:nvSpPr>
          <p:cNvPr id="3" name="Pladsholder til tekst 2"/>
          <p:cNvSpPr>
            <a:spLocks noGrp="1"/>
          </p:cNvSpPr>
          <p:nvPr>
            <p:ph type="body" sz="quarter" idx="4294967295"/>
          </p:nvPr>
        </p:nvSpPr>
        <p:spPr>
          <a:xfrm>
            <a:off x="809007" y="1930400"/>
            <a:ext cx="7409815" cy="3935362"/>
          </a:xfrm>
          <a:prstGeom prst="rect">
            <a:avLst/>
          </a:prstGeom>
        </p:spPr>
        <p:txBody>
          <a:bodyPr lIns="84134" tIns="42067" rIns="84134" bIns="42067"/>
          <a:lstStyle/>
          <a:p>
            <a:r>
              <a:rPr lang="en-GB" sz="1800"/>
              <a:t>A development methodology based on communication between the business customers, the developers, and the testers</a:t>
            </a:r>
          </a:p>
          <a:p>
            <a:endParaRPr lang="en-GB" sz="900"/>
          </a:p>
          <a:p>
            <a:r>
              <a:rPr lang="en-GB" sz="1800"/>
              <a:t>ATDD encompasses acceptance testing, but highlights writing acceptance tests before developers begin coding</a:t>
            </a:r>
          </a:p>
          <a:p>
            <a:endParaRPr lang="en-GB" sz="900"/>
          </a:p>
          <a:p>
            <a:r>
              <a:rPr lang="en-GB" sz="1800"/>
              <a:t>ATDD is closely related to Test-Driven Development </a:t>
            </a:r>
          </a:p>
          <a:p>
            <a:pPr lvl="1"/>
            <a:r>
              <a:rPr lang="en-GB" sz="1800"/>
              <a:t>It differs by the emphasis on developer-tester-business customer collaboration</a:t>
            </a:r>
          </a:p>
        </p:txBody>
      </p:sp>
    </p:spTree>
    <p:extLst>
      <p:ext uri="{BB962C8B-B14F-4D97-AF65-F5344CB8AC3E}">
        <p14:creationId xmlns:p14="http://schemas.microsoft.com/office/powerpoint/2010/main" val="198471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u="sng"/>
              <a:t>A</a:t>
            </a:r>
            <a:r>
              <a:rPr lang="en-GB" b="0"/>
              <a:t>cceptance </a:t>
            </a:r>
            <a:r>
              <a:rPr lang="en-GB" u="sng"/>
              <a:t>T</a:t>
            </a:r>
            <a:r>
              <a:rPr lang="en-GB" b="0"/>
              <a:t>est </a:t>
            </a:r>
            <a:r>
              <a:rPr lang="en-GB" u="sng"/>
              <a:t>D</a:t>
            </a:r>
            <a:r>
              <a:rPr lang="en-GB" b="0"/>
              <a:t>riven </a:t>
            </a:r>
            <a:r>
              <a:rPr lang="en-GB" u="sng"/>
              <a:t>D</a:t>
            </a:r>
            <a:r>
              <a:rPr lang="en-GB" b="0"/>
              <a:t>evelopment - </a:t>
            </a:r>
            <a:r>
              <a:rPr lang="en-GB"/>
              <a:t>ATDD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407" y="1697264"/>
            <a:ext cx="5016500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0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800" b="0"/>
              <a:t>Acceptance Tests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/>
        <p:txBody>
          <a:bodyPr anchor="t"/>
          <a:lstStyle/>
          <a:p>
            <a:pPr marL="257175" indent="-257175">
              <a:spcBef>
                <a:spcPts val="0"/>
              </a:spcBef>
              <a:spcAft>
                <a:spcPts val="600"/>
              </a:spcAft>
            </a:pPr>
            <a:r>
              <a:rPr lang="en-GB" sz="1750" dirty="0"/>
              <a:t>Acceptance tests are created from user stories </a:t>
            </a:r>
            <a:endParaRPr lang="en-US" dirty="0"/>
          </a:p>
          <a:p>
            <a:pPr marL="257175" indent="-257175">
              <a:spcBef>
                <a:spcPts val="0"/>
              </a:spcBef>
              <a:spcAft>
                <a:spcPts val="600"/>
              </a:spcAft>
            </a:pPr>
            <a:r>
              <a:rPr lang="en-GB" sz="1750" dirty="0"/>
              <a:t>During an iteration the user stories selected during the iteration planning meeting will be translated into acceptance tests </a:t>
            </a:r>
            <a:endParaRPr lang="en-GB" dirty="0">
              <a:ea typeface="Verdana"/>
            </a:endParaRPr>
          </a:p>
          <a:p>
            <a:pPr marL="257175" indent="-257175"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The acceptance test specifies scenarios to test when a user story has been correctly implemented typically during sprint review</a:t>
            </a:r>
            <a:endParaRPr lang="en-GB" dirty="0">
              <a:ea typeface="Verdana"/>
            </a:endParaRPr>
          </a:p>
          <a:p>
            <a:pPr marL="257175" indent="-257175">
              <a:spcBef>
                <a:spcPts val="0"/>
              </a:spcBef>
              <a:spcAft>
                <a:spcPts val="600"/>
              </a:spcAft>
            </a:pPr>
            <a:r>
              <a:rPr lang="en-GB" sz="1750" dirty="0"/>
              <a:t>A story can have one or many acceptance tests, whatever it takes to ensure the functionality works</a:t>
            </a:r>
            <a:endParaRPr lang="en-GB" sz="1750" dirty="0">
              <a:ea typeface="Verdana"/>
            </a:endParaRPr>
          </a:p>
          <a:p>
            <a:pPr marL="257175" indent="-257175">
              <a:spcBef>
                <a:spcPts val="0"/>
              </a:spcBef>
              <a:spcAft>
                <a:spcPts val="1200"/>
              </a:spcAft>
            </a:pPr>
            <a:r>
              <a:rPr lang="en-GB" sz="1750" dirty="0">
                <a:ea typeface="Verdana"/>
              </a:rPr>
              <a:t>Acceptance test are manually business facing tests</a:t>
            </a:r>
            <a:endParaRPr lang="en-GB" sz="1750" dirty="0">
              <a:solidFill>
                <a:srgbClr val="000000"/>
              </a:solidFill>
              <a:ea typeface="Verdana"/>
            </a:endParaRPr>
          </a:p>
          <a:p>
            <a:pPr marL="257175" indent="-257175">
              <a:spcBef>
                <a:spcPts val="0"/>
              </a:spcBef>
              <a:spcAft>
                <a:spcPts val="1200"/>
              </a:spcAft>
            </a:pPr>
            <a:r>
              <a:rPr lang="en-GB" sz="1750" dirty="0">
                <a:ea typeface="Verdana"/>
              </a:rPr>
              <a:t>Acceptance</a:t>
            </a:r>
            <a:r>
              <a:rPr lang="en-GB" sz="1750" dirty="0"/>
              <a:t> tests are black box system tests</a:t>
            </a:r>
            <a:endParaRPr lang="en-GB" sz="1750" dirty="0">
              <a:solidFill>
                <a:schemeClr val="tx1"/>
              </a:solidFill>
              <a:ea typeface="Verdana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362BCC0-B7B0-4AF7-9653-7AD6AF571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992" y="4305300"/>
            <a:ext cx="2319777" cy="178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2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/>
        <p:txBody>
          <a:bodyPr lIns="84134" tIns="42067" rIns="84134" bIns="42067"/>
          <a:lstStyle/>
          <a:p>
            <a:r>
              <a:rPr lang="en-GB" sz="2800" b="0"/>
              <a:t>ATDD - Acceptance criteria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sz="quarter" idx="4294967295"/>
          </p:nvPr>
        </p:nvSpPr>
        <p:spPr>
          <a:xfrm>
            <a:off x="809007" y="1456268"/>
            <a:ext cx="7409815" cy="4609408"/>
          </a:xfrm>
          <a:prstGeom prst="rect">
            <a:avLst/>
          </a:prstGeom>
        </p:spPr>
        <p:txBody>
          <a:bodyPr lIns="84134" tIns="42067" rIns="84134" bIns="42067"/>
          <a:lstStyle/>
          <a:p>
            <a:r>
              <a:rPr lang="en-GB" sz="1800"/>
              <a:t>Is a set of conditions that the story must meet for it to be accepted as complete</a:t>
            </a:r>
          </a:p>
          <a:p>
            <a:endParaRPr lang="en-GB" sz="1000"/>
          </a:p>
          <a:p>
            <a:r>
              <a:rPr lang="en-GB" sz="1800"/>
              <a:t>It’s not a replacement for conversation with the product owner</a:t>
            </a:r>
          </a:p>
          <a:p>
            <a:pPr lvl="1"/>
            <a:r>
              <a:rPr lang="en-GB" sz="1800"/>
              <a:t>It’s the result of the conversation</a:t>
            </a:r>
          </a:p>
          <a:p>
            <a:endParaRPr lang="en-GB" sz="1000"/>
          </a:p>
          <a:p>
            <a:r>
              <a:rPr lang="en-GB" sz="1800"/>
              <a:t>Format:</a:t>
            </a:r>
          </a:p>
          <a:p>
            <a:pPr lvl="1"/>
            <a:r>
              <a:rPr lang="en-GB" sz="1800" b="1"/>
              <a:t>Given</a:t>
            </a:r>
            <a:r>
              <a:rPr lang="en-GB" sz="1800"/>
              <a:t> [precondition] (setup)</a:t>
            </a:r>
          </a:p>
          <a:p>
            <a:pPr lvl="2"/>
            <a:r>
              <a:rPr lang="en-GB" sz="1800"/>
              <a:t>A specified state of a system</a:t>
            </a:r>
          </a:p>
          <a:p>
            <a:pPr lvl="2"/>
            <a:endParaRPr lang="en-GB" sz="900"/>
          </a:p>
          <a:p>
            <a:pPr lvl="1"/>
            <a:r>
              <a:rPr lang="en-GB" sz="1800" b="1"/>
              <a:t>When</a:t>
            </a:r>
            <a:r>
              <a:rPr lang="en-GB" sz="1800"/>
              <a:t> [Actor + Action](trigger)</a:t>
            </a:r>
          </a:p>
          <a:p>
            <a:pPr lvl="2"/>
            <a:r>
              <a:rPr lang="en-GB" sz="1800"/>
              <a:t>An action or event occurs</a:t>
            </a:r>
          </a:p>
          <a:p>
            <a:pPr lvl="2"/>
            <a:endParaRPr lang="en-GB" sz="900"/>
          </a:p>
          <a:p>
            <a:pPr lvl="1"/>
            <a:r>
              <a:rPr lang="en-GB" sz="1800" b="1"/>
              <a:t>Then</a:t>
            </a:r>
            <a:r>
              <a:rPr lang="en-GB" sz="1800"/>
              <a:t> [Observable result](verification)</a:t>
            </a:r>
          </a:p>
          <a:p>
            <a:pPr lvl="2"/>
            <a:r>
              <a:rPr lang="en-GB" sz="1800"/>
              <a:t>The state of the system has changed or an output has been produced</a:t>
            </a:r>
          </a:p>
        </p:txBody>
      </p:sp>
    </p:spTree>
    <p:extLst>
      <p:ext uri="{BB962C8B-B14F-4D97-AF65-F5344CB8AC3E}">
        <p14:creationId xmlns:p14="http://schemas.microsoft.com/office/powerpoint/2010/main" val="283518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e 10"/>
          <p:cNvGrpSpPr/>
          <p:nvPr/>
        </p:nvGrpSpPr>
        <p:grpSpPr>
          <a:xfrm>
            <a:off x="5054321" y="847309"/>
            <a:ext cx="3891695" cy="5905183"/>
            <a:chOff x="5878286" y="1970088"/>
            <a:chExt cx="2993903" cy="4622718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8286" y="1970088"/>
              <a:ext cx="2729202" cy="46227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ktangel 7"/>
            <p:cNvSpPr/>
            <p:nvPr/>
          </p:nvSpPr>
          <p:spPr>
            <a:xfrm>
              <a:off x="8051472" y="5308270"/>
              <a:ext cx="810966" cy="7125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ktangel 9"/>
            <p:cNvSpPr/>
            <p:nvPr/>
          </p:nvSpPr>
          <p:spPr>
            <a:xfrm>
              <a:off x="8061223" y="2416824"/>
              <a:ext cx="810966" cy="2012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/>
        <p:txBody>
          <a:bodyPr lIns="84134" tIns="42067" rIns="84134" bIns="42067"/>
          <a:lstStyle/>
          <a:p>
            <a:r>
              <a:rPr lang="en-GB" sz="2800" b="0"/>
              <a:t>Acceptance test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sz="quarter" idx="4294967295"/>
          </p:nvPr>
        </p:nvSpPr>
        <p:spPr>
          <a:xfrm>
            <a:off x="809008" y="2552136"/>
            <a:ext cx="4536716" cy="3313626"/>
          </a:xfrm>
          <a:prstGeom prst="rect">
            <a:avLst/>
          </a:prstGeom>
        </p:spPr>
        <p:txBody>
          <a:bodyPr lIns="84134" tIns="42067" rIns="84134" bIns="42067"/>
          <a:lstStyle/>
          <a:p>
            <a:r>
              <a:rPr lang="en-GB" sz="1800"/>
              <a:t>Acceptation criteria are </a:t>
            </a:r>
            <a:r>
              <a:rPr lang="en-GB" sz="1800" b="1"/>
              <a:t>NOT</a:t>
            </a:r>
            <a:r>
              <a:rPr lang="en-GB" sz="1800"/>
              <a:t> tests</a:t>
            </a:r>
          </a:p>
          <a:p>
            <a:endParaRPr lang="en-GB" sz="1800"/>
          </a:p>
          <a:p>
            <a:pPr marL="0" indent="0">
              <a:buNone/>
            </a:pPr>
            <a:r>
              <a:rPr lang="en-GB" sz="1800"/>
              <a:t>	Acceptance criteria</a:t>
            </a:r>
          </a:p>
          <a:p>
            <a:pPr marL="0" indent="0">
              <a:buNone/>
            </a:pPr>
            <a:r>
              <a:rPr lang="en-GB" sz="1800"/>
              <a:t>+	Examples (data + scenarios)</a:t>
            </a:r>
          </a:p>
          <a:p>
            <a:pPr marL="0" indent="0">
              <a:buNone/>
            </a:pPr>
            <a:endParaRPr lang="en-GB" sz="1800"/>
          </a:p>
          <a:p>
            <a:pPr marL="0" indent="0">
              <a:buNone/>
            </a:pPr>
            <a:r>
              <a:rPr lang="en-GB" sz="1800"/>
              <a:t>= 	Acceptance tests</a:t>
            </a:r>
          </a:p>
        </p:txBody>
      </p:sp>
      <p:cxnSp>
        <p:nvCxnSpPr>
          <p:cNvPr id="7" name="Lige forbindelse 6"/>
          <p:cNvCxnSpPr/>
          <p:nvPr/>
        </p:nvCxnSpPr>
        <p:spPr>
          <a:xfrm>
            <a:off x="1158057" y="3912633"/>
            <a:ext cx="33321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32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/>
        <p:txBody>
          <a:bodyPr lIns="84134" tIns="42067" rIns="84134" bIns="42067"/>
          <a:lstStyle/>
          <a:p>
            <a:r>
              <a:rPr lang="en-GB" sz="2800" b="0"/>
              <a:t>ATDD</a:t>
            </a:r>
          </a:p>
          <a:p>
            <a:r>
              <a:rPr lang="en-GB" sz="2800" b="0"/>
              <a:t>- Acceptance criteria example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sz="quarter" idx="4294967295"/>
          </p:nvPr>
        </p:nvSpPr>
        <p:spPr>
          <a:xfrm>
            <a:off x="809007" y="2054679"/>
            <a:ext cx="8116776" cy="4338870"/>
          </a:xfrm>
          <a:prstGeom prst="rect">
            <a:avLst/>
          </a:prstGeom>
        </p:spPr>
        <p:txBody>
          <a:bodyPr lIns="84134" tIns="42067" rIns="84134" bIns="42067" anchor="t"/>
          <a:lstStyle/>
          <a:p>
            <a:pPr marL="257175" indent="-257175"/>
            <a:r>
              <a:rPr lang="en-GB" sz="1600"/>
              <a:t>Check out book: “As a user, I want to check-out a book from the library so that I can bring it home to read”</a:t>
            </a:r>
            <a:endParaRPr lang="en-US"/>
          </a:p>
          <a:p>
            <a:pPr marL="257175" indent="-257175"/>
            <a:r>
              <a:rPr lang="en-GB" sz="1600" b="1"/>
              <a:t>Given</a:t>
            </a:r>
            <a:r>
              <a:rPr lang="en-GB" sz="1600"/>
              <a:t>: Book is not checked-out &amp; User who is registered on the system</a:t>
            </a:r>
            <a:endParaRPr lang="en-GB" sz="1600">
              <a:ea typeface="Verdana"/>
            </a:endParaRPr>
          </a:p>
          <a:p>
            <a:pPr marL="556895" lvl="1" indent="-213995"/>
            <a:endParaRPr lang="da-DK" sz="800">
              <a:ea typeface="Verdana"/>
            </a:endParaRPr>
          </a:p>
          <a:p>
            <a:pPr marL="556895" lvl="1" indent="-213995"/>
            <a:endParaRPr lang="en-GB" sz="800">
              <a:ea typeface="Verdana"/>
            </a:endParaRPr>
          </a:p>
          <a:p>
            <a:pPr marL="257175" indent="-257175"/>
            <a:endParaRPr lang="en-GB" sz="1600">
              <a:ea typeface="Verdana"/>
            </a:endParaRPr>
          </a:p>
          <a:p>
            <a:pPr marL="257175" indent="-257175"/>
            <a:endParaRPr lang="en-GB" sz="1600">
              <a:ea typeface="Verdana"/>
            </a:endParaRPr>
          </a:p>
          <a:p>
            <a:pPr marL="257175" indent="-257175"/>
            <a:endParaRPr lang="en-GB" sz="900">
              <a:ea typeface="Verdana"/>
            </a:endParaRPr>
          </a:p>
          <a:p>
            <a:pPr marL="257175" indent="-257175"/>
            <a:r>
              <a:rPr lang="en-GB" sz="1600" b="1"/>
              <a:t>When</a:t>
            </a:r>
            <a:r>
              <a:rPr lang="en-GB" sz="1600"/>
              <a:t>: User checks out a book</a:t>
            </a:r>
            <a:endParaRPr lang="en-GB" sz="1600">
              <a:ea typeface="Verdana"/>
            </a:endParaRPr>
          </a:p>
          <a:p>
            <a:pPr marL="257175" indent="-257175"/>
            <a:endParaRPr lang="da-DK" sz="1600">
              <a:ea typeface="Verdana"/>
            </a:endParaRPr>
          </a:p>
          <a:p>
            <a:pPr marL="257175" indent="-257175"/>
            <a:endParaRPr lang="da-DK" sz="1600">
              <a:ea typeface="Verdana"/>
            </a:endParaRPr>
          </a:p>
          <a:p>
            <a:pPr marL="257175" indent="-257175"/>
            <a:endParaRPr lang="en-GB" sz="800">
              <a:ea typeface="Verdana"/>
            </a:endParaRPr>
          </a:p>
          <a:p>
            <a:pPr marL="257175" indent="-257175"/>
            <a:r>
              <a:rPr lang="en-GB" sz="1600" b="1"/>
              <a:t>Then</a:t>
            </a:r>
            <a:r>
              <a:rPr lang="en-GB" sz="1600"/>
              <a:t>: Book is marked as checked out</a:t>
            </a:r>
            <a:endParaRPr lang="en-GB" sz="1600">
              <a:ea typeface="Verdan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37019" y="3079876"/>
            <a:ext cx="1621121" cy="815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26748" y="3087124"/>
            <a:ext cx="569583" cy="788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37018" y="4325043"/>
            <a:ext cx="3014409" cy="569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37018" y="5335380"/>
            <a:ext cx="1980397" cy="79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ladsholder til tekst 2"/>
          <p:cNvSpPr txBox="1">
            <a:spLocks/>
          </p:cNvSpPr>
          <p:nvPr/>
        </p:nvSpPr>
        <p:spPr>
          <a:xfrm>
            <a:off x="5611082" y="3217841"/>
            <a:ext cx="3423670" cy="3058128"/>
          </a:xfrm>
          <a:prstGeom prst="rect">
            <a:avLst/>
          </a:prstGeom>
        </p:spPr>
        <p:txBody>
          <a:bodyPr lIns="84134" tIns="42067" rIns="84134" bIns="42067" anchor="t"/>
          <a:lstStyle>
            <a:lvl1pPr marL="372664" indent="-372664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1pPr>
            <a:lvl2pPr marL="807438" indent="-310553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2pPr>
            <a:lvl3pPr marL="1242212" indent="-248442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3pPr>
            <a:lvl4pPr marL="1739097" indent="-248442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4pPr>
            <a:lvl5pPr marL="2235982" indent="-248442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5pPr>
            <a:lvl6pPr marL="2732867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9752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26637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23522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2110" indent="-372110">
              <a:buClr>
                <a:srgbClr val="C00000"/>
              </a:buClr>
            </a:pPr>
            <a:r>
              <a:rPr lang="en-GB" sz="1600"/>
              <a:t>What if the book is already checked out?</a:t>
            </a:r>
            <a:endParaRPr lang="en-GB" sz="1600">
              <a:ea typeface="Verdana"/>
            </a:endParaRPr>
          </a:p>
          <a:p>
            <a:pPr marL="372110" indent="-372110">
              <a:buClr>
                <a:srgbClr val="C00000"/>
              </a:buClr>
            </a:pPr>
            <a:r>
              <a:rPr lang="en-GB" sz="1600"/>
              <a:t>What if the book does not exist?</a:t>
            </a:r>
            <a:endParaRPr lang="en-GB" sz="1600">
              <a:ea typeface="Verdana"/>
            </a:endParaRPr>
          </a:p>
          <a:p>
            <a:pPr marL="372110" indent="-372110">
              <a:buClr>
                <a:srgbClr val="C00000"/>
              </a:buClr>
            </a:pPr>
            <a:r>
              <a:rPr lang="en-GB" sz="1600"/>
              <a:t>What if the user is not registered in the system?</a:t>
            </a:r>
            <a:endParaRPr lang="en-GB" sz="1600">
              <a:ea typeface="Verdana"/>
            </a:endParaRPr>
          </a:p>
          <a:p>
            <a:pPr marL="372110" indent="-372110">
              <a:buClr>
                <a:srgbClr val="C00000"/>
              </a:buClr>
            </a:pPr>
            <a:r>
              <a:rPr lang="en-GB" sz="1600"/>
              <a:t>Is there a date that the book is due to be checked-in?</a:t>
            </a:r>
            <a:endParaRPr lang="en-GB" sz="1600">
              <a:ea typeface="Verdana"/>
            </a:endParaRPr>
          </a:p>
          <a:p>
            <a:pPr marL="372110" indent="-372110">
              <a:buClr>
                <a:srgbClr val="C00000"/>
              </a:buClr>
            </a:pPr>
            <a:r>
              <a:rPr lang="en-GB" sz="1600"/>
              <a:t>How many books can a user check out?</a:t>
            </a:r>
            <a:endParaRPr lang="en-GB" sz="1600">
              <a:ea typeface="Verdana"/>
            </a:endParaRPr>
          </a:p>
          <a:p>
            <a:pPr marL="372110" indent="-372110">
              <a:buClr>
                <a:srgbClr val="C00000"/>
              </a:buClr>
            </a:pPr>
            <a:endParaRPr lang="en-GB" sz="1600"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6787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 anchor="t"/>
          <a:lstStyle/>
          <a:p>
            <a:pPr marL="257175" indent="-257175"/>
            <a:r>
              <a:rPr lang="en-GB" sz="2800" b="0"/>
              <a:t>Agenda and learning objectives</a:t>
            </a:r>
            <a:endParaRPr lang="en-US" sz="2800" b="0">
              <a:ea typeface="Verdana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>
          <a:xfrm>
            <a:off x="510347" y="1616149"/>
            <a:ext cx="8086620" cy="4274119"/>
          </a:xfrm>
        </p:spPr>
        <p:txBody>
          <a:bodyPr anchor="t"/>
          <a:lstStyle/>
          <a:p>
            <a:pPr marL="0" indent="0">
              <a:buNone/>
            </a:pPr>
            <a:r>
              <a:rPr lang="en-GB" sz="1800" dirty="0">
                <a:solidFill>
                  <a:srgbClr val="FBB040"/>
                </a:solidFill>
              </a:rPr>
              <a:t>Agenda</a:t>
            </a:r>
            <a:endParaRPr lang="en-GB" sz="1800" dirty="0">
              <a:ea typeface="Verdana"/>
            </a:endParaRPr>
          </a:p>
          <a:p>
            <a:pPr marL="257175" indent="-257175"/>
            <a:r>
              <a:rPr lang="en-GB" sz="1800" dirty="0">
                <a:ea typeface="Verdana"/>
              </a:rPr>
              <a:t>Agile requirements specification</a:t>
            </a:r>
            <a:endParaRPr lang="en-GB" sz="1800" dirty="0"/>
          </a:p>
          <a:p>
            <a:pPr marL="257175" indent="-257175"/>
            <a:r>
              <a:rPr lang="en-GB" sz="1800" dirty="0">
                <a:ea typeface="Verdana"/>
              </a:rPr>
              <a:t>User acceptance test – Accept test driven development (ATDD)</a:t>
            </a:r>
            <a:endParaRPr lang="en-GB" sz="1800" dirty="0"/>
          </a:p>
          <a:p>
            <a:pPr marL="0" indent="0">
              <a:buNone/>
            </a:pPr>
            <a:endParaRPr lang="en-GB" sz="800" dirty="0">
              <a:solidFill>
                <a:srgbClr val="FBB040"/>
              </a:solidFill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FBB040"/>
                </a:solidFill>
              </a:rPr>
              <a:t>Learning objectives</a:t>
            </a:r>
            <a:endParaRPr lang="en-GB" sz="1800" dirty="0"/>
          </a:p>
          <a:p>
            <a:pPr marL="257175" indent="-257175"/>
            <a:r>
              <a:rPr lang="en-GB" sz="1800" dirty="0"/>
              <a:t>Understand the relation between </a:t>
            </a:r>
            <a:r>
              <a:rPr lang="en-GB" sz="1800" b="1" dirty="0"/>
              <a:t>quality</a:t>
            </a:r>
            <a:r>
              <a:rPr lang="en-GB" sz="1800" dirty="0"/>
              <a:t>, </a:t>
            </a:r>
            <a:r>
              <a:rPr lang="en-GB" sz="1800" b="1" dirty="0"/>
              <a:t>requirements</a:t>
            </a:r>
            <a:r>
              <a:rPr lang="en-GB" sz="1800" dirty="0"/>
              <a:t> and </a:t>
            </a:r>
            <a:r>
              <a:rPr lang="en-GB" sz="1800" b="1" dirty="0"/>
              <a:t>acceptance</a:t>
            </a:r>
            <a:r>
              <a:rPr lang="en-GB" sz="1800" dirty="0"/>
              <a:t> test</a:t>
            </a:r>
            <a:endParaRPr lang="en-GB" sz="1750" dirty="0">
              <a:ea typeface="Verdana"/>
            </a:endParaRPr>
          </a:p>
          <a:p>
            <a:pPr marL="257175" indent="-257175"/>
            <a:r>
              <a:rPr lang="en-GB" sz="1800" dirty="0">
                <a:ea typeface="Verdana"/>
              </a:rPr>
              <a:t>Be able to write user stories</a:t>
            </a:r>
          </a:p>
          <a:p>
            <a:pPr marL="257175" indent="-257175"/>
            <a:r>
              <a:rPr lang="en-GB" sz="1800" dirty="0">
                <a:ea typeface="Verdana"/>
              </a:rPr>
              <a:t>Be able to write user acceptance tests</a:t>
            </a:r>
          </a:p>
          <a:p>
            <a:pPr marL="257175" indent="-257175">
              <a:buNone/>
            </a:pPr>
            <a:endParaRPr lang="en-GB" sz="800" dirty="0">
              <a:solidFill>
                <a:srgbClr val="FBB040"/>
              </a:solidFill>
            </a:endParaRPr>
          </a:p>
          <a:p>
            <a:pPr marL="257175" indent="-257175">
              <a:buNone/>
            </a:pPr>
            <a:r>
              <a:rPr lang="en-GB" sz="2000" dirty="0">
                <a:solidFill>
                  <a:srgbClr val="FBB040"/>
                </a:solidFill>
              </a:rPr>
              <a:t>Goal</a:t>
            </a:r>
            <a:endParaRPr lang="en-GB" sz="2000" dirty="0">
              <a:solidFill>
                <a:srgbClr val="FBB040"/>
              </a:solidFill>
              <a:ea typeface="Verdana"/>
            </a:endParaRPr>
          </a:p>
          <a:p>
            <a:pPr marL="257175" indent="-257175"/>
            <a:r>
              <a:rPr lang="en-GB" sz="1800" dirty="0"/>
              <a:t>Have formulated user stories for the system</a:t>
            </a:r>
            <a:r>
              <a:rPr lang="en-GB" sz="1800" dirty="0">
                <a:ea typeface="Verdana"/>
              </a:rPr>
              <a:t> chosen for semester project</a:t>
            </a:r>
          </a:p>
          <a:p>
            <a:pPr marL="257175" indent="-257175"/>
            <a:r>
              <a:rPr lang="en-GB" sz="1800" dirty="0"/>
              <a:t>Have formulated User acceptance tests</a:t>
            </a:r>
            <a:r>
              <a:rPr lang="en-GB" sz="1800" dirty="0">
                <a:ea typeface="Verdana"/>
              </a:rPr>
              <a:t> for the system chosen for semester project</a:t>
            </a:r>
          </a:p>
          <a:p>
            <a:pPr marL="257175" indent="-257175"/>
            <a:endParaRPr lang="en-GB" sz="1800" dirty="0"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35342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FB0BF7-D655-4A27-B77F-C98549853B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t"/>
          <a:lstStyle/>
          <a:p>
            <a:pPr marL="257175" indent="-257175"/>
            <a:r>
              <a:rPr lang="en-US" sz="2450" b="0">
                <a:ea typeface="Verdana"/>
              </a:rPr>
              <a:t>Structured systematic acceptance test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741D656-203A-4AF2-A566-6D997D7A5205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029801727"/>
              </p:ext>
            </p:extLst>
          </p:nvPr>
        </p:nvGraphicFramePr>
        <p:xfrm>
          <a:off x="509589" y="2116138"/>
          <a:ext cx="8005760" cy="239763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023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3424">
                  <a:extLst>
                    <a:ext uri="{9D8B030D-6E8A-4147-A177-3AD203B41FA5}">
                      <a16:colId xmlns:a16="http://schemas.microsoft.com/office/drawing/2014/main" val="3084121531"/>
                    </a:ext>
                  </a:extLst>
                </a:gridCol>
                <a:gridCol w="1246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0830">
                  <a:extLst>
                    <a:ext uri="{9D8B030D-6E8A-4147-A177-3AD203B41FA5}">
                      <a16:colId xmlns:a16="http://schemas.microsoft.com/office/drawing/2014/main" val="2313185693"/>
                    </a:ext>
                  </a:extLst>
                </a:gridCol>
                <a:gridCol w="1143680">
                  <a:extLst>
                    <a:ext uri="{9D8B030D-6E8A-4147-A177-3AD203B41FA5}">
                      <a16:colId xmlns:a16="http://schemas.microsoft.com/office/drawing/2014/main" val="905431459"/>
                    </a:ext>
                  </a:extLst>
                </a:gridCol>
                <a:gridCol w="1143680">
                  <a:extLst>
                    <a:ext uri="{9D8B030D-6E8A-4147-A177-3AD203B41FA5}">
                      <a16:colId xmlns:a16="http://schemas.microsoft.com/office/drawing/2014/main" val="298424906"/>
                    </a:ext>
                  </a:extLst>
                </a:gridCol>
                <a:gridCol w="1143680">
                  <a:extLst>
                    <a:ext uri="{9D8B030D-6E8A-4147-A177-3AD203B41FA5}">
                      <a16:colId xmlns:a16="http://schemas.microsoft.com/office/drawing/2014/main" val="3008398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User story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Test case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Precondition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Arguments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Expected behavior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Actual behavior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635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Check-out book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Check-out book regular -</a:t>
                      </a:r>
                    </a:p>
                    <a:p>
                      <a:r>
                        <a:rPr lang="en-US"/>
                        <a:t>“Happy path”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Borrower is registered</a:t>
                      </a:r>
                    </a:p>
                    <a:p>
                      <a:r>
                        <a:rPr lang="en-US"/>
                        <a:t>Book is not checked-out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n.a</a:t>
                      </a:r>
                      <a:r>
                        <a:rPr lang="en-US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Borrower name</a:t>
                      </a:r>
                    </a:p>
                    <a:p>
                      <a:r>
                        <a:rPr lang="en-US"/>
                        <a:t>Book 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The book is marked as checked-out</a:t>
                      </a:r>
                      <a:r>
                        <a:rPr lang="en-US" baseline="0"/>
                        <a:t> by the borrower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0809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741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8465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129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>
          <a:xfrm>
            <a:off x="509588" y="669925"/>
            <a:ext cx="8086725" cy="1143000"/>
          </a:xfrm>
        </p:spPr>
        <p:txBody>
          <a:bodyPr/>
          <a:lstStyle/>
          <a:p>
            <a:pPr marL="342888" indent="-342888" defTabSz="457184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r>
              <a:rPr lang="en-US" sz="2800" b="0"/>
              <a:t>Conduction of accept test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>
          <a:xfrm>
            <a:off x="509588" y="1844675"/>
            <a:ext cx="8086725" cy="4044950"/>
          </a:xfrm>
        </p:spPr>
        <p:txBody>
          <a:bodyPr anchor="t"/>
          <a:lstStyle/>
          <a:p>
            <a:pPr marL="0" indent="0" defTabSz="457184" eaLnBrk="1" fontAlgn="auto" hangingPunct="1">
              <a:spcAft>
                <a:spcPts val="0"/>
              </a:spcAft>
              <a:buNone/>
              <a:defRPr/>
            </a:pPr>
            <a:r>
              <a:rPr lang="en-US" sz="2000" dirty="0">
                <a:latin typeface="+mn-lt"/>
                <a:ea typeface="+mn-ea"/>
              </a:rPr>
              <a:t>Let the customer/end user carry out the test</a:t>
            </a:r>
            <a:endParaRPr lang="en-US" sz="2000" dirty="0">
              <a:latin typeface="+mn-lt"/>
            </a:endParaRPr>
          </a:p>
          <a:p>
            <a:pPr marL="742315" lvl="1" indent="-285115" defTabSz="457184" eaLnBrk="1" fontAlgn="auto" hangingPunct="1"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sz="2000" u="sng" dirty="0">
                <a:solidFill>
                  <a:srgbClr val="FF0000"/>
                </a:solidFill>
                <a:latin typeface="+mn-lt"/>
                <a:ea typeface="+mn-ea"/>
              </a:rPr>
              <a:t>Do not </a:t>
            </a:r>
            <a:r>
              <a:rPr lang="en-US" sz="2000" dirty="0">
                <a:solidFill>
                  <a:srgbClr val="FF0000"/>
                </a:solidFill>
                <a:latin typeface="+mn-lt"/>
                <a:ea typeface="+mn-ea"/>
              </a:rPr>
              <a:t>demonstrate the product your self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  <a:p>
            <a:pPr marL="455930" lvl="1" indent="0" defTabSz="457184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endParaRPr lang="en-US" sz="2000" dirty="0">
              <a:latin typeface="+mn-lt"/>
            </a:endParaRPr>
          </a:p>
          <a:p>
            <a:pPr marL="0" indent="0" defTabSz="457184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r>
              <a:rPr lang="en-US" sz="2000" b="1" dirty="0">
                <a:latin typeface="+mn-lt"/>
                <a:ea typeface="+mn-ea"/>
              </a:rPr>
              <a:t>Have following roles:</a:t>
            </a:r>
            <a:endParaRPr lang="en-US" sz="2000" b="1" dirty="0">
              <a:latin typeface="+mn-lt"/>
            </a:endParaRPr>
          </a:p>
          <a:p>
            <a:pPr marL="342900" indent="-342900" defTabSz="457184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b="1" dirty="0">
                <a:latin typeface="+mn-lt"/>
                <a:ea typeface="+mn-ea"/>
              </a:rPr>
              <a:t>A facilitator</a:t>
            </a:r>
            <a:endParaRPr lang="en-US" sz="2000" b="1" dirty="0">
              <a:latin typeface="+mn-lt"/>
            </a:endParaRPr>
          </a:p>
          <a:p>
            <a:pPr marL="742315" lvl="1" indent="-285115" defTabSz="457184" eaLnBrk="1" fontAlgn="auto" hangingPunct="1"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sz="2000" dirty="0">
                <a:latin typeface="+mn-lt"/>
                <a:ea typeface="+mn-ea"/>
              </a:rPr>
              <a:t>Gives instructions to the user</a:t>
            </a:r>
            <a:endParaRPr lang="en-US" sz="2000" dirty="0">
              <a:latin typeface="+mn-lt"/>
            </a:endParaRPr>
          </a:p>
          <a:p>
            <a:pPr marL="1142365" lvl="2" indent="-227965" defTabSz="457184" eaLnBrk="1" fontAlgn="auto" hangingPunct="1"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sz="2000" dirty="0">
                <a:latin typeface="+mn-lt"/>
                <a:ea typeface="+mn-ea"/>
              </a:rPr>
              <a:t>Without influencing the test</a:t>
            </a:r>
            <a:endParaRPr lang="en-US" sz="2000" dirty="0">
              <a:latin typeface="+mn-lt"/>
            </a:endParaRPr>
          </a:p>
          <a:p>
            <a:pPr marL="742315" lvl="1" indent="-285115" defTabSz="457184" eaLnBrk="1" fontAlgn="auto" hangingPunct="1"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sz="2000" dirty="0">
                <a:latin typeface="+mn-lt"/>
                <a:ea typeface="+mn-ea"/>
              </a:rPr>
              <a:t>Encourages the users to express their thoughts during the test</a:t>
            </a:r>
            <a:endParaRPr lang="en-US" sz="2000" dirty="0">
              <a:latin typeface="+mn-lt"/>
            </a:endParaRPr>
          </a:p>
          <a:p>
            <a:pPr marL="742315" lvl="1" indent="-285115" defTabSz="457184" eaLnBrk="1" fontAlgn="auto" hangingPunct="1"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sz="2000" dirty="0">
                <a:latin typeface="+mn-lt"/>
                <a:ea typeface="+mn-ea"/>
              </a:rPr>
              <a:t>The only member </a:t>
            </a:r>
            <a:r>
              <a:rPr lang="en-US" sz="2000" dirty="0" smtClean="0">
                <a:latin typeface="+mn-lt"/>
                <a:ea typeface="+mn-ea"/>
              </a:rPr>
              <a:t>of </a:t>
            </a:r>
            <a:r>
              <a:rPr lang="en-US" sz="2000" dirty="0">
                <a:latin typeface="+mn-lt"/>
                <a:ea typeface="+mn-ea"/>
              </a:rPr>
              <a:t>the development team who speaks during the test</a:t>
            </a:r>
            <a:endParaRPr lang="en-US" sz="2000" dirty="0">
              <a:latin typeface="+mn-lt"/>
            </a:endParaRPr>
          </a:p>
          <a:p>
            <a:pPr marL="342900" indent="-342900" defTabSz="457184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b="1" dirty="0">
                <a:latin typeface="+mn-lt"/>
                <a:ea typeface="+mn-ea"/>
              </a:rPr>
              <a:t>A secretary </a:t>
            </a:r>
            <a:r>
              <a:rPr lang="en-US" sz="2000" dirty="0">
                <a:latin typeface="+mn-lt"/>
                <a:ea typeface="+mn-ea"/>
              </a:rPr>
              <a:t>(at least one) who takes notes during the test</a:t>
            </a:r>
            <a:endParaRPr lang="en-US" sz="2000" dirty="0">
              <a:latin typeface="+mn-lt"/>
            </a:endParaRPr>
          </a:p>
          <a:p>
            <a:pPr marL="342900" indent="-342900" defTabSz="457184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b="1" dirty="0">
                <a:latin typeface="+mn-lt"/>
                <a:ea typeface="+mn-ea"/>
              </a:rPr>
              <a:t>Silent observers </a:t>
            </a:r>
            <a:r>
              <a:rPr lang="en-US" sz="2000" dirty="0">
                <a:latin typeface="+mn-lt"/>
                <a:ea typeface="+mn-ea"/>
              </a:rPr>
              <a:t>for the rest of the team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135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83F27E-85D6-4C3D-81A8-74AF632355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t"/>
          <a:lstStyle/>
          <a:p>
            <a:pPr marL="255905" indent="-257175"/>
            <a:r>
              <a:rPr lang="en-US" sz="2450" b="0" dirty="0">
                <a:ea typeface="Verdana"/>
              </a:rPr>
              <a:t>Acceptance test </a:t>
            </a:r>
            <a:r>
              <a:rPr lang="en-US" sz="2450" b="0" dirty="0" smtClean="0">
                <a:ea typeface="Verdana"/>
              </a:rPr>
              <a:t>no-go!</a:t>
            </a:r>
            <a:endParaRPr lang="en-US" dirty="0">
              <a:solidFill>
                <a:schemeClr val="tx1"/>
              </a:solidFill>
              <a:ea typeface="Verdana"/>
            </a:endParaRPr>
          </a:p>
          <a:p>
            <a:pPr marL="257175" indent="-257175"/>
            <a:endParaRPr lang="en-US" sz="2450" dirty="0">
              <a:ea typeface="Verdan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BC628-F3B8-4E4E-9C10-55D53FA3E8D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anchor="t"/>
          <a:lstStyle/>
          <a:p>
            <a:pPr marL="257175" indent="-257175"/>
            <a:r>
              <a:rPr lang="en-US" sz="1800">
                <a:ea typeface="Verdana"/>
              </a:rPr>
              <a:t>Developers writing acceptance tests by themselves, for themselves</a:t>
            </a:r>
          </a:p>
          <a:p>
            <a:pPr marL="255905" indent="-257175">
              <a:buFont typeface="Wingdings"/>
            </a:pPr>
            <a:endParaRPr lang="en-US" sz="1800">
              <a:ea typeface="Verdana"/>
            </a:endParaRPr>
          </a:p>
          <a:p>
            <a:pPr marL="255905" indent="-257175">
              <a:buFont typeface="Wingdings"/>
            </a:pPr>
            <a:r>
              <a:rPr lang="en-US" sz="1800">
                <a:ea typeface="Verdana"/>
              </a:rPr>
              <a:t>Don’t write Acceptance test at unit testing level</a:t>
            </a:r>
            <a:endParaRPr lang="en-US" sz="1800">
              <a:solidFill>
                <a:schemeClr val="tx1"/>
              </a:solidFill>
              <a:ea typeface="Verdana"/>
            </a:endParaRPr>
          </a:p>
          <a:p>
            <a:pPr marL="557530" indent="-257175">
              <a:buFont typeface="Wingdings"/>
            </a:pPr>
            <a:r>
              <a:rPr lang="en-US" sz="1800">
                <a:ea typeface="Verdana"/>
              </a:rPr>
              <a:t>Unit tests are implementation specific</a:t>
            </a:r>
            <a:endParaRPr lang="en-US" sz="1800">
              <a:solidFill>
                <a:schemeClr val="tx1"/>
              </a:solidFill>
              <a:ea typeface="Verdana"/>
            </a:endParaRPr>
          </a:p>
          <a:p>
            <a:pPr marL="557530" indent="-257175">
              <a:buFont typeface="Wingdings"/>
            </a:pPr>
            <a:r>
              <a:rPr lang="en-US" sz="1800">
                <a:ea typeface="Verdana"/>
              </a:rPr>
              <a:t>Acceptance tests are independent of implementation</a:t>
            </a:r>
            <a:endParaRPr lang="en-US" sz="1800">
              <a:solidFill>
                <a:schemeClr val="tx1"/>
              </a:solidFill>
              <a:ea typeface="Verdana"/>
            </a:endParaRPr>
          </a:p>
          <a:p>
            <a:pPr marL="557530" indent="-257175">
              <a:buFont typeface="Wingdings"/>
            </a:pPr>
            <a:endParaRPr lang="en-US" sz="1800">
              <a:ea typeface="Verdana"/>
            </a:endParaRPr>
          </a:p>
          <a:p>
            <a:pPr marL="255905" indent="-257175">
              <a:buFont typeface="Wingdings"/>
            </a:pPr>
            <a:r>
              <a:rPr lang="en-US" sz="1800">
                <a:ea typeface="Verdana"/>
              </a:rPr>
              <a:t>Writing tests after the code is finished</a:t>
            </a:r>
            <a:endParaRPr lang="en-US" sz="1800">
              <a:solidFill>
                <a:schemeClr val="tx1"/>
              </a:solidFill>
              <a:ea typeface="Verdana"/>
            </a:endParaRPr>
          </a:p>
          <a:p>
            <a:pPr marL="257175" indent="-257175"/>
            <a:endParaRPr lang="en-US" sz="1800">
              <a:ea typeface="Verdana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EFDF6E7-D01E-4EAE-9EA2-8E664B0CE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450" y="2413000"/>
            <a:ext cx="12192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7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0069AB-9002-4044-9773-E459185EA2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t"/>
          <a:lstStyle/>
          <a:p>
            <a:pPr marL="257175" indent="-257175"/>
            <a:r>
              <a:rPr lang="en-US" sz="2450" b="0">
                <a:ea typeface="Verdana"/>
              </a:rPr>
              <a:t>For the project</a:t>
            </a:r>
            <a:endParaRPr lang="en-US">
              <a:solidFill>
                <a:schemeClr val="tx1"/>
              </a:solidFill>
              <a:ea typeface="Verdan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F12B0-7371-4A33-B09A-9DBE7FF68D8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anchor="t"/>
          <a:lstStyle/>
          <a:p>
            <a:pPr marL="257175" indent="-257175"/>
            <a:r>
              <a:rPr lang="en-US" sz="1750" dirty="0">
                <a:ea typeface="Verdana"/>
              </a:rPr>
              <a:t>Formulate at least 4 user stories for your project, they have to contain:</a:t>
            </a:r>
            <a:endParaRPr lang="en-US" dirty="0">
              <a:ea typeface="Verdana"/>
            </a:endParaRPr>
          </a:p>
          <a:p>
            <a:pPr marL="557530" indent="-257175">
              <a:buFont typeface="Wingdings"/>
            </a:pPr>
            <a:r>
              <a:rPr lang="en-US" sz="1750" dirty="0">
                <a:ea typeface="Verdana"/>
              </a:rPr>
              <a:t>Name</a:t>
            </a:r>
            <a:endParaRPr lang="en-US" dirty="0">
              <a:solidFill>
                <a:schemeClr val="tx1"/>
              </a:solidFill>
              <a:ea typeface="Verdana"/>
            </a:endParaRPr>
          </a:p>
          <a:p>
            <a:pPr marL="557530" indent="-257175">
              <a:buFont typeface="Wingdings"/>
            </a:pPr>
            <a:r>
              <a:rPr lang="en-US" sz="1750" dirty="0">
                <a:ea typeface="Verdana"/>
              </a:rPr>
              <a:t>Description</a:t>
            </a:r>
            <a:endParaRPr lang="en-US" dirty="0">
              <a:solidFill>
                <a:schemeClr val="tx1"/>
              </a:solidFill>
              <a:ea typeface="Verdana"/>
            </a:endParaRPr>
          </a:p>
          <a:p>
            <a:pPr marL="557530" indent="-257175">
              <a:buFont typeface="Wingdings"/>
            </a:pPr>
            <a:r>
              <a:rPr lang="en-US" sz="1750" dirty="0">
                <a:ea typeface="Verdana"/>
              </a:rPr>
              <a:t>Acceptance criteria </a:t>
            </a:r>
            <a:r>
              <a:rPr lang="en-US" sz="1750" dirty="0" smtClean="0">
                <a:ea typeface="Verdana"/>
              </a:rPr>
              <a:t>(with data)</a:t>
            </a:r>
            <a:endParaRPr lang="en-US" dirty="0">
              <a:solidFill>
                <a:schemeClr val="tx1"/>
              </a:solidFill>
              <a:ea typeface="Verdana"/>
            </a:endParaRPr>
          </a:p>
          <a:p>
            <a:pPr marL="255905" indent="-257175">
              <a:buFont typeface="Wingdings"/>
            </a:pPr>
            <a:endParaRPr lang="en-US" sz="1750" dirty="0">
              <a:ea typeface="Verdana"/>
            </a:endParaRPr>
          </a:p>
          <a:p>
            <a:pPr marL="255905" indent="-257175">
              <a:buFont typeface="Wingdings"/>
            </a:pPr>
            <a:r>
              <a:rPr lang="en-US" sz="1750" dirty="0">
                <a:ea typeface="Verdana"/>
              </a:rPr>
              <a:t>Estimate the user stories</a:t>
            </a:r>
            <a:endParaRPr lang="en-US" dirty="0">
              <a:solidFill>
                <a:schemeClr val="tx1"/>
              </a:solidFill>
              <a:ea typeface="Verdana"/>
            </a:endParaRPr>
          </a:p>
          <a:p>
            <a:pPr marL="257175" indent="-257175"/>
            <a:endParaRPr lang="en-US" sz="1750" dirty="0"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11555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05813"/>
            <a:ext cx="6405716" cy="1143000"/>
          </a:xfrm>
        </p:spPr>
        <p:txBody>
          <a:bodyPr/>
          <a:lstStyle/>
          <a:p>
            <a:r>
              <a:rPr lang="en-US" altLang="zh-TW" sz="3800" dirty="0"/>
              <a:t>Key Concepts in Systems Development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570704"/>
            <a:ext cx="8229600" cy="208321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1400" dirty="0"/>
              <a:t>Initiating a systems development</a:t>
            </a:r>
          </a:p>
          <a:p>
            <a:pPr lvl="1">
              <a:lnSpc>
                <a:spcPct val="90000"/>
              </a:lnSpc>
            </a:pPr>
            <a:r>
              <a:rPr lang="en-US" altLang="zh-TW" sz="1400" dirty="0"/>
              <a:t>Participants involved in a SD project </a:t>
            </a:r>
          </a:p>
          <a:p>
            <a:pPr lvl="1">
              <a:lnSpc>
                <a:spcPct val="90000"/>
              </a:lnSpc>
            </a:pPr>
            <a:r>
              <a:rPr lang="en-US" altLang="zh-TW" sz="1400" dirty="0"/>
              <a:t>Reasons for having a new system</a:t>
            </a:r>
          </a:p>
          <a:p>
            <a:pPr>
              <a:lnSpc>
                <a:spcPct val="90000"/>
              </a:lnSpc>
            </a:pPr>
            <a:endParaRPr lang="en-US" altLang="zh-TW" sz="1400" dirty="0"/>
          </a:p>
          <a:p>
            <a:pPr>
              <a:lnSpc>
                <a:spcPct val="90000"/>
              </a:lnSpc>
            </a:pPr>
            <a:r>
              <a:rPr lang="en-US" altLang="zh-TW" sz="1400" dirty="0"/>
              <a:t>Information systems planning</a:t>
            </a:r>
          </a:p>
          <a:p>
            <a:pPr lvl="1">
              <a:lnSpc>
                <a:spcPct val="90000"/>
              </a:lnSpc>
            </a:pPr>
            <a:r>
              <a:rPr lang="en-US" altLang="zh-TW" sz="1400" i="1" dirty="0">
                <a:solidFill>
                  <a:srgbClr val="FF0000"/>
                </a:solidFill>
              </a:rPr>
              <a:t>High level system requirement</a:t>
            </a:r>
          </a:p>
          <a:p>
            <a:pPr lvl="1">
              <a:lnSpc>
                <a:spcPct val="90000"/>
              </a:lnSpc>
            </a:pPr>
            <a:r>
              <a:rPr lang="en-US" altLang="zh-TW" sz="1400" dirty="0"/>
              <a:t>Feasibility analysis (Financially and technologically)</a:t>
            </a:r>
          </a:p>
          <a:p>
            <a:pPr lvl="1">
              <a:lnSpc>
                <a:spcPct val="90000"/>
              </a:lnSpc>
            </a:pPr>
            <a:r>
              <a:rPr lang="en-US" altLang="zh-TW" sz="1400" dirty="0"/>
              <a:t>Selection of system development model</a:t>
            </a:r>
          </a:p>
          <a:p>
            <a:pPr lvl="1">
              <a:lnSpc>
                <a:spcPct val="90000"/>
              </a:lnSpc>
            </a:pPr>
            <a:r>
              <a:rPr lang="en-US" altLang="zh-TW" sz="1400" dirty="0"/>
              <a:t>Objectives and schedule for SD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4034913"/>
            <a:ext cx="8229600" cy="1880419"/>
          </a:xfrm>
          <a:prstGeom prst="rect">
            <a:avLst/>
          </a:prstGeom>
        </p:spPr>
        <p:txBody>
          <a:bodyPr/>
          <a:lstStyle>
            <a:lvl1pPr marL="257222" indent="-257222" algn="l" defTabSz="342962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243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1pPr>
            <a:lvl2pPr marL="557314" indent="-214352" algn="l" defTabSz="342962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243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2pPr>
            <a:lvl3pPr marL="857406" indent="-171481" algn="l" defTabSz="342962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243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3pPr>
            <a:lvl4pPr marL="1200368" indent="-171481" algn="l" defTabSz="342962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243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4pPr>
            <a:lvl5pPr marL="1543331" indent="-171481" algn="l" defTabSz="342962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243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5pPr>
            <a:lvl6pPr marL="1886294" indent="-171481" algn="l" defTabSz="342962" rtl="0" eaLnBrk="1" latinLnBrk="0" hangingPunct="1">
              <a:spcBef>
                <a:spcPct val="20000"/>
              </a:spcBef>
              <a:buFont typeface="Arial"/>
              <a:buChar char="•"/>
              <a:defRPr sz="1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256" indent="-171481" algn="l" defTabSz="342962" rtl="0" eaLnBrk="1" latinLnBrk="0" hangingPunct="1">
              <a:spcBef>
                <a:spcPct val="20000"/>
              </a:spcBef>
              <a:buFont typeface="Arial"/>
              <a:buChar char="•"/>
              <a:defRPr sz="1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218" indent="-171481" algn="l" defTabSz="342962" rtl="0" eaLnBrk="1" latinLnBrk="0" hangingPunct="1">
              <a:spcBef>
                <a:spcPct val="20000"/>
              </a:spcBef>
              <a:buFont typeface="Arial"/>
              <a:buChar char="•"/>
              <a:defRPr sz="1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180" indent="-171481" algn="l" defTabSz="342962" rtl="0" eaLnBrk="1" latinLnBrk="0" hangingPunct="1">
              <a:spcBef>
                <a:spcPct val="20000"/>
              </a:spcBef>
              <a:buFont typeface="Arial"/>
              <a:buChar char="•"/>
              <a:defRPr sz="1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dirty="0" smtClean="0"/>
              <a:t>Build the system (System Development)</a:t>
            </a:r>
          </a:p>
          <a:p>
            <a:pPr lvl="1"/>
            <a:r>
              <a:rPr lang="en-US" altLang="zh-TW" sz="1400" dirty="0" smtClean="0"/>
              <a:t>Detail analysis – </a:t>
            </a:r>
            <a:r>
              <a:rPr lang="en-US" altLang="zh-TW" sz="1400" i="1" dirty="0" smtClean="0">
                <a:solidFill>
                  <a:srgbClr val="FF0000"/>
                </a:solidFill>
              </a:rPr>
              <a:t>Precise system requirements</a:t>
            </a:r>
            <a:r>
              <a:rPr lang="en-US" altLang="zh-TW" sz="1400" dirty="0" smtClean="0"/>
              <a:t> (user accepted), a list of user acceptance tests</a:t>
            </a:r>
          </a:p>
          <a:p>
            <a:pPr lvl="1"/>
            <a:r>
              <a:rPr lang="en-US" altLang="zh-TW" sz="1400" dirty="0" smtClean="0"/>
              <a:t>System design – modules, interfacing amongst modules, hardware requirements, programming language, OS</a:t>
            </a:r>
          </a:p>
          <a:p>
            <a:pPr lvl="1"/>
            <a:r>
              <a:rPr lang="en-US" altLang="zh-TW" sz="1400" dirty="0" smtClean="0"/>
              <a:t>Coding</a:t>
            </a:r>
          </a:p>
          <a:p>
            <a:pPr lvl="1"/>
            <a:r>
              <a:rPr lang="en-US" altLang="zh-TW" sz="1400" dirty="0" smtClean="0"/>
              <a:t>In-house testing – unit test, system test, stress test</a:t>
            </a:r>
          </a:p>
          <a:p>
            <a:pPr lvl="1"/>
            <a:r>
              <a:rPr lang="en-US" altLang="zh-TW" sz="1400" dirty="0" smtClean="0"/>
              <a:t>User acceptance test</a:t>
            </a:r>
          </a:p>
          <a:p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223715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93322" y="1968500"/>
            <a:ext cx="8099778" cy="467360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GB" sz="1800" dirty="0"/>
              <a:t>Software quality is a complex mix of factors, which vary depending on the applications and the customers who demand </a:t>
            </a:r>
            <a:r>
              <a:rPr lang="en-GB" sz="1800" dirty="0" smtClean="0"/>
              <a:t>them</a:t>
            </a:r>
            <a:endParaRPr lang="en-GB" sz="1800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en-GB" sz="1800" dirty="0">
                <a:solidFill>
                  <a:srgbClr val="C00000"/>
                </a:solidFill>
              </a:rPr>
              <a:t>Functional software quality </a:t>
            </a:r>
            <a:r>
              <a:rPr lang="en-GB" sz="1800" dirty="0"/>
              <a:t>reflect the extent to which the software corresponds to or satisfy a given design based on </a:t>
            </a:r>
            <a:r>
              <a:rPr lang="en-GB" sz="1800" b="1" dirty="0"/>
              <a:t>functional</a:t>
            </a:r>
            <a:r>
              <a:rPr lang="en-GB" sz="1800" dirty="0"/>
              <a:t> </a:t>
            </a:r>
            <a:r>
              <a:rPr lang="en-GB" sz="1800" b="1" dirty="0"/>
              <a:t>requirements</a:t>
            </a:r>
            <a:r>
              <a:rPr lang="en-GB" sz="1800" dirty="0"/>
              <a:t> or specifications</a:t>
            </a:r>
          </a:p>
          <a:p>
            <a:pPr marL="457200" indent="-457200">
              <a:buFont typeface="+mj-lt"/>
              <a:buAutoNum type="arabicPeriod"/>
              <a:defRPr/>
            </a:pPr>
            <a:endParaRPr lang="en-GB" sz="700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en-GB" sz="1800" dirty="0">
                <a:solidFill>
                  <a:srgbClr val="C00000"/>
                </a:solidFill>
              </a:rPr>
              <a:t>Structural software quality </a:t>
            </a:r>
            <a:r>
              <a:rPr lang="en-GB" sz="1800" dirty="0"/>
              <a:t>indicates the extent to which software meets the </a:t>
            </a:r>
            <a:r>
              <a:rPr lang="en-GB" sz="1800" b="1" dirty="0"/>
              <a:t>non-functional requirements </a:t>
            </a:r>
            <a:r>
              <a:rPr lang="en-GB" sz="1800" dirty="0"/>
              <a:t>that support the delivery of the functional requirements such as robustness, maintainability, the degree of how correct software is made</a:t>
            </a:r>
          </a:p>
          <a:p>
            <a:pPr marL="342900" indent="-342900">
              <a:buFont typeface="+mj-lt"/>
              <a:buAutoNum type="arabicPeriod"/>
              <a:defRPr/>
            </a:pPr>
            <a:endParaRPr lang="en-GB" sz="700" dirty="0"/>
          </a:p>
          <a:p>
            <a:pPr marL="342900" indent="-342900">
              <a:buFont typeface="+mj-lt"/>
              <a:buAutoNum type="arabicPeriod"/>
              <a:defRPr/>
            </a:pPr>
            <a:r>
              <a:rPr lang="en-GB" sz="1800" dirty="0"/>
              <a:t>There are a number of implicit requirements rarely mentioned (</a:t>
            </a:r>
            <a:r>
              <a:rPr lang="en-GB" sz="1800" dirty="0" err="1"/>
              <a:t>eg</a:t>
            </a:r>
            <a:r>
              <a:rPr lang="en-GB" sz="1800" dirty="0"/>
              <a:t>. usability)</a:t>
            </a:r>
          </a:p>
          <a:p>
            <a:pPr marL="742950" lvl="1" indent="-342900">
              <a:defRPr/>
            </a:pPr>
            <a:r>
              <a:rPr lang="en-GB" sz="1800" dirty="0"/>
              <a:t>If the software meets the explicit requirements, but not the implicit, the software quality debatable</a:t>
            </a: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342962" rtl="0" eaLnBrk="1" latinLnBrk="0" hangingPunct="1">
              <a:spcBef>
                <a:spcPct val="0"/>
              </a:spcBef>
              <a:buNone/>
              <a:defRPr sz="2485" kern="1200">
                <a:solidFill>
                  <a:srgbClr val="FBB040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en-GB" sz="3300"/>
              <a:t>Quality </a:t>
            </a:r>
          </a:p>
          <a:p>
            <a:r>
              <a:rPr lang="en-GB" sz="3300"/>
              <a:t>– what we do not compromise</a:t>
            </a:r>
            <a:endParaRPr lang="en-GB" sz="3300"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60177" y="617172"/>
            <a:ext cx="1694055" cy="1351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763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510345" y="1403001"/>
            <a:ext cx="3985454" cy="5178668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GB" sz="2000" b="1" dirty="0">
                <a:latin typeface="+mn-lt"/>
              </a:rPr>
              <a:t>Functional requirements</a:t>
            </a:r>
          </a:p>
          <a:p>
            <a:pPr>
              <a:defRPr/>
            </a:pPr>
            <a:endParaRPr lang="en-GB" sz="2000" i="1" dirty="0">
              <a:latin typeface="+mn-lt"/>
            </a:endParaRPr>
          </a:p>
          <a:p>
            <a:pPr>
              <a:defRPr/>
            </a:pPr>
            <a:r>
              <a:rPr lang="en-GB" sz="2000" i="1" dirty="0">
                <a:latin typeface="+mn-lt"/>
              </a:rPr>
              <a:t>"A requirement specifies a function that a system or component must be able to perform.“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GB" sz="2000" dirty="0">
              <a:latin typeface="+mn-lt"/>
            </a:endParaRPr>
          </a:p>
          <a:p>
            <a:pPr>
              <a:defRPr/>
            </a:pPr>
            <a:r>
              <a:rPr lang="en-GB" sz="2000" dirty="0">
                <a:latin typeface="+mn-lt"/>
              </a:rPr>
              <a:t>Can be specified in different ways:</a:t>
            </a:r>
          </a:p>
          <a:p>
            <a:pPr lvl="1">
              <a:defRPr/>
            </a:pPr>
            <a:r>
              <a:rPr lang="en-GB" sz="2000" dirty="0">
                <a:latin typeface="+mn-lt"/>
              </a:rPr>
              <a:t>XP: User stories   test cases</a:t>
            </a:r>
          </a:p>
          <a:p>
            <a:pPr lvl="1">
              <a:defRPr/>
            </a:pPr>
            <a:r>
              <a:rPr lang="en-GB" sz="2000" dirty="0">
                <a:latin typeface="+mn-lt"/>
              </a:rPr>
              <a:t>UP: Use cases</a:t>
            </a:r>
          </a:p>
          <a:p>
            <a:pPr lvl="1">
              <a:defRPr/>
            </a:pPr>
            <a:r>
              <a:rPr lang="en-GB" sz="2000" dirty="0">
                <a:latin typeface="+mn-lt"/>
              </a:rPr>
              <a:t>…: Features list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403003"/>
            <a:ext cx="3948767" cy="5178667"/>
          </a:xfrm>
        </p:spPr>
        <p:txBody>
          <a:bodyPr lIns="99377" tIns="49688" rIns="99377" bIns="49688" anchor="t">
            <a:normAutofit lnSpcReduction="1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GB" sz="1800" b="1" dirty="0"/>
              <a:t>Non-functional requirements</a:t>
            </a:r>
          </a:p>
          <a:p>
            <a:pPr marL="257175" indent="-257175">
              <a:defRPr/>
            </a:pPr>
            <a:r>
              <a:rPr lang="en-GB" sz="2000" i="1" dirty="0">
                <a:latin typeface="+mn-lt"/>
              </a:rPr>
              <a:t>"A non-functional requirement is a statement of how a system must behave, it is a constraint upon the systems behaviour." </a:t>
            </a:r>
          </a:p>
          <a:p>
            <a:pPr marL="257175" indent="-257175">
              <a:defRPr/>
            </a:pPr>
            <a:endParaRPr lang="en-GB" sz="1800" i="1" dirty="0">
              <a:ea typeface="Verdana"/>
            </a:endParaRPr>
          </a:p>
          <a:p>
            <a:pPr marL="257175" indent="-257175">
              <a:defRPr/>
            </a:pPr>
            <a:r>
              <a:rPr lang="en-GB" sz="2000" dirty="0">
                <a:latin typeface="+mn-lt"/>
              </a:rPr>
              <a:t>Non-functional requirements specify  the requirements not covered by the functional requirements </a:t>
            </a:r>
          </a:p>
          <a:p>
            <a:pPr marL="257175" indent="-257175">
              <a:defRPr/>
            </a:pPr>
            <a:r>
              <a:rPr lang="en-GB" sz="2000" dirty="0">
                <a:latin typeface="+mn-lt"/>
              </a:rPr>
              <a:t>They specify criteria accessing the use of the system rather than a specific behaviour</a:t>
            </a:r>
          </a:p>
          <a:p>
            <a:pPr marL="257175" indent="-257175">
              <a:defRPr/>
            </a:pPr>
            <a:endParaRPr lang="en-GB" sz="2000" dirty="0">
              <a:latin typeface="+mn-lt"/>
            </a:endParaRPr>
          </a:p>
          <a:p>
            <a:pPr marL="257175" indent="-257175">
              <a:defRPr/>
            </a:pPr>
            <a:r>
              <a:rPr lang="en-GB" sz="2000" i="1" dirty="0">
                <a:latin typeface="+mn-lt"/>
              </a:rPr>
              <a:t>Ex.: "Display of the students' satisfaction level must appear within 2 milliseconds."</a:t>
            </a:r>
          </a:p>
          <a:p>
            <a:pPr marL="257175" indent="-257175">
              <a:defRPr/>
            </a:pPr>
            <a:endParaRPr lang="en-GB" sz="1800" i="1" dirty="0">
              <a:ea typeface="Verdana"/>
            </a:endParaRPr>
          </a:p>
          <a:p>
            <a:pPr marL="257175" indent="-257175">
              <a:defRPr/>
            </a:pPr>
            <a:endParaRPr lang="en-GB" sz="1800" i="1" dirty="0">
              <a:ea typeface="Verdana"/>
            </a:endParaRPr>
          </a:p>
          <a:p>
            <a:pPr marL="257175" indent="-257175">
              <a:defRPr/>
            </a:pPr>
            <a:endParaRPr lang="en-GB" sz="1800" b="1" dirty="0">
              <a:ea typeface="Verdana"/>
            </a:endParaRPr>
          </a:p>
          <a:p>
            <a:pPr marL="257175" indent="-257175"/>
            <a:endParaRPr lang="en-US" dirty="0">
              <a:ea typeface="Verdana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 anchor="t"/>
          <a:lstStyle/>
          <a:p>
            <a:pPr marL="257175" indent="-257175"/>
            <a:r>
              <a:rPr lang="en-GB" sz="2800" b="0"/>
              <a:t>Functional and non-functional requirements</a:t>
            </a:r>
            <a:endParaRPr lang="en-US" sz="2800" b="0"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28274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89620" y="732041"/>
            <a:ext cx="2630836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ladsholder til indhold 2"/>
          <p:cNvSpPr txBox="1">
            <a:spLocks/>
          </p:cNvSpPr>
          <p:nvPr/>
        </p:nvSpPr>
        <p:spPr>
          <a:xfrm>
            <a:off x="457200" y="208755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>
                <a:solidFill>
                  <a:srgbClr val="00B050"/>
                </a:solidFill>
              </a:rPr>
              <a:t>Formulated by team (including PO)</a:t>
            </a:r>
          </a:p>
          <a:p>
            <a:r>
              <a:rPr lang="en-GB" sz="2400">
                <a:solidFill>
                  <a:srgbClr val="0070C0"/>
                </a:solidFill>
              </a:rPr>
              <a:t>Estimated by the team</a:t>
            </a:r>
          </a:p>
          <a:p>
            <a:r>
              <a:rPr lang="en-GB" sz="2400"/>
              <a:t>Used as basis for sprint planning/planning game</a:t>
            </a:r>
          </a:p>
          <a:p>
            <a:endParaRPr lang="en-GB" sz="2400"/>
          </a:p>
          <a:p>
            <a:endParaRPr lang="en-GB" sz="2400"/>
          </a:p>
          <a:p>
            <a:endParaRPr lang="en-GB" sz="2400"/>
          </a:p>
          <a:p>
            <a:pPr marL="0" indent="0">
              <a:buNone/>
            </a:pPr>
            <a:endParaRPr lang="en-GB" sz="2400"/>
          </a:p>
          <a:p>
            <a:pPr marL="0" indent="0">
              <a:buNone/>
            </a:pPr>
            <a:endParaRPr lang="en-GB" sz="2400"/>
          </a:p>
          <a:p>
            <a:r>
              <a:rPr lang="en-GB" sz="2400">
                <a:solidFill>
                  <a:srgbClr val="00B050"/>
                </a:solidFill>
              </a:rPr>
              <a:t>For each user story in the sprint back the team must create test scenarios in cooperation with PO</a:t>
            </a:r>
          </a:p>
          <a:p>
            <a:endParaRPr lang="en-GB" sz="2400"/>
          </a:p>
          <a:p>
            <a:endParaRPr lang="en-GB" sz="2400"/>
          </a:p>
          <a:p>
            <a:endParaRPr lang="en-GB" sz="24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l"/>
            <a:r>
              <a:rPr lang="en-GB" sz="3300">
                <a:solidFill>
                  <a:srgbClr val="FBB040"/>
                </a:solidFill>
                <a:cs typeface="Verdana"/>
              </a:rPr>
              <a:t>User stories</a:t>
            </a:r>
            <a:endParaRPr lang="en-GB" sz="3300">
              <a:solidFill>
                <a:srgbClr val="FBB040"/>
              </a:solidFill>
              <a:latin typeface="+mn-lt"/>
              <a:cs typeface="Verdana"/>
            </a:endParaRPr>
          </a:p>
        </p:txBody>
      </p:sp>
      <p:grpSp>
        <p:nvGrpSpPr>
          <p:cNvPr id="10" name="Gruppe 9"/>
          <p:cNvGrpSpPr/>
          <p:nvPr/>
        </p:nvGrpSpPr>
        <p:grpSpPr>
          <a:xfrm>
            <a:off x="2447859" y="3625689"/>
            <a:ext cx="4248281" cy="1449694"/>
            <a:chOff x="2556148" y="3171455"/>
            <a:chExt cx="4248281" cy="1449694"/>
          </a:xfrm>
        </p:grpSpPr>
        <p:sp>
          <p:nvSpPr>
            <p:cNvPr id="6" name="Ligebenet trekant 5"/>
            <p:cNvSpPr/>
            <p:nvPr/>
          </p:nvSpPr>
          <p:spPr>
            <a:xfrm>
              <a:off x="3995937" y="3645025"/>
              <a:ext cx="1009252" cy="576014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7" name="Tekstboks 6"/>
            <p:cNvSpPr txBox="1"/>
            <p:nvPr/>
          </p:nvSpPr>
          <p:spPr>
            <a:xfrm>
              <a:off x="3852292" y="3171455"/>
              <a:ext cx="1325491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>
                  <a:latin typeface="+mn-lt"/>
                  <a:cs typeface="Arial" pitchFamily="34" charset="0"/>
                </a:rPr>
                <a:t>Scope (PO)</a:t>
              </a:r>
            </a:p>
          </p:txBody>
        </p:sp>
        <p:sp>
          <p:nvSpPr>
            <p:cNvPr id="8" name="Tekstboks 7"/>
            <p:cNvSpPr txBox="1"/>
            <p:nvPr/>
          </p:nvSpPr>
          <p:spPr>
            <a:xfrm>
              <a:off x="2556148" y="4221039"/>
              <a:ext cx="1847429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>
                  <a:latin typeface="+mn-lt"/>
                  <a:cs typeface="Arial" pitchFamily="34" charset="0"/>
                </a:rPr>
                <a:t>Estimate (team)</a:t>
              </a:r>
            </a:p>
          </p:txBody>
        </p:sp>
        <p:sp>
          <p:nvSpPr>
            <p:cNvPr id="9" name="Tekstboks 8"/>
            <p:cNvSpPr txBox="1"/>
            <p:nvPr/>
          </p:nvSpPr>
          <p:spPr>
            <a:xfrm>
              <a:off x="4894867" y="4221039"/>
              <a:ext cx="1909562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>
                  <a:latin typeface="+mn-lt"/>
                  <a:cs typeface="Arial" pitchFamily="34" charset="0"/>
                </a:rPr>
                <a:t>Importance (PO)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819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BD91D-8A5D-42B4-8769-5AC89B2F96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lIns="99377" tIns="49688" rIns="99377" bIns="49688" anchor="t"/>
          <a:lstStyle/>
          <a:p>
            <a:pPr marL="257175" indent="-257175"/>
            <a:r>
              <a:rPr lang="en-US" sz="1600">
                <a:ea typeface="Verdana"/>
              </a:rPr>
              <a:t>Card</a:t>
            </a:r>
          </a:p>
          <a:p>
            <a:pPr marL="556895" lvl="1" indent="-213995"/>
            <a:r>
              <a:rPr lang="en-US" sz="1600">
                <a:ea typeface="Verdana"/>
              </a:rPr>
              <a:t>A short sentence to describe the intent of the user story</a:t>
            </a:r>
          </a:p>
          <a:p>
            <a:pPr marL="257175" indent="-257175"/>
            <a:r>
              <a:rPr lang="en-US" sz="1600">
                <a:ea typeface="Verdana"/>
              </a:rPr>
              <a:t>Conversation</a:t>
            </a:r>
          </a:p>
          <a:p>
            <a:pPr marL="556895" lvl="1" indent="-213995"/>
            <a:r>
              <a:rPr lang="en-US" sz="1600">
                <a:ea typeface="Verdana"/>
              </a:rPr>
              <a:t>A discussion between the team and PO to determine the more detailed behavior</a:t>
            </a:r>
          </a:p>
          <a:p>
            <a:pPr marL="556895" lvl="1" indent="-213995"/>
            <a:r>
              <a:rPr lang="en-US" sz="1600">
                <a:ea typeface="Verdana"/>
              </a:rPr>
              <a:t>The card is a promise of conversation</a:t>
            </a:r>
          </a:p>
          <a:p>
            <a:pPr marL="257175" indent="-257175"/>
            <a:r>
              <a:rPr lang="en-US" sz="1600">
                <a:ea typeface="Verdana"/>
              </a:rPr>
              <a:t>Confirmation</a:t>
            </a:r>
          </a:p>
          <a:p>
            <a:pPr marL="556895" lvl="1" indent="-213995"/>
            <a:r>
              <a:rPr lang="en-US" sz="1600">
                <a:ea typeface="Verdana"/>
              </a:rPr>
              <a:t>Represents the acceptance test in which the PO will confirm whether the story is implemented to their satisfaction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CA0C6-8D6C-4899-9C15-92E40B07A2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t"/>
          <a:lstStyle/>
          <a:p>
            <a:pPr marL="257175" indent="-257175"/>
            <a:r>
              <a:rPr lang="en-US" sz="2800" b="0">
                <a:ea typeface="Verdana"/>
              </a:rPr>
              <a:t>User story form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F056DD-F76C-4A48-A748-2438E9258298}"/>
              </a:ext>
            </a:extLst>
          </p:cNvPr>
          <p:cNvSpPr txBox="1"/>
          <p:nvPr/>
        </p:nvSpPr>
        <p:spPr>
          <a:xfrm>
            <a:off x="2286000" y="3200400"/>
            <a:ext cx="4572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49D4A1B3-3C2C-4FB9-81BC-5BA38B650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471" y="2114550"/>
            <a:ext cx="3367527" cy="3889617"/>
          </a:xfrm>
          <a:prstGeom prst="rect">
            <a:avLst/>
          </a:prstGeom>
        </p:spPr>
      </p:pic>
      <p:pic>
        <p:nvPicPr>
          <p:cNvPr id="8" name="Billede 5">
            <a:extLst>
              <a:ext uri="{FF2B5EF4-FFF2-40B4-BE49-F238E27FC236}">
                <a16:creationId xmlns:a16="http://schemas.microsoft.com/office/drawing/2014/main" id="{A8C2CBEC-1681-44D0-899D-2188C93AB2DE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-540000">
            <a:off x="6979721" y="731838"/>
            <a:ext cx="1940442" cy="148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570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b="0"/>
              <a:t>Invest in good User Stories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>
          <a:xfrm>
            <a:off x="510347" y="1332089"/>
            <a:ext cx="8193386" cy="5199341"/>
          </a:xfrm>
        </p:spPr>
        <p:txBody>
          <a:bodyPr anchor="t">
            <a:normAutofit fontScale="92500" lnSpcReduction="20000"/>
          </a:bodyPr>
          <a:lstStyle/>
          <a:p>
            <a:pPr marL="257175" indent="-257175">
              <a:lnSpc>
                <a:spcPct val="120000"/>
              </a:lnSpc>
              <a:spcBef>
                <a:spcPts val="0"/>
              </a:spcBef>
            </a:pPr>
            <a:r>
              <a:rPr lang="en-US" sz="2800" cap="small"/>
              <a:t>I</a:t>
            </a:r>
            <a:r>
              <a:rPr lang="en-US" sz="1750"/>
              <a:t>ndependent</a:t>
            </a:r>
          </a:p>
          <a:p>
            <a:pPr marL="556895" lvl="1" indent="-213995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350"/>
              <a:t>A story can be developed, tested and potentially delivered on </a:t>
            </a:r>
            <a:r>
              <a:rPr lang="en-US" sz="1350" err="1"/>
              <a:t>it’s</a:t>
            </a:r>
            <a:r>
              <a:rPr lang="en-US" sz="1350"/>
              <a:t> own</a:t>
            </a:r>
            <a:endParaRPr lang="en-US" sz="1350">
              <a:ea typeface="Verdana"/>
            </a:endParaRPr>
          </a:p>
          <a:p>
            <a:pPr marL="257175" indent="-257175">
              <a:lnSpc>
                <a:spcPct val="120000"/>
              </a:lnSpc>
              <a:spcBef>
                <a:spcPts val="0"/>
              </a:spcBef>
            </a:pPr>
            <a:r>
              <a:rPr lang="en-US" sz="2800" cap="small"/>
              <a:t>N</a:t>
            </a:r>
            <a:r>
              <a:rPr lang="en-US" sz="1750"/>
              <a:t>egotiable</a:t>
            </a:r>
            <a:endParaRPr lang="en-US" sz="1750">
              <a:ea typeface="Verdana"/>
            </a:endParaRPr>
          </a:p>
          <a:p>
            <a:pPr marL="556895" lvl="1" indent="-213995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350"/>
              <a:t>A story is a placeholder for discussion, development, test and acceptance</a:t>
            </a:r>
            <a:endParaRPr lang="en-US" sz="1350">
              <a:ea typeface="Verdana"/>
            </a:endParaRPr>
          </a:p>
          <a:p>
            <a:pPr marL="257175" indent="-257175">
              <a:lnSpc>
                <a:spcPct val="120000"/>
              </a:lnSpc>
              <a:spcBef>
                <a:spcPts val="0"/>
              </a:spcBef>
            </a:pPr>
            <a:r>
              <a:rPr lang="en-US" sz="2800" cap="small"/>
              <a:t>V</a:t>
            </a:r>
            <a:r>
              <a:rPr lang="en-US" sz="1750"/>
              <a:t>aluable</a:t>
            </a:r>
            <a:endParaRPr lang="en-US" sz="1750">
              <a:ea typeface="Verdana"/>
            </a:endParaRPr>
          </a:p>
          <a:p>
            <a:pPr marL="556895" lvl="1" indent="-213995">
              <a:spcBef>
                <a:spcPts val="0"/>
              </a:spcBef>
              <a:spcAft>
                <a:spcPts val="1200"/>
              </a:spcAft>
            </a:pPr>
            <a:r>
              <a:rPr lang="en-US" sz="1350"/>
              <a:t>Stories are prioritized by value and succeeds or fails based on the value it provides</a:t>
            </a:r>
            <a:endParaRPr lang="en-US" sz="1350">
              <a:ea typeface="Verdana"/>
            </a:endParaRPr>
          </a:p>
          <a:p>
            <a:pPr marL="556895" lvl="1" indent="-213995">
              <a:spcBef>
                <a:spcPts val="0"/>
              </a:spcBef>
              <a:spcAft>
                <a:spcPts val="1200"/>
              </a:spcAft>
            </a:pPr>
            <a:r>
              <a:rPr lang="en-US" sz="1350"/>
              <a:t>Stories</a:t>
            </a:r>
            <a:r>
              <a:rPr lang="en-US" sz="1350">
                <a:ea typeface="Verdana"/>
              </a:rPr>
              <a:t> are functional (vertical) slices</a:t>
            </a:r>
          </a:p>
          <a:p>
            <a:pPr marL="257175" indent="-257175">
              <a:lnSpc>
                <a:spcPct val="120000"/>
              </a:lnSpc>
              <a:spcBef>
                <a:spcPts val="0"/>
              </a:spcBef>
            </a:pPr>
            <a:r>
              <a:rPr lang="en-US" sz="2800" cap="small"/>
              <a:t>E</a:t>
            </a:r>
            <a:r>
              <a:rPr lang="en-US" sz="1750"/>
              <a:t>stimable</a:t>
            </a:r>
            <a:endParaRPr lang="en-US" sz="1750">
              <a:ea typeface="Verdana"/>
            </a:endParaRPr>
          </a:p>
          <a:p>
            <a:pPr marL="556895" lvl="1" indent="-213995">
              <a:lnSpc>
                <a:spcPct val="120000"/>
              </a:lnSpc>
              <a:spcBef>
                <a:spcPts val="0"/>
              </a:spcBef>
            </a:pPr>
            <a:r>
              <a:rPr lang="en-US" sz="1350"/>
              <a:t>If a story cannot be estimated due to largeness – it should be split</a:t>
            </a:r>
            <a:endParaRPr lang="en-US" sz="1350">
              <a:ea typeface="Verdana"/>
            </a:endParaRPr>
          </a:p>
          <a:p>
            <a:pPr marL="556895" lvl="1" indent="-213995">
              <a:lnSpc>
                <a:spcPct val="120000"/>
              </a:lnSpc>
              <a:spcBef>
                <a:spcPts val="0"/>
              </a:spcBef>
            </a:pPr>
            <a:r>
              <a:rPr lang="en-US" sz="1350"/>
              <a:t>If a story cannot be estimated due to uncertainty – a functional spikes can help reduce uncertainty</a:t>
            </a:r>
            <a:endParaRPr lang="en-US" sz="1350">
              <a:ea typeface="Verdana"/>
            </a:endParaRPr>
          </a:p>
          <a:p>
            <a:pPr marL="257175" indent="-257175">
              <a:lnSpc>
                <a:spcPct val="120000"/>
              </a:lnSpc>
              <a:spcBef>
                <a:spcPts val="0"/>
              </a:spcBef>
            </a:pPr>
            <a:r>
              <a:rPr lang="en-US" sz="2800" cap="small"/>
              <a:t>S</a:t>
            </a:r>
            <a:r>
              <a:rPr lang="en-US" sz="1750"/>
              <a:t>mall</a:t>
            </a:r>
            <a:endParaRPr lang="en-US" sz="1750">
              <a:ea typeface="Verdana"/>
            </a:endParaRPr>
          </a:p>
          <a:p>
            <a:pPr marL="556895" lvl="1" indent="-213995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350"/>
              <a:t>Stories must be small enough to be completed in an iteration</a:t>
            </a:r>
            <a:endParaRPr lang="en-US" sz="1350">
              <a:ea typeface="Verdana"/>
            </a:endParaRPr>
          </a:p>
          <a:p>
            <a:pPr marL="257175" indent="-257175">
              <a:lnSpc>
                <a:spcPct val="120000"/>
              </a:lnSpc>
              <a:spcBef>
                <a:spcPts val="0"/>
              </a:spcBef>
            </a:pPr>
            <a:r>
              <a:rPr lang="en-US" sz="2800" cap="small"/>
              <a:t>T</a:t>
            </a:r>
            <a:r>
              <a:rPr lang="en-US" sz="1750"/>
              <a:t>estable</a:t>
            </a:r>
            <a:endParaRPr lang="en-US" sz="1750">
              <a:ea typeface="Verdana"/>
            </a:endParaRPr>
          </a:p>
          <a:p>
            <a:pPr marL="556895" lvl="1" indent="-213995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350"/>
              <a:t>All code is tested code</a:t>
            </a:r>
            <a:endParaRPr lang="en-US" sz="1350">
              <a:ea typeface="Verdana"/>
            </a:endParaRPr>
          </a:p>
          <a:p>
            <a:pPr marL="556895" lvl="1" indent="-213995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350">
                <a:ea typeface="Verdana"/>
              </a:rPr>
              <a:t>Acceptance Test Driven Development (ATDD)</a:t>
            </a:r>
          </a:p>
        </p:txBody>
      </p:sp>
    </p:spTree>
    <p:extLst>
      <p:ext uri="{BB962C8B-B14F-4D97-AF65-F5344CB8AC3E}">
        <p14:creationId xmlns:p14="http://schemas.microsoft.com/office/powerpoint/2010/main" val="85919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3300">
                <a:solidFill>
                  <a:srgbClr val="FBB040"/>
                </a:solidFill>
                <a:cs typeface="Verdana"/>
              </a:rPr>
              <a:t>Three-point estimation</a:t>
            </a:r>
            <a:br>
              <a:rPr lang="en-GB" sz="3300">
                <a:solidFill>
                  <a:srgbClr val="FBB040"/>
                </a:solidFill>
                <a:cs typeface="Verdana"/>
              </a:rPr>
            </a:br>
            <a:r>
              <a:rPr lang="en-GB" sz="2800">
                <a:solidFill>
                  <a:srgbClr val="FBB040"/>
                </a:solidFill>
                <a:cs typeface="Verdana"/>
              </a:rPr>
              <a:t>- an alternative to poker planning</a:t>
            </a:r>
            <a:endParaRPr lang="en-GB" sz="3300">
              <a:solidFill>
                <a:srgbClr val="FBB040"/>
              </a:solidFill>
              <a:cs typeface="Verdana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 anchor="t">
            <a:normAutofit fontScale="92500" lnSpcReduction="10000"/>
          </a:bodyPr>
          <a:lstStyle/>
          <a:p>
            <a:pPr marL="257175" indent="-257175"/>
            <a:r>
              <a:rPr lang="en-GB" sz="2400">
                <a:latin typeface="Calibri"/>
              </a:rPr>
              <a:t>b  = best case scenario</a:t>
            </a:r>
          </a:p>
          <a:p>
            <a:pPr marL="257175" indent="-257175"/>
            <a:r>
              <a:rPr lang="en-GB" sz="2400">
                <a:latin typeface="Calibri"/>
              </a:rPr>
              <a:t>m = most probably scenario</a:t>
            </a:r>
          </a:p>
          <a:p>
            <a:pPr marL="257175" indent="-257175"/>
            <a:r>
              <a:rPr lang="en-GB" sz="2400">
                <a:latin typeface="Calibri"/>
              </a:rPr>
              <a:t>w  = worst case scenario</a:t>
            </a:r>
          </a:p>
          <a:p>
            <a:pPr marL="257175" indent="-257175"/>
            <a:endParaRPr lang="en-GB" sz="2400">
              <a:latin typeface="Calibri"/>
            </a:endParaRPr>
          </a:p>
          <a:p>
            <a:pPr marL="0" indent="0">
              <a:buNone/>
            </a:pPr>
            <a:r>
              <a:rPr lang="en-GB" sz="2400">
                <a:latin typeface="Calibri"/>
              </a:rPr>
              <a:t>Estimate </a:t>
            </a:r>
          </a:p>
          <a:p>
            <a:pPr marL="257175" indent="-257175"/>
            <a:r>
              <a:rPr lang="en-GB" sz="2400">
                <a:latin typeface="Calibri"/>
              </a:rPr>
              <a:t>E = (b + 4*m + w)/6</a:t>
            </a:r>
          </a:p>
          <a:p>
            <a:pPr marL="257175" indent="-257175"/>
            <a:r>
              <a:rPr lang="en-GB" sz="2400">
                <a:latin typeface="Calibri"/>
              </a:rPr>
              <a:t>The estimate is a weighted average taking in to consideration both worst case and best case estimates</a:t>
            </a:r>
          </a:p>
          <a:p>
            <a:pPr marL="257175" indent="-257175"/>
            <a:endParaRPr lang="en-GB" sz="1300">
              <a:latin typeface="Calibri"/>
            </a:endParaRPr>
          </a:p>
          <a:p>
            <a:pPr marL="0" indent="0">
              <a:buNone/>
            </a:pPr>
            <a:r>
              <a:rPr lang="en-GB" sz="2400">
                <a:latin typeface="Calibri"/>
              </a:rPr>
              <a:t>Standard deviation</a:t>
            </a:r>
          </a:p>
          <a:p>
            <a:pPr marL="257175" indent="-257175"/>
            <a:r>
              <a:rPr lang="en-GB" sz="2400">
                <a:latin typeface="Calibri"/>
              </a:rPr>
              <a:t>SD = (b + W)/6</a:t>
            </a:r>
          </a:p>
          <a:p>
            <a:pPr marL="257175" indent="-257175"/>
            <a:r>
              <a:rPr lang="en-GB" sz="2400">
                <a:latin typeface="Calibri"/>
              </a:rPr>
              <a:t>The standard deviation depicts the variation or uncertainty of the estimate</a:t>
            </a:r>
          </a:p>
          <a:p>
            <a:pPr marL="257175" indent="-257175"/>
            <a:endParaRPr lang="en-GB" sz="240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015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5c705f775b8839831316d9c98aa75d252acd14"/>
</p:tagLst>
</file>

<file path=ppt/theme/theme1.xml><?xml version="1.0" encoding="utf-8"?>
<a:theme xmlns:a="http://schemas.openxmlformats.org/drawingml/2006/main" name="cph_Business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ph_Business" id="{B182D0E0-5F0C-4327-BFCF-618CE1F06C1D}" vid="{E32B3180-6017-4E03-ABB2-44B3014A0013}"/>
    </a:ext>
  </a:extLst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E7AEDA699A6046B28BDB03A4B3ACE5" ma:contentTypeVersion="19" ma:contentTypeDescription="Create a new document." ma:contentTypeScope="" ma:versionID="0bfae579b5daebdb6e8fca23f36a0449">
  <xsd:schema xmlns:xsd="http://www.w3.org/2001/XMLSchema" xmlns:xs="http://www.w3.org/2001/XMLSchema" xmlns:p="http://schemas.microsoft.com/office/2006/metadata/properties" xmlns:ns1="http://schemas.microsoft.com/sharepoint/v3" xmlns:ns2="7d4bd1a6-963b-4ce5-9d6a-82f9bec88dc5" xmlns:ns3="d40e101a-1fec-4fbd-a9d0-ed41492f4cd8" targetNamespace="http://schemas.microsoft.com/office/2006/metadata/properties" ma:root="true" ma:fieldsID="3385377e91034a35d99aea4934408bc8" ns1:_="" ns2:_="" ns3:_="">
    <xsd:import namespace="http://schemas.microsoft.com/sharepoint/v3"/>
    <xsd:import namespace="7d4bd1a6-963b-4ce5-9d6a-82f9bec88dc5"/>
    <xsd:import namespace="d40e101a-1fec-4fbd-a9d0-ed41492f4cd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Initials" minOccurs="0"/>
                <xsd:element ref="ns3:Semester" minOccurs="0"/>
                <xsd:element ref="ns3:Indhol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4bd1a6-963b-4ce5-9d6a-82f9bec88dc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0e101a-1fec-4fbd-a9d0-ed41492f4cd8" elementFormDefault="qualified">
    <xsd:import namespace="http://schemas.microsoft.com/office/2006/documentManagement/types"/>
    <xsd:import namespace="http://schemas.microsoft.com/office/infopath/2007/PartnerControls"/>
    <xsd:element name="Initials" ma:index="10" nillable="true" ma:displayName="Flow" ma:internalName="Initials">
      <xsd:simpleType>
        <xsd:restriction base="dms:Text">
          <xsd:maxLength value="255"/>
        </xsd:restriction>
      </xsd:simpleType>
    </xsd:element>
    <xsd:element name="Semester" ma:index="12" nillable="true" ma:displayName="Semester" ma:internalName="Semester">
      <xsd:simpleType>
        <xsd:restriction base="dms:Text">
          <xsd:maxLength value="255"/>
        </xsd:restriction>
      </xsd:simpleType>
    </xsd:element>
    <xsd:element name="Indhold" ma:index="13" nillable="true" ma:displayName="Indhold" ma:internalName="Indhold">
      <xsd:simpleType>
        <xsd:restriction base="dms:Note">
          <xsd:maxLength value="255"/>
        </xsd:restriction>
      </xsd:simpleType>
    </xsd:element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8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2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 ma:index="11" ma:displayName="Subject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dhold xmlns="d40e101a-1fec-4fbd-a9d0-ed41492f4cd8" xsi:nil="true"/>
    <_ip_UnifiedCompliancePolicyUIAction xmlns="http://schemas.microsoft.com/sharepoint/v3" xsi:nil="true"/>
    <Initials xmlns="d40e101a-1fec-4fbd-a9d0-ed41492f4cd8" xsi:nil="true"/>
    <Semester xmlns="d40e101a-1fec-4fbd-a9d0-ed41492f4cd8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76570F6-059E-4F71-8F4E-E3A32A189C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d4bd1a6-963b-4ce5-9d6a-82f9bec88dc5"/>
    <ds:schemaRef ds:uri="d40e101a-1fec-4fbd-a9d0-ed41492f4c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CD6AA4-736E-42B0-A037-2C7EE6543780}">
  <ds:schemaRefs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7d4bd1a6-963b-4ce5-9d6a-82f9bec88dc5"/>
    <ds:schemaRef ds:uri="http://purl.org/dc/terms/"/>
    <ds:schemaRef ds:uri="d40e101a-1fec-4fbd-a9d0-ed41492f4cd8"/>
    <ds:schemaRef ds:uri="http://purl.org/dc/dcmitype/"/>
    <ds:schemaRef ds:uri="http://schemas.openxmlformats.org/package/2006/metadata/core-propertie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5B03D182-8C99-4DFD-AF7D-7D96B86C5AC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1586</TotalTime>
  <Words>1156</Words>
  <Application>Microsoft Office PowerPoint</Application>
  <PresentationFormat>Skærmshow (4:3)</PresentationFormat>
  <Paragraphs>243</Paragraphs>
  <Slides>23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23</vt:i4>
      </vt:variant>
    </vt:vector>
  </HeadingPairs>
  <TitlesOfParts>
    <vt:vector size="29" baseType="lpstr">
      <vt:lpstr>Arial</vt:lpstr>
      <vt:lpstr>Calibri</vt:lpstr>
      <vt:lpstr>新細明體</vt:lpstr>
      <vt:lpstr>Verdana</vt:lpstr>
      <vt:lpstr>Wingdings</vt:lpstr>
      <vt:lpstr>cph_Business</vt:lpstr>
      <vt:lpstr>PowerPoint-præsentation</vt:lpstr>
      <vt:lpstr>PowerPoint-præsentation</vt:lpstr>
      <vt:lpstr>Key Concepts in Systems Development</vt:lpstr>
      <vt:lpstr>PowerPoint-præsentation</vt:lpstr>
      <vt:lpstr>PowerPoint-præsentation</vt:lpstr>
      <vt:lpstr>User stories</vt:lpstr>
      <vt:lpstr>PowerPoint-præsentation</vt:lpstr>
      <vt:lpstr>PowerPoint-præsentation</vt:lpstr>
      <vt:lpstr>Three-point estimation - an alternative to poker planning</vt:lpstr>
      <vt:lpstr>Videos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Palle Bech (PAB - Adjunkt - Cphbusiness)</dc:creator>
  <cp:lastModifiedBy>Palle Bech (PAB - Adjunkt - Cphbusiness)</cp:lastModifiedBy>
  <cp:revision>19</cp:revision>
  <dcterms:modified xsi:type="dcterms:W3CDTF">2018-10-08T19:10:51Z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0x01010050E7AEDA699A6046B28BDB03A4B3ACE5</vt:lpwstr>
  </property>
</Properties>
</file>