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75" r:id="rId6"/>
    <p:sldId id="284" r:id="rId7"/>
    <p:sldId id="285" r:id="rId8"/>
    <p:sldId id="279" r:id="rId9"/>
    <p:sldId id="282" r:id="rId10"/>
    <p:sldId id="277" r:id="rId11"/>
    <p:sldId id="278" r:id="rId12"/>
    <p:sldId id="286" r:id="rId13"/>
    <p:sldId id="268" r:id="rId14"/>
    <p:sldId id="280" r:id="rId15"/>
    <p:sldId id="281" r:id="rId16"/>
    <p:sldId id="28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0E2F2E-E100-4363-B369-E8D7BF05FC05}">
          <p14:sldIdLst>
            <p14:sldId id="256"/>
            <p14:sldId id="275"/>
            <p14:sldId id="284"/>
            <p14:sldId id="285"/>
            <p14:sldId id="279"/>
            <p14:sldId id="282"/>
            <p14:sldId id="277"/>
            <p14:sldId id="278"/>
            <p14:sldId id="286"/>
            <p14:sldId id="268"/>
            <p14:sldId id="280"/>
            <p14:sldId id="281"/>
            <p14:sldId id="28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50" d="100"/>
          <a:sy n="50" d="100"/>
        </p:scale>
        <p:origin x="8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E168-7BE3-B34F-B84C-F97F83DB7DE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DB58-189F-9C4C-8E43-64C5BD1111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8DB58-189F-9C4C-8E43-64C5BD1111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>
                <a:solidFill>
                  <a:srgbClr val="FFFFFF"/>
                </a:solidFill>
              </a:rPr>
              <a:t>PowerPoint 31.07.2012 [RET DATO]</a:t>
            </a:r>
            <a:endParaRPr lang="da-DK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err="1"/>
              <a:t>Duis</a:t>
            </a:r>
            <a:r>
              <a:rPr lang="da-DK"/>
              <a:t> </a:t>
            </a:r>
            <a:r>
              <a:rPr lang="da-DK" err="1"/>
              <a:t>autem</a:t>
            </a:r>
            <a:r>
              <a:rPr lang="da-DK"/>
              <a:t> vel </a:t>
            </a:r>
            <a:r>
              <a:rPr lang="da-DK" err="1"/>
              <a:t>eum</a:t>
            </a:r>
            <a:r>
              <a:rPr lang="da-DK"/>
              <a:t> </a:t>
            </a:r>
            <a:r>
              <a:rPr lang="da-DK" err="1"/>
              <a:t>iriure</a:t>
            </a:r>
            <a:r>
              <a:rPr lang="da-DK"/>
              <a:t> </a:t>
            </a:r>
            <a:r>
              <a:rPr lang="da-DK" err="1"/>
              <a:t>dolor</a:t>
            </a:r>
            <a:r>
              <a:rPr lang="da-DK"/>
              <a:t> in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endParaRPr lang="da-DK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47334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33222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933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4447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7828360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609600"/>
            <a:ext cx="782836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657"/>
            </a:lvl1pPr>
            <a:lvl2pPr latinLnBrk="0">
              <a:defRPr lang="da-DK" sz="1381"/>
            </a:lvl2pPr>
            <a:lvl3pPr latinLnBrk="0">
              <a:defRPr lang="da-DK" sz="1243"/>
            </a:lvl3pPr>
            <a:lvl4pPr latinLnBrk="0">
              <a:defRPr lang="da-DK" sz="1104"/>
            </a:lvl4pPr>
            <a:lvl5pPr latinLnBrk="0">
              <a:defRPr lang="da-DK" sz="1104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1" y="6492877"/>
            <a:ext cx="2057400" cy="365125"/>
          </a:xfrm>
          <a:prstGeom prst="rect">
            <a:avLst/>
          </a:prstGeom>
        </p:spPr>
        <p:txBody>
          <a:bodyPr/>
          <a:lstStyle/>
          <a:p>
            <a:fld id="{C51A5CCD-71AA-4D81-B3DE-FB85DD783566}" type="datetimeFigureOut">
              <a:rPr lang="da-DK" smtClean="0"/>
              <a:t>08-10-2018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" y="6435722"/>
            <a:ext cx="5152994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753229"/>
            <a:ext cx="1202248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90914-0FC2-40B0-9B62-7CCDAC77D4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4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5CCD-71AA-4D81-B3DE-FB85DD783566}" type="datetimeFigureOut">
              <a:rPr lang="da-DK" smtClean="0"/>
              <a:t>08-10-2018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0914-0FC2-40B0-9B62-7CCDAC77D4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89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7043057" y="76200"/>
            <a:ext cx="1905000" cy="1012372"/>
          </a:xfrm>
          <a:prstGeom prst="rect">
            <a:avLst/>
          </a:prstGeom>
          <a:solidFill>
            <a:srgbClr val="F35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/>
              <a:t>Intro System Development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257175" indent="-257175"/>
            <a:r>
              <a:rPr lang="en-US" sz="1400" b="1" dirty="0"/>
              <a:t>Primary – Teaching</a:t>
            </a:r>
          </a:p>
          <a:p>
            <a:pPr marL="257175" indent="-257175"/>
            <a:r>
              <a:rPr lang="en-US" sz="1400" dirty="0">
                <a:ea typeface="Verdana"/>
              </a:rPr>
              <a:t>    Jan Borg (BORG)</a:t>
            </a:r>
          </a:p>
          <a:p>
            <a:pPr marL="257175" indent="-257175"/>
            <a:r>
              <a:rPr lang="en-US" sz="1400" dirty="0"/>
              <a:t>	Palle Bech</a:t>
            </a:r>
            <a:r>
              <a:rPr lang="en-US" sz="1400" dirty="0">
                <a:ea typeface="Verdana"/>
              </a:rPr>
              <a:t> (PAB)</a:t>
            </a:r>
          </a:p>
        </p:txBody>
      </p:sp>
      <p:pic>
        <p:nvPicPr>
          <p:cNvPr id="6" name="Picture 2" descr="http://www.excelaustralasia.com.au/wp-content/uploads/2014/06/04-system-development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8"/>
          <a:stretch/>
        </p:blipFill>
        <p:spPr bwMode="auto">
          <a:xfrm>
            <a:off x="5817094" y="3657600"/>
            <a:ext cx="3326906" cy="322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2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5923" y="4144617"/>
            <a:ext cx="3616960" cy="271338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800" b="0"/>
              <a:t>Groups</a:t>
            </a:r>
            <a:endParaRPr lang="en-US" sz="2800" b="0">
              <a:ea typeface="Verdan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Are you all in a group?</a:t>
            </a:r>
          </a:p>
          <a:p>
            <a:pPr marL="257175" indent="-257175" defTabSz="914400">
              <a:spcBef>
                <a:spcPts val="0"/>
              </a:spcBef>
              <a:buClrTx/>
              <a:buFont typeface="Wingdings"/>
              <a:buChar char="§"/>
              <a:defRPr/>
            </a:pPr>
            <a:r>
              <a:rPr lang="en-US" sz="2400" dirty="0">
                <a:ea typeface="Verdana"/>
              </a:rPr>
              <a:t>Groups must be 4 students</a:t>
            </a:r>
          </a:p>
          <a:p>
            <a:pPr marL="0" indent="0" defTabSz="914400">
              <a:spcBef>
                <a:spcPts val="0"/>
              </a:spcBef>
              <a:buClrTx/>
              <a:buNone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Write group member names in Google </a:t>
            </a:r>
            <a:r>
              <a:rPr lang="en-US" sz="2400" dirty="0" smtClean="0"/>
              <a:t>Doc – link on </a:t>
            </a:r>
            <a:r>
              <a:rPr lang="en-US" sz="2400" dirty="0" err="1" smtClean="0"/>
              <a:t>Git</a:t>
            </a:r>
            <a:r>
              <a:rPr lang="en-US" sz="2400" dirty="0" smtClean="0"/>
              <a:t>.</a:t>
            </a:r>
            <a:endParaRPr lang="en-US" sz="2400" dirty="0">
              <a:ea typeface="Verdan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11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62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6" y="338769"/>
            <a:ext cx="8086620" cy="1143427"/>
          </a:xfrm>
        </p:spPr>
        <p:txBody>
          <a:bodyPr anchor="t"/>
          <a:lstStyle/>
          <a:p>
            <a:pPr marL="257175" indent="-257175"/>
            <a:r>
              <a:rPr lang="en-GB" sz="2450" b="0"/>
              <a:t>Pre –start up before project</a:t>
            </a:r>
            <a:endParaRPr lang="en-US" sz="2450" b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564291" y="1018412"/>
            <a:ext cx="8335861" cy="5418834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Goals</a:t>
            </a:r>
          </a:p>
          <a:p>
            <a:r>
              <a:rPr lang="en-GB" sz="1400" dirty="0"/>
              <a:t>Prepare you to be able to use Scrum and XP in development of a system, of which a part must be outsourced, using the technologies you have learned during 3</a:t>
            </a:r>
            <a:r>
              <a:rPr lang="en-GB" sz="1400" baseline="30000" dirty="0"/>
              <a:t>rd</a:t>
            </a:r>
            <a:r>
              <a:rPr lang="en-GB" sz="1400" dirty="0"/>
              <a:t> semester.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sz="1600" b="1" dirty="0"/>
              <a:t>Elements</a:t>
            </a:r>
          </a:p>
          <a:p>
            <a:r>
              <a:rPr lang="en-GB" sz="1400" dirty="0"/>
              <a:t>Outsourcing</a:t>
            </a:r>
          </a:p>
          <a:p>
            <a:r>
              <a:rPr lang="en-GB" sz="1400" dirty="0"/>
              <a:t>Introduction to </a:t>
            </a:r>
            <a:r>
              <a:rPr lang="en-GB" sz="1400" dirty="0" err="1"/>
              <a:t>eXtreme</a:t>
            </a:r>
            <a:r>
              <a:rPr lang="en-GB" sz="1400" dirty="0"/>
              <a:t> Programming - XP</a:t>
            </a:r>
          </a:p>
          <a:p>
            <a:pPr lvl="1"/>
            <a:r>
              <a:rPr lang="en-GB" sz="1200" dirty="0"/>
              <a:t>Focus on principles and rules of thumb</a:t>
            </a:r>
          </a:p>
          <a:p>
            <a:pPr lvl="1"/>
            <a:r>
              <a:rPr lang="en-GB" sz="1200" dirty="0"/>
              <a:t>Continuous integration</a:t>
            </a:r>
          </a:p>
          <a:p>
            <a:r>
              <a:rPr lang="en-GB" sz="1400" dirty="0"/>
              <a:t>Agile requirement specification and test</a:t>
            </a:r>
          </a:p>
          <a:p>
            <a:pPr lvl="1"/>
            <a:r>
              <a:rPr lang="en-GB" sz="1200" dirty="0"/>
              <a:t>Focus on User stories, ATDD, Done criteria and how to demo</a:t>
            </a:r>
          </a:p>
          <a:p>
            <a:r>
              <a:rPr lang="en-GB" sz="1400" dirty="0"/>
              <a:t>Prototyping and spikes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sz="1600" b="1" dirty="0"/>
              <a:t>By the end of the pre-period you will have</a:t>
            </a:r>
          </a:p>
          <a:p>
            <a:r>
              <a:rPr lang="en-GB" sz="1400" dirty="0"/>
              <a:t>Specified which part to outsource </a:t>
            </a:r>
            <a:r>
              <a:rPr lang="en-GB" sz="1400" dirty="0" smtClean="0"/>
              <a:t>and placed </a:t>
            </a:r>
            <a:r>
              <a:rPr lang="en-GB" sz="1400" dirty="0"/>
              <a:t>your assignment on an outsourcing site</a:t>
            </a:r>
          </a:p>
          <a:p>
            <a:r>
              <a:rPr lang="en-GB" sz="1400" dirty="0"/>
              <a:t>Formulated user stories, Done criteria and how to demo for 1</a:t>
            </a:r>
            <a:r>
              <a:rPr lang="en-GB" sz="1400" baseline="30000" dirty="0"/>
              <a:t>st</a:t>
            </a:r>
            <a:r>
              <a:rPr lang="en-GB" sz="1400" dirty="0"/>
              <a:t> iteration</a:t>
            </a:r>
          </a:p>
          <a:p>
            <a:pPr lvl="1"/>
            <a:r>
              <a:rPr lang="en-GB" sz="1200" dirty="0"/>
              <a:t>Have held spring planning meetings with PO</a:t>
            </a:r>
          </a:p>
          <a:p>
            <a:r>
              <a:rPr lang="en-GB" sz="1400" dirty="0"/>
              <a:t>Done a exploratory prototype (functional spike) for user stories for 1</a:t>
            </a:r>
            <a:r>
              <a:rPr lang="en-GB" sz="1400" baseline="30000" dirty="0"/>
              <a:t>st</a:t>
            </a:r>
            <a:r>
              <a:rPr lang="en-GB" sz="1400" dirty="0"/>
              <a:t> iteration and possibly outsourcing</a:t>
            </a:r>
          </a:p>
          <a:p>
            <a:r>
              <a:rPr lang="en-GB" sz="1400" dirty="0"/>
              <a:t>Made a plan for how to use the XP </a:t>
            </a:r>
            <a:r>
              <a:rPr lang="en-GB" sz="1400" dirty="0" err="1"/>
              <a:t>practicies</a:t>
            </a:r>
            <a:r>
              <a:rPr lang="en-GB" sz="1400" dirty="0"/>
              <a:t> (</a:t>
            </a:r>
            <a:r>
              <a:rPr lang="en-GB" sz="1400" b="1" u="sng" dirty="0"/>
              <a:t>P</a:t>
            </a:r>
            <a:r>
              <a:rPr lang="en-GB" sz="1400" dirty="0"/>
              <a:t>PR)</a:t>
            </a:r>
          </a:p>
          <a:p>
            <a:endParaRPr lang="en-GB" sz="1472" dirty="0"/>
          </a:p>
        </p:txBody>
      </p:sp>
    </p:spTree>
    <p:extLst>
      <p:ext uri="{BB962C8B-B14F-4D97-AF65-F5344CB8AC3E}">
        <p14:creationId xmlns:p14="http://schemas.microsoft.com/office/powerpoint/2010/main" val="4974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707866" y="671513"/>
            <a:ext cx="7888447" cy="1143000"/>
          </a:xfrm>
        </p:spPr>
        <p:txBody>
          <a:bodyPr anchor="t"/>
          <a:lstStyle/>
          <a:p>
            <a:pPr marL="257175" indent="-257175"/>
            <a:r>
              <a:rPr lang="en-GB" sz="2450" b="0"/>
              <a:t>Post – Reflections on project</a:t>
            </a:r>
            <a:endParaRPr lang="en-US" sz="2450" b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189091" y="1399688"/>
            <a:ext cx="8407875" cy="52710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Goals</a:t>
            </a:r>
          </a:p>
          <a:p>
            <a:pPr marL="257175" indent="-257175"/>
            <a:r>
              <a:rPr lang="en-GB" sz="1600" dirty="0"/>
              <a:t>Make you reflect on your practical experience in light of relevant theories</a:t>
            </a:r>
            <a:endParaRPr lang="en-GB" sz="1600" dirty="0">
              <a:ea typeface="Verdana"/>
            </a:endParaRPr>
          </a:p>
          <a:p>
            <a:pPr marL="257175" indent="-257175"/>
            <a:r>
              <a:rPr lang="en-GB" sz="1600" dirty="0"/>
              <a:t>Help you on your way to becoming reflecting practitioners i.e. be able to compare theory and practice in order to be better developers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GB" sz="1600" dirty="0">
              <a:ea typeface="Verdana"/>
            </a:endParaRPr>
          </a:p>
          <a:p>
            <a:pPr marL="0" indent="0">
              <a:buNone/>
            </a:pPr>
            <a:r>
              <a:rPr lang="en-GB" sz="2000" b="1" dirty="0"/>
              <a:t>Elements</a:t>
            </a:r>
            <a:endParaRPr lang="en-GB" sz="2000" b="1" dirty="0">
              <a:ea typeface="Verdana"/>
            </a:endParaRPr>
          </a:p>
          <a:p>
            <a:pPr marL="257175" indent="-257175"/>
            <a:r>
              <a:rPr lang="en-GB" sz="1600" dirty="0"/>
              <a:t>XP - recap</a:t>
            </a:r>
            <a:endParaRPr lang="en-GB" sz="1600" dirty="0">
              <a:ea typeface="Verdana"/>
            </a:endParaRPr>
          </a:p>
          <a:p>
            <a:pPr marL="257175" indent="-257175"/>
            <a:r>
              <a:rPr lang="en-GB" sz="1600" dirty="0"/>
              <a:t>Model for comparison of development methods</a:t>
            </a:r>
            <a:endParaRPr lang="en-GB" sz="1600" dirty="0">
              <a:ea typeface="Verdana"/>
            </a:endParaRPr>
          </a:p>
          <a:p>
            <a:pPr marL="342265" lvl="1" indent="-342265"/>
            <a:r>
              <a:rPr lang="en-GB" sz="1600" dirty="0"/>
              <a:t>Process models</a:t>
            </a:r>
            <a:endParaRPr lang="en-GB" sz="1600" dirty="0">
              <a:ea typeface="Verdana"/>
            </a:endParaRPr>
          </a:p>
          <a:p>
            <a:pPr marL="556895" lvl="1" indent="-213995"/>
            <a:r>
              <a:rPr lang="en-GB" sz="1400" dirty="0"/>
              <a:t>Differences and similarities</a:t>
            </a:r>
            <a:endParaRPr lang="en-GB" sz="1400" dirty="0">
              <a:ea typeface="Verdana"/>
            </a:endParaRPr>
          </a:p>
          <a:p>
            <a:pPr marL="257175" indent="-257175"/>
            <a:r>
              <a:rPr lang="en-GB" sz="1600" dirty="0"/>
              <a:t>Tools to appropriately to choose a process model based on your situation</a:t>
            </a:r>
            <a:endParaRPr lang="en-GB" sz="1600" dirty="0">
              <a:ea typeface="Verdana"/>
            </a:endParaRPr>
          </a:p>
          <a:p>
            <a:pPr marL="257175" indent="-257175"/>
            <a:r>
              <a:rPr lang="en-GB" sz="1600" dirty="0">
                <a:ea typeface="Verdana"/>
              </a:rPr>
              <a:t>Experiments as a way of gaining knowledge</a:t>
            </a:r>
          </a:p>
          <a:p>
            <a:pPr marL="257175" indent="-257175"/>
            <a:endParaRPr lang="en-GB" sz="14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5148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3AB8746F-8C7F-432A-8E44-57E64CAFC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da-DK" sz="2450" b="0"/>
              <a:t>SCRUM Tool</a:t>
            </a:r>
            <a:endParaRPr lang="en-US" sz="2450" b="0">
              <a:ea typeface="Verdana"/>
            </a:endParaRP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2CDAEAB5-B0EC-46EB-9D78-9A4724B3FA1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257175" indent="-257175"/>
            <a:r>
              <a:rPr lang="da-DK" sz="1750" b="1"/>
              <a:t>Taiga.io</a:t>
            </a:r>
            <a:endParaRPr lang="en-US" b="1">
              <a:ea typeface="Verdana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94DE511-925B-408D-84E5-10DB20E2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48" b="7268"/>
          <a:stretch/>
        </p:blipFill>
        <p:spPr>
          <a:xfrm>
            <a:off x="2107475" y="2165819"/>
            <a:ext cx="7036525" cy="46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6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3200" b="0"/>
              <a:t>System Development Exam</a:t>
            </a:r>
            <a:endParaRPr lang="en-US" sz="3200" b="0">
              <a:ea typeface="Verdan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930386"/>
            <a:ext cx="8086620" cy="2225965"/>
          </a:xfrm>
        </p:spPr>
        <p:txBody>
          <a:bodyPr>
            <a:normAutofit fontScale="92500" lnSpcReduction="10000"/>
          </a:bodyPr>
          <a:lstStyle/>
          <a:p>
            <a:pPr marL="668338" lvl="1" indent="-311150"/>
            <a:r>
              <a:rPr lang="en-US" sz="2800"/>
              <a:t>30 minutes examination – no preparation</a:t>
            </a:r>
            <a:br>
              <a:rPr lang="en-US" sz="2800"/>
            </a:br>
            <a:endParaRPr lang="en-US" sz="2800"/>
          </a:p>
          <a:p>
            <a:pPr marL="968430" lvl="2" indent="-311150"/>
            <a:r>
              <a:rPr lang="en-US" sz="2800"/>
              <a:t>Grade based on:</a:t>
            </a:r>
          </a:p>
          <a:p>
            <a:pPr marL="1354263" lvl="4" indent="-311150"/>
            <a:r>
              <a:rPr lang="en-US" sz="2800"/>
              <a:t>SIP project rapport</a:t>
            </a:r>
          </a:p>
          <a:p>
            <a:pPr marL="1354263" lvl="4" indent="-311150"/>
            <a:r>
              <a:rPr lang="en-US" sz="2800"/>
              <a:t>Oral examination - </a:t>
            </a:r>
            <a:r>
              <a:rPr lang="en-US" sz="1600"/>
              <a:t>You draw a question</a:t>
            </a:r>
          </a:p>
          <a:p>
            <a:endParaRPr lang="da-DK"/>
          </a:p>
        </p:txBody>
      </p:sp>
      <p:pic>
        <p:nvPicPr>
          <p:cNvPr id="3076" name="Picture 4" descr="Image result for Ex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91708"/>
            <a:ext cx="9144000" cy="27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1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da-DK" sz="3200" b="0" dirty="0"/>
              <a:t>Agenda</a:t>
            </a:r>
            <a:r>
              <a:rPr lang="da-DK" sz="3200" b="0" dirty="0">
                <a:ea typeface="Verdana"/>
              </a:rPr>
              <a:t> for i dag!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4083" y="1800573"/>
            <a:ext cx="8086620" cy="4237743"/>
          </a:xfrm>
        </p:spPr>
        <p:txBody>
          <a:bodyPr anchor="t">
            <a:normAutofit/>
          </a:bodyPr>
          <a:lstStyle/>
          <a:p>
            <a:pPr marL="257175" indent="-257175"/>
            <a:r>
              <a:rPr lang="en-US" sz="1750" b="1" dirty="0"/>
              <a:t>Intro </a:t>
            </a:r>
            <a:r>
              <a:rPr lang="en-US" sz="1750" b="1" dirty="0" smtClean="0"/>
              <a:t>SYS</a:t>
            </a:r>
            <a:r>
              <a:rPr lang="en-US" sz="1750" b="1" dirty="0">
                <a:ea typeface="Verdana"/>
              </a:rPr>
              <a:t> (week </a:t>
            </a:r>
            <a:r>
              <a:rPr lang="en-US" sz="1750" b="1" dirty="0" smtClean="0">
                <a:ea typeface="Verdana"/>
              </a:rPr>
              <a:t>41</a:t>
            </a:r>
            <a:r>
              <a:rPr lang="en-US" sz="1750" b="1" dirty="0" smtClean="0">
                <a:ea typeface="Verdana"/>
              </a:rPr>
              <a:t>-50)</a:t>
            </a:r>
            <a:endParaRPr lang="en-US" sz="1750" dirty="0"/>
          </a:p>
          <a:p>
            <a:pPr marL="556895" lvl="1" indent="-213995"/>
            <a:r>
              <a:rPr lang="en-US" sz="1350" dirty="0"/>
              <a:t>Overview topics</a:t>
            </a:r>
            <a:endParaRPr lang="en-US" sz="1350" dirty="0">
              <a:ea typeface="Verdana"/>
            </a:endParaRPr>
          </a:p>
          <a:p>
            <a:pPr marL="556895" lvl="1" indent="-213995"/>
            <a:r>
              <a:rPr lang="en-US" sz="1350" dirty="0"/>
              <a:t>Study Points</a:t>
            </a:r>
            <a:endParaRPr lang="en-US" sz="1350" dirty="0">
              <a:ea typeface="Verdana"/>
            </a:endParaRPr>
          </a:p>
          <a:p>
            <a:pPr marL="556895" lvl="1" indent="-213995"/>
            <a:r>
              <a:rPr lang="en-US" sz="1350" dirty="0"/>
              <a:t>Project dates</a:t>
            </a:r>
            <a:endParaRPr lang="en-US" dirty="0">
              <a:ea typeface="Verdana"/>
            </a:endParaRPr>
          </a:p>
          <a:p>
            <a:pPr marL="556895" lvl="1" indent="-213995"/>
            <a:r>
              <a:rPr lang="en-US" sz="1350" dirty="0"/>
              <a:t>Exam</a:t>
            </a:r>
            <a:r>
              <a:rPr lang="en-US" sz="1350" dirty="0">
                <a:ea typeface="Verdana"/>
              </a:rPr>
              <a:t/>
            </a:r>
            <a:br>
              <a:rPr lang="en-US" sz="1350" dirty="0">
                <a:ea typeface="Verdana"/>
              </a:rPr>
            </a:br>
            <a:endParaRPr lang="en-US" dirty="0">
              <a:ea typeface="Verdana"/>
            </a:endParaRPr>
          </a:p>
          <a:p>
            <a:pPr marL="257175" lvl="0" indent="-257175"/>
            <a:r>
              <a:rPr lang="en-US" sz="1750" b="1" dirty="0"/>
              <a:t>Project</a:t>
            </a:r>
            <a:endParaRPr lang="en-US" sz="1750" b="1" dirty="0">
              <a:ea typeface="Verdana"/>
            </a:endParaRPr>
          </a:p>
          <a:p>
            <a:pPr marL="556895" lvl="1" indent="-213995"/>
            <a:r>
              <a:rPr lang="en-US" sz="1350" dirty="0">
                <a:ea typeface="Verdana"/>
              </a:rPr>
              <a:t>Overview!</a:t>
            </a:r>
          </a:p>
          <a:p>
            <a:pPr marL="556895" lvl="1" indent="-213995"/>
            <a:r>
              <a:rPr lang="en-US" sz="1350" dirty="0">
                <a:ea typeface="Verdana"/>
              </a:rPr>
              <a:t>Define project!</a:t>
            </a:r>
            <a:endParaRPr lang="en-US" dirty="0">
              <a:solidFill>
                <a:schemeClr val="tx1"/>
              </a:solidFill>
            </a:endParaRPr>
          </a:p>
          <a:p>
            <a:pPr marL="556895" lvl="1" indent="-213995"/>
            <a:r>
              <a:rPr lang="en-US" sz="1350" dirty="0"/>
              <a:t>Groups</a:t>
            </a:r>
            <a:endParaRPr lang="en-US" sz="1350" dirty="0">
              <a:ea typeface="Verdana"/>
            </a:endParaRPr>
          </a:p>
          <a:p>
            <a:pPr marL="556895" lvl="1" indent="-213995"/>
            <a:r>
              <a:rPr lang="en-US" sz="1350" dirty="0">
                <a:solidFill>
                  <a:schemeClr val="tx1"/>
                </a:solidFill>
                <a:ea typeface="Verdana"/>
              </a:rPr>
              <a:t>Establish cooperation with another group!</a:t>
            </a:r>
            <a:br>
              <a:rPr lang="en-US" sz="1350" dirty="0">
                <a:solidFill>
                  <a:schemeClr val="tx1"/>
                </a:solidFill>
                <a:ea typeface="Verdana"/>
              </a:rPr>
            </a:br>
            <a:endParaRPr lang="en-US" sz="1350" dirty="0">
              <a:ea typeface="Verdana"/>
            </a:endParaRPr>
          </a:p>
          <a:p>
            <a:pPr marL="257175" indent="-257175">
              <a:buFont typeface="Wingdings"/>
              <a:buChar char="§"/>
            </a:pPr>
            <a:r>
              <a:rPr lang="en-US" sz="1600" b="1" dirty="0">
                <a:ea typeface="Verdana"/>
              </a:rPr>
              <a:t>Start topics</a:t>
            </a:r>
            <a:endParaRPr lang="en-US" sz="1600" dirty="0">
              <a:ea typeface="Verdana"/>
            </a:endParaRPr>
          </a:p>
          <a:p>
            <a:pPr marL="556895" lvl="1" indent="-213995">
              <a:buFont typeface="Wingdings"/>
              <a:buChar char="§"/>
            </a:pPr>
            <a:r>
              <a:rPr lang="en-US" sz="1400" dirty="0">
                <a:ea typeface="Verdana"/>
              </a:rPr>
              <a:t>Agile requirements</a:t>
            </a:r>
          </a:p>
          <a:p>
            <a:pPr marL="0" lvl="0" indent="0">
              <a:buNone/>
            </a:pPr>
            <a:endParaRPr lang="en-US" sz="1800" dirty="0">
              <a:ea typeface="Verdana"/>
            </a:endParaRPr>
          </a:p>
        </p:txBody>
      </p:sp>
      <p:pic>
        <p:nvPicPr>
          <p:cNvPr id="2050" name="Picture 2" descr="Image result for agen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5"/>
          <a:stretch/>
        </p:blipFill>
        <p:spPr bwMode="auto">
          <a:xfrm>
            <a:off x="4810538" y="4660670"/>
            <a:ext cx="4333461" cy="21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41</a:t>
            </a:r>
            <a:r>
              <a:rPr lang="en-US" sz="2450" dirty="0" smtClean="0">
                <a:ea typeface="Verdana"/>
              </a:rPr>
              <a:t>+43</a:t>
            </a:r>
            <a:endParaRPr lang="en-US" dirty="0">
              <a:ea typeface="Verdana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50523"/>
              </p:ext>
            </p:extLst>
          </p:nvPr>
        </p:nvGraphicFramePr>
        <p:xfrm>
          <a:off x="266700" y="2120899"/>
          <a:ext cx="8636001" cy="332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323811317"/>
                    </a:ext>
                  </a:extLst>
                </a:gridCol>
                <a:gridCol w="1347829">
                  <a:extLst>
                    <a:ext uri="{9D8B030D-6E8A-4147-A177-3AD203B41FA5}">
                      <a16:colId xmlns:a16="http://schemas.microsoft.com/office/drawing/2014/main" val="879262819"/>
                    </a:ext>
                  </a:extLst>
                </a:gridCol>
                <a:gridCol w="1826846">
                  <a:extLst>
                    <a:ext uri="{9D8B030D-6E8A-4147-A177-3AD203B41FA5}">
                      <a16:colId xmlns:a16="http://schemas.microsoft.com/office/drawing/2014/main" val="4217236976"/>
                    </a:ext>
                  </a:extLst>
                </a:gridCol>
                <a:gridCol w="1383974">
                  <a:extLst>
                    <a:ext uri="{9D8B030D-6E8A-4147-A177-3AD203B41FA5}">
                      <a16:colId xmlns:a16="http://schemas.microsoft.com/office/drawing/2014/main" val="1428243586"/>
                    </a:ext>
                  </a:extLst>
                </a:gridCol>
                <a:gridCol w="1671841">
                  <a:extLst>
                    <a:ext uri="{9D8B030D-6E8A-4147-A177-3AD203B41FA5}">
                      <a16:colId xmlns:a16="http://schemas.microsoft.com/office/drawing/2014/main" val="1867522291"/>
                    </a:ext>
                  </a:extLst>
                </a:gridCol>
                <a:gridCol w="1605411">
                  <a:extLst>
                    <a:ext uri="{9D8B030D-6E8A-4147-A177-3AD203B41FA5}">
                      <a16:colId xmlns:a16="http://schemas.microsoft.com/office/drawing/2014/main" val="55984591"/>
                    </a:ext>
                  </a:extLst>
                </a:gridCol>
              </a:tblGrid>
              <a:tr h="21586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41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08-okt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09-okt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10-okt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11-okt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12-okt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35136"/>
                  </a:ext>
                </a:extLst>
              </a:tr>
              <a:tr h="635978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8.30-12.00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u="none" strike="noStrike">
                          <a:effectLst/>
                        </a:rPr>
                        <a:t>PAB Intro + Agile requirements</a:t>
                      </a:r>
                      <a:br>
                        <a:rPr lang="fr-FR" sz="1200" u="none" strike="noStrike">
                          <a:effectLst/>
                        </a:rPr>
                      </a:br>
                      <a:r>
                        <a:rPr lang="fr-FR" sz="1200" u="none" strike="noStrike">
                          <a:effectLst/>
                        </a:rPr>
                        <a:t>A+B klassen sammen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Outsourcing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A-klassen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Prototyping and spikes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A+B klassen sammen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BORG </a:t>
                      </a:r>
                      <a:r>
                        <a:rPr lang="da-DK" sz="1200" u="none" strike="noStrike" dirty="0" err="1">
                          <a:effectLst/>
                        </a:rPr>
                        <a:t>Exercises</a:t>
                      </a:r>
                      <a:r>
                        <a:rPr lang="da-DK" sz="1200" u="none" strike="noStrike" dirty="0">
                          <a:effectLst/>
                        </a:rPr>
                        <a:t> fredag</a:t>
                      </a:r>
                      <a:br>
                        <a:rPr lang="da-DK" sz="1200" u="none" strike="noStrike" dirty="0">
                          <a:effectLst/>
                        </a:rPr>
                      </a:br>
                      <a:r>
                        <a:rPr lang="da-DK" sz="1200" u="none" strike="noStrike" dirty="0">
                          <a:effectLst/>
                        </a:rPr>
                        <a:t>A+B klassen sammen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578206657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12.30-16.00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Outsourcing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B-klassen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1504480785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 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3486815353"/>
                  </a:ext>
                </a:extLst>
              </a:tr>
              <a:tr h="21586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43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22-okt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23-okt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24-okt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25-okt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26-okt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71796"/>
                  </a:ext>
                </a:extLst>
              </a:tr>
              <a:tr h="846034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8.30-12.00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PAB UP and use cases /stories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A-klassen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PAB UP and use cases /stories B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BORG TDD/CI A-klasse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PAB Agile Methods &amp; XP 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 Agile Methods &amp; XP B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BORG </a:t>
                      </a:r>
                      <a:r>
                        <a:rPr lang="da-DK" sz="1200" u="none" strike="noStrike" dirty="0" err="1">
                          <a:effectLst/>
                        </a:rPr>
                        <a:t>Studypoint</a:t>
                      </a:r>
                      <a:r>
                        <a:rPr lang="da-DK" sz="1200" u="none" strike="noStrike" dirty="0">
                          <a:effectLst/>
                        </a:rPr>
                        <a:t> </a:t>
                      </a:r>
                      <a:r>
                        <a:rPr lang="da-DK" sz="1200" u="none" strike="noStrike" dirty="0" err="1">
                          <a:effectLst/>
                        </a:rPr>
                        <a:t>exercise</a:t>
                      </a:r>
                      <a:r>
                        <a:rPr lang="da-DK" sz="1200" u="none" strike="noStrike" dirty="0">
                          <a:effectLst/>
                        </a:rPr>
                        <a:t> (</a:t>
                      </a:r>
                      <a:r>
                        <a:rPr lang="da-DK" sz="1200" u="none" strike="noStrike" dirty="0" err="1">
                          <a:effectLst/>
                        </a:rPr>
                        <a:t>Scrum</a:t>
                      </a:r>
                      <a:r>
                        <a:rPr lang="da-DK" sz="1200" u="none" strike="noStrike" dirty="0">
                          <a:effectLst/>
                        </a:rPr>
                        <a:t> + XP ) samt TDD/CI</a:t>
                      </a:r>
                      <a:br>
                        <a:rPr lang="da-DK" sz="1200" u="none" strike="noStrike" dirty="0">
                          <a:effectLst/>
                        </a:rPr>
                      </a:b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350373296"/>
                  </a:ext>
                </a:extLst>
              </a:tr>
              <a:tr h="586181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12.30-16.00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TDD/CI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B-klassen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 Agile Methods &amp; XP B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PAB Agile Methods &amp; XP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1471352556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 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 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123599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3393980" cy="610204"/>
          </a:xfrm>
        </p:spPr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47</a:t>
            </a:r>
            <a:r>
              <a:rPr lang="en-US" sz="2450" dirty="0" smtClean="0">
                <a:ea typeface="Verdana"/>
              </a:rPr>
              <a:t>-50</a:t>
            </a:r>
            <a:endParaRPr lang="en-US" dirty="0">
              <a:ea typeface="Verdana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1649895" y="6252084"/>
            <a:ext cx="6172200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chemeClr val="bg1"/>
                </a:solidFill>
              </a:rPr>
              <a:t>Eksamensprojekt afleveres tirsdag d. 29/5 – kl. 13.00!</a:t>
            </a:r>
            <a:endParaRPr lang="da-DK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94358"/>
              </p:ext>
            </p:extLst>
          </p:nvPr>
        </p:nvGraphicFramePr>
        <p:xfrm>
          <a:off x="0" y="881148"/>
          <a:ext cx="9144000" cy="509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211">
                  <a:extLst>
                    <a:ext uri="{9D8B030D-6E8A-4147-A177-3AD203B41FA5}">
                      <a16:colId xmlns:a16="http://schemas.microsoft.com/office/drawing/2014/main" val="3261235765"/>
                    </a:ext>
                  </a:extLst>
                </a:gridCol>
                <a:gridCol w="1418067">
                  <a:extLst>
                    <a:ext uri="{9D8B030D-6E8A-4147-A177-3AD203B41FA5}">
                      <a16:colId xmlns:a16="http://schemas.microsoft.com/office/drawing/2014/main" val="4076046432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287722664"/>
                    </a:ext>
                  </a:extLst>
                </a:gridCol>
                <a:gridCol w="1465384">
                  <a:extLst>
                    <a:ext uri="{9D8B030D-6E8A-4147-A177-3AD203B41FA5}">
                      <a16:colId xmlns:a16="http://schemas.microsoft.com/office/drawing/2014/main" val="3936236287"/>
                    </a:ext>
                  </a:extLst>
                </a:gridCol>
                <a:gridCol w="1770184">
                  <a:extLst>
                    <a:ext uri="{9D8B030D-6E8A-4147-A177-3AD203B41FA5}">
                      <a16:colId xmlns:a16="http://schemas.microsoft.com/office/drawing/2014/main" val="3094437259"/>
                    </a:ext>
                  </a:extLst>
                </a:gridCol>
                <a:gridCol w="1699846">
                  <a:extLst>
                    <a:ext uri="{9D8B030D-6E8A-4147-A177-3AD203B41FA5}">
                      <a16:colId xmlns:a16="http://schemas.microsoft.com/office/drawing/2014/main" val="3959707429"/>
                    </a:ext>
                  </a:extLst>
                </a:gridCol>
              </a:tblGrid>
              <a:tr h="19640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47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19-nov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20-nov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21-nov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22-nov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23-nov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57979"/>
                  </a:ext>
                </a:extLst>
              </a:tr>
              <a:tr h="62984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>PAB</a:t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 smtClean="0">
                          <a:effectLst/>
                        </a:rPr>
                        <a:t>I </a:t>
                      </a:r>
                      <a:r>
                        <a:rPr lang="da-DK" sz="1400" u="none" strike="noStrike" dirty="0">
                          <a:effectLst/>
                        </a:rPr>
                        <a:t>skal have </a:t>
                      </a:r>
                      <a:r>
                        <a:rPr lang="da-DK" sz="1400" u="none" strike="noStrike" dirty="0" err="1">
                          <a:effectLst/>
                        </a:rPr>
                        <a:t>user</a:t>
                      </a:r>
                      <a:r>
                        <a:rPr lang="da-DK" sz="1400" u="none" strike="noStrike" dirty="0">
                          <a:effectLst/>
                        </a:rPr>
                        <a:t> </a:t>
                      </a:r>
                      <a:r>
                        <a:rPr lang="da-DK" sz="1400" u="none" strike="noStrike" dirty="0" err="1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> klar i </a:t>
                      </a:r>
                      <a:r>
                        <a:rPr lang="da-DK" sz="1400" u="none" strike="noStrike" dirty="0" err="1">
                          <a:effectLst/>
                        </a:rPr>
                        <a:t>Taiga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850402040"/>
                  </a:ext>
                </a:extLst>
              </a:tr>
              <a:tr h="62984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>PAB</a:t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De skal have </a:t>
                      </a:r>
                      <a:r>
                        <a:rPr lang="da-DK" sz="1400" u="none" strike="noStrike" dirty="0" err="1">
                          <a:effectLst/>
                        </a:rPr>
                        <a:t>user</a:t>
                      </a:r>
                      <a:r>
                        <a:rPr lang="da-DK" sz="1400" u="none" strike="noStrike" dirty="0">
                          <a:effectLst/>
                        </a:rPr>
                        <a:t> </a:t>
                      </a:r>
                      <a:r>
                        <a:rPr lang="da-DK" sz="1400" u="none" strike="noStrike" dirty="0" err="1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> klar i </a:t>
                      </a:r>
                      <a:r>
                        <a:rPr lang="da-DK" sz="1400" u="none" strike="noStrike" dirty="0" err="1">
                          <a:effectLst/>
                        </a:rPr>
                        <a:t>Taiga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698075311"/>
                  </a:ext>
                </a:extLst>
              </a:tr>
              <a:tr h="19640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48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26-nov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27-nov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28-nov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29-nov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30-nov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60152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PAB + Borg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Sprint review + planning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426236344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PAB + Borg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Sprint review + planning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72233312"/>
                  </a:ext>
                </a:extLst>
              </a:tr>
              <a:tr h="19640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49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03-dec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04-dec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05-dec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06-dec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07-dec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06517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+ 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Review og planning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+ 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Sprint review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94395831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+ 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Review og planning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+ 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Sprint review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309593969"/>
                  </a:ext>
                </a:extLst>
              </a:tr>
              <a:tr h="19640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50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10-dec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11-dec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12-dec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13-dec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14-dec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52821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pensum +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BORG: pensum + rapportskrivning A+B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BORG:  pensum +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88047074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pensum +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BORG:  pensum +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PAB: rapportskrivning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145022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85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06A60-0589-4BC7-85B3-41B149DA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800" b="0" dirty="0">
                <a:ea typeface="Verdana"/>
              </a:rPr>
              <a:t>Study </a:t>
            </a:r>
            <a:r>
              <a:rPr lang="en-US" sz="2800" b="0" dirty="0" smtClean="0">
                <a:ea typeface="Verdana"/>
              </a:rPr>
              <a:t>points</a:t>
            </a:r>
          </a:p>
          <a:p>
            <a:pPr marL="257175" indent="-257175"/>
            <a:r>
              <a:rPr lang="en-US" sz="2800" b="0" dirty="0" err="1" smtClean="0">
                <a:ea typeface="Verdana"/>
              </a:rPr>
              <a:t>Ialt</a:t>
            </a:r>
            <a:r>
              <a:rPr lang="en-US" sz="2800" b="0" dirty="0" smtClean="0">
                <a:ea typeface="Verdana"/>
              </a:rPr>
              <a:t> </a:t>
            </a:r>
            <a:r>
              <a:rPr lang="en-US" sz="2800" b="0" dirty="0" smtClean="0">
                <a:ea typeface="Verdana"/>
              </a:rPr>
              <a:t>80</a:t>
            </a:r>
            <a:r>
              <a:rPr lang="en-US" sz="2800" b="0" dirty="0" smtClean="0">
                <a:ea typeface="Verdana"/>
              </a:rPr>
              <a:t> </a:t>
            </a:r>
            <a:r>
              <a:rPr lang="en-US" sz="2800" b="0" dirty="0" err="1" smtClean="0">
                <a:ea typeface="Verdana"/>
              </a:rPr>
              <a:t>sp</a:t>
            </a:r>
            <a:r>
              <a:rPr lang="en-US" sz="2800" b="0" dirty="0" smtClean="0">
                <a:ea typeface="Verdana"/>
              </a:rPr>
              <a:t> over de 6 </a:t>
            </a:r>
            <a:r>
              <a:rPr lang="en-US" sz="2800" b="0" dirty="0" err="1" smtClean="0">
                <a:ea typeface="Verdana"/>
              </a:rPr>
              <a:t>uger</a:t>
            </a:r>
            <a:endParaRPr lang="en-US" sz="2800" b="0" dirty="0" smtClean="0">
              <a:ea typeface="Verdana"/>
            </a:endParaRPr>
          </a:p>
          <a:p>
            <a:pPr marL="257175" indent="-257175"/>
            <a:r>
              <a:rPr lang="en-US" sz="2800" b="0" dirty="0" err="1" smtClean="0">
                <a:ea typeface="Verdana"/>
              </a:rPr>
              <a:t>Fordeles</a:t>
            </a:r>
            <a:r>
              <a:rPr lang="en-US" sz="2800" b="0" dirty="0" smtClean="0">
                <a:ea typeface="Verdana"/>
              </a:rPr>
              <a:t> </a:t>
            </a:r>
            <a:r>
              <a:rPr lang="en-US" sz="2800" b="0" dirty="0" err="1" smtClean="0">
                <a:ea typeface="Verdana"/>
              </a:rPr>
              <a:t>på</a:t>
            </a:r>
            <a:endParaRPr lang="en-US" sz="2800" b="0" dirty="0">
              <a:ea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>
                <a:ea typeface="Verdana"/>
              </a:rPr>
              <a:t>T</a:t>
            </a:r>
            <a:r>
              <a:rPr lang="en-US" sz="2400" b="0" dirty="0" err="1" smtClean="0">
                <a:ea typeface="Verdana"/>
              </a:rPr>
              <a:t>ilstedeværelse</a:t>
            </a:r>
            <a:r>
              <a:rPr lang="en-US" sz="2400" b="0" dirty="0" smtClean="0">
                <a:ea typeface="Verdana"/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ea typeface="Verdana"/>
              </a:rPr>
              <a:t>Opgaver</a:t>
            </a:r>
            <a:r>
              <a:rPr lang="en-US" sz="2400" b="0" dirty="0" smtClean="0">
                <a:ea typeface="Verdana"/>
              </a:rPr>
              <a:t>/</a:t>
            </a:r>
            <a:r>
              <a:rPr lang="en-US" sz="2400" b="0" dirty="0" err="1" smtClean="0">
                <a:ea typeface="Verdana"/>
              </a:rPr>
              <a:t>præsentationer</a:t>
            </a:r>
            <a:endParaRPr lang="en-US" sz="2400" b="0" dirty="0" smtClean="0">
              <a:ea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ea typeface="Verdana"/>
              </a:rPr>
              <a:t>Deltagelse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i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Scrummøder</a:t>
            </a:r>
            <a:r>
              <a:rPr lang="en-US" sz="2400" b="0" dirty="0" smtClean="0">
                <a:ea typeface="Verdana"/>
              </a:rPr>
              <a:t>, </a:t>
            </a:r>
            <a:r>
              <a:rPr lang="en-US" sz="2400" b="0" dirty="0" err="1" smtClean="0">
                <a:ea typeface="Verdana"/>
              </a:rPr>
              <a:t>inkl</a:t>
            </a:r>
            <a:r>
              <a:rPr lang="en-US" sz="2400" b="0" dirty="0" smtClean="0">
                <a:ea typeface="Verdana"/>
              </a:rPr>
              <a:t>. </a:t>
            </a:r>
            <a:r>
              <a:rPr lang="en-US" sz="2400" b="0" dirty="0" err="1" smtClean="0">
                <a:ea typeface="Verdana"/>
              </a:rPr>
              <a:t>forberedelse</a:t>
            </a:r>
            <a:endParaRPr lang="en-US" sz="2400" b="0" dirty="0" smtClean="0">
              <a:ea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ea typeface="Verdana"/>
              </a:rPr>
              <a:t> </a:t>
            </a:r>
            <a:endParaRPr lang="en-US" sz="2400" b="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9503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317109" y="148207"/>
            <a:ext cx="8062419" cy="1143001"/>
          </a:xfrm>
        </p:spPr>
        <p:txBody>
          <a:bodyPr anchor="t"/>
          <a:lstStyle/>
          <a:p>
            <a:pPr marL="257175" indent="-257175"/>
            <a:r>
              <a:rPr lang="en-GB" sz="2450" b="0"/>
              <a:t>Learning objectives from curriculum</a:t>
            </a:r>
            <a:endParaRPr lang="en-US" sz="2450" b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317109" y="657398"/>
            <a:ext cx="8609177" cy="593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chemeClr val="accent1"/>
                </a:solidFill>
              </a:rPr>
              <a:t>Knowledge</a:t>
            </a:r>
          </a:p>
          <a:p>
            <a:pPr marL="0" indent="0">
              <a:buNone/>
            </a:pPr>
            <a:r>
              <a:rPr lang="en-GB" sz="1400" b="1" dirty="0"/>
              <a:t>The students has knowledge about</a:t>
            </a:r>
          </a:p>
          <a:p>
            <a:pPr marL="357188" indent="-169863"/>
            <a:r>
              <a:rPr lang="en-GB" sz="1400" dirty="0"/>
              <a:t>The importance of quality criteria for the systems development process and the final design of the system.</a:t>
            </a: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1600" b="1" dirty="0">
                <a:solidFill>
                  <a:schemeClr val="accent3"/>
                </a:solidFill>
              </a:rPr>
              <a:t>Skills</a:t>
            </a:r>
          </a:p>
          <a:p>
            <a:pPr marL="0" indent="0">
              <a:buNone/>
            </a:pPr>
            <a:r>
              <a:rPr lang="en-GB" sz="1400" b="1" dirty="0"/>
              <a:t>The student is able to</a:t>
            </a:r>
          </a:p>
          <a:p>
            <a:pPr marL="357188" indent="-169863"/>
            <a:r>
              <a:rPr lang="en-GB" sz="1400" dirty="0"/>
              <a:t>In a given situation to choose a systems development method based on a systematic comparison</a:t>
            </a:r>
          </a:p>
          <a:p>
            <a:pPr marL="357188" indent="-169863"/>
            <a:r>
              <a:rPr lang="en-GB" sz="1400" dirty="0"/>
              <a:t>Work systematically on a project using a chosen system development method</a:t>
            </a:r>
          </a:p>
          <a:p>
            <a:pPr marL="357188" indent="-169863"/>
            <a:r>
              <a:rPr lang="en-GB" sz="1400" dirty="0"/>
              <a:t>Plan, assess and manage a minor project</a:t>
            </a:r>
          </a:p>
          <a:p>
            <a:pPr marL="357188" indent="-169863"/>
            <a:r>
              <a:rPr lang="en-GB" sz="1400" dirty="0"/>
              <a:t>document and communicate product and process – including  ensuring traceability </a:t>
            </a:r>
          </a:p>
          <a:p>
            <a:pPr marL="357188" indent="-169863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Choose and apply appropriate design patterns and components </a:t>
            </a:r>
          </a:p>
          <a:p>
            <a:pPr marL="357188" indent="-169863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Design systems integrated with other systems</a:t>
            </a: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1600" b="1" dirty="0">
                <a:solidFill>
                  <a:schemeClr val="accent6"/>
                </a:solidFill>
              </a:rPr>
              <a:t>Competences </a:t>
            </a:r>
          </a:p>
          <a:p>
            <a:pPr marL="0" indent="0">
              <a:buNone/>
            </a:pPr>
            <a:r>
              <a:rPr lang="en-GB" sz="1400" b="1" dirty="0"/>
              <a:t>The student is able to</a:t>
            </a:r>
          </a:p>
          <a:p>
            <a:pPr marL="357188" indent="-169863"/>
            <a:r>
              <a:rPr lang="en-GB" sz="1400" dirty="0"/>
              <a:t>Adjust a system development method in a manner appropriate to the situation</a:t>
            </a:r>
          </a:p>
          <a:p>
            <a:pPr marL="357188" indent="-169863"/>
            <a:r>
              <a:rPr lang="en-GB" sz="1400" dirty="0"/>
              <a:t>Participate as a competent partner in a development process</a:t>
            </a:r>
          </a:p>
          <a:p>
            <a:pPr marL="357188" indent="-169863"/>
            <a:r>
              <a:rPr lang="en-GB" sz="1400" dirty="0"/>
              <a:t>Learn new process models and system development methods</a:t>
            </a:r>
          </a:p>
          <a:p>
            <a:pPr marL="357188" indent="-169863"/>
            <a:r>
              <a:rPr lang="en-GB" sz="1400" dirty="0"/>
              <a:t>Reflect on process and method in practice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07" y="3420238"/>
            <a:ext cx="17526" cy="1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8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808" y="242311"/>
            <a:ext cx="5135079" cy="662150"/>
          </a:xfrm>
        </p:spPr>
        <p:txBody>
          <a:bodyPr anchor="t"/>
          <a:lstStyle/>
          <a:p>
            <a:pPr marL="257175" indent="-257175"/>
            <a:r>
              <a:rPr lang="da-DK" sz="2800" b="0" dirty="0"/>
              <a:t>Project - </a:t>
            </a:r>
            <a:r>
              <a:rPr lang="en-US" sz="2800" b="0" dirty="0"/>
              <a:t>Goals</a:t>
            </a:r>
            <a:endParaRPr lang="en-US" sz="2800" b="0" dirty="0">
              <a:ea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71808" y="904461"/>
            <a:ext cx="8086620" cy="514465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1750" b="1" dirty="0"/>
              <a:t>Introduction </a:t>
            </a:r>
            <a:endParaRPr lang="da-DK" dirty="0"/>
          </a:p>
          <a:p>
            <a:pPr marL="257175" indent="-257175"/>
            <a:r>
              <a:rPr lang="en-GB" sz="1750" b="1" dirty="0">
                <a:solidFill>
                  <a:srgbClr val="00B050"/>
                </a:solidFill>
              </a:rPr>
              <a:t>The focus of the project is to use an agile approach </a:t>
            </a:r>
            <a:r>
              <a:rPr lang="en-GB" sz="1600" dirty="0"/>
              <a:t>while developing your chosen project using a combination of XP and Scrum. </a:t>
            </a:r>
            <a:r>
              <a:rPr lang="en-GB" sz="1600" dirty="0">
                <a:ea typeface="Verdana"/>
              </a:rPr>
              <a:t/>
            </a:r>
            <a:br>
              <a:rPr lang="en-GB" sz="1600" dirty="0">
                <a:ea typeface="Verdana"/>
              </a:rPr>
            </a:br>
            <a:r>
              <a:rPr lang="en-GB" sz="1600" dirty="0"/>
              <a:t>The report must contain your reflections based on your experience with XP and Scrum.</a:t>
            </a:r>
            <a:endParaRPr lang="en-GB" sz="1600" dirty="0">
              <a:ea typeface="Verdana"/>
            </a:endParaRPr>
          </a:p>
          <a:p>
            <a:pPr marL="257175" indent="-257175"/>
            <a:endParaRPr lang="en-GB" dirty="0">
              <a:ea typeface="Verdana"/>
            </a:endParaRPr>
          </a:p>
          <a:p>
            <a:pPr marL="0" indent="0">
              <a:buNone/>
            </a:pPr>
            <a:r>
              <a:rPr lang="en-GB" sz="1750" b="1" dirty="0"/>
              <a:t>Formalities </a:t>
            </a:r>
            <a:endParaRPr lang="da-DK" dirty="0"/>
          </a:p>
          <a:p>
            <a:pPr marL="556895" lvl="1" indent="-213995"/>
            <a:r>
              <a:rPr lang="en-GB" sz="1600" dirty="0"/>
              <a:t>The work must be done in groups of 4+ students</a:t>
            </a:r>
            <a:endParaRPr lang="da-DK" sz="1600" dirty="0">
              <a:ea typeface="Verdana"/>
            </a:endParaRPr>
          </a:p>
          <a:p>
            <a:pPr marL="556895" lvl="1" indent="-213995"/>
            <a:r>
              <a:rPr lang="en-GB" sz="1600" dirty="0"/>
              <a:t>Each group will hand in a project of max. 20 pages (2.400 characters pr. page)</a:t>
            </a:r>
            <a:endParaRPr lang="en-GB" sz="1600" dirty="0">
              <a:ea typeface="Verdana"/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750" b="1" dirty="0"/>
              <a:t>The Report </a:t>
            </a:r>
            <a:endParaRPr lang="da-DK" dirty="0"/>
          </a:p>
          <a:p>
            <a:pPr marL="556895" lvl="1" indent="-213995"/>
            <a:r>
              <a:rPr lang="en-GB" sz="1600" dirty="0"/>
              <a:t>You must document your reflections on your</a:t>
            </a:r>
            <a:r>
              <a:rPr lang="en-GB" sz="1400" dirty="0"/>
              <a:t> </a:t>
            </a:r>
            <a:r>
              <a:rPr lang="en-GB" sz="2000" b="1" dirty="0">
                <a:solidFill>
                  <a:srgbClr val="00B050"/>
                </a:solidFill>
              </a:rPr>
              <a:t>practical</a:t>
            </a:r>
            <a:r>
              <a:rPr lang="en-GB" sz="1200" dirty="0"/>
              <a:t> </a:t>
            </a:r>
            <a:r>
              <a:rPr lang="en-GB" sz="1600" dirty="0"/>
              <a:t>experience with the XP’s</a:t>
            </a:r>
            <a:r>
              <a:rPr lang="en-GB" sz="1400" dirty="0"/>
              <a:t> </a:t>
            </a:r>
            <a:r>
              <a:rPr lang="en-GB" sz="1600" dirty="0"/>
              <a:t>practices and Scrum artefacts, - meetings and – </a:t>
            </a:r>
            <a:r>
              <a:rPr lang="en-GB" sz="1600" dirty="0" smtClean="0"/>
              <a:t>roles</a:t>
            </a:r>
          </a:p>
          <a:p>
            <a:pPr marL="556895" lvl="1" indent="-213995"/>
            <a:r>
              <a:rPr lang="en-GB" sz="1600" dirty="0" smtClean="0">
                <a:ea typeface="Verdana"/>
              </a:rPr>
              <a:t>Reflections on your practical experience with outsourcing</a:t>
            </a:r>
            <a:endParaRPr lang="en-GB" sz="1600" dirty="0">
              <a:ea typeface="Verdana"/>
            </a:endParaRPr>
          </a:p>
          <a:p>
            <a:pPr marL="556895" lvl="1" indent="-213995"/>
            <a:r>
              <a:rPr lang="en-GB" sz="1600" dirty="0"/>
              <a:t>A good way to structure the report is to use the principle:</a:t>
            </a:r>
            <a:r>
              <a:rPr lang="en-GB" sz="1600" dirty="0">
                <a:ea typeface="Verdana"/>
              </a:rPr>
              <a:t/>
            </a:r>
            <a:br>
              <a:rPr lang="en-GB" sz="1600" dirty="0">
                <a:ea typeface="Verdana"/>
              </a:rPr>
            </a:br>
            <a:endParaRPr lang="da-DK" sz="1400" dirty="0">
              <a:ea typeface="Verdana"/>
            </a:endParaRPr>
          </a:p>
          <a:p>
            <a:pPr marL="857250" lvl="2" indent="-171450"/>
            <a:r>
              <a:rPr lang="en-GB" sz="1600" b="1" dirty="0">
                <a:solidFill>
                  <a:srgbClr val="00B050"/>
                </a:solidFill>
              </a:rPr>
              <a:t>Plan – What do you intend to do? </a:t>
            </a:r>
            <a:endParaRPr lang="da-DK" sz="1600" b="1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b="1" dirty="0">
                <a:solidFill>
                  <a:srgbClr val="00B050"/>
                </a:solidFill>
              </a:rPr>
              <a:t>Process – What did you do? </a:t>
            </a:r>
            <a:endParaRPr lang="da-DK" sz="1600" b="1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b="1" dirty="0">
                <a:solidFill>
                  <a:srgbClr val="00B050"/>
                </a:solidFill>
              </a:rPr>
              <a:t>Reflection – What can you learn from this?</a:t>
            </a:r>
            <a:endParaRPr lang="da-DK" sz="1600" b="1" dirty="0">
              <a:solidFill>
                <a:srgbClr val="00B050"/>
              </a:solid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537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da-DK" sz="2800" b="0"/>
              <a:t>Project - </a:t>
            </a:r>
            <a:r>
              <a:rPr lang="en-US" sz="2800" b="0"/>
              <a:t>Goals</a:t>
            </a:r>
            <a:endParaRPr lang="en-US" sz="2800" b="0">
              <a:ea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241406"/>
            <a:ext cx="8086620" cy="522316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1750" b="1" dirty="0"/>
              <a:t>XP Practices </a:t>
            </a:r>
            <a:endParaRPr lang="da-DK" dirty="0"/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Simple design 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Testing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Collective Ownership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Refactoring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Continuous Integration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Pair Programming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Coding Standard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da-DK" dirty="0">
              <a:ea typeface="Verdana"/>
            </a:endParaRPr>
          </a:p>
          <a:p>
            <a:pPr marL="342900" lvl="1" indent="0">
              <a:buNone/>
            </a:pPr>
            <a:r>
              <a:rPr lang="en-US" sz="1600" dirty="0"/>
              <a:t>We have left out </a:t>
            </a:r>
            <a:r>
              <a:rPr lang="en-US" sz="1600" dirty="0">
                <a:solidFill>
                  <a:srgbClr val="FF0000"/>
                </a:solidFill>
              </a:rPr>
              <a:t>Metaphor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40-hours week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On-site customer </a:t>
            </a:r>
            <a:r>
              <a:rPr lang="en-US" sz="1600" dirty="0"/>
              <a:t>is replaced with Scrum’s Product Owner, a </a:t>
            </a:r>
            <a:r>
              <a:rPr lang="en-US" sz="1600" dirty="0">
                <a:solidFill>
                  <a:srgbClr val="FF0000"/>
                </a:solidFill>
              </a:rPr>
              <a:t>Planning Game </a:t>
            </a:r>
            <a:r>
              <a:rPr lang="en-US" sz="1600" dirty="0"/>
              <a:t>is substituted with Scrum’s Sprint Planning meeting and </a:t>
            </a:r>
            <a:r>
              <a:rPr lang="en-US" sz="1600" dirty="0">
                <a:solidFill>
                  <a:srgbClr val="FF0000"/>
                </a:solidFill>
              </a:rPr>
              <a:t>Small Releases </a:t>
            </a:r>
            <a:r>
              <a:rPr lang="en-US" sz="1600" dirty="0"/>
              <a:t>is substituted with Scrum’s Sprint Review meeting. </a:t>
            </a:r>
            <a:endParaRPr lang="da-DK" sz="1600" dirty="0">
              <a:ea typeface="Verdana"/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750" b="1" dirty="0"/>
              <a:t>Evaluation criteria </a:t>
            </a:r>
            <a:endParaRPr lang="da-DK" dirty="0"/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Scope of experience gained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Depth of reflections 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Validity of arguments and conclusions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Ability to communicate in general </a:t>
            </a:r>
            <a:endParaRPr lang="en-GB" sz="1600" dirty="0">
              <a:solidFill>
                <a:srgbClr val="00B050"/>
              </a:solidFill>
              <a:ea typeface="Verdana"/>
            </a:endParaRPr>
          </a:p>
          <a:p>
            <a:pPr marL="0" lvl="0" indent="0">
              <a:buNone/>
            </a:pPr>
            <a:endParaRPr lang="da-DK" dirty="0"/>
          </a:p>
          <a:p>
            <a:pPr marL="0" lvl="0" indent="0">
              <a:buNone/>
            </a:pPr>
            <a:endParaRPr lang="da-DK" sz="1300" b="1" dirty="0"/>
          </a:p>
        </p:txBody>
      </p:sp>
    </p:spTree>
    <p:extLst>
      <p:ext uri="{BB962C8B-B14F-4D97-AF65-F5344CB8AC3E}">
        <p14:creationId xmlns:p14="http://schemas.microsoft.com/office/powerpoint/2010/main" val="192488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5600" y="-292387"/>
            <a:ext cx="8638823" cy="556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Semester Project Options </a:t>
            </a:r>
            <a:r>
              <a:rPr kumimoji="0" lang="da-DK" altLang="da-DK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a-DK" altLang="da-DK" sz="16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</a:t>
            </a:r>
            <a:r>
              <a:rPr kumimoji="0" lang="da-DK" altLang="da-DK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a-DK" altLang="da-DK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/>
              <a:t>The Semester Project is what that ties together the two main topics this semester.</a:t>
            </a:r>
            <a:endParaRPr lang="da-DK" sz="1600" dirty="0"/>
          </a:p>
          <a:p>
            <a:pPr lvl="0" fontAlgn="base"/>
            <a:r>
              <a:rPr lang="en-US" sz="1600" b="1" dirty="0"/>
              <a:t>Programming </a:t>
            </a:r>
            <a:r>
              <a:rPr lang="en-US" sz="1600" dirty="0"/>
              <a:t>(what we have done up until now if you are in doubt ;-)</a:t>
            </a:r>
            <a:endParaRPr lang="da-DK" sz="1600" dirty="0"/>
          </a:p>
          <a:p>
            <a:pPr lvl="0" fontAlgn="base"/>
            <a:r>
              <a:rPr lang="en-US" sz="1600" b="1" dirty="0"/>
              <a:t>System Development</a:t>
            </a:r>
            <a:r>
              <a:rPr lang="en-US" sz="1600" dirty="0"/>
              <a:t>. A new topic starting October 9</a:t>
            </a:r>
            <a:r>
              <a:rPr lang="en-US" sz="1600" baseline="30000" dirty="0"/>
              <a:t>th</a:t>
            </a:r>
            <a:r>
              <a:rPr lang="en-US" sz="1600" dirty="0"/>
              <a:t>. This topic has its own exam, based on a report on theory and praxis during the semester project.</a:t>
            </a:r>
            <a:endParaRPr lang="da-DK" sz="1600" dirty="0"/>
          </a:p>
          <a:p>
            <a:r>
              <a:rPr lang="en-US" sz="1600" dirty="0"/>
              <a:t> </a:t>
            </a:r>
            <a:endParaRPr lang="da-DK" sz="1600" dirty="0"/>
          </a:p>
          <a:p>
            <a:r>
              <a:rPr lang="en-US" sz="1600" dirty="0"/>
              <a:t>The Project you come up with must be approved by your product owners (Jan and/or Palle), but in order to continue, getting experience with the technological topics covered this semester, the following are the </a:t>
            </a:r>
            <a:r>
              <a:rPr lang="en-US" sz="1600" u="sng" dirty="0"/>
              <a:t>technological requirements</a:t>
            </a:r>
            <a:r>
              <a:rPr lang="en-US" sz="1600" dirty="0"/>
              <a:t> for the project:</a:t>
            </a:r>
            <a:endParaRPr lang="da-DK" sz="1600" dirty="0"/>
          </a:p>
          <a:p>
            <a:r>
              <a:rPr lang="en-US" sz="1600" dirty="0"/>
              <a:t> </a:t>
            </a:r>
            <a:endParaRPr lang="da-DK" sz="1600" dirty="0"/>
          </a:p>
          <a:p>
            <a:pPr lvl="0" fontAlgn="base"/>
            <a:r>
              <a:rPr lang="en-US" sz="1600" dirty="0"/>
              <a:t>It must include a backend that communicates with a number of other servers. Think </a:t>
            </a:r>
            <a:r>
              <a:rPr lang="en-US" sz="1600" dirty="0" err="1"/>
              <a:t>Momondo</a:t>
            </a:r>
            <a:r>
              <a:rPr lang="en-US" sz="1600" dirty="0"/>
              <a:t>, as sketched below, but feel free to twist it any way you like (Hotels.com, cars, holiday homes, etc.) as long as it includes a similar architecture.</a:t>
            </a:r>
            <a:endParaRPr lang="da-DK" sz="1600" dirty="0"/>
          </a:p>
          <a:p>
            <a:pPr lvl="0" fontAlgn="base"/>
            <a:r>
              <a:rPr lang="en-US" sz="1600" dirty="0"/>
              <a:t>You must team up, at least two groups, and define a protocol to be used among your server (</a:t>
            </a:r>
            <a:r>
              <a:rPr lang="en-US" sz="1600" dirty="0" err="1"/>
              <a:t>Momondo</a:t>
            </a:r>
            <a:r>
              <a:rPr lang="en-US" sz="1600" dirty="0"/>
              <a:t> below) and the external servers (Airlines below). This, in order to have some “real” </a:t>
            </a:r>
            <a:r>
              <a:rPr lang="en-US" sz="1600" dirty="0" err="1"/>
              <a:t>backends</a:t>
            </a:r>
            <a:r>
              <a:rPr lang="en-US" sz="1600" dirty="0"/>
              <a:t> to communicate with, and having a fixed protocol, also allows you to outsource your “Airline”</a:t>
            </a:r>
            <a:endParaRPr lang="da-DK" sz="1600" dirty="0"/>
          </a:p>
          <a:p>
            <a:pPr lvl="0" fontAlgn="base"/>
            <a:r>
              <a:rPr lang="en-US" sz="1600" dirty="0"/>
              <a:t>It must include (admin, for example ) pages which can only be accessed by authenticated users</a:t>
            </a:r>
            <a:endParaRPr lang="da-DK" sz="1600" dirty="0"/>
          </a:p>
          <a:p>
            <a:pPr lvl="0" fontAlgn="base"/>
            <a:r>
              <a:rPr lang="en-US" sz="1600" dirty="0"/>
              <a:t>Ideally (yellow </a:t>
            </a:r>
            <a:r>
              <a:rPr lang="en-US" sz="1600" u="sng" dirty="0"/>
              <a:t>and red</a:t>
            </a:r>
            <a:r>
              <a:rPr lang="en-US" sz="1600" dirty="0"/>
              <a:t> students) it should include a simple proof-of-concept mobile app</a:t>
            </a:r>
            <a:endParaRPr lang="da-DK" sz="1600" dirty="0"/>
          </a:p>
          <a:p>
            <a:r>
              <a:rPr lang="en-US" sz="1600" dirty="0"/>
              <a:t> </a:t>
            </a:r>
            <a:endParaRPr lang="da-DK" sz="1600" dirty="0"/>
          </a:p>
        </p:txBody>
      </p:sp>
      <p:pic>
        <p:nvPicPr>
          <p:cNvPr id="1026" name="Picture 2" descr="https://lh5.googleusercontent.com/zZAJjCl3t3KJVbCkSrJfjVy3HVrFOVwx_zPnEa2JIy32tKSi3wCOSCx1ZLtqYp1uNbSRp2mrCGkSeOxTje7pHC6scwnP8T38C0YhS8lwAHttiKfUrWJ0wwo5wCAdCi8K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637" y="5273134"/>
            <a:ext cx="3268786" cy="15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F75FA2-1E9A-4522-9232-094BFAE21A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7E1DB2-FED9-4344-9305-5F6E489A1BD0}">
  <ds:schemaRefs>
    <ds:schemaRef ds:uri="http://schemas.microsoft.com/sharepoint/v3"/>
    <ds:schemaRef ds:uri="http://purl.org/dc/dcmitype/"/>
    <ds:schemaRef ds:uri="http://schemas.microsoft.com/office/2006/metadata/properties"/>
    <ds:schemaRef ds:uri="7d4bd1a6-963b-4ce5-9d6a-82f9bec88dc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40e101a-1fec-4fbd-a9d0-ed41492f4cd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7B0C88-6F94-4148-8655-2A022AAE1C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653</Words>
  <Application>Microsoft Office PowerPoint</Application>
  <PresentationFormat>Skærmshow (4:3)</PresentationFormat>
  <Paragraphs>214</Paragraphs>
  <Slides>14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cph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Palle Bech (PAB - Adjunkt - Cphbusiness)</dc:creator>
  <cp:lastModifiedBy>Palle Bech (PAB - Adjunkt - Cphbusiness)</cp:lastModifiedBy>
  <cp:revision>39</cp:revision>
  <dcterms:modified xsi:type="dcterms:W3CDTF">2018-10-08T18:11:44Z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