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91" r:id="rId7"/>
    <p:sldId id="296" r:id="rId8"/>
    <p:sldId id="292" r:id="rId9"/>
    <p:sldId id="293" r:id="rId10"/>
    <p:sldId id="294" r:id="rId11"/>
    <p:sldId id="295" r:id="rId12"/>
    <p:sldId id="282" r:id="rId13"/>
    <p:sldId id="288" r:id="rId14"/>
    <p:sldId id="261" r:id="rId15"/>
    <p:sldId id="271" r:id="rId16"/>
    <p:sldId id="257" r:id="rId17"/>
    <p:sldId id="283" r:id="rId18"/>
    <p:sldId id="284" r:id="rId19"/>
    <p:sldId id="264" r:id="rId20"/>
    <p:sldId id="265" r:id="rId21"/>
    <p:sldId id="266" r:id="rId22"/>
    <p:sldId id="267" r:id="rId23"/>
    <p:sldId id="289" r:id="rId24"/>
    <p:sldId id="286" r:id="rId25"/>
    <p:sldId id="287" r:id="rId26"/>
    <p:sldId id="285" r:id="rId27"/>
    <p:sldId id="290" r:id="rId28"/>
  </p:sldIdLst>
  <p:sldSz cx="9144000" cy="6858000" type="screen4x3"/>
  <p:notesSz cx="6858000" cy="9144000"/>
  <p:custDataLst>
    <p:tags r:id="rId29"/>
  </p:custDataLst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B4901473-E91B-42E3-8EED-275B701E7EC9}">
          <p14:sldIdLst>
            <p14:sldId id="256"/>
            <p14:sldId id="258"/>
            <p14:sldId id="291"/>
            <p14:sldId id="296"/>
            <p14:sldId id="292"/>
            <p14:sldId id="293"/>
            <p14:sldId id="294"/>
            <p14:sldId id="295"/>
            <p14:sldId id="282"/>
            <p14:sldId id="288"/>
            <p14:sldId id="261"/>
            <p14:sldId id="271"/>
          </p14:sldIdLst>
        </p14:section>
        <p14:section name="XP - Scrum" id="{D6BA3F36-FFCA-4C32-8B30-E143095737AE}">
          <p14:sldIdLst/>
        </p14:section>
        <p14:section name="XP Practices" id="{A975479D-DF98-43A8-8E48-1614D1141A11}">
          <p14:sldIdLst>
            <p14:sldId id="257"/>
            <p14:sldId id="283"/>
            <p14:sldId id="284"/>
            <p14:sldId id="264"/>
            <p14:sldId id="265"/>
            <p14:sldId id="266"/>
            <p14:sldId id="267"/>
            <p14:sldId id="289"/>
          </p14:sldIdLst>
        </p14:section>
        <p14:section name="Opgave" id="{2BCDC973-090D-4D00-A1E6-463CFCD16C6B}">
          <p14:sldIdLst>
            <p14:sldId id="286"/>
            <p14:sldId id="287"/>
          </p14:sldIdLst>
        </p14:section>
        <p14:section name="Video" id="{78EF8E34-7135-469D-9511-DDF4E751825D}">
          <p14:sldIdLst>
            <p14:sldId id="285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B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61" autoAdjust="0"/>
    <p:restoredTop sz="94660"/>
  </p:normalViewPr>
  <p:slideViewPr>
    <p:cSldViewPr snapToGrid="0">
      <p:cViewPr varScale="1">
        <p:scale>
          <a:sx n="54" d="100"/>
          <a:sy n="54" d="100"/>
        </p:scale>
        <p:origin x="644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/>
        </p:nvSpPr>
        <p:spPr>
          <a:xfrm>
            <a:off x="0" y="0"/>
            <a:ext cx="9148293" cy="6858000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3"/>
          </a:p>
        </p:txBody>
      </p:sp>
      <p:pic>
        <p:nvPicPr>
          <p:cNvPr id="9" name="Picture 1" descr="5foto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02" y="1177144"/>
            <a:ext cx="7644160" cy="1867488"/>
          </a:xfrm>
          <a:prstGeom prst="rect">
            <a:avLst/>
          </a:prstGeom>
        </p:spPr>
      </p:pic>
      <p:pic>
        <p:nvPicPr>
          <p:cNvPr id="10" name="Picture 2" descr="CPH_CBA_Payoff_NEG_CMY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04" y="1058115"/>
            <a:ext cx="6726280" cy="182519"/>
          </a:xfrm>
          <a:prstGeom prst="rect">
            <a:avLst/>
          </a:prstGeom>
        </p:spPr>
      </p:pic>
      <p:sp>
        <p:nvSpPr>
          <p:cNvPr id="20" name="Pladsholder til tekst 19"/>
          <p:cNvSpPr>
            <a:spLocks noGrp="1"/>
          </p:cNvSpPr>
          <p:nvPr>
            <p:ph type="body" sz="quarter" idx="10" hasCustomPrompt="1"/>
          </p:nvPr>
        </p:nvSpPr>
        <p:spPr>
          <a:xfrm>
            <a:off x="1037037" y="3349346"/>
            <a:ext cx="6807746" cy="722166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None/>
              <a:defRPr sz="2485">
                <a:solidFill>
                  <a:srgbClr val="FBB04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da-DK" dirty="0"/>
              <a:t>Tilføj titel</a:t>
            </a:r>
          </a:p>
        </p:txBody>
      </p:sp>
      <p:sp>
        <p:nvSpPr>
          <p:cNvPr id="22" name="Pladsholder til tekst 21"/>
          <p:cNvSpPr>
            <a:spLocks noGrp="1"/>
          </p:cNvSpPr>
          <p:nvPr>
            <p:ph type="body" sz="quarter" idx="11" hasCustomPrompt="1"/>
          </p:nvPr>
        </p:nvSpPr>
        <p:spPr>
          <a:xfrm>
            <a:off x="1037036" y="4073776"/>
            <a:ext cx="6816159" cy="2103159"/>
          </a:xfrm>
          <a:prstGeom prst="rect">
            <a:avLst/>
          </a:prstGeom>
        </p:spPr>
        <p:txBody>
          <a:bodyPr/>
          <a:lstStyle>
            <a:lvl1pPr>
              <a:buNone/>
              <a:defRPr sz="966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>
                <a:solidFill>
                  <a:srgbClr val="FFFFFF"/>
                </a:solidFill>
              </a:rPr>
              <a:t>PowerPoint 31.07.2012 [RET DATO]</a:t>
            </a:r>
            <a:endParaRPr lang="da-DK" dirty="0"/>
          </a:p>
        </p:txBody>
      </p:sp>
      <p:pic>
        <p:nvPicPr>
          <p:cNvPr id="11" name="Picture 5" descr="CPHbusinessNEG_RGB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542" y="9992"/>
            <a:ext cx="2152751" cy="85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7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yt em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/>
        </p:nvSpPr>
        <p:spPr>
          <a:xfrm>
            <a:off x="0" y="0"/>
            <a:ext cx="9148293" cy="6858000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3"/>
          </a:p>
        </p:txBody>
      </p:sp>
      <p:pic>
        <p:nvPicPr>
          <p:cNvPr id="4" name="Picture 6" descr="3foto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02" y="1200325"/>
            <a:ext cx="6900755" cy="3168687"/>
          </a:xfrm>
          <a:prstGeom prst="rect">
            <a:avLst/>
          </a:prstGeom>
        </p:spPr>
      </p:pic>
      <p:sp>
        <p:nvSpPr>
          <p:cNvPr id="8" name="Pladsholder til tekst 7"/>
          <p:cNvSpPr>
            <a:spLocks noGrp="1"/>
          </p:cNvSpPr>
          <p:nvPr>
            <p:ph type="body" sz="quarter" idx="10" hasCustomPrompt="1"/>
          </p:nvPr>
        </p:nvSpPr>
        <p:spPr>
          <a:xfrm>
            <a:off x="1037189" y="4468600"/>
            <a:ext cx="6982068" cy="717493"/>
          </a:xfrm>
          <a:prstGeom prst="rect">
            <a:avLst/>
          </a:prstGeom>
        </p:spPr>
        <p:txBody>
          <a:bodyPr/>
          <a:lstStyle>
            <a:lvl1pPr>
              <a:buNone/>
              <a:defRPr sz="2485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/>
              <a:t>Overskrift</a:t>
            </a:r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37037" y="5194508"/>
            <a:ext cx="6982220" cy="1369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err="1"/>
              <a:t>Duis</a:t>
            </a:r>
            <a:r>
              <a:rPr lang="da-DK" dirty="0"/>
              <a:t> </a:t>
            </a:r>
            <a:r>
              <a:rPr lang="da-DK" dirty="0" err="1"/>
              <a:t>autem</a:t>
            </a:r>
            <a:r>
              <a:rPr lang="da-DK" dirty="0"/>
              <a:t> vel </a:t>
            </a:r>
            <a:r>
              <a:rPr lang="da-DK" dirty="0" err="1"/>
              <a:t>eum</a:t>
            </a:r>
            <a:r>
              <a:rPr lang="da-DK" dirty="0"/>
              <a:t> </a:t>
            </a:r>
            <a:r>
              <a:rPr lang="da-DK" dirty="0" err="1"/>
              <a:t>iriure</a:t>
            </a:r>
            <a:r>
              <a:rPr lang="da-DK" dirty="0"/>
              <a:t> </a:t>
            </a:r>
            <a:r>
              <a:rPr lang="da-DK" dirty="0" err="1"/>
              <a:t>dolor</a:t>
            </a:r>
            <a:r>
              <a:rPr lang="da-DK" dirty="0"/>
              <a:t> in </a:t>
            </a:r>
            <a:r>
              <a:rPr lang="da-DK" dirty="0" err="1"/>
              <a:t>hendrerit</a:t>
            </a:r>
            <a:r>
              <a:rPr lang="da-DK" dirty="0"/>
              <a:t> in </a:t>
            </a:r>
            <a:r>
              <a:rPr lang="da-DK" dirty="0" err="1"/>
              <a:t>vulputate</a:t>
            </a:r>
            <a:r>
              <a:rPr lang="da-DK" dirty="0"/>
              <a:t> </a:t>
            </a:r>
            <a:r>
              <a:rPr lang="da-DK" dirty="0" err="1"/>
              <a:t>velit</a:t>
            </a:r>
            <a:r>
              <a:rPr lang="da-DK" dirty="0"/>
              <a:t> </a:t>
            </a:r>
            <a:r>
              <a:rPr lang="da-DK" dirty="0" err="1"/>
              <a:t>hendrerit</a:t>
            </a:r>
            <a:r>
              <a:rPr lang="da-DK" dirty="0"/>
              <a:t> in </a:t>
            </a:r>
            <a:r>
              <a:rPr lang="da-DK" dirty="0" err="1"/>
              <a:t>vulputate</a:t>
            </a:r>
            <a:r>
              <a:rPr lang="da-DK" dirty="0"/>
              <a:t> </a:t>
            </a:r>
            <a:r>
              <a:rPr lang="da-DK" dirty="0" err="1"/>
              <a:t>velit</a:t>
            </a:r>
            <a:r>
              <a:rPr lang="da-DK" dirty="0"/>
              <a:t> </a:t>
            </a:r>
            <a:r>
              <a:rPr lang="da-DK" dirty="0" err="1"/>
              <a:t>hendrerit</a:t>
            </a:r>
            <a:r>
              <a:rPr lang="da-DK" dirty="0"/>
              <a:t> in </a:t>
            </a:r>
            <a:r>
              <a:rPr lang="da-DK" dirty="0" err="1"/>
              <a:t>vulputate</a:t>
            </a:r>
            <a:r>
              <a:rPr lang="da-DK" dirty="0"/>
              <a:t> </a:t>
            </a:r>
            <a:r>
              <a:rPr lang="da-DK" dirty="0" err="1"/>
              <a:t>velit</a:t>
            </a:r>
            <a:endParaRPr lang="da-DK" dirty="0"/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542" y="9992"/>
            <a:ext cx="2152751" cy="85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8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510347" y="669693"/>
            <a:ext cx="8086620" cy="1143427"/>
          </a:xfrm>
          <a:prstGeom prst="rect">
            <a:avLst/>
          </a:prstGeom>
        </p:spPr>
        <p:txBody>
          <a:bodyPr/>
          <a:lstStyle>
            <a:lvl1pPr>
              <a:buNone/>
              <a:defRPr sz="2485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/>
              <a:t>Skriv titel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12"/>
          </p:nvPr>
        </p:nvSpPr>
        <p:spPr>
          <a:xfrm>
            <a:off x="510347" y="2116875"/>
            <a:ext cx="8086620" cy="3773393"/>
          </a:xfrm>
          <a:prstGeom prst="rect">
            <a:avLst/>
          </a:prstGeom>
        </p:spPr>
        <p:txBody>
          <a:bodyPr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799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10346" y="2056143"/>
            <a:ext cx="3985454" cy="4070020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  <a:lvl6pPr>
              <a:defRPr sz="1381"/>
            </a:lvl6pPr>
            <a:lvl7pPr>
              <a:defRPr sz="1381"/>
            </a:lvl7pPr>
            <a:lvl8pPr>
              <a:defRPr sz="1381"/>
            </a:lvl8pPr>
            <a:lvl9pPr>
              <a:defRPr sz="1381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1" y="2056145"/>
            <a:ext cx="3948767" cy="4070019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  <a:lvl6pPr>
              <a:defRPr sz="1381"/>
            </a:lvl6pPr>
            <a:lvl7pPr>
              <a:defRPr sz="1381"/>
            </a:lvl7pPr>
            <a:lvl8pPr>
              <a:defRPr sz="1381"/>
            </a:lvl8pPr>
            <a:lvl9pPr>
              <a:defRPr sz="1381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8" name="Pladsholder til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510347" y="669693"/>
            <a:ext cx="8086620" cy="1143427"/>
          </a:xfrm>
          <a:prstGeom prst="rect">
            <a:avLst/>
          </a:prstGeom>
        </p:spPr>
        <p:txBody>
          <a:bodyPr/>
          <a:lstStyle>
            <a:lvl1pPr>
              <a:buNone/>
              <a:defRPr sz="2485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/>
              <a:t>Skriv titel</a:t>
            </a:r>
          </a:p>
        </p:txBody>
      </p:sp>
    </p:spTree>
    <p:extLst>
      <p:ext uri="{BB962C8B-B14F-4D97-AF65-F5344CB8AC3E}">
        <p14:creationId xmlns:p14="http://schemas.microsoft.com/office/powerpoint/2010/main" val="189480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10346" y="2029639"/>
            <a:ext cx="3987042" cy="639762"/>
          </a:xfrm>
          <a:prstGeom prst="rect">
            <a:avLst/>
          </a:prstGeom>
        </p:spPr>
        <p:txBody>
          <a:bodyPr lIns="99377" tIns="49688" rIns="99377" bIns="49688" anchor="b"/>
          <a:lstStyle>
            <a:lvl1pPr marL="0" indent="0">
              <a:buNone/>
              <a:defRPr sz="1795" b="1"/>
            </a:lvl1pPr>
            <a:lvl2pPr marL="342962" indent="0">
              <a:buNone/>
              <a:defRPr sz="1519" b="1"/>
            </a:lvl2pPr>
            <a:lvl3pPr marL="685925" indent="0">
              <a:buNone/>
              <a:defRPr sz="1381" b="1"/>
            </a:lvl3pPr>
            <a:lvl4pPr marL="1028888" indent="0">
              <a:buNone/>
              <a:defRPr sz="1174" b="1"/>
            </a:lvl4pPr>
            <a:lvl5pPr marL="1371850" indent="0">
              <a:buNone/>
              <a:defRPr sz="1174" b="1"/>
            </a:lvl5pPr>
            <a:lvl6pPr marL="1714812" indent="0">
              <a:buNone/>
              <a:defRPr sz="1174" b="1"/>
            </a:lvl6pPr>
            <a:lvl7pPr marL="2057775" indent="0">
              <a:buNone/>
              <a:defRPr sz="1174" b="1"/>
            </a:lvl7pPr>
            <a:lvl8pPr marL="2400737" indent="0">
              <a:buNone/>
              <a:defRPr sz="1174" b="1"/>
            </a:lvl8pPr>
            <a:lvl9pPr marL="2743700" indent="0">
              <a:buNone/>
              <a:defRPr sz="1174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10346" y="2669402"/>
            <a:ext cx="3987041" cy="3456762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  <a:lvl6pPr>
              <a:defRPr sz="1174"/>
            </a:lvl6pPr>
            <a:lvl7pPr>
              <a:defRPr sz="1174"/>
            </a:lvl7pPr>
            <a:lvl8pPr>
              <a:defRPr sz="1174"/>
            </a:lvl8pPr>
            <a:lvl9pPr>
              <a:defRPr sz="1174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7" y="2029639"/>
            <a:ext cx="3951941" cy="639762"/>
          </a:xfrm>
          <a:prstGeom prst="rect">
            <a:avLst/>
          </a:prstGeom>
        </p:spPr>
        <p:txBody>
          <a:bodyPr lIns="99377" tIns="49688" rIns="99377" bIns="49688" anchor="b"/>
          <a:lstStyle>
            <a:lvl1pPr marL="0" indent="0">
              <a:buNone/>
              <a:defRPr sz="1795" b="1"/>
            </a:lvl1pPr>
            <a:lvl2pPr marL="342962" indent="0">
              <a:buNone/>
              <a:defRPr sz="1519" b="1"/>
            </a:lvl2pPr>
            <a:lvl3pPr marL="685925" indent="0">
              <a:buNone/>
              <a:defRPr sz="1381" b="1"/>
            </a:lvl3pPr>
            <a:lvl4pPr marL="1028888" indent="0">
              <a:buNone/>
              <a:defRPr sz="1174" b="1"/>
            </a:lvl4pPr>
            <a:lvl5pPr marL="1371850" indent="0">
              <a:buNone/>
              <a:defRPr sz="1174" b="1"/>
            </a:lvl5pPr>
            <a:lvl6pPr marL="1714812" indent="0">
              <a:buNone/>
              <a:defRPr sz="1174" b="1"/>
            </a:lvl6pPr>
            <a:lvl7pPr marL="2057775" indent="0">
              <a:buNone/>
              <a:defRPr sz="1174" b="1"/>
            </a:lvl7pPr>
            <a:lvl8pPr marL="2400737" indent="0">
              <a:buNone/>
              <a:defRPr sz="1174" b="1"/>
            </a:lvl8pPr>
            <a:lvl9pPr marL="2743700" indent="0">
              <a:buNone/>
              <a:defRPr sz="1174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7" y="2669404"/>
            <a:ext cx="3951941" cy="3456761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  <a:lvl6pPr>
              <a:defRPr sz="1174"/>
            </a:lvl6pPr>
            <a:lvl7pPr>
              <a:defRPr sz="1174"/>
            </a:lvl7pPr>
            <a:lvl8pPr>
              <a:defRPr sz="1174"/>
            </a:lvl8pPr>
            <a:lvl9pPr>
              <a:defRPr sz="1174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10" name="Pladsholder til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510347" y="669693"/>
            <a:ext cx="8086620" cy="1143427"/>
          </a:xfrm>
          <a:prstGeom prst="rect">
            <a:avLst/>
          </a:prstGeom>
        </p:spPr>
        <p:txBody>
          <a:bodyPr/>
          <a:lstStyle>
            <a:lvl1pPr>
              <a:buNone/>
              <a:defRPr sz="2485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/>
              <a:t>Skriv titel</a:t>
            </a:r>
          </a:p>
        </p:txBody>
      </p:sp>
    </p:spTree>
    <p:extLst>
      <p:ext uri="{BB962C8B-B14F-4D97-AF65-F5344CB8AC3E}">
        <p14:creationId xmlns:p14="http://schemas.microsoft.com/office/powerpoint/2010/main" val="175027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  <a:prstGeom prst="rect">
            <a:avLst/>
          </a:prstGeom>
        </p:spPr>
        <p:txBody>
          <a:bodyPr lIns="99377" tIns="49688" rIns="99377" bIns="49688" anchor="b"/>
          <a:lstStyle>
            <a:lvl1pPr algn="l">
              <a:defRPr sz="1795" b="1"/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9" y="746113"/>
            <a:ext cx="5486400" cy="3981463"/>
          </a:xfrm>
          <a:prstGeom prst="rect">
            <a:avLst/>
          </a:prstGeom>
        </p:spPr>
        <p:txBody>
          <a:bodyPr lIns="99377" tIns="49688" rIns="99377" bIns="49688"/>
          <a:lstStyle>
            <a:lvl1pPr marL="0" indent="0">
              <a:buNone/>
              <a:defRPr sz="2416"/>
            </a:lvl1pPr>
            <a:lvl2pPr marL="342962" indent="0">
              <a:buNone/>
              <a:defRPr sz="2071"/>
            </a:lvl2pPr>
            <a:lvl3pPr marL="685925" indent="0">
              <a:buNone/>
              <a:defRPr sz="1795"/>
            </a:lvl3pPr>
            <a:lvl4pPr marL="1028888" indent="0">
              <a:buNone/>
              <a:defRPr sz="1519"/>
            </a:lvl4pPr>
            <a:lvl5pPr marL="1371850" indent="0">
              <a:buNone/>
              <a:defRPr sz="1519"/>
            </a:lvl5pPr>
            <a:lvl6pPr marL="1714812" indent="0">
              <a:buNone/>
              <a:defRPr sz="1519"/>
            </a:lvl6pPr>
            <a:lvl7pPr marL="2057775" indent="0">
              <a:buNone/>
              <a:defRPr sz="1519"/>
            </a:lvl7pPr>
            <a:lvl8pPr marL="2400737" indent="0">
              <a:buNone/>
              <a:defRPr sz="1519"/>
            </a:lvl8pPr>
            <a:lvl9pPr marL="2743700" indent="0">
              <a:buNone/>
              <a:defRPr sz="1519"/>
            </a:lvl9pPr>
          </a:lstStyle>
          <a:p>
            <a:r>
              <a:rPr lang="da-DK"/>
              <a:t>Klik på ikonet for at tilføje et billede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  <a:prstGeom prst="rect">
            <a:avLst/>
          </a:prstGeom>
        </p:spPr>
        <p:txBody>
          <a:bodyPr lIns="99377" tIns="49688" rIns="99377" bIns="49688"/>
          <a:lstStyle>
            <a:lvl1pPr marL="0" indent="0">
              <a:buNone/>
              <a:defRPr sz="1381"/>
            </a:lvl1pPr>
            <a:lvl2pPr marL="342962" indent="0">
              <a:buNone/>
              <a:defRPr sz="897"/>
            </a:lvl2pPr>
            <a:lvl3pPr marL="685925" indent="0">
              <a:buNone/>
              <a:defRPr sz="759"/>
            </a:lvl3pPr>
            <a:lvl4pPr marL="1028888" indent="0">
              <a:buNone/>
              <a:defRPr sz="690"/>
            </a:lvl4pPr>
            <a:lvl5pPr marL="1371850" indent="0">
              <a:buNone/>
              <a:defRPr sz="690"/>
            </a:lvl5pPr>
            <a:lvl6pPr marL="1714812" indent="0">
              <a:buNone/>
              <a:defRPr sz="690"/>
            </a:lvl6pPr>
            <a:lvl7pPr marL="2057775" indent="0">
              <a:buNone/>
              <a:defRPr sz="690"/>
            </a:lvl7pPr>
            <a:lvl8pPr marL="2400737" indent="0">
              <a:buNone/>
              <a:defRPr sz="690"/>
            </a:lvl8pPr>
            <a:lvl9pPr marL="2743700" indent="0">
              <a:buNone/>
              <a:defRPr sz="69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315607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a-DK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E39823-A0C8-4C5F-ADE9-BC432916B2F3}" type="datetimeFigureOut">
              <a:rPr lang="da-DK" smtClean="0"/>
              <a:t>24-10-2018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E8582B9-D4BD-4009-AD0F-BF4CC303525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952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led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60648"/>
            <a:ext cx="7828359" cy="321164"/>
          </a:xfrm>
          <a:prstGeom prst="rect">
            <a:avLst/>
          </a:prstGeom>
        </p:spPr>
      </p:pic>
      <p:pic>
        <p:nvPicPr>
          <p:cNvPr id="16" name="Billed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361642"/>
            <a:ext cx="1202248" cy="144270"/>
          </a:xfrm>
          <a:prstGeom prst="rect">
            <a:avLst/>
          </a:prstGeom>
        </p:spPr>
      </p:pic>
      <p:sp>
        <p:nvSpPr>
          <p:cNvPr id="17" name="Rektangel 16"/>
          <p:cNvSpPr/>
          <p:nvPr/>
        </p:nvSpPr>
        <p:spPr>
          <a:xfrm>
            <a:off x="0" y="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ktangel 17"/>
          <p:cNvSpPr/>
          <p:nvPr/>
        </p:nvSpPr>
        <p:spPr>
          <a:xfrm>
            <a:off x="7939371" y="8"/>
            <a:ext cx="1202247" cy="1368198"/>
          </a:xfrm>
          <a:prstGeom prst="rect">
            <a:avLst/>
          </a:prstGeom>
          <a:solidFill>
            <a:srgbClr val="74A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0241" y="143636"/>
            <a:ext cx="7210396" cy="10809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0241" y="1681813"/>
            <a:ext cx="7210396" cy="4254377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da-DK" sz="1800"/>
            </a:lvl1pPr>
            <a:lvl2pPr latinLnBrk="0">
              <a:defRPr lang="da-DK" sz="1500"/>
            </a:lvl2pPr>
            <a:lvl3pPr latinLnBrk="0">
              <a:defRPr lang="da-DK" sz="1350"/>
            </a:lvl3pPr>
            <a:lvl4pPr latinLnBrk="0">
              <a:defRPr lang="da-DK" sz="1200"/>
            </a:lvl4pPr>
            <a:lvl5pPr latinLnBrk="0">
              <a:defRPr lang="da-DK" sz="1200"/>
            </a:lvl5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7086600" y="6492876"/>
            <a:ext cx="2057400" cy="365125"/>
          </a:xfrm>
          <a:prstGeom prst="rect">
            <a:avLst/>
          </a:prstGeom>
        </p:spPr>
        <p:txBody>
          <a:bodyPr/>
          <a:lstStyle/>
          <a:p>
            <a:fld id="{444E8E50-93D6-4F0A-A222-024E3AB5DDB6}" type="datetime1">
              <a:rPr lang="da-DK" smtClean="0"/>
              <a:t>24-10-2018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0" y="6435721"/>
            <a:ext cx="5152995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>
          <a:xfrm>
            <a:off x="7939370" y="143636"/>
            <a:ext cx="1202247" cy="10907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30FF7F-3C14-45D7-BC57-C2A0C1F05E9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527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PHbusiness_RGB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002" y="10001"/>
            <a:ext cx="2159999" cy="85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2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342962" rtl="0" eaLnBrk="1" latinLnBrk="0" hangingPunct="1">
        <a:spcBef>
          <a:spcPct val="0"/>
        </a:spcBef>
        <a:buNone/>
        <a:defRPr sz="2485" kern="1200">
          <a:solidFill>
            <a:srgbClr val="FBB040"/>
          </a:solidFill>
          <a:latin typeface="Verdana"/>
          <a:ea typeface="+mj-ea"/>
          <a:cs typeface="Verdana"/>
        </a:defRPr>
      </a:lvl1pPr>
    </p:titleStyle>
    <p:bodyStyle>
      <a:lvl1pPr marL="257222" indent="-257222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1pPr>
      <a:lvl2pPr marL="557314" indent="-214352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2pPr>
      <a:lvl3pPr marL="857406" indent="-171481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3pPr>
      <a:lvl4pPr marL="1200368" indent="-171481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4pPr>
      <a:lvl5pPr marL="1543331" indent="-171481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5pPr>
      <a:lvl6pPr marL="1886294" indent="-171481" algn="l" defTabSz="342962" rtl="0" eaLnBrk="1" latinLnBrk="0" hangingPunct="1">
        <a:spcBef>
          <a:spcPct val="20000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6pPr>
      <a:lvl7pPr marL="2229256" indent="-171481" algn="l" defTabSz="342962" rtl="0" eaLnBrk="1" latinLnBrk="0" hangingPunct="1">
        <a:spcBef>
          <a:spcPct val="20000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7pPr>
      <a:lvl8pPr marL="2572218" indent="-171481" algn="l" defTabSz="342962" rtl="0" eaLnBrk="1" latinLnBrk="0" hangingPunct="1">
        <a:spcBef>
          <a:spcPct val="20000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8pPr>
      <a:lvl9pPr marL="2915180" indent="-171481" algn="l" defTabSz="342962" rtl="0" eaLnBrk="1" latinLnBrk="0" hangingPunct="1">
        <a:spcBef>
          <a:spcPct val="20000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1pPr>
      <a:lvl2pPr marL="342962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2pPr>
      <a:lvl3pPr marL="685925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3pPr>
      <a:lvl4pPr marL="1028888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4pPr>
      <a:lvl5pPr marL="1371850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5pPr>
      <a:lvl6pPr marL="1714812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6pPr>
      <a:lvl7pPr marL="2057775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7pPr>
      <a:lvl8pPr marL="2400737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8pPr>
      <a:lvl9pPr marL="2743700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ronter.com/cphbusiness/links/files.phtml/2126339921$378282059$/Arkiv/3.+semester/fall2016Sem3-AllClasses/SYS/Resources/Kent+Beck+Extreme+Programming+Explained+-+chap+4+_prcent_28four+variables_prcent_29.pdf" TargetMode="External"/><Relationship Id="rId2" Type="http://schemas.openxmlformats.org/officeDocument/2006/relationships/hyperlink" Target="https://fronter.com/cphbusiness/links/files.phtml/2126339921$378282059$/Arkiv/3.+semester/fall2016Sem3-AllClasses/SYS/Resources/Kent+Beck+Extreme+Programming+Explained+-+chap+1+_prcent_28risk+the+basis+problem_prcent_29.pdf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industriallogic.com/wp-content/uploads/2005/09/xpplaybook.pdf" TargetMode="External"/><Relationship Id="rId5" Type="http://schemas.openxmlformats.org/officeDocument/2006/relationships/hyperlink" Target="https://fronter.com/cphbusiness/links/files.phtml/2126339921$378282059$/Arkiv/3.+semester/fall2016Sem3-AllClasses/SYS/Resources/Kent+Beck+Extreme+Programming+Explained+-+chap+11+_prcent_28How+could+this+work_prcent_29.pdf" TargetMode="External"/><Relationship Id="rId4" Type="http://schemas.openxmlformats.org/officeDocument/2006/relationships/hyperlink" Target="https://fronter.com/cphbusiness/links/files.phtml/2126339921$378282059$/Arkiv/3.+semester/fall2016Sem3-AllClasses/SYS/Resources/Kent+Beck+Extreme+Programming+Explained+-+chap+10+_prcent_28a+quick+overview+_prcent_28practices_prcent_29_prcent_29.pd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tremeprogramming.org/rules.html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E6lbPLEAzc" TargetMode="External"/><Relationship Id="rId2" Type="http://schemas.openxmlformats.org/officeDocument/2006/relationships/hyperlink" Target="https://www.youtube.com/watch?v=vqEg37e4Mkw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fronter.com/cphbusiness/links/files.phtml/2126339921$378282059$/Arkiv/3.+semester/fall2016Sem3-AllClasses/SYS/Resources/Kent+Beck+Extreme+Programming+Explained+-+chap+4+_prcent_28four+variables_prcent_29.pdf" TargetMode="External"/><Relationship Id="rId2" Type="http://schemas.openxmlformats.org/officeDocument/2006/relationships/hyperlink" Target="https://fronter.com/cphbusiness/links/files.phtml/2126339921$378282059$/Arkiv/3.+semester/fall2016Sem3-AllClasses/SYS/Resources/Kent+Beck+Extreme+Programming+Explained+-+chap+1+_prcent_28risk+the+basis+problem_prcent_29.pdf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industriallogic.com/wp-content/uploads/2005/09/xpplaybook.pdf" TargetMode="External"/><Relationship Id="rId5" Type="http://schemas.openxmlformats.org/officeDocument/2006/relationships/hyperlink" Target="https://fronter.com/cphbusiness/links/files.phtml/2126339921$378282059$/Arkiv/3.+semester/fall2016Sem3-AllClasses/SYS/Resources/Kent+Beck+Extreme+Programming+Explained+-+chap+11+_prcent_28How+could+this+work_prcent_29.pdf" TargetMode="External"/><Relationship Id="rId4" Type="http://schemas.openxmlformats.org/officeDocument/2006/relationships/hyperlink" Target="https://fronter.com/cphbusiness/links/files.phtml/2126339921$378282059$/Arkiv/3.+semester/fall2016Sem3-AllClasses/SYS/Resources/Kent+Beck+Extreme+Programming+Explained+-+chap+10+_prcent_28a+quick+overview+_prcent_28practices_prcent_29_prcent_29.p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zIPv-Ym2n1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agilemanifesto.org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gilemanifesto.org/principles.html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tekst 3"/>
          <p:cNvSpPr>
            <a:spLocks noGrp="1"/>
          </p:cNvSpPr>
          <p:nvPr>
            <p:ph type="body" sz="quarter" idx="10"/>
          </p:nvPr>
        </p:nvSpPr>
        <p:spPr>
          <a:xfrm>
            <a:off x="301828" y="2617745"/>
            <a:ext cx="7423543" cy="722166"/>
          </a:xfrm>
        </p:spPr>
        <p:txBody>
          <a:bodyPr/>
          <a:lstStyle/>
          <a:p>
            <a:r>
              <a:rPr lang="da-DK" b="1" dirty="0" smtClean="0"/>
              <a:t>Agile </a:t>
            </a:r>
            <a:r>
              <a:rPr lang="da-DK" b="1" dirty="0" err="1" smtClean="0"/>
              <a:t>methods</a:t>
            </a:r>
            <a:r>
              <a:rPr lang="da-DK" b="1" dirty="0" smtClean="0"/>
              <a:t> &amp; Extreme </a:t>
            </a:r>
            <a:r>
              <a:rPr lang="da-DK" b="1" dirty="0"/>
              <a:t>Programming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11"/>
          </p:nvPr>
        </p:nvSpPr>
        <p:spPr>
          <a:xfrm>
            <a:off x="301829" y="3153104"/>
            <a:ext cx="4935190" cy="2927062"/>
          </a:xfrm>
        </p:spPr>
        <p:txBody>
          <a:bodyPr/>
          <a:lstStyle/>
          <a:p>
            <a:r>
              <a:rPr lang="da-DK" sz="2400" u="sng" dirty="0" err="1" smtClean="0"/>
              <a:t>Today</a:t>
            </a:r>
            <a:r>
              <a:rPr lang="da-DK" sz="2400" u="sng" dirty="0" smtClean="0"/>
              <a:t>:</a:t>
            </a:r>
          </a:p>
          <a:p>
            <a:r>
              <a:rPr lang="da-DK" sz="2400" dirty="0" smtClean="0"/>
              <a:t>How to do! (</a:t>
            </a:r>
            <a:r>
              <a:rPr lang="da-DK" sz="2400" dirty="0" err="1" smtClean="0"/>
              <a:t>report</a:t>
            </a:r>
            <a:r>
              <a:rPr lang="da-DK" sz="2400" dirty="0" smtClean="0"/>
              <a:t>)</a:t>
            </a:r>
          </a:p>
          <a:p>
            <a:r>
              <a:rPr lang="da-DK" sz="2400" dirty="0" smtClean="0"/>
              <a:t>Agile manifest</a:t>
            </a:r>
          </a:p>
          <a:p>
            <a:r>
              <a:rPr lang="da-DK" sz="2400" dirty="0" smtClean="0"/>
              <a:t>XP</a:t>
            </a:r>
          </a:p>
          <a:p>
            <a:r>
              <a:rPr lang="da-DK" sz="2400" u="sng" dirty="0" smtClean="0"/>
              <a:t>Tomorrow:</a:t>
            </a:r>
          </a:p>
          <a:p>
            <a:r>
              <a:rPr lang="da-DK" sz="2400" dirty="0" err="1" smtClean="0"/>
              <a:t>Scrum</a:t>
            </a:r>
            <a:r>
              <a:rPr lang="da-DK" sz="2400" dirty="0" smtClean="0"/>
              <a:t> (a </a:t>
            </a:r>
            <a:r>
              <a:rPr lang="da-DK" sz="2400" dirty="0" err="1" smtClean="0"/>
              <a:t>little</a:t>
            </a:r>
            <a:r>
              <a:rPr lang="da-DK" sz="2400" dirty="0" smtClean="0"/>
              <a:t> more </a:t>
            </a:r>
            <a:r>
              <a:rPr lang="da-DK" sz="2400" dirty="0" err="1" smtClean="0"/>
              <a:t>detailed</a:t>
            </a:r>
            <a:r>
              <a:rPr lang="da-DK" sz="2400" dirty="0" smtClean="0"/>
              <a:t>)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257088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lvl="0" indent="-342900" defTabSz="914400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b="1" dirty="0"/>
              <a:t>Kent Beck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Extreme programming explained </a:t>
            </a:r>
          </a:p>
          <a:p>
            <a:pPr marL="852488" lvl="1" indent="-290513" defTabSz="914400">
              <a:spcBef>
                <a:spcPts val="0"/>
              </a:spcBef>
              <a:buClrTx/>
              <a:buFont typeface="+mj-lt"/>
              <a:buAutoNum type="arabicPeriod"/>
              <a:tabLst>
                <a:tab pos="1685925" algn="l"/>
              </a:tabLst>
            </a:pPr>
            <a:r>
              <a:rPr lang="en-US" dirty="0"/>
              <a:t>Chap 1	</a:t>
            </a:r>
            <a:r>
              <a:rPr lang="en-US" dirty="0">
                <a:hlinkClick r:id="rId2"/>
              </a:rPr>
              <a:t>Risk: The basic problem </a:t>
            </a:r>
            <a:endParaRPr lang="en-US" dirty="0"/>
          </a:p>
          <a:p>
            <a:pPr marL="852488" lvl="1" indent="-290513" defTabSz="914400">
              <a:spcBef>
                <a:spcPts val="0"/>
              </a:spcBef>
              <a:buClrTx/>
              <a:buFont typeface="+mj-lt"/>
              <a:buAutoNum type="arabicPeriod"/>
              <a:tabLst>
                <a:tab pos="1685925" algn="l"/>
              </a:tabLst>
            </a:pPr>
            <a:r>
              <a:rPr lang="en-US" dirty="0"/>
              <a:t>Chap 4	</a:t>
            </a:r>
            <a:r>
              <a:rPr lang="en-US" dirty="0">
                <a:hlinkClick r:id="rId3"/>
              </a:rPr>
              <a:t>Four Variables </a:t>
            </a:r>
            <a:endParaRPr lang="en-US" dirty="0"/>
          </a:p>
          <a:p>
            <a:pPr marL="852488" lvl="1" indent="-290513" defTabSz="914400">
              <a:spcBef>
                <a:spcPts val="0"/>
              </a:spcBef>
              <a:buClrTx/>
              <a:buFont typeface="+mj-lt"/>
              <a:buAutoNum type="arabicPeriod"/>
              <a:tabLst>
                <a:tab pos="1685925" algn="l"/>
              </a:tabLst>
            </a:pPr>
            <a:r>
              <a:rPr lang="en-US" dirty="0"/>
              <a:t>Chap 10	</a:t>
            </a:r>
            <a:r>
              <a:rPr lang="en-US" dirty="0">
                <a:hlinkClick r:id="rId4"/>
              </a:rPr>
              <a:t>A Quick Overview (practices) </a:t>
            </a:r>
            <a:endParaRPr lang="en-US" dirty="0"/>
          </a:p>
          <a:p>
            <a:pPr marL="852488" lvl="1" indent="-290513" defTabSz="914400">
              <a:spcBef>
                <a:spcPts val="0"/>
              </a:spcBef>
              <a:buClrTx/>
              <a:buFont typeface="+mj-lt"/>
              <a:buAutoNum type="arabicPeriod"/>
              <a:tabLst>
                <a:tab pos="1685925" algn="l"/>
              </a:tabLst>
            </a:pPr>
            <a:r>
              <a:rPr lang="en-US" dirty="0"/>
              <a:t>Chap 11	</a:t>
            </a:r>
            <a:r>
              <a:rPr lang="en-US" dirty="0">
                <a:hlinkClick r:id="rId5"/>
              </a:rPr>
              <a:t>How Could This Work? </a:t>
            </a:r>
            <a:endParaRPr lang="en-US" dirty="0"/>
          </a:p>
          <a:p>
            <a:pPr marL="342900" lvl="0" indent="-342900" defTabSz="914400">
              <a:spcBef>
                <a:spcPts val="0"/>
              </a:spcBef>
              <a:buClrTx/>
              <a:buFont typeface="+mj-lt"/>
              <a:buAutoNum type="arabicPeriod"/>
            </a:pPr>
            <a:endParaRPr lang="en-US" dirty="0"/>
          </a:p>
          <a:p>
            <a:pPr marL="342900" lvl="0" indent="-342900" defTabSz="914400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b="1" dirty="0"/>
              <a:t>Joshua </a:t>
            </a:r>
            <a:r>
              <a:rPr lang="en-US" b="1" dirty="0" err="1"/>
              <a:t>Kerievsky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Extreme Programming Playbook </a:t>
            </a:r>
            <a:r>
              <a:rPr lang="en-US" dirty="0">
                <a:hlinkClick r:id="rId6"/>
              </a:rPr>
              <a:t>https://www.industriallogic.com/wp-content/uploads/2005/09/xpplaybook.pdf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358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Economics of Software Development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1587481"/>
            <a:ext cx="8086620" cy="46008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 need to maximize the economic value of the project</a:t>
            </a:r>
          </a:p>
          <a:p>
            <a:pPr marL="0" indent="0">
              <a:buNone/>
            </a:pPr>
            <a:endParaRPr lang="en-US" dirty="0"/>
          </a:p>
          <a:p>
            <a:pPr marL="534988" indent="-257175"/>
            <a:r>
              <a:rPr lang="en-US" dirty="0"/>
              <a:t>Spend less - to save money</a:t>
            </a:r>
          </a:p>
          <a:p>
            <a:pPr marL="534988" indent="-257175"/>
            <a:r>
              <a:rPr lang="en-US" dirty="0"/>
              <a:t>Earn more – make more money</a:t>
            </a:r>
          </a:p>
          <a:p>
            <a:pPr marL="534988" indent="-257175"/>
            <a:r>
              <a:rPr lang="en-US" dirty="0"/>
              <a:t>Spending later and earning earlier</a:t>
            </a:r>
          </a:p>
          <a:p>
            <a:pPr marL="534988" indent="-257175"/>
            <a:r>
              <a:rPr lang="en-US" dirty="0"/>
              <a:t>Pay less interest on the money spend</a:t>
            </a:r>
          </a:p>
          <a:p>
            <a:pPr marL="534988" indent="-257175"/>
            <a:r>
              <a:rPr lang="en-US" dirty="0"/>
              <a:t>Increase the probability of project survival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The big problem is uncertainty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534988" indent="-257175"/>
            <a:r>
              <a:rPr lang="en-US" dirty="0"/>
              <a:t>Therefore the strategy must be:</a:t>
            </a:r>
          </a:p>
          <a:p>
            <a:pPr marL="985838" lvl="1" indent="-214313"/>
            <a:r>
              <a:rPr lang="en-US" sz="1600" dirty="0"/>
              <a:t>Accurate and frequent feedback about progress</a:t>
            </a:r>
          </a:p>
          <a:p>
            <a:pPr marL="985838" lvl="1" indent="-214313"/>
            <a:r>
              <a:rPr lang="en-US" sz="1600" dirty="0"/>
              <a:t>Many opportunities to change the requirements</a:t>
            </a:r>
          </a:p>
          <a:p>
            <a:pPr marL="985838" lvl="1" indent="-214313"/>
            <a:r>
              <a:rPr lang="en-US" sz="1600" dirty="0"/>
              <a:t>A smaller initial investment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31948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Four Variables for Planning the Process</a:t>
            </a:r>
            <a:endParaRPr lang="da-DK" dirty="0"/>
          </a:p>
        </p:txBody>
      </p:sp>
      <p:grpSp>
        <p:nvGrpSpPr>
          <p:cNvPr id="3" name="Grupper 2"/>
          <p:cNvGrpSpPr/>
          <p:nvPr/>
        </p:nvGrpSpPr>
        <p:grpSpPr>
          <a:xfrm>
            <a:off x="2581339" y="1380501"/>
            <a:ext cx="3944636" cy="3066881"/>
            <a:chOff x="2065896" y="2164375"/>
            <a:chExt cx="3944636" cy="3066881"/>
          </a:xfrm>
        </p:grpSpPr>
        <p:sp>
          <p:nvSpPr>
            <p:cNvPr id="5" name="Rektangel 4"/>
            <p:cNvSpPr/>
            <p:nvPr/>
          </p:nvSpPr>
          <p:spPr>
            <a:xfrm rot="2838646">
              <a:off x="3418656" y="2970630"/>
              <a:ext cx="1440000" cy="144000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" name="Tekstfelt 5"/>
            <p:cNvSpPr txBox="1"/>
            <p:nvPr/>
          </p:nvSpPr>
          <p:spPr>
            <a:xfrm>
              <a:off x="3764580" y="2164375"/>
              <a:ext cx="8218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Cost</a:t>
              </a:r>
            </a:p>
          </p:txBody>
        </p:sp>
        <p:sp>
          <p:nvSpPr>
            <p:cNvPr id="7" name="Tekstfelt 6"/>
            <p:cNvSpPr txBox="1"/>
            <p:nvPr/>
          </p:nvSpPr>
          <p:spPr>
            <a:xfrm>
              <a:off x="5104515" y="3428774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2800" dirty="0">
                  <a:solidFill>
                    <a:srgbClr val="0070C0"/>
                  </a:solidFill>
                </a:rPr>
                <a:t>Time</a:t>
              </a:r>
            </a:p>
          </p:txBody>
        </p:sp>
        <p:sp>
          <p:nvSpPr>
            <p:cNvPr id="8" name="Tekstfelt 7"/>
            <p:cNvSpPr txBox="1"/>
            <p:nvPr/>
          </p:nvSpPr>
          <p:spPr>
            <a:xfrm>
              <a:off x="2065896" y="3302883"/>
              <a:ext cx="10553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Scope</a:t>
              </a:r>
            </a:p>
          </p:txBody>
        </p:sp>
        <p:sp>
          <p:nvSpPr>
            <p:cNvPr id="9" name="Tekstfelt 8"/>
            <p:cNvSpPr txBox="1"/>
            <p:nvPr/>
          </p:nvSpPr>
          <p:spPr>
            <a:xfrm>
              <a:off x="3465446" y="4708036"/>
              <a:ext cx="12330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7030A0"/>
                  </a:solidFill>
                </a:rPr>
                <a:t>Quality</a:t>
              </a:r>
            </a:p>
          </p:txBody>
        </p:sp>
      </p:grpSp>
      <p:sp>
        <p:nvSpPr>
          <p:cNvPr id="11" name="Pladsholder til indhold 4"/>
          <p:cNvSpPr>
            <a:spLocks noGrp="1"/>
          </p:cNvSpPr>
          <p:nvPr>
            <p:ph sz="quarter" idx="12"/>
          </p:nvPr>
        </p:nvSpPr>
        <p:spPr>
          <a:xfrm>
            <a:off x="554094" y="4784496"/>
            <a:ext cx="8086620" cy="1776625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GB" dirty="0"/>
              <a:t>Sees the "softness" of requirements as an opportunity, not a problem!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If we work in iterations with adaptable scope</a:t>
            </a:r>
          </a:p>
          <a:p>
            <a:pPr marL="857250" lvl="1" indent="-457200">
              <a:buFont typeface="+mj-lt"/>
              <a:buAutoNum type="arabicPeriod"/>
              <a:defRPr/>
            </a:pPr>
            <a:r>
              <a:rPr lang="en-GB" sz="1795" dirty="0"/>
              <a:t>Implement the customer's most important requirements first</a:t>
            </a:r>
          </a:p>
          <a:p>
            <a:pPr marL="857250" lvl="1" indent="-457200">
              <a:buFont typeface="+mj-lt"/>
              <a:buAutoNum type="arabicPeriod"/>
              <a:defRPr/>
            </a:pPr>
            <a:r>
              <a:rPr lang="en-GB" sz="1795" dirty="0"/>
              <a:t>We’ll be better at estimating</a:t>
            </a:r>
          </a:p>
          <a:p>
            <a:pPr marL="1371600" lvl="2" indent="-457200">
              <a:defRPr/>
            </a:pPr>
            <a:r>
              <a:rPr lang="en-GB" sz="1795" dirty="0"/>
              <a:t>Be able to compare estimates with actual results</a:t>
            </a:r>
            <a:endParaRPr lang="en-GB" dirty="0">
              <a:solidFill>
                <a:srgbClr val="FBB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8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tekst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Extreme Programming - XP</a:t>
            </a:r>
            <a:endParaRPr lang="da-DK" dirty="0"/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Extreme Programming (XP) is a no nonsense, code first approach to software delivery that emphasizes </a:t>
            </a:r>
            <a:r>
              <a:rPr lang="en-US" dirty="0">
                <a:hlinkClick r:id="rId2"/>
              </a:rPr>
              <a:t>four basic activities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1074738" indent="-342900"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b="1" dirty="0">
                <a:solidFill>
                  <a:srgbClr val="FBB040"/>
                </a:solidFill>
              </a:rPr>
              <a:t>Coding</a:t>
            </a:r>
          </a:p>
          <a:p>
            <a:pPr marL="1074738" indent="-342900"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  <a:tabLst>
                <a:tab pos="3141663" algn="l"/>
              </a:tabLst>
            </a:pPr>
            <a:r>
              <a:rPr lang="en-US" b="1" dirty="0">
                <a:solidFill>
                  <a:srgbClr val="FBB040"/>
                </a:solidFill>
              </a:rPr>
              <a:t>Testing</a:t>
            </a:r>
          </a:p>
          <a:p>
            <a:pPr marL="1074738" indent="-342900"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  <a:tabLst>
                <a:tab pos="3141663" algn="l"/>
              </a:tabLst>
            </a:pPr>
            <a:r>
              <a:rPr lang="en-US" b="1" dirty="0">
                <a:solidFill>
                  <a:srgbClr val="FBB040"/>
                </a:solidFill>
              </a:rPr>
              <a:t>Listening</a:t>
            </a:r>
          </a:p>
          <a:p>
            <a:pPr marL="1074738" indent="-342900"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  <a:tabLst>
                <a:tab pos="3141663" algn="l"/>
              </a:tabLst>
            </a:pPr>
            <a:r>
              <a:rPr lang="en-US" b="1" dirty="0">
                <a:solidFill>
                  <a:srgbClr val="FBB040"/>
                </a:solidFill>
              </a:rPr>
              <a:t>Designing</a:t>
            </a:r>
            <a:endParaRPr lang="da-DK" dirty="0">
              <a:solidFill>
                <a:srgbClr val="FBB040"/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4385733" y="3283638"/>
            <a:ext cx="39539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</a:t>
            </a:r>
            <a:r>
              <a:rPr lang="en-US" sz="1200" b="1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</a:t>
            </a:r>
            <a:r>
              <a:rPr lang="en-US" sz="1200" b="0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because if you do not code, you will haven’t done anything</a:t>
            </a:r>
            <a:endParaRPr lang="da-DK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385733" y="3818225"/>
            <a:ext cx="353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</a:t>
            </a: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because if you don’t test, you don’t know when you are done coding</a:t>
            </a:r>
            <a:endParaRPr lang="da-DK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4385733" y="4350709"/>
            <a:ext cx="37761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</a:t>
            </a: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listen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because if you don’t listen you don’t know what to code or what to test</a:t>
            </a:r>
            <a:endParaRPr lang="da-DK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4385733" y="4883193"/>
            <a:ext cx="36999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</a:t>
            </a: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so you can keep coding and testing and listening indefinitely</a:t>
            </a:r>
            <a:endParaRPr lang="da-DK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10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tekst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 err="1"/>
              <a:t>Overview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1740310"/>
            <a:ext cx="5526659" cy="419837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GB" sz="2400" dirty="0"/>
              <a:t>Practices are concrete things that a team can do day-to-day</a:t>
            </a:r>
          </a:p>
          <a:p>
            <a:pPr>
              <a:lnSpc>
                <a:spcPct val="110000"/>
              </a:lnSpc>
            </a:pPr>
            <a:r>
              <a:rPr lang="en-GB" sz="2400" dirty="0"/>
              <a:t>Values are the fundamental knowledge and understanding that underpins the approach</a:t>
            </a:r>
          </a:p>
          <a:p>
            <a:pPr>
              <a:lnSpc>
                <a:spcPct val="110000"/>
              </a:lnSpc>
            </a:pPr>
            <a:r>
              <a:rPr lang="en-GB" sz="2400" dirty="0"/>
              <a:t>Values without practices are hard to apply and can be applied in so many ways that it's hard to know where to start</a:t>
            </a:r>
          </a:p>
          <a:p>
            <a:pPr>
              <a:lnSpc>
                <a:spcPct val="110000"/>
              </a:lnSpc>
            </a:pPr>
            <a:r>
              <a:rPr lang="en-GB" sz="2400" dirty="0"/>
              <a:t>Practices without values are rote activities without a purpose. </a:t>
            </a:r>
          </a:p>
          <a:p>
            <a:endParaRPr lang="en-GB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275586" y="1378099"/>
            <a:ext cx="23288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GB" sz="2400">
                <a:latin typeface="+mn-lt"/>
              </a:rPr>
              <a:t>The Problem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300986" y="2242195"/>
            <a:ext cx="23034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GB" sz="2400">
                <a:latin typeface="+mn-lt"/>
              </a:rPr>
              <a:t>The Metaphor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332861" y="1934989"/>
            <a:ext cx="192087" cy="269875"/>
          </a:xfrm>
          <a:prstGeom prst="downArrow">
            <a:avLst>
              <a:gd name="adj1" fmla="val 50000"/>
              <a:gd name="adj2" fmla="val 35124"/>
            </a:avLst>
          </a:prstGeom>
          <a:solidFill>
            <a:srgbClr val="00759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>
              <a:latin typeface="+mn-lt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332861" y="2799085"/>
            <a:ext cx="192087" cy="269875"/>
          </a:xfrm>
          <a:prstGeom prst="downArrow">
            <a:avLst>
              <a:gd name="adj1" fmla="val 50000"/>
              <a:gd name="adj2" fmla="val 35124"/>
            </a:avLst>
          </a:prstGeom>
          <a:solidFill>
            <a:srgbClr val="00759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>
              <a:latin typeface="+mn-lt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332861" y="3661594"/>
            <a:ext cx="192087" cy="271462"/>
          </a:xfrm>
          <a:prstGeom prst="downArrow">
            <a:avLst>
              <a:gd name="adj1" fmla="val 50000"/>
              <a:gd name="adj2" fmla="val 35331"/>
            </a:avLst>
          </a:prstGeom>
          <a:solidFill>
            <a:srgbClr val="00759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>
              <a:latin typeface="+mn-lt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7332861" y="4600923"/>
            <a:ext cx="192087" cy="269875"/>
          </a:xfrm>
          <a:prstGeom prst="downArrow">
            <a:avLst>
              <a:gd name="adj1" fmla="val 50000"/>
              <a:gd name="adj2" fmla="val 35124"/>
            </a:avLst>
          </a:prstGeom>
          <a:solidFill>
            <a:srgbClr val="00759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>
              <a:latin typeface="+mn-lt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300986" y="3106291"/>
            <a:ext cx="23034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GB" sz="2400" dirty="0">
                <a:solidFill>
                  <a:srgbClr val="FF0000"/>
                </a:solidFill>
                <a:latin typeface="+mn-lt"/>
              </a:rPr>
              <a:t>5</a:t>
            </a:r>
            <a:r>
              <a:rPr lang="en-GB" sz="24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GB" sz="2400" dirty="0">
                <a:solidFill>
                  <a:srgbClr val="FF0000"/>
                </a:solidFill>
                <a:latin typeface="+mn-lt"/>
              </a:rPr>
              <a:t>Values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300986" y="4042395"/>
            <a:ext cx="23034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GB" sz="2400">
                <a:latin typeface="+mn-lt"/>
              </a:rPr>
              <a:t>Principles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6300986" y="4978748"/>
            <a:ext cx="23034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GB" sz="2400">
                <a:latin typeface="+mn-lt"/>
              </a:rPr>
              <a:t>4 Activities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7331670" y="5535389"/>
            <a:ext cx="192087" cy="269875"/>
          </a:xfrm>
          <a:prstGeom prst="downArrow">
            <a:avLst>
              <a:gd name="adj1" fmla="val 50000"/>
              <a:gd name="adj2" fmla="val 35124"/>
            </a:avLst>
          </a:prstGeom>
          <a:solidFill>
            <a:srgbClr val="00759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>
              <a:latin typeface="+mn-lt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6299795" y="5823049"/>
            <a:ext cx="23034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GB" sz="2400" dirty="0">
                <a:solidFill>
                  <a:srgbClr val="FF0000"/>
                </a:solidFill>
                <a:latin typeface="+mn-lt"/>
              </a:rPr>
              <a:t>12 Practices</a:t>
            </a:r>
          </a:p>
        </p:txBody>
      </p:sp>
    </p:spTree>
    <p:extLst>
      <p:ext uri="{BB962C8B-B14F-4D97-AF65-F5344CB8AC3E}">
        <p14:creationId xmlns:p14="http://schemas.microsoft.com/office/powerpoint/2010/main" val="82001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4 (5)Values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1455174"/>
            <a:ext cx="8086620" cy="504394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dirty="0"/>
              <a:t>The values must secure that the individual is oriented towards the interests of the project (common culture)</a:t>
            </a:r>
          </a:p>
          <a:p>
            <a:endParaRPr lang="en-US" dirty="0"/>
          </a:p>
          <a:p>
            <a:pPr>
              <a:buFont typeface="Tahoma" pitchFamily="34" charset="0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Communication</a:t>
            </a:r>
          </a:p>
          <a:p>
            <a:pPr lvl="1"/>
            <a:r>
              <a:rPr lang="en-US" sz="1795" dirty="0"/>
              <a:t>Make sure of continuous and relevant communication</a:t>
            </a:r>
          </a:p>
          <a:p>
            <a:pPr lvl="1"/>
            <a:r>
              <a:rPr lang="en-US" sz="1795" dirty="0"/>
              <a:t>XP practices are not possible without communication</a:t>
            </a:r>
          </a:p>
          <a:p>
            <a:pPr lvl="1"/>
            <a:endParaRPr lang="en-US" sz="800" dirty="0"/>
          </a:p>
          <a:p>
            <a:pPr>
              <a:buFont typeface="Tahoma" pitchFamily="34" charset="0"/>
              <a:buAutoNum type="arabicPeriod"/>
            </a:pPr>
            <a:r>
              <a:rPr lang="en-US" sz="1800" b="1" dirty="0">
                <a:solidFill>
                  <a:srgbClr val="00B050"/>
                </a:solidFill>
              </a:rPr>
              <a:t>Simplicity</a:t>
            </a:r>
          </a:p>
          <a:p>
            <a:pPr lvl="1"/>
            <a:r>
              <a:rPr lang="en-US" sz="1795" dirty="0"/>
              <a:t>Better to build simple solutions that will be changed than to build complex solutions that never are used</a:t>
            </a:r>
          </a:p>
          <a:p>
            <a:pPr lvl="1"/>
            <a:endParaRPr lang="en-US" sz="800" dirty="0"/>
          </a:p>
          <a:p>
            <a:pPr>
              <a:buFont typeface="Tahoma" pitchFamily="34" charset="0"/>
              <a:buAutoNum type="arabicPeriod"/>
            </a:pPr>
            <a:r>
              <a:rPr lang="en-US" sz="1800" b="1" dirty="0">
                <a:solidFill>
                  <a:srgbClr val="00B050"/>
                </a:solidFill>
              </a:rPr>
              <a:t>Feedback</a:t>
            </a:r>
          </a:p>
          <a:p>
            <a:pPr lvl="1">
              <a:lnSpc>
                <a:spcPct val="120000"/>
              </a:lnSpc>
            </a:pPr>
            <a:r>
              <a:rPr lang="en-US" sz="1795" dirty="0"/>
              <a:t>“Optimism is an occupational hazard of programming” vs. “Don’t ask me – ask the system” (concrete feedback)</a:t>
            </a:r>
          </a:p>
          <a:p>
            <a:pPr lvl="1"/>
            <a:endParaRPr lang="en-US" sz="800" dirty="0"/>
          </a:p>
          <a:p>
            <a:pPr>
              <a:buFont typeface="Tahoma" pitchFamily="34" charset="0"/>
              <a:buAutoNum type="arabicPeriod"/>
            </a:pPr>
            <a:r>
              <a:rPr lang="en-US" sz="1800" b="1" dirty="0">
                <a:solidFill>
                  <a:srgbClr val="00B050"/>
                </a:solidFill>
              </a:rPr>
              <a:t>Courage</a:t>
            </a:r>
          </a:p>
          <a:p>
            <a:pPr lvl="1"/>
            <a:r>
              <a:rPr lang="en-US" sz="1795" dirty="0"/>
              <a:t>Be ready to change the system – even dramatically and late</a:t>
            </a:r>
          </a:p>
          <a:p>
            <a:pPr lvl="1"/>
            <a:endParaRPr lang="en-US" sz="800" dirty="0"/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rgbClr val="00B050"/>
                </a:solidFill>
              </a:rPr>
              <a:t>Respect</a:t>
            </a:r>
          </a:p>
          <a:p>
            <a:pPr lvl="1">
              <a:lnSpc>
                <a:spcPct val="120000"/>
              </a:lnSpc>
            </a:pPr>
            <a:r>
              <a:rPr lang="en-US" sz="1795" dirty="0"/>
              <a:t>Everyone gives and feels the respect they deserve as a valued team member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1140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XP Practices   1-3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2116875"/>
            <a:ext cx="8086620" cy="4559228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The Planning Game</a:t>
            </a:r>
          </a:p>
          <a:p>
            <a:pPr marL="642992" lvl="1" indent="-342900"/>
            <a:r>
              <a:rPr lang="en-US" dirty="0"/>
              <a:t>The scope of the next release</a:t>
            </a:r>
          </a:p>
          <a:p>
            <a:pPr marL="642992" lvl="1" indent="-342900"/>
            <a:r>
              <a:rPr lang="en-US" dirty="0"/>
              <a:t>Prioritized on the basis of business value and technical estimates</a:t>
            </a:r>
          </a:p>
          <a:p>
            <a:pPr marL="943084" lvl="2" indent="-342900"/>
            <a:r>
              <a:rPr lang="en-US" dirty="0"/>
              <a:t>The costumer: Scope, prioritizing, sub deliveries</a:t>
            </a:r>
          </a:p>
          <a:p>
            <a:pPr marL="943084" lvl="2" indent="-342900"/>
            <a:r>
              <a:rPr lang="en-US" dirty="0"/>
              <a:t>The developers: Estimates, technical consequences, </a:t>
            </a:r>
            <a:br>
              <a:rPr lang="en-US" dirty="0"/>
            </a:br>
            <a:r>
              <a:rPr lang="en-US" dirty="0"/>
              <a:t>a detailed plan (based on risk)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Small releases</a:t>
            </a:r>
          </a:p>
          <a:p>
            <a:pPr marL="642992" lvl="1" indent="-342900"/>
            <a:r>
              <a:rPr lang="en-US" dirty="0"/>
              <a:t>Put simple system into production quickly</a:t>
            </a:r>
          </a:p>
          <a:p>
            <a:pPr marL="642992" lvl="1" indent="-342900"/>
            <a:r>
              <a:rPr lang="en-US" dirty="0"/>
              <a:t>Small with large value for business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Metaphor</a:t>
            </a:r>
          </a:p>
          <a:p>
            <a:pPr marL="642992" lvl="1" indent="-342900"/>
            <a:r>
              <a:rPr lang="en-US" dirty="0"/>
              <a:t>A shared understanding of the idea – substitutes architectures</a:t>
            </a:r>
          </a:p>
          <a:p>
            <a:pPr marL="642992" lvl="1" indent="-342900"/>
            <a:r>
              <a:rPr lang="en-US" dirty="0"/>
              <a:t>Simple communication tool – naming concept of classes and methods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3474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XP Practices   4-6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spcBef>
                <a:spcPts val="1200"/>
              </a:spcBef>
              <a:buFont typeface="+mj-lt"/>
              <a:buAutoNum type="arabicPeriod" startAt="4"/>
            </a:pPr>
            <a:r>
              <a:rPr lang="en-US" b="1" dirty="0">
                <a:solidFill>
                  <a:srgbClr val="00B050"/>
                </a:solidFill>
              </a:rPr>
              <a:t>Simple Design</a:t>
            </a:r>
          </a:p>
          <a:p>
            <a:pPr marL="642992" lvl="1" indent="-342900"/>
            <a:r>
              <a:rPr lang="en-US" dirty="0"/>
              <a:t>Use the simplest possible design that gets the job done.</a:t>
            </a:r>
          </a:p>
          <a:p>
            <a:pPr marL="642992" lvl="1" indent="-342900"/>
            <a:r>
              <a:rPr lang="en-US" dirty="0"/>
              <a:t>The requirements will change tomorrow, so only do what's needed to meet today's requirements</a:t>
            </a:r>
          </a:p>
          <a:p>
            <a:pPr marL="1295400" lvl="2" indent="-381000">
              <a:lnSpc>
                <a:spcPct val="80000"/>
              </a:lnSpc>
              <a:buFontTx/>
              <a:buAutoNum type="arabicPeriod"/>
            </a:pPr>
            <a:r>
              <a:rPr lang="en-US" sz="1400" dirty="0"/>
              <a:t>Runs all tests</a:t>
            </a:r>
          </a:p>
          <a:p>
            <a:pPr marL="1295400" lvl="2" indent="-381000">
              <a:lnSpc>
                <a:spcPct val="80000"/>
              </a:lnSpc>
              <a:buFontTx/>
              <a:buAutoNum type="arabicPeriod"/>
            </a:pPr>
            <a:r>
              <a:rPr lang="en-US" sz="1400" dirty="0"/>
              <a:t>Avoids redundant code</a:t>
            </a:r>
          </a:p>
          <a:p>
            <a:pPr marL="1295400" lvl="2" indent="-381000">
              <a:lnSpc>
                <a:spcPct val="80000"/>
              </a:lnSpc>
              <a:buFontTx/>
              <a:buAutoNum type="arabicPeriod"/>
            </a:pPr>
            <a:r>
              <a:rPr lang="en-US" sz="1400" dirty="0"/>
              <a:t>Expresses important purposes</a:t>
            </a:r>
          </a:p>
          <a:p>
            <a:pPr marL="1295400" lvl="2" indent="-381000">
              <a:lnSpc>
                <a:spcPct val="80000"/>
              </a:lnSpc>
              <a:buFontTx/>
              <a:buAutoNum type="arabicPeriod"/>
            </a:pPr>
            <a:r>
              <a:rPr lang="en-US" sz="1400" dirty="0"/>
              <a:t>Has as few classes and methods as possible</a:t>
            </a:r>
            <a:endParaRPr lang="en-US" dirty="0"/>
          </a:p>
          <a:p>
            <a:pPr marL="342900" indent="-342900">
              <a:spcBef>
                <a:spcPts val="1200"/>
              </a:spcBef>
              <a:buFont typeface="+mj-lt"/>
              <a:buAutoNum type="arabicPeriod" startAt="4"/>
            </a:pPr>
            <a:r>
              <a:rPr lang="en-US" b="1" dirty="0">
                <a:solidFill>
                  <a:srgbClr val="00B050"/>
                </a:solidFill>
              </a:rPr>
              <a:t>Test</a:t>
            </a:r>
          </a:p>
          <a:p>
            <a:pPr marL="642992" lvl="1" indent="-342900"/>
            <a:r>
              <a:rPr lang="en-US" dirty="0"/>
              <a:t>Continuously to reduce uncertainty</a:t>
            </a:r>
          </a:p>
          <a:p>
            <a:pPr marL="642992" lvl="1" indent="-342900"/>
            <a:r>
              <a:rPr lang="en-US" dirty="0"/>
              <a:t>Programmers </a:t>
            </a:r>
            <a:r>
              <a:rPr lang="en-US" dirty="0" err="1"/>
              <a:t>codeunit</a:t>
            </a:r>
            <a:r>
              <a:rPr lang="en-US" dirty="0"/>
              <a:t> tests</a:t>
            </a:r>
          </a:p>
          <a:p>
            <a:pPr marL="642992" lvl="1" indent="-342900"/>
            <a:r>
              <a:rPr lang="en-US" dirty="0"/>
              <a:t>Customers write acceptance/functional tests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 startAt="4"/>
            </a:pPr>
            <a:r>
              <a:rPr lang="en-US" b="1" dirty="0">
                <a:solidFill>
                  <a:srgbClr val="00B050"/>
                </a:solidFill>
              </a:rPr>
              <a:t>Refactoring</a:t>
            </a:r>
          </a:p>
          <a:p>
            <a:pPr marL="642992" lvl="1" indent="-342900"/>
            <a:r>
              <a:rPr lang="en-US" dirty="0"/>
              <a:t>Constant restructuring of the system without changing the behavior to improve code – to remove duplication, improve communication, simplify, add flexibility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1126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XP Practices   7-9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spcBef>
                <a:spcPts val="1200"/>
              </a:spcBef>
              <a:buFont typeface="+mj-lt"/>
              <a:buAutoNum type="arabicPeriod" startAt="7"/>
            </a:pPr>
            <a:r>
              <a:rPr lang="en-US" b="1" dirty="0">
                <a:solidFill>
                  <a:srgbClr val="00B050"/>
                </a:solidFill>
              </a:rPr>
              <a:t>Pair programming</a:t>
            </a:r>
          </a:p>
          <a:p>
            <a:pPr lvl="1"/>
            <a:r>
              <a:rPr lang="en-US" dirty="0"/>
              <a:t>Programming is a pair activity (driver &amp; navigator roles)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 startAt="7"/>
            </a:pPr>
            <a:r>
              <a:rPr lang="en-US" b="1" dirty="0">
                <a:solidFill>
                  <a:srgbClr val="00B050"/>
                </a:solidFill>
              </a:rPr>
              <a:t>Collective ownership</a:t>
            </a:r>
          </a:p>
          <a:p>
            <a:pPr lvl="1"/>
            <a:r>
              <a:rPr lang="en-US" dirty="0"/>
              <a:t>Not “no ownership”</a:t>
            </a:r>
          </a:p>
          <a:p>
            <a:pPr lvl="1"/>
            <a:r>
              <a:rPr lang="en-US" dirty="0"/>
              <a:t>Not “private” ownership</a:t>
            </a:r>
          </a:p>
          <a:p>
            <a:pPr lvl="1"/>
            <a:r>
              <a:rPr lang="en-US" dirty="0"/>
              <a:t>Anybody can change any code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 startAt="7"/>
            </a:pPr>
            <a:r>
              <a:rPr lang="en-US" b="1" dirty="0">
                <a:solidFill>
                  <a:srgbClr val="00B050"/>
                </a:solidFill>
              </a:rPr>
              <a:t>Continuous integration</a:t>
            </a:r>
          </a:p>
          <a:p>
            <a:pPr lvl="1"/>
            <a:r>
              <a:rPr lang="en-US" dirty="0"/>
              <a:t>Integrate and build the system many times a day, every time a task is completed</a:t>
            </a:r>
          </a:p>
          <a:p>
            <a:pPr lvl="1"/>
            <a:r>
              <a:rPr lang="en-US" dirty="0"/>
              <a:t>Requires the tests to run after integration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5961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XP Practices   10-12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539750" indent="-539750">
              <a:spcBef>
                <a:spcPts val="1200"/>
              </a:spcBef>
              <a:buFont typeface="+mj-lt"/>
              <a:buAutoNum type="arabicPeriod" startAt="10"/>
              <a:tabLst>
                <a:tab pos="539750" algn="l"/>
              </a:tabLst>
            </a:pPr>
            <a:r>
              <a:rPr lang="en-US" b="1" dirty="0">
                <a:solidFill>
                  <a:srgbClr val="FF0000"/>
                </a:solidFill>
              </a:rPr>
              <a:t>40-hour week</a:t>
            </a:r>
          </a:p>
          <a:p>
            <a:pPr marL="808038" lvl="1" indent="-196850"/>
            <a:r>
              <a:rPr lang="en-US" dirty="0"/>
              <a:t>Real productivity</a:t>
            </a:r>
          </a:p>
          <a:p>
            <a:pPr marL="539750" indent="-539750">
              <a:spcBef>
                <a:spcPts val="1200"/>
              </a:spcBef>
              <a:buFont typeface="+mj-lt"/>
              <a:buAutoNum type="arabicPeriod" startAt="10"/>
              <a:tabLst>
                <a:tab pos="539750" algn="l"/>
              </a:tabLst>
            </a:pPr>
            <a:r>
              <a:rPr lang="en-US" b="1" dirty="0">
                <a:solidFill>
                  <a:srgbClr val="FF0000"/>
                </a:solidFill>
              </a:rPr>
              <a:t>On-site customer</a:t>
            </a:r>
          </a:p>
          <a:p>
            <a:pPr marL="808038" lvl="1" indent="-196850"/>
            <a:r>
              <a:rPr lang="en-US" dirty="0"/>
              <a:t>Real live user on the team to answer questions</a:t>
            </a:r>
            <a:br>
              <a:rPr lang="en-US" dirty="0"/>
            </a:br>
            <a:endParaRPr lang="en-US" dirty="0"/>
          </a:p>
          <a:p>
            <a:pPr marL="585788" indent="-528638">
              <a:buFont typeface="+mj-lt"/>
              <a:buAutoNum type="arabicPeriod" startAt="10"/>
            </a:pPr>
            <a:r>
              <a:rPr lang="en-US" b="1" dirty="0">
                <a:solidFill>
                  <a:srgbClr val="00B050"/>
                </a:solidFill>
              </a:rPr>
              <a:t>Coding standards</a:t>
            </a:r>
          </a:p>
          <a:p>
            <a:pPr marL="808038" lvl="1" indent="-196850"/>
            <a:r>
              <a:rPr lang="en-US" dirty="0"/>
              <a:t>Eases communication through the code</a:t>
            </a:r>
          </a:p>
          <a:p>
            <a:pPr marL="808038" lvl="1" indent="-196850"/>
            <a:r>
              <a:rPr lang="en-US" dirty="0"/>
              <a:t>Ideally, you shouldn't be able to tell by looking at it who on the team has touched a specific piece of code.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5117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554804" y="339047"/>
            <a:ext cx="5208998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da-DK" sz="2800" b="1" dirty="0" smtClean="0">
                <a:solidFill>
                  <a:schemeClr val="bg1"/>
                </a:solidFill>
              </a:rPr>
              <a:t>Planen</a:t>
            </a:r>
            <a:endParaRPr lang="da-DK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525333"/>
              </p:ext>
            </p:extLst>
          </p:nvPr>
        </p:nvGraphicFramePr>
        <p:xfrm>
          <a:off x="154379" y="1449140"/>
          <a:ext cx="8585860" cy="31494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4481">
                  <a:extLst>
                    <a:ext uri="{9D8B030D-6E8A-4147-A177-3AD203B41FA5}">
                      <a16:colId xmlns:a16="http://schemas.microsoft.com/office/drawing/2014/main" val="3178614158"/>
                    </a:ext>
                  </a:extLst>
                </a:gridCol>
                <a:gridCol w="1430977">
                  <a:extLst>
                    <a:ext uri="{9D8B030D-6E8A-4147-A177-3AD203B41FA5}">
                      <a16:colId xmlns:a16="http://schemas.microsoft.com/office/drawing/2014/main" val="3715598481"/>
                    </a:ext>
                  </a:extLst>
                </a:gridCol>
                <a:gridCol w="1816239">
                  <a:extLst>
                    <a:ext uri="{9D8B030D-6E8A-4147-A177-3AD203B41FA5}">
                      <a16:colId xmlns:a16="http://schemas.microsoft.com/office/drawing/2014/main" val="2967844384"/>
                    </a:ext>
                  </a:extLst>
                </a:gridCol>
                <a:gridCol w="1375939">
                  <a:extLst>
                    <a:ext uri="{9D8B030D-6E8A-4147-A177-3AD203B41FA5}">
                      <a16:colId xmlns:a16="http://schemas.microsoft.com/office/drawing/2014/main" val="122793606"/>
                    </a:ext>
                  </a:extLst>
                </a:gridCol>
                <a:gridCol w="1662134">
                  <a:extLst>
                    <a:ext uri="{9D8B030D-6E8A-4147-A177-3AD203B41FA5}">
                      <a16:colId xmlns:a16="http://schemas.microsoft.com/office/drawing/2014/main" val="697999891"/>
                    </a:ext>
                  </a:extLst>
                </a:gridCol>
                <a:gridCol w="1596090">
                  <a:extLst>
                    <a:ext uri="{9D8B030D-6E8A-4147-A177-3AD203B41FA5}">
                      <a16:colId xmlns:a16="http://schemas.microsoft.com/office/drawing/2014/main" val="1425667325"/>
                    </a:ext>
                  </a:extLst>
                </a:gridCol>
              </a:tblGrid>
              <a:tr h="156723"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sng" strike="noStrike" dirty="0">
                          <a:solidFill>
                            <a:schemeClr val="tx1"/>
                          </a:solidFill>
                          <a:effectLst/>
                        </a:rPr>
                        <a:t>Uge 43</a:t>
                      </a:r>
                      <a:endParaRPr lang="da-DK" sz="1400" b="0" i="0" u="sng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22-okt</a:t>
                      </a:r>
                      <a:endParaRPr lang="da-DK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23-okt</a:t>
                      </a:r>
                      <a:endParaRPr lang="da-DK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24-okt</a:t>
                      </a:r>
                      <a:endParaRPr lang="da-DK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25-okt</a:t>
                      </a:r>
                      <a:endParaRPr lang="da-DK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26-okt</a:t>
                      </a:r>
                      <a:endParaRPr lang="da-DK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571060"/>
                  </a:ext>
                </a:extLst>
              </a:tr>
              <a:tr h="470169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 dirty="0">
                          <a:effectLst/>
                        </a:rPr>
                        <a:t>8.30-12.00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PAB UP and use cases /stories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A-</a:t>
                      </a:r>
                      <a:r>
                        <a:rPr lang="en-US" sz="1400" u="none" strike="noStrike" dirty="0" err="1">
                          <a:effectLst/>
                        </a:rPr>
                        <a:t>klassen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PAB UP and use cases /stories B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BORG TDD/CI A-</a:t>
                      </a:r>
                      <a:r>
                        <a:rPr lang="en-US" sz="1400" u="none" strike="noStrike" dirty="0" err="1">
                          <a:effectLst/>
                        </a:rPr>
                        <a:t>klasse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PAB Agile </a:t>
                      </a:r>
                      <a:r>
                        <a:rPr lang="en-US" sz="1200" u="none" strike="noStrike" dirty="0" smtClean="0">
                          <a:effectLst/>
                        </a:rPr>
                        <a:t>Methods</a:t>
                      </a:r>
                    </a:p>
                    <a:p>
                      <a:pPr algn="l" fontAlgn="t"/>
                      <a:r>
                        <a:rPr lang="en-US" sz="1200" u="none" strike="noStrike" dirty="0" smtClean="0">
                          <a:effectLst/>
                        </a:rPr>
                        <a:t>&amp; </a:t>
                      </a:r>
                      <a:r>
                        <a:rPr lang="en-US" sz="1200" u="none" strike="noStrike" dirty="0">
                          <a:effectLst/>
                        </a:rPr>
                        <a:t>XP 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 dirty="0">
                          <a:effectLst/>
                        </a:rPr>
                        <a:t>PAB Agile </a:t>
                      </a:r>
                      <a:r>
                        <a:rPr lang="da-DK" sz="1200" u="none" strike="noStrike" dirty="0" smtClean="0">
                          <a:effectLst/>
                        </a:rPr>
                        <a:t>Methods</a:t>
                      </a:r>
                    </a:p>
                    <a:p>
                      <a:pPr algn="l" fontAlgn="t"/>
                      <a:r>
                        <a:rPr lang="da-DK" sz="1200" u="none" strike="noStrike" dirty="0" smtClean="0">
                          <a:effectLst/>
                        </a:rPr>
                        <a:t>&amp; </a:t>
                      </a:r>
                      <a:r>
                        <a:rPr lang="da-DK" sz="1200" u="none" strike="noStrike" dirty="0">
                          <a:effectLst/>
                        </a:rPr>
                        <a:t>XP B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 dirty="0">
                          <a:effectLst/>
                        </a:rPr>
                        <a:t>BORG </a:t>
                      </a:r>
                      <a:r>
                        <a:rPr lang="da-DK" sz="1400" u="none" strike="noStrike" dirty="0" err="1">
                          <a:effectLst/>
                        </a:rPr>
                        <a:t>Studypoint</a:t>
                      </a:r>
                      <a:r>
                        <a:rPr lang="da-DK" sz="1400" u="none" strike="noStrike" dirty="0">
                          <a:effectLst/>
                        </a:rPr>
                        <a:t> </a:t>
                      </a:r>
                      <a:r>
                        <a:rPr lang="da-DK" sz="1400" u="none" strike="noStrike" dirty="0" err="1">
                          <a:effectLst/>
                        </a:rPr>
                        <a:t>exercise</a:t>
                      </a:r>
                      <a:r>
                        <a:rPr lang="da-DK" sz="1400" u="none" strike="noStrike" dirty="0">
                          <a:effectLst/>
                        </a:rPr>
                        <a:t> (</a:t>
                      </a:r>
                      <a:r>
                        <a:rPr lang="da-DK" sz="1400" u="none" strike="noStrike" dirty="0" err="1">
                          <a:effectLst/>
                        </a:rPr>
                        <a:t>Scrum</a:t>
                      </a:r>
                      <a:r>
                        <a:rPr lang="da-DK" sz="1400" u="none" strike="noStrike" dirty="0">
                          <a:effectLst/>
                        </a:rPr>
                        <a:t> + XP ) samt </a:t>
                      </a:r>
                      <a:r>
                        <a:rPr lang="da-DK" sz="1400" u="none" strike="noStrike" dirty="0" smtClean="0">
                          <a:effectLst/>
                        </a:rPr>
                        <a:t>TDD/CI</a:t>
                      </a:r>
                      <a:endParaRPr lang="da-D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extLst>
                  <a:ext uri="{0D108BD9-81ED-4DB2-BD59-A6C34878D82A}">
                    <a16:rowId xmlns:a16="http://schemas.microsoft.com/office/drawing/2014/main" val="204917566"/>
                  </a:ext>
                </a:extLst>
              </a:tr>
              <a:tr h="313446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12.30-16.00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>
                          <a:effectLst/>
                        </a:rPr>
                        <a:t>BORG TDD/CI</a:t>
                      </a:r>
                      <a:br>
                        <a:rPr lang="da-DK" sz="1400" u="none" strike="noStrike">
                          <a:effectLst/>
                        </a:rPr>
                      </a:br>
                      <a:r>
                        <a:rPr lang="da-DK" sz="1400" u="none" strike="noStrike">
                          <a:effectLst/>
                        </a:rPr>
                        <a:t>B-klassen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 dirty="0">
                          <a:effectLst/>
                        </a:rPr>
                        <a:t>PAB Agile </a:t>
                      </a:r>
                      <a:r>
                        <a:rPr lang="da-DK" sz="1200" u="none" strike="noStrike" dirty="0" smtClean="0">
                          <a:effectLst/>
                        </a:rPr>
                        <a:t>Methods</a:t>
                      </a:r>
                    </a:p>
                    <a:p>
                      <a:pPr algn="l" fontAlgn="t"/>
                      <a:r>
                        <a:rPr lang="da-DK" sz="1200" u="none" strike="noStrike" dirty="0" smtClean="0">
                          <a:effectLst/>
                        </a:rPr>
                        <a:t>&amp; </a:t>
                      </a:r>
                      <a:r>
                        <a:rPr lang="da-DK" sz="1200" u="none" strike="noStrike" dirty="0">
                          <a:effectLst/>
                        </a:rPr>
                        <a:t>XP B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PAB Agile </a:t>
                      </a:r>
                      <a:r>
                        <a:rPr lang="en-US" sz="1200" u="none" strike="noStrike" dirty="0" smtClean="0">
                          <a:effectLst/>
                        </a:rPr>
                        <a:t>Methods</a:t>
                      </a:r>
                    </a:p>
                    <a:p>
                      <a:pPr algn="l" fontAlgn="t"/>
                      <a:r>
                        <a:rPr lang="en-US" sz="1200" u="none" strike="noStrike" dirty="0" smtClean="0">
                          <a:effectLst/>
                        </a:rPr>
                        <a:t>&amp; </a:t>
                      </a:r>
                      <a:r>
                        <a:rPr lang="en-US" sz="1200" u="none" strike="noStrike" dirty="0">
                          <a:effectLst/>
                        </a:rPr>
                        <a:t>XP 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extLst>
                  <a:ext uri="{0D108BD9-81ED-4DB2-BD59-A6C34878D82A}">
                    <a16:rowId xmlns:a16="http://schemas.microsoft.com/office/drawing/2014/main" val="3279999645"/>
                  </a:ext>
                </a:extLst>
              </a:tr>
              <a:tr h="146612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 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 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extLst>
                  <a:ext uri="{0D108BD9-81ED-4DB2-BD59-A6C34878D82A}">
                    <a16:rowId xmlns:a16="http://schemas.microsoft.com/office/drawing/2014/main" val="3808266486"/>
                  </a:ext>
                </a:extLst>
              </a:tr>
              <a:tr h="146612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sng" strike="noStrike">
                          <a:effectLst/>
                        </a:rPr>
                        <a:t>Uge 47</a:t>
                      </a:r>
                      <a:endParaRPr lang="da-DK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>
                          <a:effectLst/>
                        </a:rPr>
                        <a:t>19-nov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>
                          <a:effectLst/>
                        </a:rPr>
                        <a:t>20-nov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>
                          <a:effectLst/>
                        </a:rPr>
                        <a:t>21-nov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>
                          <a:effectLst/>
                        </a:rPr>
                        <a:t>22-nov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200" u="none" strike="noStrike" dirty="0">
                          <a:effectLst/>
                        </a:rPr>
                        <a:t>23-nov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647972"/>
                  </a:ext>
                </a:extLst>
              </a:tr>
              <a:tr h="470169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8.30-12.00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>
                          <a:effectLst/>
                        </a:rPr>
                        <a:t>PAB</a:t>
                      </a:r>
                      <a:br>
                        <a:rPr lang="da-DK" sz="1400" u="none" strike="noStrike">
                          <a:effectLst/>
                        </a:rPr>
                      </a:br>
                      <a:r>
                        <a:rPr lang="da-DK" sz="1400" u="none" strike="noStrike">
                          <a:effectLst/>
                        </a:rPr>
                        <a:t>De skal have user stories klar i Taiga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extLst>
                  <a:ext uri="{0D108BD9-81ED-4DB2-BD59-A6C34878D82A}">
                    <a16:rowId xmlns:a16="http://schemas.microsoft.com/office/drawing/2014/main" val="3874821035"/>
                  </a:ext>
                </a:extLst>
              </a:tr>
              <a:tr h="470169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12.30-16.00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400" u="none" strike="noStrike">
                          <a:effectLst/>
                        </a:rPr>
                        <a:t>PAB</a:t>
                      </a:r>
                      <a:br>
                        <a:rPr lang="da-DK" sz="1400" u="none" strike="noStrike">
                          <a:effectLst/>
                        </a:rPr>
                      </a:br>
                      <a:r>
                        <a:rPr lang="da-DK" sz="1400" u="none" strike="noStrike">
                          <a:effectLst/>
                        </a:rPr>
                        <a:t>De skal have user stories klar i Taiga</a:t>
                      </a:r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56" marR="5056" marT="5056" marB="0"/>
                </a:tc>
                <a:extLst>
                  <a:ext uri="{0D108BD9-81ED-4DB2-BD59-A6C34878D82A}">
                    <a16:rowId xmlns:a16="http://schemas.microsoft.com/office/drawing/2014/main" val="154874250"/>
                  </a:ext>
                </a:extLst>
              </a:tr>
              <a:tr h="146612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>
                          <a:effectLst/>
                        </a:rPr>
                        <a:t> 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6" marR="5056" marT="5056" marB="0"/>
                </a:tc>
                <a:extLst>
                  <a:ext uri="{0D108BD9-81ED-4DB2-BD59-A6C34878D82A}">
                    <a16:rowId xmlns:a16="http://schemas.microsoft.com/office/drawing/2014/main" val="3254253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07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Focus in the Project 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10347" y="1813120"/>
            <a:ext cx="8086620" cy="4175770"/>
          </a:xfrm>
        </p:spPr>
        <p:txBody>
          <a:bodyPr/>
          <a:lstStyle/>
          <a:p>
            <a:pPr marL="1166813" lvl="2" indent="-360363"/>
            <a:r>
              <a:rPr lang="en-US" sz="2400" dirty="0">
                <a:solidFill>
                  <a:srgbClr val="00B050"/>
                </a:solidFill>
              </a:rPr>
              <a:t>Simple design </a:t>
            </a:r>
          </a:p>
          <a:p>
            <a:pPr marL="1166813" lvl="2" indent="-360363"/>
            <a:r>
              <a:rPr lang="en-US" sz="2400" dirty="0">
                <a:solidFill>
                  <a:srgbClr val="00B050"/>
                </a:solidFill>
              </a:rPr>
              <a:t>Testing</a:t>
            </a:r>
          </a:p>
          <a:p>
            <a:pPr marL="1166813" lvl="2" indent="-360363"/>
            <a:r>
              <a:rPr lang="en-US" sz="2400" dirty="0">
                <a:solidFill>
                  <a:srgbClr val="00B050"/>
                </a:solidFill>
              </a:rPr>
              <a:t>Collective Ownership</a:t>
            </a:r>
          </a:p>
          <a:p>
            <a:pPr marL="1166813" lvl="2" indent="-360363"/>
            <a:r>
              <a:rPr lang="en-US" sz="2400" dirty="0">
                <a:solidFill>
                  <a:srgbClr val="00B050"/>
                </a:solidFill>
              </a:rPr>
              <a:t>Refactoring</a:t>
            </a:r>
          </a:p>
          <a:p>
            <a:pPr marL="1166813" lvl="2" indent="-360363"/>
            <a:r>
              <a:rPr lang="en-US" sz="2400" dirty="0">
                <a:solidFill>
                  <a:srgbClr val="00B050"/>
                </a:solidFill>
              </a:rPr>
              <a:t>Continuous Integration</a:t>
            </a:r>
          </a:p>
          <a:p>
            <a:pPr marL="1166813" lvl="2" indent="-360363"/>
            <a:r>
              <a:rPr lang="en-US" sz="2400" dirty="0">
                <a:solidFill>
                  <a:srgbClr val="00B050"/>
                </a:solidFill>
              </a:rPr>
              <a:t>Pair Programming</a:t>
            </a:r>
          </a:p>
          <a:p>
            <a:pPr marL="1166813" lvl="2" indent="-360363"/>
            <a:r>
              <a:rPr lang="en-US" sz="2400" dirty="0">
                <a:solidFill>
                  <a:srgbClr val="00B050"/>
                </a:solidFill>
              </a:rPr>
              <a:t>Coding Standard</a:t>
            </a:r>
          </a:p>
        </p:txBody>
      </p:sp>
    </p:spTree>
    <p:extLst>
      <p:ext uri="{BB962C8B-B14F-4D97-AF65-F5344CB8AC3E}">
        <p14:creationId xmlns:p14="http://schemas.microsoft.com/office/powerpoint/2010/main" val="203896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Exercises - Input to report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sz="1800" b="1" dirty="0">
                <a:solidFill>
                  <a:srgbClr val="00B050"/>
                </a:solidFill>
              </a:rPr>
              <a:t>P</a:t>
            </a:r>
            <a:r>
              <a:rPr lang="en-GB" sz="1800" dirty="0">
                <a:solidFill>
                  <a:srgbClr val="00B050"/>
                </a:solidFill>
              </a:rPr>
              <a:t>lan – What do we intend to do?</a:t>
            </a:r>
          </a:p>
          <a:p>
            <a:pPr>
              <a:spcBef>
                <a:spcPts val="0"/>
              </a:spcBef>
            </a:pPr>
            <a:endParaRPr lang="en-GB" sz="1800" dirty="0"/>
          </a:p>
          <a:p>
            <a:pPr>
              <a:spcBef>
                <a:spcPts val="0"/>
              </a:spcBef>
            </a:pPr>
            <a:r>
              <a:rPr lang="en-GB" sz="1800" b="1" dirty="0">
                <a:solidFill>
                  <a:srgbClr val="00B0F0"/>
                </a:solidFill>
              </a:rPr>
              <a:t>P</a:t>
            </a:r>
            <a:r>
              <a:rPr lang="en-GB" sz="1800" dirty="0">
                <a:solidFill>
                  <a:srgbClr val="00B0F0"/>
                </a:solidFill>
              </a:rPr>
              <a:t>rocess - What did we do?</a:t>
            </a:r>
          </a:p>
          <a:p>
            <a:pPr lvl="1">
              <a:spcBef>
                <a:spcPts val="0"/>
              </a:spcBef>
            </a:pP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 notes during the project!</a:t>
            </a:r>
          </a:p>
          <a:p>
            <a:pPr>
              <a:spcBef>
                <a:spcPts val="0"/>
              </a:spcBef>
            </a:pPr>
            <a:endParaRPr lang="en-GB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GB" sz="1800" b="1" dirty="0">
                <a:solidFill>
                  <a:schemeClr val="accent6"/>
                </a:solidFill>
              </a:rPr>
              <a:t>R</a:t>
            </a:r>
            <a:r>
              <a:rPr lang="en-GB" sz="1800" dirty="0">
                <a:solidFill>
                  <a:schemeClr val="accent6"/>
                </a:solidFill>
              </a:rPr>
              <a:t>eflection – What have we and others learned from this?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endParaRPr lang="en-GB" sz="1800" dirty="0"/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endParaRPr lang="en-GB" sz="1800" dirty="0"/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endParaRPr lang="en-GB" sz="1800" dirty="0"/>
          </a:p>
          <a:p>
            <a:pPr>
              <a:spcBef>
                <a:spcPts val="0"/>
              </a:spcBef>
            </a:pPr>
            <a:r>
              <a:rPr lang="en-GB" sz="1800" dirty="0"/>
              <a:t>Start making a plan for how to use the XP practices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endParaRPr lang="en-GB" sz="1800" dirty="0"/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77580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tekst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/>
              <a:t>PPR - example Simple design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2116875"/>
            <a:ext cx="8086620" cy="44805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1800" b="1" dirty="0"/>
              <a:t>Plan for simple design:</a:t>
            </a:r>
          </a:p>
          <a:p>
            <a:r>
              <a:rPr lang="en-GB" sz="1800" dirty="0"/>
              <a:t>The XP practice Simple design states that…</a:t>
            </a:r>
          </a:p>
          <a:p>
            <a:r>
              <a:rPr lang="en-GB" sz="1800" dirty="0"/>
              <a:t>In our project we have planned to handle simple design by …</a:t>
            </a:r>
          </a:p>
          <a:p>
            <a:pPr marL="0" indent="0">
              <a:buNone/>
            </a:pPr>
            <a:r>
              <a:rPr lang="en-GB" sz="1800" dirty="0"/>
              <a:t> </a:t>
            </a:r>
          </a:p>
          <a:p>
            <a:pPr marL="0" indent="0">
              <a:buNone/>
            </a:pPr>
            <a:r>
              <a:rPr lang="en-GB" sz="1800" b="1" dirty="0"/>
              <a:t>Process regarding simple design:</a:t>
            </a:r>
          </a:p>
          <a:p>
            <a:r>
              <a:rPr lang="en-GB" sz="1800" dirty="0"/>
              <a:t>I the first sprint of the project we had a hard time keeping the design simple because …</a:t>
            </a:r>
          </a:p>
          <a:p>
            <a:r>
              <a:rPr lang="en-GB" sz="1800" dirty="0"/>
              <a:t>In the next sprint we refactored the design so that …</a:t>
            </a:r>
          </a:p>
          <a:p>
            <a:r>
              <a:rPr lang="en-GB" sz="1800" dirty="0"/>
              <a:t>We ended up with a design that …</a:t>
            </a:r>
          </a:p>
          <a:p>
            <a:pPr marL="0" indent="0">
              <a:buNone/>
            </a:pPr>
            <a:r>
              <a:rPr lang="en-GB" sz="1800" dirty="0"/>
              <a:t> </a:t>
            </a:r>
          </a:p>
          <a:p>
            <a:pPr marL="0" indent="0">
              <a:buNone/>
            </a:pPr>
            <a:r>
              <a:rPr lang="en-GB" sz="1800" b="1" dirty="0"/>
              <a:t>Reflection over simple design:</a:t>
            </a:r>
          </a:p>
          <a:p>
            <a:r>
              <a:rPr lang="en-GB" sz="1800" dirty="0"/>
              <a:t>It was our intent  (see paragraph regarding plan for simple design) that we would handle simple design by …</a:t>
            </a:r>
          </a:p>
          <a:p>
            <a:r>
              <a:rPr lang="en-GB" sz="1800" dirty="0"/>
              <a:t>But in the project we ended up by …</a:t>
            </a:r>
          </a:p>
          <a:p>
            <a:r>
              <a:rPr lang="en-GB" sz="1800" dirty="0"/>
              <a:t>If we were to do a similar project again we would …</a:t>
            </a:r>
          </a:p>
          <a:p>
            <a:r>
              <a:rPr lang="en-GB" sz="1800" dirty="0"/>
              <a:t>Generally speaking  our experience with simple design is that …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64294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Relevant XP videos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Refactoring and test:</a:t>
            </a:r>
          </a:p>
          <a:p>
            <a:pPr marL="712788" indent="-254000"/>
            <a:r>
              <a:rPr lang="en-GB" dirty="0">
                <a:hlinkClick r:id="rId2"/>
              </a:rPr>
              <a:t>https://www.youtube.com/watch?v=vqEg37e4Mkw</a:t>
            </a:r>
            <a:r>
              <a:rPr lang="en-GB" dirty="0"/>
              <a:t>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Agile in general:</a:t>
            </a:r>
          </a:p>
          <a:p>
            <a:pPr marL="712788" indent="-254000"/>
            <a:r>
              <a:rPr lang="en-GB" dirty="0"/>
              <a:t>Small releases</a:t>
            </a:r>
          </a:p>
          <a:p>
            <a:pPr marL="712788" indent="-254000"/>
            <a:r>
              <a:rPr lang="en-GB" dirty="0"/>
              <a:t>Continuous integration</a:t>
            </a:r>
          </a:p>
          <a:p>
            <a:pPr marL="712788" indent="-254000"/>
            <a:r>
              <a:rPr lang="en-GB" dirty="0"/>
              <a:t>Pair programming</a:t>
            </a:r>
          </a:p>
          <a:p>
            <a:pPr marL="712788" indent="-254000"/>
            <a:r>
              <a:rPr lang="en-GB" dirty="0"/>
              <a:t>Feedback and communication</a:t>
            </a:r>
          </a:p>
          <a:p>
            <a:pPr marL="712788" indent="-254000"/>
            <a:r>
              <a:rPr lang="en-GB" sz="1800" dirty="0">
                <a:hlinkClick r:id="rId3"/>
              </a:rPr>
              <a:t>https://www.youtube.com/watch?v=GE6lbPLEAzc</a:t>
            </a:r>
            <a:endParaRPr lang="en-GB" sz="18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304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lvl="0" indent="-342900" defTabSz="914400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b="1" dirty="0"/>
              <a:t>Kent Beck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Extreme programming explained </a:t>
            </a:r>
          </a:p>
          <a:p>
            <a:pPr marL="852488" lvl="1" indent="-290513" defTabSz="914400">
              <a:spcBef>
                <a:spcPts val="0"/>
              </a:spcBef>
              <a:buClrTx/>
              <a:buFont typeface="+mj-lt"/>
              <a:buAutoNum type="arabicPeriod"/>
              <a:tabLst>
                <a:tab pos="1685925" algn="l"/>
              </a:tabLst>
            </a:pPr>
            <a:r>
              <a:rPr lang="en-US" dirty="0"/>
              <a:t>Chap 1	</a:t>
            </a:r>
            <a:r>
              <a:rPr lang="en-US" dirty="0">
                <a:hlinkClick r:id="rId2"/>
              </a:rPr>
              <a:t>Risk: The basic problem </a:t>
            </a:r>
            <a:endParaRPr lang="en-US" dirty="0"/>
          </a:p>
          <a:p>
            <a:pPr marL="852488" lvl="1" indent="-290513" defTabSz="914400">
              <a:spcBef>
                <a:spcPts val="0"/>
              </a:spcBef>
              <a:buClrTx/>
              <a:buFont typeface="+mj-lt"/>
              <a:buAutoNum type="arabicPeriod"/>
              <a:tabLst>
                <a:tab pos="1685925" algn="l"/>
              </a:tabLst>
            </a:pPr>
            <a:r>
              <a:rPr lang="en-US" dirty="0"/>
              <a:t>Chap 4	</a:t>
            </a:r>
            <a:r>
              <a:rPr lang="en-US" dirty="0">
                <a:hlinkClick r:id="rId3"/>
              </a:rPr>
              <a:t>Four Variables </a:t>
            </a:r>
            <a:endParaRPr lang="en-US" dirty="0"/>
          </a:p>
          <a:p>
            <a:pPr marL="852488" lvl="1" indent="-290513" defTabSz="914400">
              <a:spcBef>
                <a:spcPts val="0"/>
              </a:spcBef>
              <a:buClrTx/>
              <a:buFont typeface="+mj-lt"/>
              <a:buAutoNum type="arabicPeriod"/>
              <a:tabLst>
                <a:tab pos="1685925" algn="l"/>
              </a:tabLst>
            </a:pPr>
            <a:r>
              <a:rPr lang="en-US" dirty="0"/>
              <a:t>Chap 10	</a:t>
            </a:r>
            <a:r>
              <a:rPr lang="en-US" dirty="0">
                <a:hlinkClick r:id="rId4"/>
              </a:rPr>
              <a:t>A Quick Overview (practices) </a:t>
            </a:r>
            <a:endParaRPr lang="en-US" dirty="0"/>
          </a:p>
          <a:p>
            <a:pPr marL="852488" lvl="1" indent="-290513" defTabSz="914400">
              <a:spcBef>
                <a:spcPts val="0"/>
              </a:spcBef>
              <a:buClrTx/>
              <a:buFont typeface="+mj-lt"/>
              <a:buAutoNum type="arabicPeriod"/>
              <a:tabLst>
                <a:tab pos="1685925" algn="l"/>
              </a:tabLst>
            </a:pPr>
            <a:r>
              <a:rPr lang="en-US" dirty="0"/>
              <a:t>Chap 11	</a:t>
            </a:r>
            <a:r>
              <a:rPr lang="en-US" dirty="0">
                <a:hlinkClick r:id="rId5"/>
              </a:rPr>
              <a:t>How Could This Work? </a:t>
            </a:r>
            <a:endParaRPr lang="en-US" dirty="0"/>
          </a:p>
          <a:p>
            <a:pPr marL="342900" lvl="0" indent="-342900" defTabSz="914400">
              <a:spcBef>
                <a:spcPts val="0"/>
              </a:spcBef>
              <a:buClrTx/>
              <a:buFont typeface="+mj-lt"/>
              <a:buAutoNum type="arabicPeriod"/>
            </a:pPr>
            <a:endParaRPr lang="en-US" dirty="0"/>
          </a:p>
          <a:p>
            <a:pPr marL="342900" lvl="0" indent="-342900" defTabSz="914400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b="1" dirty="0"/>
              <a:t>Joshua </a:t>
            </a:r>
            <a:r>
              <a:rPr lang="en-US" b="1" dirty="0" err="1"/>
              <a:t>Kerievsky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Extreme Programming Playbook </a:t>
            </a:r>
            <a:r>
              <a:rPr lang="en-US" dirty="0">
                <a:hlinkClick r:id="rId6"/>
              </a:rPr>
              <a:t>https://www.industriallogic.com/wp-content/uploads/2005/09/xpplaybook.pdf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260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8026"/>
              </p:ext>
            </p:extLst>
          </p:nvPr>
        </p:nvGraphicFramePr>
        <p:xfrm>
          <a:off x="217682" y="633497"/>
          <a:ext cx="8505075" cy="49915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7852">
                  <a:extLst>
                    <a:ext uri="{9D8B030D-6E8A-4147-A177-3AD203B41FA5}">
                      <a16:colId xmlns:a16="http://schemas.microsoft.com/office/drawing/2014/main" val="2559125563"/>
                    </a:ext>
                  </a:extLst>
                </a:gridCol>
                <a:gridCol w="1417513">
                  <a:extLst>
                    <a:ext uri="{9D8B030D-6E8A-4147-A177-3AD203B41FA5}">
                      <a16:colId xmlns:a16="http://schemas.microsoft.com/office/drawing/2014/main" val="1462559969"/>
                    </a:ext>
                  </a:extLst>
                </a:gridCol>
                <a:gridCol w="1799151">
                  <a:extLst>
                    <a:ext uri="{9D8B030D-6E8A-4147-A177-3AD203B41FA5}">
                      <a16:colId xmlns:a16="http://schemas.microsoft.com/office/drawing/2014/main" val="1173827732"/>
                    </a:ext>
                  </a:extLst>
                </a:gridCol>
                <a:gridCol w="1362992">
                  <a:extLst>
                    <a:ext uri="{9D8B030D-6E8A-4147-A177-3AD203B41FA5}">
                      <a16:colId xmlns:a16="http://schemas.microsoft.com/office/drawing/2014/main" val="1157338481"/>
                    </a:ext>
                  </a:extLst>
                </a:gridCol>
                <a:gridCol w="1646495">
                  <a:extLst>
                    <a:ext uri="{9D8B030D-6E8A-4147-A177-3AD203B41FA5}">
                      <a16:colId xmlns:a16="http://schemas.microsoft.com/office/drawing/2014/main" val="3580723721"/>
                    </a:ext>
                  </a:extLst>
                </a:gridCol>
                <a:gridCol w="1581072">
                  <a:extLst>
                    <a:ext uri="{9D8B030D-6E8A-4147-A177-3AD203B41FA5}">
                      <a16:colId xmlns:a16="http://schemas.microsoft.com/office/drawing/2014/main" val="4121467398"/>
                    </a:ext>
                  </a:extLst>
                </a:gridCol>
              </a:tblGrid>
              <a:tr h="188004">
                <a:tc>
                  <a:txBody>
                    <a:bodyPr/>
                    <a:lstStyle/>
                    <a:p>
                      <a:pPr algn="l" fontAlgn="t"/>
                      <a:r>
                        <a:rPr lang="da-DK" sz="1100" u="sng" strike="noStrike" dirty="0">
                          <a:effectLst/>
                        </a:rPr>
                        <a:t>Uge 43</a:t>
                      </a:r>
                      <a:endParaRPr lang="da-DK" sz="11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58" marR="4458" marT="4458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100" u="none" strike="noStrike" dirty="0">
                          <a:effectLst/>
                        </a:rPr>
                        <a:t>22-okt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100" u="none" strike="noStrike" dirty="0">
                          <a:effectLst/>
                        </a:rPr>
                        <a:t>23-okt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100" u="none" strike="noStrike" dirty="0">
                          <a:effectLst/>
                        </a:rPr>
                        <a:t>24-okt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100" u="none" strike="noStrike" dirty="0">
                          <a:effectLst/>
                        </a:rPr>
                        <a:t>25-okt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100" u="none" strike="noStrike" dirty="0">
                          <a:effectLst/>
                        </a:rPr>
                        <a:t>26-okt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520159"/>
                  </a:ext>
                </a:extLst>
              </a:tr>
              <a:tr h="524575">
                <a:tc>
                  <a:txBody>
                    <a:bodyPr/>
                    <a:lstStyle/>
                    <a:p>
                      <a:pPr algn="l" fontAlgn="t"/>
                      <a:r>
                        <a:rPr lang="da-DK" sz="1100" u="none" strike="noStrike">
                          <a:effectLst/>
                        </a:rPr>
                        <a:t>8.30-12.00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PAB UP and use cases /stories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A-</a:t>
                      </a:r>
                      <a:r>
                        <a:rPr lang="en-US" sz="1100" u="none" strike="noStrike" dirty="0" err="1">
                          <a:effectLst/>
                        </a:rPr>
                        <a:t>klassen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58" marR="4458" marT="445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PAB UP and use cases /stories B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BORG TDD/CI A-</a:t>
                      </a:r>
                      <a:r>
                        <a:rPr lang="en-US" sz="1100" u="none" strike="noStrike" dirty="0" err="1">
                          <a:effectLst/>
                        </a:rPr>
                        <a:t>klasse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58" marR="4458" marT="445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PAB Agile Methods &amp; XP 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100" u="none" strike="noStrike">
                          <a:effectLst/>
                        </a:rPr>
                        <a:t>PAB Agile Methods &amp; XP B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100" u="none" strike="noStrike" dirty="0">
                          <a:effectLst/>
                        </a:rPr>
                        <a:t>BORG </a:t>
                      </a:r>
                      <a:r>
                        <a:rPr lang="da-DK" sz="1100" u="none" strike="noStrike" dirty="0" err="1">
                          <a:effectLst/>
                        </a:rPr>
                        <a:t>Studypoint</a:t>
                      </a:r>
                      <a:r>
                        <a:rPr lang="da-DK" sz="1100" u="none" strike="noStrike" dirty="0">
                          <a:effectLst/>
                        </a:rPr>
                        <a:t> </a:t>
                      </a:r>
                      <a:r>
                        <a:rPr lang="da-DK" sz="1100" u="none" strike="noStrike" dirty="0" err="1">
                          <a:effectLst/>
                        </a:rPr>
                        <a:t>exercise</a:t>
                      </a:r>
                      <a:r>
                        <a:rPr lang="da-DK" sz="1100" u="none" strike="noStrike" dirty="0">
                          <a:effectLst/>
                        </a:rPr>
                        <a:t> (</a:t>
                      </a:r>
                      <a:r>
                        <a:rPr lang="da-DK" sz="1100" u="none" strike="noStrike" dirty="0" err="1">
                          <a:effectLst/>
                        </a:rPr>
                        <a:t>Scrum</a:t>
                      </a:r>
                      <a:r>
                        <a:rPr lang="da-DK" sz="1100" u="none" strike="noStrike" dirty="0">
                          <a:effectLst/>
                        </a:rPr>
                        <a:t> + XP ) samt TDD/CI</a:t>
                      </a:r>
                      <a:br>
                        <a:rPr lang="da-DK" sz="1100" u="none" strike="noStrike" dirty="0">
                          <a:effectLst/>
                        </a:rPr>
                      </a:br>
                      <a:r>
                        <a:rPr lang="da-DK" sz="1100" u="none" strike="noStrike" dirty="0">
                          <a:effectLst/>
                        </a:rPr>
                        <a:t>+ evt. PAB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58" marR="4458" marT="4458" marB="0"/>
                </a:tc>
                <a:extLst>
                  <a:ext uri="{0D108BD9-81ED-4DB2-BD59-A6C34878D82A}">
                    <a16:rowId xmlns:a16="http://schemas.microsoft.com/office/drawing/2014/main" val="681985463"/>
                  </a:ext>
                </a:extLst>
              </a:tr>
              <a:tr h="410581">
                <a:tc>
                  <a:txBody>
                    <a:bodyPr/>
                    <a:lstStyle/>
                    <a:p>
                      <a:pPr algn="l" fontAlgn="t"/>
                      <a:r>
                        <a:rPr lang="da-DK" sz="1100" u="none" strike="noStrike">
                          <a:effectLst/>
                        </a:rPr>
                        <a:t>12.30-16.00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100" u="none" strike="noStrike" dirty="0">
                          <a:effectLst/>
                        </a:rPr>
                        <a:t>BORG TDD/CI</a:t>
                      </a:r>
                      <a:br>
                        <a:rPr lang="da-DK" sz="1100" u="none" strike="noStrike" dirty="0">
                          <a:effectLst/>
                        </a:rPr>
                      </a:br>
                      <a:r>
                        <a:rPr lang="da-DK" sz="1100" u="none" strike="noStrike" dirty="0">
                          <a:effectLst/>
                        </a:rPr>
                        <a:t>B-klassen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58" marR="4458" marT="4458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58" marR="4458" marT="445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100" u="none" strike="noStrike">
                          <a:effectLst/>
                        </a:rPr>
                        <a:t>PAB Agile Methods &amp; XP B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PAB Agile Methods &amp; XP 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/>
                </a:tc>
                <a:extLst>
                  <a:ext uri="{0D108BD9-81ED-4DB2-BD59-A6C34878D82A}">
                    <a16:rowId xmlns:a16="http://schemas.microsoft.com/office/drawing/2014/main" val="3539861177"/>
                  </a:ext>
                </a:extLst>
              </a:tr>
              <a:tr h="177931">
                <a:tc>
                  <a:txBody>
                    <a:bodyPr/>
                    <a:lstStyle/>
                    <a:p>
                      <a:pPr algn="l" fontAlgn="t"/>
                      <a:r>
                        <a:rPr lang="da-DK" sz="1100" u="sng" strike="noStrike" dirty="0">
                          <a:effectLst/>
                        </a:rPr>
                        <a:t>Uge 47</a:t>
                      </a:r>
                      <a:endParaRPr lang="da-DK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100" u="none" strike="noStrike">
                          <a:effectLst/>
                        </a:rPr>
                        <a:t>19-nov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100" u="none" strike="noStrike">
                          <a:effectLst/>
                        </a:rPr>
                        <a:t>20-nov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100" u="none" strike="noStrike">
                          <a:effectLst/>
                        </a:rPr>
                        <a:t>21-nov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100" u="none" strike="noStrike">
                          <a:effectLst/>
                        </a:rPr>
                        <a:t>22-nov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100" u="none" strike="noStrike" dirty="0">
                          <a:effectLst/>
                        </a:rPr>
                        <a:t>23-nov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/>
                </a:tc>
                <a:extLst>
                  <a:ext uri="{0D108BD9-81ED-4DB2-BD59-A6C34878D82A}">
                    <a16:rowId xmlns:a16="http://schemas.microsoft.com/office/drawing/2014/main" val="2672293473"/>
                  </a:ext>
                </a:extLst>
              </a:tr>
              <a:tr h="524575">
                <a:tc>
                  <a:txBody>
                    <a:bodyPr/>
                    <a:lstStyle/>
                    <a:p>
                      <a:pPr algn="l" fontAlgn="t"/>
                      <a:r>
                        <a:rPr lang="da-DK" sz="1100" u="none" strike="noStrike">
                          <a:effectLst/>
                        </a:rPr>
                        <a:t>8.30-12.00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100" u="none" strike="noStrike">
                          <a:effectLst/>
                        </a:rPr>
                        <a:t>PAB</a:t>
                      </a:r>
                      <a:br>
                        <a:rPr lang="da-DK" sz="1100" u="none" strike="noStrike">
                          <a:effectLst/>
                        </a:rPr>
                      </a:br>
                      <a:r>
                        <a:rPr lang="da-DK" sz="1100" u="none" strike="noStrike">
                          <a:effectLst/>
                        </a:rPr>
                        <a:t>De skal have user stories klar i Taiga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58" marR="4458" marT="4458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/>
                </a:tc>
                <a:extLst>
                  <a:ext uri="{0D108BD9-81ED-4DB2-BD59-A6C34878D82A}">
                    <a16:rowId xmlns:a16="http://schemas.microsoft.com/office/drawing/2014/main" val="1557711977"/>
                  </a:ext>
                </a:extLst>
              </a:tr>
              <a:tr h="524575">
                <a:tc>
                  <a:txBody>
                    <a:bodyPr/>
                    <a:lstStyle/>
                    <a:p>
                      <a:pPr algn="l" fontAlgn="t"/>
                      <a:r>
                        <a:rPr lang="da-DK" sz="1100" u="none" strike="noStrike">
                          <a:effectLst/>
                        </a:rPr>
                        <a:t>12.30-16.00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100" u="none" strike="noStrike">
                          <a:effectLst/>
                        </a:rPr>
                        <a:t>PAB</a:t>
                      </a:r>
                      <a:br>
                        <a:rPr lang="da-DK" sz="1100" u="none" strike="noStrike">
                          <a:effectLst/>
                        </a:rPr>
                      </a:br>
                      <a:r>
                        <a:rPr lang="da-DK" sz="1100" u="none" strike="noStrike">
                          <a:effectLst/>
                        </a:rPr>
                        <a:t>De skal have user stories klar i Taiga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58" marR="4458" marT="4458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58" marR="4458" marT="4458" marB="0"/>
                </a:tc>
                <a:extLst>
                  <a:ext uri="{0D108BD9-81ED-4DB2-BD59-A6C34878D82A}">
                    <a16:rowId xmlns:a16="http://schemas.microsoft.com/office/drawing/2014/main" val="1537206567"/>
                  </a:ext>
                </a:extLst>
              </a:tr>
              <a:tr h="177931">
                <a:tc>
                  <a:txBody>
                    <a:bodyPr/>
                    <a:lstStyle/>
                    <a:p>
                      <a:pPr algn="l" fontAlgn="t"/>
                      <a:r>
                        <a:rPr lang="da-DK" sz="1100" u="sng" strike="noStrike" dirty="0">
                          <a:effectLst/>
                        </a:rPr>
                        <a:t>Uge 48</a:t>
                      </a:r>
                      <a:endParaRPr lang="da-DK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100" u="none" strike="noStrike">
                          <a:effectLst/>
                        </a:rPr>
                        <a:t>26-nov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100" u="none" strike="noStrike">
                          <a:effectLst/>
                        </a:rPr>
                        <a:t>27-nov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100" u="none" strike="noStrike">
                          <a:effectLst/>
                        </a:rPr>
                        <a:t>28-nov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100" u="none" strike="noStrike" dirty="0">
                          <a:effectLst/>
                        </a:rPr>
                        <a:t>29-nov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100" u="none" strike="noStrike" dirty="0">
                          <a:effectLst/>
                        </a:rPr>
                        <a:t>30-nov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930418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algn="l" fontAlgn="t"/>
                      <a:r>
                        <a:rPr lang="da-DK" sz="1100" u="none" strike="noStrike">
                          <a:effectLst/>
                        </a:rPr>
                        <a:t>8.30-12.00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PAB + Borg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Sprint review + planning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58" marR="4458" marT="4458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/>
                </a:tc>
                <a:extLst>
                  <a:ext uri="{0D108BD9-81ED-4DB2-BD59-A6C34878D82A}">
                    <a16:rowId xmlns:a16="http://schemas.microsoft.com/office/drawing/2014/main" val="1971549209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algn="l" fontAlgn="t"/>
                      <a:r>
                        <a:rPr lang="da-DK" sz="1100" u="none" strike="noStrike">
                          <a:effectLst/>
                        </a:rPr>
                        <a:t>12.30-16.00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PAB + Borg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Sprint review + planning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58" marR="4458" marT="4458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58" marR="4458" marT="4458" marB="0"/>
                </a:tc>
                <a:extLst>
                  <a:ext uri="{0D108BD9-81ED-4DB2-BD59-A6C34878D82A}">
                    <a16:rowId xmlns:a16="http://schemas.microsoft.com/office/drawing/2014/main" val="3931953737"/>
                  </a:ext>
                </a:extLst>
              </a:tr>
              <a:tr h="177931">
                <a:tc>
                  <a:txBody>
                    <a:bodyPr/>
                    <a:lstStyle/>
                    <a:p>
                      <a:pPr algn="l" fontAlgn="t"/>
                      <a:r>
                        <a:rPr lang="da-DK" sz="1100" u="sng" strike="noStrike" dirty="0">
                          <a:effectLst/>
                        </a:rPr>
                        <a:t>uge 49</a:t>
                      </a:r>
                      <a:endParaRPr lang="da-DK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100" u="none" strike="noStrike">
                          <a:effectLst/>
                        </a:rPr>
                        <a:t>03-dec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100" u="none" strike="noStrike">
                          <a:effectLst/>
                        </a:rPr>
                        <a:t>04-dec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100" u="none" strike="noStrike">
                          <a:effectLst/>
                        </a:rPr>
                        <a:t>05-dec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100" u="none" strike="noStrike">
                          <a:effectLst/>
                        </a:rPr>
                        <a:t>06-dec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100" u="none" strike="noStrike" dirty="0">
                          <a:effectLst/>
                        </a:rPr>
                        <a:t>07-dec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733821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algn="l" fontAlgn="t"/>
                      <a:r>
                        <a:rPr lang="da-DK" sz="1100" u="none" strike="noStrike">
                          <a:effectLst/>
                        </a:rPr>
                        <a:t>8.30-12.00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100" u="none" strike="noStrike">
                          <a:effectLst/>
                        </a:rPr>
                        <a:t>BORG + PAB</a:t>
                      </a:r>
                      <a:br>
                        <a:rPr lang="da-DK" sz="1100" u="none" strike="noStrike">
                          <a:effectLst/>
                        </a:rPr>
                      </a:br>
                      <a:r>
                        <a:rPr lang="da-DK" sz="1100" u="none" strike="noStrike">
                          <a:effectLst/>
                        </a:rPr>
                        <a:t>Review og planning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58" marR="4458" marT="4458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100" u="none" strike="noStrike">
                          <a:effectLst/>
                        </a:rPr>
                        <a:t>BORG + PAB</a:t>
                      </a:r>
                      <a:br>
                        <a:rPr lang="da-DK" sz="1100" u="none" strike="noStrike">
                          <a:effectLst/>
                        </a:rPr>
                      </a:br>
                      <a:r>
                        <a:rPr lang="da-DK" sz="1100" u="none" strike="noStrike">
                          <a:effectLst/>
                        </a:rPr>
                        <a:t>Sprint review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58" marR="4458" marT="4458" marB="0"/>
                </a:tc>
                <a:extLst>
                  <a:ext uri="{0D108BD9-81ED-4DB2-BD59-A6C34878D82A}">
                    <a16:rowId xmlns:a16="http://schemas.microsoft.com/office/drawing/2014/main" val="3483037375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algn="l" fontAlgn="t"/>
                      <a:r>
                        <a:rPr lang="da-DK" sz="1100" u="none" strike="noStrike">
                          <a:effectLst/>
                        </a:rPr>
                        <a:t>12.30-16.00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100" u="none" strike="noStrike">
                          <a:effectLst/>
                        </a:rPr>
                        <a:t>BORG + PAB</a:t>
                      </a:r>
                      <a:br>
                        <a:rPr lang="da-DK" sz="1100" u="none" strike="noStrike">
                          <a:effectLst/>
                        </a:rPr>
                      </a:br>
                      <a:r>
                        <a:rPr lang="da-DK" sz="1100" u="none" strike="noStrike">
                          <a:effectLst/>
                        </a:rPr>
                        <a:t>Review og planning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58" marR="4458" marT="4458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100" u="none" strike="noStrike">
                          <a:effectLst/>
                        </a:rPr>
                        <a:t>BORG + PAB</a:t>
                      </a:r>
                      <a:br>
                        <a:rPr lang="da-DK" sz="1100" u="none" strike="noStrike">
                          <a:effectLst/>
                        </a:rPr>
                      </a:br>
                      <a:r>
                        <a:rPr lang="da-DK" sz="1100" u="none" strike="noStrike">
                          <a:effectLst/>
                        </a:rPr>
                        <a:t>Sprint review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58" marR="4458" marT="4458" marB="0"/>
                </a:tc>
                <a:extLst>
                  <a:ext uri="{0D108BD9-81ED-4DB2-BD59-A6C34878D82A}">
                    <a16:rowId xmlns:a16="http://schemas.microsoft.com/office/drawing/2014/main" val="3984778068"/>
                  </a:ext>
                </a:extLst>
              </a:tr>
              <a:tr h="177931">
                <a:tc>
                  <a:txBody>
                    <a:bodyPr/>
                    <a:lstStyle/>
                    <a:p>
                      <a:pPr algn="l" fontAlgn="t"/>
                      <a:r>
                        <a:rPr lang="da-DK" sz="1100" u="sng" strike="noStrike" dirty="0">
                          <a:effectLst/>
                        </a:rPr>
                        <a:t>uge 50</a:t>
                      </a:r>
                      <a:endParaRPr lang="da-DK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100" u="none" strike="noStrike">
                          <a:effectLst/>
                        </a:rPr>
                        <a:t>10-dec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100" u="none" strike="noStrike">
                          <a:effectLst/>
                        </a:rPr>
                        <a:t>11-dec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100" u="none" strike="noStrike">
                          <a:effectLst/>
                        </a:rPr>
                        <a:t>12-dec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100" u="none" strike="noStrike" dirty="0">
                          <a:effectLst/>
                        </a:rPr>
                        <a:t>13-dec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a-DK" sz="1100" u="none" strike="noStrike" dirty="0">
                          <a:effectLst/>
                        </a:rPr>
                        <a:t>14-dec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431099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algn="l" fontAlgn="t"/>
                      <a:r>
                        <a:rPr lang="da-DK" sz="1100" u="none" strike="noStrike">
                          <a:effectLst/>
                        </a:rPr>
                        <a:t>8.30-12.00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100" u="none" strike="noStrike">
                          <a:effectLst/>
                        </a:rPr>
                        <a:t>PAB: pensum + rapportskrivning A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58" marR="4458" marT="445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100" u="none" strike="noStrike">
                          <a:effectLst/>
                        </a:rPr>
                        <a:t>BORG: pensum + rapportskrivning A+B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58" marR="4458" marT="445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100" u="none" strike="noStrike">
                          <a:effectLst/>
                        </a:rPr>
                        <a:t>BORG:  pensum + rapportskrivning A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58" marR="4458" marT="445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100" u="none" strike="noStrike">
                          <a:effectLst/>
                        </a:rPr>
                        <a:t>PAB: rapportskrivning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58" marR="4458" marT="445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100" u="none" strike="noStrike">
                          <a:effectLst/>
                        </a:rPr>
                        <a:t>PAB: rapportskrivning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58" marR="4458" marT="4458" marB="0"/>
                </a:tc>
                <a:extLst>
                  <a:ext uri="{0D108BD9-81ED-4DB2-BD59-A6C34878D82A}">
                    <a16:rowId xmlns:a16="http://schemas.microsoft.com/office/drawing/2014/main" val="3442730413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algn="l" fontAlgn="t"/>
                      <a:r>
                        <a:rPr lang="da-DK" sz="1100" u="none" strike="noStrike">
                          <a:effectLst/>
                        </a:rPr>
                        <a:t>12.30-16.00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100" u="none" strike="noStrike">
                          <a:effectLst/>
                        </a:rPr>
                        <a:t>PAB: pensum + rapportskrivning B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58" marR="4458" marT="4458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100" u="none" strike="noStrike">
                          <a:effectLst/>
                        </a:rPr>
                        <a:t>BORG:  pensum + rapportskrivning B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58" marR="4458" marT="445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100" u="none" strike="noStrike">
                          <a:effectLst/>
                        </a:rPr>
                        <a:t>PAB: rapportskrivning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58" marR="4458" marT="4458" marB="0"/>
                </a:tc>
                <a:tc>
                  <a:txBody>
                    <a:bodyPr/>
                    <a:lstStyle/>
                    <a:p>
                      <a:pPr algn="l" fontAlgn="t"/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58" marR="4458" marT="4458" marB="0"/>
                </a:tc>
                <a:extLst>
                  <a:ext uri="{0D108BD9-81ED-4DB2-BD59-A6C34878D82A}">
                    <a16:rowId xmlns:a16="http://schemas.microsoft.com/office/drawing/2014/main" val="1437196105"/>
                  </a:ext>
                </a:extLst>
              </a:tr>
            </a:tbl>
          </a:graphicData>
        </a:graphic>
      </p:graphicFrame>
      <p:sp>
        <p:nvSpPr>
          <p:cNvPr id="6" name="Tekstfelt 5"/>
          <p:cNvSpPr txBox="1"/>
          <p:nvPr/>
        </p:nvSpPr>
        <p:spPr>
          <a:xfrm>
            <a:off x="217684" y="102742"/>
            <a:ext cx="5208998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da-DK" sz="2800" b="1" dirty="0" smtClean="0">
                <a:solidFill>
                  <a:schemeClr val="bg1"/>
                </a:solidFill>
              </a:rPr>
              <a:t>Planen</a:t>
            </a:r>
            <a:endParaRPr lang="da-DK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06222"/>
              </p:ext>
            </p:extLst>
          </p:nvPr>
        </p:nvGraphicFramePr>
        <p:xfrm>
          <a:off x="217682" y="5625047"/>
          <a:ext cx="85050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394">
                  <a:extLst>
                    <a:ext uri="{9D8B030D-6E8A-4147-A177-3AD203B41FA5}">
                      <a16:colId xmlns:a16="http://schemas.microsoft.com/office/drawing/2014/main" val="1044296988"/>
                    </a:ext>
                  </a:extLst>
                </a:gridCol>
                <a:gridCol w="7520682">
                  <a:extLst>
                    <a:ext uri="{9D8B030D-6E8A-4147-A177-3AD203B41FA5}">
                      <a16:colId xmlns:a16="http://schemas.microsoft.com/office/drawing/2014/main" val="4158993030"/>
                    </a:ext>
                  </a:extLst>
                </a:gridCol>
              </a:tblGrid>
              <a:tr h="288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Rapport: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05409"/>
                  </a:ext>
                </a:extLst>
              </a:tr>
              <a:tr h="288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99119"/>
                  </a:ext>
                </a:extLst>
              </a:tr>
              <a:tr h="288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Proces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595467"/>
                  </a:ext>
                </a:extLst>
              </a:tr>
              <a:tr h="288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Reflektion</a:t>
                      </a:r>
                      <a:endParaRPr kumimoji="0" lang="da-DK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305805"/>
                  </a:ext>
                </a:extLst>
              </a:tr>
            </a:tbl>
          </a:graphicData>
        </a:graphic>
      </p:graphicFrame>
      <p:cxnSp>
        <p:nvCxnSpPr>
          <p:cNvPr id="11" name="Lige pilforbindelse 10"/>
          <p:cNvCxnSpPr/>
          <p:nvPr/>
        </p:nvCxnSpPr>
        <p:spPr>
          <a:xfrm>
            <a:off x="1833937" y="1103656"/>
            <a:ext cx="179798" cy="49580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/>
          <p:cNvCxnSpPr/>
          <p:nvPr/>
        </p:nvCxnSpPr>
        <p:spPr>
          <a:xfrm>
            <a:off x="2660073" y="1103656"/>
            <a:ext cx="155046" cy="49580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/>
          <p:nvPr/>
        </p:nvCxnSpPr>
        <p:spPr>
          <a:xfrm>
            <a:off x="4595751" y="1341912"/>
            <a:ext cx="222829" cy="47198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/>
          <p:nvPr/>
        </p:nvCxnSpPr>
        <p:spPr>
          <a:xfrm>
            <a:off x="1417834" y="2412715"/>
            <a:ext cx="416103" cy="4040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/>
          <p:cNvCxnSpPr/>
          <p:nvPr/>
        </p:nvCxnSpPr>
        <p:spPr>
          <a:xfrm>
            <a:off x="6305797" y="1341912"/>
            <a:ext cx="1235034" cy="47198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Lige pilforbindelse 23"/>
          <p:cNvCxnSpPr/>
          <p:nvPr/>
        </p:nvCxnSpPr>
        <p:spPr>
          <a:xfrm>
            <a:off x="1128156" y="3479470"/>
            <a:ext cx="289678" cy="2900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>
            <a:off x="1692668" y="4360500"/>
            <a:ext cx="318498" cy="2092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Lige pilforbindelse 27"/>
          <p:cNvCxnSpPr/>
          <p:nvPr/>
        </p:nvCxnSpPr>
        <p:spPr>
          <a:xfrm>
            <a:off x="7778338" y="4360500"/>
            <a:ext cx="35159" cy="2092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/>
          <p:cNvCxnSpPr/>
          <p:nvPr/>
        </p:nvCxnSpPr>
        <p:spPr>
          <a:xfrm flipH="1">
            <a:off x="3246634" y="5147353"/>
            <a:ext cx="10274" cy="1520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/>
          <p:nvPr/>
        </p:nvCxnSpPr>
        <p:spPr>
          <a:xfrm>
            <a:off x="5142216" y="5478877"/>
            <a:ext cx="0" cy="1219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Lige pilforbindelse 33"/>
          <p:cNvCxnSpPr/>
          <p:nvPr/>
        </p:nvCxnSpPr>
        <p:spPr>
          <a:xfrm flipH="1">
            <a:off x="6688476" y="5147353"/>
            <a:ext cx="30823" cy="1520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89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10347" y="669693"/>
            <a:ext cx="8086620" cy="604303"/>
          </a:xfrm>
        </p:spPr>
        <p:txBody>
          <a:bodyPr/>
          <a:lstStyle/>
          <a:p>
            <a:r>
              <a:rPr lang="da-DK" dirty="0"/>
              <a:t>Agile </a:t>
            </a:r>
            <a:r>
              <a:rPr lang="en-US" dirty="0" smtClean="0"/>
              <a:t>development – for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Know</a:t>
            </a:r>
          </a:p>
          <a:p>
            <a:pPr marL="852488" indent="-252413" defTabSz="914400">
              <a:spcBef>
                <a:spcPts val="0"/>
              </a:spcBef>
              <a:buClrTx/>
            </a:pPr>
            <a:r>
              <a:rPr lang="en-US" dirty="0"/>
              <a:t>That systems development is an independent discipline</a:t>
            </a:r>
          </a:p>
          <a:p>
            <a:pPr marL="852488" indent="-252413" defTabSz="914400">
              <a:spcBef>
                <a:spcPts val="0"/>
              </a:spcBef>
              <a:buClrTx/>
            </a:pPr>
            <a:r>
              <a:rPr lang="en-US" dirty="0"/>
              <a:t>Inherent challenges in </a:t>
            </a:r>
            <a:r>
              <a:rPr lang="en-US" dirty="0" err="1"/>
              <a:t>sw</a:t>
            </a:r>
            <a:r>
              <a:rPr lang="en-US" dirty="0"/>
              <a:t>-development</a:t>
            </a:r>
          </a:p>
          <a:p>
            <a:pPr marL="852488" indent="-252413" defTabSz="914400">
              <a:spcBef>
                <a:spcPts val="0"/>
              </a:spcBef>
              <a:buClrTx/>
            </a:pPr>
            <a:r>
              <a:rPr lang="en-US" dirty="0"/>
              <a:t>Background for the agile movement</a:t>
            </a:r>
          </a:p>
          <a:p>
            <a:pPr marL="852488" indent="-252413" defTabSz="914400">
              <a:spcBef>
                <a:spcPts val="0"/>
              </a:spcBef>
              <a:buClrTx/>
            </a:pPr>
            <a:r>
              <a:rPr lang="en-US" dirty="0"/>
              <a:t>Intentions expressed in the agile manifesto and related works</a:t>
            </a:r>
          </a:p>
          <a:p>
            <a:pPr marL="852488" indent="-252413" defTabSz="914400">
              <a:spcBef>
                <a:spcPts val="0"/>
              </a:spcBef>
              <a:buClrTx/>
            </a:pPr>
            <a:r>
              <a:rPr lang="en-US" dirty="0"/>
              <a:t>Characteristics of agile approaches to software development</a:t>
            </a:r>
          </a:p>
          <a:p>
            <a:pPr defTabSz="914400">
              <a:spcBef>
                <a:spcPts val="0"/>
              </a:spcBef>
              <a:buClrTx/>
            </a:pPr>
            <a:endParaRPr lang="en-US" dirty="0"/>
          </a:p>
          <a:p>
            <a:pPr marL="0" indent="0" defTabSz="914400">
              <a:spcBef>
                <a:spcPts val="0"/>
              </a:spcBef>
              <a:buClrTx/>
              <a:buNone/>
            </a:pPr>
            <a:endParaRPr lang="en-US" b="1" dirty="0"/>
          </a:p>
          <a:p>
            <a:pPr marL="0" indent="0" defTabSz="914400">
              <a:spcBef>
                <a:spcPts val="0"/>
              </a:spcBef>
              <a:buClrTx/>
              <a:buNone/>
            </a:pPr>
            <a:r>
              <a:rPr lang="en-US" b="1" dirty="0"/>
              <a:t>Be able to</a:t>
            </a:r>
          </a:p>
          <a:p>
            <a:pPr marL="852488" indent="-252413" defTabSz="914400">
              <a:spcBef>
                <a:spcPts val="0"/>
              </a:spcBef>
              <a:buClrTx/>
            </a:pPr>
            <a:r>
              <a:rPr lang="en-US" dirty="0"/>
              <a:t>Select appropriate means and tools when communicating in agile environments</a:t>
            </a:r>
          </a:p>
        </p:txBody>
      </p:sp>
    </p:spTree>
    <p:extLst>
      <p:ext uri="{BB962C8B-B14F-4D97-AF65-F5344CB8AC3E}">
        <p14:creationId xmlns:p14="http://schemas.microsoft.com/office/powerpoint/2010/main" val="52903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tekst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Agile In a </a:t>
            </a:r>
            <a:r>
              <a:rPr lang="da-DK" dirty="0" err="1"/>
              <a:t>Nutshell</a:t>
            </a:r>
            <a:endParaRPr lang="da-DK" dirty="0"/>
          </a:p>
        </p:txBody>
      </p:sp>
      <p:pic>
        <p:nvPicPr>
          <p:cNvPr id="8" name="zIPv-Ym2n1E"/>
          <p:cNvPicPr>
            <a:picLocks noGrp="1" noRot="1" noChangeAspect="1"/>
          </p:cNvPicPr>
          <p:nvPr>
            <p:ph sz="quarter" idx="12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63885" y="1883459"/>
            <a:ext cx="7779543" cy="437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2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>
          <a:xfrm>
            <a:off x="415345" y="242182"/>
            <a:ext cx="4845424" cy="541590"/>
          </a:xfrm>
        </p:spPr>
        <p:txBody>
          <a:bodyPr/>
          <a:lstStyle/>
          <a:p>
            <a:r>
              <a:rPr lang="en-US" sz="2800" dirty="0"/>
              <a:t>Agile overview</a:t>
            </a:r>
          </a:p>
        </p:txBody>
      </p:sp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92" y="946809"/>
            <a:ext cx="81534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0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Manifesto for Agile Software Development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are uncovering better ways of developing software by doing it and helping others do it.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Through this work we have come to value:</a:t>
            </a:r>
            <a:br>
              <a:rPr lang="en-US" dirty="0"/>
            </a:br>
            <a:endParaRPr lang="en-US" dirty="0"/>
          </a:p>
          <a:p>
            <a:pPr marL="712788" indent="-257175"/>
            <a:r>
              <a:rPr lang="en-US" dirty="0">
                <a:solidFill>
                  <a:srgbClr val="00B050"/>
                </a:solidFill>
              </a:rPr>
              <a:t>Individuals and interactions</a:t>
            </a:r>
            <a:r>
              <a:rPr lang="en-US" dirty="0"/>
              <a:t> over </a:t>
            </a:r>
            <a:r>
              <a:rPr lang="en-US" dirty="0">
                <a:solidFill>
                  <a:srgbClr val="FF0000"/>
                </a:solidFill>
              </a:rPr>
              <a:t>processes and tools</a:t>
            </a:r>
          </a:p>
          <a:p>
            <a:pPr marL="712788" indent="-257175"/>
            <a:r>
              <a:rPr lang="en-US" dirty="0">
                <a:solidFill>
                  <a:srgbClr val="00B050"/>
                </a:solidFill>
              </a:rPr>
              <a:t>Working software</a:t>
            </a:r>
            <a:r>
              <a:rPr lang="en-US" dirty="0"/>
              <a:t> over </a:t>
            </a:r>
            <a:r>
              <a:rPr lang="en-US" dirty="0">
                <a:solidFill>
                  <a:srgbClr val="FF0000"/>
                </a:solidFill>
              </a:rPr>
              <a:t>comprehensive documentation</a:t>
            </a:r>
          </a:p>
          <a:p>
            <a:pPr marL="712788" indent="-257175"/>
            <a:r>
              <a:rPr lang="en-US" dirty="0">
                <a:solidFill>
                  <a:srgbClr val="00B050"/>
                </a:solidFill>
              </a:rPr>
              <a:t>Customer collaboration</a:t>
            </a:r>
            <a:r>
              <a:rPr lang="en-US" dirty="0"/>
              <a:t> over </a:t>
            </a:r>
            <a:r>
              <a:rPr lang="en-US" dirty="0">
                <a:solidFill>
                  <a:srgbClr val="FF0000"/>
                </a:solidFill>
              </a:rPr>
              <a:t>contract negotiation</a:t>
            </a:r>
          </a:p>
          <a:p>
            <a:pPr marL="712788" indent="-257175"/>
            <a:r>
              <a:rPr lang="en-US" dirty="0">
                <a:solidFill>
                  <a:srgbClr val="00B050"/>
                </a:solidFill>
              </a:rPr>
              <a:t>Responding to change</a:t>
            </a:r>
            <a:r>
              <a:rPr lang="en-US" dirty="0"/>
              <a:t> over </a:t>
            </a:r>
            <a:r>
              <a:rPr lang="en-US" dirty="0">
                <a:solidFill>
                  <a:srgbClr val="FF0000"/>
                </a:solidFill>
              </a:rPr>
              <a:t>following a plan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That is, while there is value in the items on the </a:t>
            </a:r>
            <a:r>
              <a:rPr lang="en-US" dirty="0">
                <a:solidFill>
                  <a:srgbClr val="FF0000"/>
                </a:solidFill>
              </a:rPr>
              <a:t>right</a:t>
            </a:r>
            <a:r>
              <a:rPr lang="en-US" dirty="0"/>
              <a:t>, we value the items on the </a:t>
            </a:r>
            <a:r>
              <a:rPr lang="en-US" dirty="0">
                <a:solidFill>
                  <a:srgbClr val="00B050"/>
                </a:solidFill>
              </a:rPr>
              <a:t>left</a:t>
            </a:r>
            <a:r>
              <a:rPr lang="en-US" dirty="0"/>
              <a:t> more.</a:t>
            </a:r>
          </a:p>
          <a:p>
            <a:endParaRPr lang="da-DK" dirty="0"/>
          </a:p>
        </p:txBody>
      </p:sp>
      <p:sp>
        <p:nvSpPr>
          <p:cNvPr id="4" name="Rektangel 3"/>
          <p:cNvSpPr/>
          <p:nvPr/>
        </p:nvSpPr>
        <p:spPr>
          <a:xfrm>
            <a:off x="6491351" y="6488668"/>
            <a:ext cx="2652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>
                <a:hlinkClick r:id="rId2"/>
              </a:rPr>
              <a:t>http://agilemanifesto.org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899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3"/>
          <p:cNvSpPr>
            <a:spLocks noGrp="1"/>
          </p:cNvSpPr>
          <p:nvPr>
            <p:ph sz="half" idx="1"/>
          </p:nvPr>
        </p:nvSpPr>
        <p:spPr>
          <a:xfrm>
            <a:off x="510346" y="1508886"/>
            <a:ext cx="3985454" cy="515255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200" dirty="0"/>
              <a:t>Our highest priority is to satisfy the customer through early and continuous delivery of valuable software.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200" dirty="0"/>
              <a:t>Welcome changing requirements, even late in  development. Agile processes harness change for the customer's competitive advantage.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200" dirty="0"/>
              <a:t>Deliver working software frequently, from a couple of weeks to a couple of months, with a preference to the shorter timescale.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200" dirty="0"/>
              <a:t>Business people and developers must work together daily throughout the project.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200" dirty="0"/>
              <a:t>Build projects around motivated individuals. Give them the environment and support they need, and trust them to get the job done.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200" dirty="0"/>
              <a:t>The most efficient and effective method of conveying information to and within a development team is face-to-face conversation.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sz="half" idx="2"/>
          </p:nvPr>
        </p:nvSpPr>
        <p:spPr>
          <a:xfrm>
            <a:off x="4648201" y="1436914"/>
            <a:ext cx="3948767" cy="5224529"/>
          </a:xfrm>
        </p:spPr>
        <p:txBody>
          <a:bodyPr lIns="99377" tIns="49688" rIns="99377" bIns="49688"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 startAt="7"/>
            </a:pPr>
            <a:r>
              <a:rPr lang="en-US" sz="1200" dirty="0"/>
              <a:t>Working software is the primary measure of progress.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 startAt="7"/>
            </a:pPr>
            <a:r>
              <a:rPr lang="en-US" sz="1200" dirty="0"/>
              <a:t>Agile processes promote sustainable development. </a:t>
            </a:r>
            <a:br>
              <a:rPr lang="en-US" sz="1200" dirty="0"/>
            </a:br>
            <a:r>
              <a:rPr lang="en-US" sz="1200" dirty="0"/>
              <a:t>The sponsors, developers, and users should be able to maintain a constant pace indefinitely.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 startAt="7"/>
            </a:pPr>
            <a:r>
              <a:rPr lang="en-US" sz="1200" dirty="0"/>
              <a:t>Continuous attention to technical excellence and good design enhances agility.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 startAt="7"/>
            </a:pPr>
            <a:r>
              <a:rPr lang="en-US" sz="1200" dirty="0"/>
              <a:t>Simplicity--the art of maximizing the amount of work not done--is essential.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 startAt="7"/>
            </a:pPr>
            <a:r>
              <a:rPr lang="en-US" sz="1200" dirty="0"/>
              <a:t>The best architectures, requirements, and designs  emerge from self organizing teams.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 startAt="7"/>
            </a:pPr>
            <a:r>
              <a:rPr lang="en-US" sz="1200" dirty="0"/>
              <a:t>At regular intervals, the team reflects on how  to become more effective, then tunes and adjusts its behavior accordingly.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da-DK" dirty="0"/>
          </a:p>
        </p:txBody>
      </p:sp>
      <p:sp>
        <p:nvSpPr>
          <p:cNvPr id="2" name="Pladsholder til tekst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Principles behind the Agile Manifesto</a:t>
            </a:r>
          </a:p>
        </p:txBody>
      </p:sp>
      <p:pic>
        <p:nvPicPr>
          <p:cNvPr id="9218" name="Picture 2" descr="http://stephenhaunts.files.wordpress.com/2013/02/teamwo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742" y="5463688"/>
            <a:ext cx="1257737" cy="125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ktangel 5"/>
          <p:cNvSpPr/>
          <p:nvPr/>
        </p:nvSpPr>
        <p:spPr>
          <a:xfrm>
            <a:off x="0" y="6582925"/>
            <a:ext cx="27909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200" dirty="0">
                <a:hlinkClick r:id="rId3"/>
              </a:rPr>
              <a:t>http://agilemanifesto.org/principles.html</a:t>
            </a:r>
            <a:r>
              <a:rPr lang="da-DK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332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>
          <a:xfrm>
            <a:off x="510347" y="895724"/>
            <a:ext cx="8086620" cy="604303"/>
          </a:xfrm>
        </p:spPr>
        <p:txBody>
          <a:bodyPr/>
          <a:lstStyle/>
          <a:p>
            <a:r>
              <a:rPr lang="da-DK" dirty="0"/>
              <a:t>Extreme </a:t>
            </a:r>
            <a:r>
              <a:rPr lang="da-DK" dirty="0" smtClean="0"/>
              <a:t>Programming </a:t>
            </a:r>
            <a:r>
              <a:rPr lang="en-US" dirty="0"/>
              <a:t>– for you!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2116875"/>
            <a:ext cx="8086620" cy="3410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Know</a:t>
            </a:r>
          </a:p>
          <a:p>
            <a:pPr lvl="1"/>
            <a:r>
              <a:rPr lang="en-US" sz="1386" dirty="0"/>
              <a:t>The basics of XP as a development method</a:t>
            </a:r>
          </a:p>
          <a:p>
            <a:pPr lvl="1"/>
            <a:r>
              <a:rPr lang="en-US" sz="1386" dirty="0"/>
              <a:t>The 12 practices of XP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Be able to</a:t>
            </a:r>
          </a:p>
          <a:p>
            <a:pPr lvl="1"/>
            <a:r>
              <a:rPr lang="en-US" sz="1386" dirty="0"/>
              <a:t>Compare XP and </a:t>
            </a:r>
            <a:r>
              <a:rPr lang="en-US" sz="1386" dirty="0" smtClean="0"/>
              <a:t>Scrum (after tomorrow)</a:t>
            </a:r>
            <a:endParaRPr lang="en-US" sz="1386" dirty="0"/>
          </a:p>
          <a:p>
            <a:pPr lvl="1"/>
            <a:r>
              <a:rPr lang="en-US" sz="1386" dirty="0"/>
              <a:t>Describe differences and similarities</a:t>
            </a:r>
          </a:p>
          <a:p>
            <a:pPr lvl="1"/>
            <a:r>
              <a:rPr lang="en-US" sz="1386" dirty="0"/>
              <a:t>Describe conditions necessary for obtaining the stated benefits of XP</a:t>
            </a:r>
          </a:p>
          <a:p>
            <a:pPr lvl="1"/>
            <a:r>
              <a:rPr lang="en-US" sz="1386" dirty="0"/>
              <a:t>Explain how specific XP practices support the values in the agile manifesto</a:t>
            </a:r>
          </a:p>
          <a:p>
            <a:pPr lvl="1"/>
            <a:r>
              <a:rPr lang="en-US" sz="1386" dirty="0"/>
              <a:t>Explain how the individual XP practices can support each other</a:t>
            </a:r>
            <a:endParaRPr lang="da-DK" sz="1386" dirty="0"/>
          </a:p>
        </p:txBody>
      </p:sp>
    </p:spTree>
    <p:extLst>
      <p:ext uri="{BB962C8B-B14F-4D97-AF65-F5344CB8AC3E}">
        <p14:creationId xmlns:p14="http://schemas.microsoft.com/office/powerpoint/2010/main" val="186312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db0ec761be672fb6277f457520a759d2997a6c"/>
</p:tagLst>
</file>

<file path=ppt/theme/theme1.xml><?xml version="1.0" encoding="utf-8"?>
<a:theme xmlns:a="http://schemas.openxmlformats.org/drawingml/2006/main" name="cph_Business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ph_Business" id="{B182D0E0-5F0C-4327-BFCF-618CE1F06C1D}" vid="{E32B3180-6017-4E03-ABB2-44B3014A001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E7AEDA699A6046B28BDB03A4B3ACE5" ma:contentTypeVersion="19" ma:contentTypeDescription="Create a new document." ma:contentTypeScope="" ma:versionID="0bfae579b5daebdb6e8fca23f36a0449">
  <xsd:schema xmlns:xsd="http://www.w3.org/2001/XMLSchema" xmlns:xs="http://www.w3.org/2001/XMLSchema" xmlns:p="http://schemas.microsoft.com/office/2006/metadata/properties" xmlns:ns1="http://schemas.microsoft.com/sharepoint/v3" xmlns:ns2="7d4bd1a6-963b-4ce5-9d6a-82f9bec88dc5" xmlns:ns3="d40e101a-1fec-4fbd-a9d0-ed41492f4cd8" targetNamespace="http://schemas.microsoft.com/office/2006/metadata/properties" ma:root="true" ma:fieldsID="3385377e91034a35d99aea4934408bc8" ns1:_="" ns2:_="" ns3:_="">
    <xsd:import namespace="http://schemas.microsoft.com/sharepoint/v3"/>
    <xsd:import namespace="7d4bd1a6-963b-4ce5-9d6a-82f9bec88dc5"/>
    <xsd:import namespace="d40e101a-1fec-4fbd-a9d0-ed41492f4cd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Initials" minOccurs="0"/>
                <xsd:element ref="ns3:Semester" minOccurs="0"/>
                <xsd:element ref="ns3:Indhol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4bd1a6-963b-4ce5-9d6a-82f9bec88dc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0e101a-1fec-4fbd-a9d0-ed41492f4cd8" elementFormDefault="qualified">
    <xsd:import namespace="http://schemas.microsoft.com/office/2006/documentManagement/types"/>
    <xsd:import namespace="http://schemas.microsoft.com/office/infopath/2007/PartnerControls"/>
    <xsd:element name="Initials" ma:index="10" nillable="true" ma:displayName="Flow" ma:internalName="Initials">
      <xsd:simpleType>
        <xsd:restriction base="dms:Text">
          <xsd:maxLength value="255"/>
        </xsd:restriction>
      </xsd:simpleType>
    </xsd:element>
    <xsd:element name="Semester" ma:index="12" nillable="true" ma:displayName="Semester" ma:internalName="Semester">
      <xsd:simpleType>
        <xsd:restriction base="dms:Text">
          <xsd:maxLength value="255"/>
        </xsd:restriction>
      </xsd:simpleType>
    </xsd:element>
    <xsd:element name="Indhold" ma:index="13" nillable="true" ma:displayName="Indhold" ma:internalName="Indhold">
      <xsd:simpleType>
        <xsd:restriction base="dms:Note">
          <xsd:maxLength value="255"/>
        </xsd:restriction>
      </xsd:simple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8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 ma:index="11" ma:displayName="Subject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dhold xmlns="d40e101a-1fec-4fbd-a9d0-ed41492f4cd8" xsi:nil="true"/>
    <_ip_UnifiedCompliancePolicyUIAction xmlns="http://schemas.microsoft.com/sharepoint/v3" xsi:nil="true"/>
    <Initials xmlns="d40e101a-1fec-4fbd-a9d0-ed41492f4cd8" xsi:nil="true"/>
    <Semester xmlns="d40e101a-1fec-4fbd-a9d0-ed41492f4cd8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B65F645-87AD-478E-B7B2-7DE404A44A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d4bd1a6-963b-4ce5-9d6a-82f9bec88dc5"/>
    <ds:schemaRef ds:uri="d40e101a-1fec-4fbd-a9d0-ed41492f4c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21FA37-20C2-4A03-85E1-40DBE43024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63ACEB-EE8D-4FA8-8571-F1E7FF15AD5A}">
  <ds:schemaRefs>
    <ds:schemaRef ds:uri="http://schemas.openxmlformats.org/package/2006/metadata/core-properties"/>
    <ds:schemaRef ds:uri="d40e101a-1fec-4fbd-a9d0-ed41492f4cd8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7d4bd1a6-963b-4ce5-9d6a-82f9bec88dc5"/>
    <ds:schemaRef ds:uri="http://purl.org/dc/terms/"/>
    <ds:schemaRef ds:uri="http://schemas.microsoft.com/office/infopath/2007/PartnerControls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cph_Business</Template>
  <TotalTime>2727</TotalTime>
  <Words>1191</Words>
  <Application>Microsoft Office PowerPoint</Application>
  <PresentationFormat>Skærmshow (4:3)</PresentationFormat>
  <Paragraphs>330</Paragraphs>
  <Slides>24</Slides>
  <Notes>0</Notes>
  <HiddenSlides>0</HiddenSlides>
  <MMClips>1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24</vt:i4>
      </vt:variant>
    </vt:vector>
  </HeadingPairs>
  <TitlesOfParts>
    <vt:vector size="31" baseType="lpstr">
      <vt:lpstr>Arial</vt:lpstr>
      <vt:lpstr>Calibri</vt:lpstr>
      <vt:lpstr>Tahoma</vt:lpstr>
      <vt:lpstr>Times New Roman</vt:lpstr>
      <vt:lpstr>Verdana</vt:lpstr>
      <vt:lpstr>Wingdings</vt:lpstr>
      <vt:lpstr>cph_Business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Tue Hellstern</dc:creator>
  <cp:lastModifiedBy>Palle Bech (PAB - Adjunkt - Cphbusiness)</cp:lastModifiedBy>
  <cp:revision>64</cp:revision>
  <dcterms:created xsi:type="dcterms:W3CDTF">2015-10-17T14:11:20Z</dcterms:created>
  <dcterms:modified xsi:type="dcterms:W3CDTF">2018-10-24T08:18:34Z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0x01010050E7AEDA699A6046B28BDB03A4B3ACE5</vt:lpwstr>
  </property>
</Properties>
</file>