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4"/>
  </p:notesMasterIdLst>
  <p:sldIdLst>
    <p:sldId id="256" r:id="rId5"/>
    <p:sldId id="305" r:id="rId6"/>
    <p:sldId id="307" r:id="rId7"/>
    <p:sldId id="312" r:id="rId8"/>
    <p:sldId id="313" r:id="rId9"/>
    <p:sldId id="314" r:id="rId10"/>
    <p:sldId id="315" r:id="rId11"/>
    <p:sldId id="306" r:id="rId12"/>
    <p:sldId id="321" r:id="rId13"/>
    <p:sldId id="319" r:id="rId14"/>
    <p:sldId id="318" r:id="rId15"/>
    <p:sldId id="316" r:id="rId16"/>
    <p:sldId id="317" r:id="rId17"/>
    <p:sldId id="320" r:id="rId18"/>
    <p:sldId id="323" r:id="rId19"/>
    <p:sldId id="324" r:id="rId20"/>
    <p:sldId id="326" r:id="rId21"/>
    <p:sldId id="329" r:id="rId22"/>
    <p:sldId id="33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60" d="100"/>
          <a:sy n="60" d="100"/>
        </p:scale>
        <p:origin x="137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5581-1A6B-4085-BC94-9BC27E706278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3C3E-09B0-4B75-9312-93B544BD7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/>
              <a:t>TFD / TDD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371600" y="4068763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3. semester</a:t>
            </a:r>
          </a:p>
        </p:txBody>
      </p:sp>
    </p:spTree>
    <p:extLst>
      <p:ext uri="{BB962C8B-B14F-4D97-AF65-F5344CB8AC3E}">
        <p14:creationId xmlns:p14="http://schemas.microsoft.com/office/powerpoint/2010/main" val="27940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Tests the system as a whole</a:t>
            </a:r>
          </a:p>
          <a:p>
            <a:r>
              <a:rPr lang="en-GB" sz="2000" dirty="0">
                <a:latin typeface="+mn-lt"/>
              </a:rPr>
              <a:t>Once all the components are integrated, the application as a whole is tested rigorously to see that it meets the specified Quality Standards </a:t>
            </a:r>
          </a:p>
          <a:p>
            <a:r>
              <a:rPr lang="en-GB" sz="2000" dirty="0">
                <a:latin typeface="+mn-lt"/>
              </a:rPr>
              <a:t>Important because: </a:t>
            </a:r>
          </a:p>
          <a:p>
            <a:pPr lvl="1"/>
            <a:r>
              <a:rPr lang="en-GB" sz="2000" dirty="0">
                <a:latin typeface="+mn-lt"/>
              </a:rPr>
              <a:t>The application is tested thoroughly to verify that it meets the functional and technical specifications </a:t>
            </a:r>
          </a:p>
          <a:p>
            <a:pPr lvl="1"/>
            <a:r>
              <a:rPr lang="en-GB" sz="2000" dirty="0">
                <a:latin typeface="+mn-lt"/>
              </a:rPr>
              <a:t>The application is tested in an environment that is very close to the production environment </a:t>
            </a:r>
          </a:p>
          <a:p>
            <a:pPr lvl="1"/>
            <a:r>
              <a:rPr lang="en-GB" sz="2000" dirty="0">
                <a:latin typeface="+mn-lt"/>
              </a:rPr>
              <a:t>System testing enables us to test, verify, and validate both the business requirements as well as the application architecture </a:t>
            </a:r>
          </a:p>
          <a:p>
            <a:pPr lvl="1"/>
            <a:endParaRPr lang="en-GB" sz="2000" dirty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79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Testing of combined parts of an application to determine if they function correctly </a:t>
            </a:r>
          </a:p>
          <a:p>
            <a:r>
              <a:rPr lang="en-GB" sz="2000" dirty="0">
                <a:latin typeface="+mn-lt"/>
              </a:rPr>
              <a:t>Bottom-up integration 	</a:t>
            </a:r>
          </a:p>
          <a:p>
            <a:pPr lvl="1"/>
            <a:r>
              <a:rPr lang="en-GB" sz="2000" dirty="0">
                <a:latin typeface="+mn-lt"/>
              </a:rPr>
              <a:t>Begins with unit testing, followed by tests of progressively higher-level combinations of units called modules or builds 	</a:t>
            </a:r>
          </a:p>
          <a:p>
            <a:r>
              <a:rPr lang="en-GB" sz="2000" dirty="0">
                <a:latin typeface="+mn-lt"/>
              </a:rPr>
              <a:t>Top-down integration 	</a:t>
            </a:r>
          </a:p>
          <a:p>
            <a:pPr lvl="1"/>
            <a:r>
              <a:rPr lang="en-GB" sz="2000" dirty="0">
                <a:latin typeface="+mn-lt"/>
              </a:rPr>
              <a:t>The highest-level modules are tested first and progressively, lower-level modules are tested thereafter </a:t>
            </a:r>
            <a:r>
              <a:rPr lang="en-GB" sz="2000" dirty="0"/>
              <a:t>	</a:t>
            </a:r>
          </a:p>
          <a:p>
            <a:r>
              <a:rPr lang="en-GB" sz="2000" dirty="0">
                <a:latin typeface="+mn-lt"/>
              </a:rPr>
              <a:t>In a comprehensive software development environment, bottom-up testing is usually done first, followed by top-down testing </a:t>
            </a:r>
          </a:p>
        </p:txBody>
      </p:sp>
    </p:spTree>
    <p:extLst>
      <p:ext uri="{BB962C8B-B14F-4D97-AF65-F5344CB8AC3E}">
        <p14:creationId xmlns:p14="http://schemas.microsoft.com/office/powerpoint/2010/main" val="737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A type of black-box testing that is based on the specifications of the software that is to be tested </a:t>
            </a:r>
          </a:p>
          <a:p>
            <a:r>
              <a:rPr lang="en-GB" sz="2000" dirty="0">
                <a:latin typeface="+mn-lt"/>
              </a:rPr>
              <a:t>The application is tested by providing input and then the results are examined </a:t>
            </a:r>
          </a:p>
          <a:p>
            <a:r>
              <a:rPr lang="en-GB" sz="2000" dirty="0">
                <a:latin typeface="+mn-lt"/>
              </a:rPr>
              <a:t>Functional testing of a software is conducted on a complete, integrated system to evaluate the system's compliance with its specified requirements</a:t>
            </a:r>
          </a:p>
          <a:p>
            <a:pPr marL="0" indent="0">
              <a:buNone/>
            </a:pPr>
            <a:r>
              <a:rPr lang="da-DK" sz="2000" b="1" dirty="0">
                <a:latin typeface="+mn-lt"/>
              </a:rPr>
              <a:t>Steps:</a:t>
            </a:r>
            <a:endParaRPr lang="en-GB" sz="2000" b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Determine the functionality that the intended application is meant to perform 	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Creation of test data based on the specifications of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Specify expected output based on the test data and the specifications of the application 	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 write test scenarios and the execute test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compare actual and expected results based on the executed test cases 	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15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goal of unit testing is to isolate each part of the program and show that individual parts are correct in terms of requirements and functionality</a:t>
            </a:r>
          </a:p>
          <a:p>
            <a:r>
              <a:rPr lang="en-US" sz="2000" dirty="0">
                <a:latin typeface="+mn-lt"/>
              </a:rPr>
              <a:t>Unit testing is performed by the developers </a:t>
            </a:r>
          </a:p>
          <a:p>
            <a:r>
              <a:rPr lang="en-US" sz="2000" dirty="0">
                <a:latin typeface="+mn-lt"/>
              </a:rPr>
              <a:t>Limitations:</a:t>
            </a:r>
          </a:p>
          <a:p>
            <a:pPr lvl="1"/>
            <a:r>
              <a:rPr lang="en-US" sz="2000" dirty="0">
                <a:latin typeface="+mn-lt"/>
              </a:rPr>
              <a:t>Testing cannot catch each and every bug in an application</a:t>
            </a:r>
          </a:p>
          <a:p>
            <a:pPr lvl="1"/>
            <a:r>
              <a:rPr lang="en-US" sz="2000" dirty="0">
                <a:latin typeface="+mn-lt"/>
              </a:rPr>
              <a:t>It is impossible to evaluate every execution path in every software application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606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92696"/>
            <a:ext cx="8086620" cy="743084"/>
          </a:xfrm>
        </p:spPr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Whenever a change in a software application is made, it is quite possible that other areas within the application have been affected by this change</a:t>
            </a:r>
          </a:p>
          <a:p>
            <a:r>
              <a:rPr lang="en-GB" sz="2000" dirty="0">
                <a:latin typeface="+mn-lt"/>
              </a:rPr>
              <a:t>Regression testing is performed to verify that a fixed bug hasn't resulted in another functionality or business rule violation </a:t>
            </a:r>
            <a:endParaRPr lang="en-GB" sz="1400" dirty="0">
              <a:latin typeface="+mn-lt"/>
            </a:endParaRPr>
          </a:p>
          <a:p>
            <a:r>
              <a:rPr lang="en-GB" sz="2000" dirty="0">
                <a:latin typeface="+mn-lt"/>
              </a:rPr>
              <a:t>The intent of regression testing is to ensure that a change, such as a bug fix should not result in another fault being uncovered in the application</a:t>
            </a:r>
          </a:p>
          <a:p>
            <a:r>
              <a:rPr lang="en-GB" sz="2000" dirty="0">
                <a:latin typeface="+mn-lt"/>
              </a:rPr>
              <a:t>Important because: </a:t>
            </a:r>
          </a:p>
          <a:p>
            <a:pPr lvl="1"/>
            <a:r>
              <a:rPr lang="en-GB" sz="2000" dirty="0">
                <a:latin typeface="+mn-lt"/>
              </a:rPr>
              <a:t>Minimize the gaps in testing when an application with changes made has to be tested </a:t>
            </a:r>
          </a:p>
          <a:p>
            <a:pPr lvl="1"/>
            <a:r>
              <a:rPr lang="en-GB" sz="2000" dirty="0">
                <a:latin typeface="+mn-lt"/>
              </a:rPr>
              <a:t>Testing the new changes to verify that the changes made did not affect any other area of the application </a:t>
            </a:r>
          </a:p>
          <a:p>
            <a:pPr lvl="1"/>
            <a:r>
              <a:rPr lang="en-GB" sz="2000" dirty="0">
                <a:latin typeface="+mn-lt"/>
              </a:rPr>
              <a:t>Test coverage is increased without compromising timelines </a:t>
            </a:r>
          </a:p>
          <a:p>
            <a:pPr lvl="1"/>
            <a:r>
              <a:rPr lang="en-GB" sz="2000" dirty="0">
                <a:latin typeface="+mn-lt"/>
              </a:rPr>
              <a:t>Increase speed to market the product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94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dirty="0"/>
              <a:t>Non-functional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40768"/>
            <a:ext cx="8086620" cy="5112568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Involves testing a software from the requirements which are non-functional in nature but important </a:t>
            </a:r>
          </a:p>
          <a:p>
            <a:r>
              <a:rPr lang="en-GB" sz="2000" b="1" dirty="0">
                <a:latin typeface="+mn-lt"/>
              </a:rPr>
              <a:t>Performance Testing </a:t>
            </a:r>
            <a:r>
              <a:rPr lang="en-GB" sz="2000" dirty="0">
                <a:latin typeface="+mn-lt"/>
              </a:rPr>
              <a:t>is mostly used to identify any bottlenecks or performance issues </a:t>
            </a:r>
          </a:p>
          <a:p>
            <a:r>
              <a:rPr lang="en-GB" sz="2000" b="1" dirty="0">
                <a:latin typeface="+mn-lt"/>
              </a:rPr>
              <a:t>Load Testing </a:t>
            </a:r>
            <a:r>
              <a:rPr lang="en-GB" sz="2000" dirty="0">
                <a:latin typeface="+mn-lt"/>
              </a:rPr>
              <a:t>is a process of testing the behaviour of a software by applying maximum load in terms of software accessing and manipulating large input data</a:t>
            </a:r>
          </a:p>
          <a:p>
            <a:r>
              <a:rPr lang="en-GB" sz="2000" b="1" dirty="0">
                <a:latin typeface="+mn-lt"/>
              </a:rPr>
              <a:t>Stress Testing </a:t>
            </a:r>
            <a:r>
              <a:rPr lang="en-GB" sz="2000" dirty="0">
                <a:latin typeface="+mn-lt"/>
              </a:rPr>
              <a:t>includes testing the behaviour of a software under abnormal conditions</a:t>
            </a:r>
          </a:p>
          <a:p>
            <a:pPr lvl="1"/>
            <a:r>
              <a:rPr lang="en-GB" sz="2000" dirty="0">
                <a:latin typeface="+mn-lt"/>
              </a:rPr>
              <a:t>i.e. it may include taking away some resources or applying a load beyond the actual load limit</a:t>
            </a:r>
          </a:p>
          <a:p>
            <a:r>
              <a:rPr lang="en-GB" sz="2000" b="1" dirty="0">
                <a:latin typeface="+mn-lt"/>
              </a:rPr>
              <a:t>Usability testing </a:t>
            </a:r>
            <a:r>
              <a:rPr lang="en-GB" sz="2000" dirty="0">
                <a:latin typeface="+mn-lt"/>
              </a:rPr>
              <a:t>is used to identify any error(s) and improvements in the software by observing the users through their usage and operation ( black-box technique)</a:t>
            </a:r>
          </a:p>
          <a:p>
            <a:r>
              <a:rPr lang="en-GB" sz="2000" b="1" dirty="0">
                <a:latin typeface="+mn-lt"/>
              </a:rPr>
              <a:t>UI testing </a:t>
            </a:r>
            <a:r>
              <a:rPr lang="en-GB" sz="2000" dirty="0">
                <a:latin typeface="+mn-lt"/>
              </a:rPr>
              <a:t>involves testing the Graphical User Interface in terms of </a:t>
            </a:r>
            <a:r>
              <a:rPr lang="en-GB" sz="2000" dirty="0" err="1">
                <a:latin typeface="+mn-lt"/>
              </a:rPr>
              <a:t>color</a:t>
            </a:r>
            <a:r>
              <a:rPr lang="en-GB" sz="2000" dirty="0">
                <a:latin typeface="+mn-lt"/>
              </a:rPr>
              <a:t>, alignment, size, and other properties</a:t>
            </a:r>
          </a:p>
        </p:txBody>
      </p:sp>
    </p:spTree>
    <p:extLst>
      <p:ext uri="{BB962C8B-B14F-4D97-AF65-F5344CB8AC3E}">
        <p14:creationId xmlns:p14="http://schemas.microsoft.com/office/powerpoint/2010/main" val="27065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dirty="0"/>
              <a:t>Test documentation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6" y="1340768"/>
            <a:ext cx="8166109" cy="5256584"/>
          </a:xfrm>
        </p:spPr>
        <p:txBody>
          <a:bodyPr>
            <a:normAutofit lnSpcReduction="10000"/>
          </a:bodyPr>
          <a:lstStyle/>
          <a:p>
            <a:r>
              <a:rPr lang="en-GB" sz="2000" b="1" dirty="0">
                <a:latin typeface="+mn-lt"/>
              </a:rPr>
              <a:t>Test Plan </a:t>
            </a:r>
            <a:r>
              <a:rPr lang="en-GB" sz="2000" dirty="0">
                <a:latin typeface="+mn-lt"/>
              </a:rPr>
              <a:t>outlines the strategy that will be used to test an application</a:t>
            </a:r>
          </a:p>
          <a:p>
            <a:r>
              <a:rPr lang="en-GB" sz="2000" b="1" dirty="0">
                <a:latin typeface="+mn-lt"/>
              </a:rPr>
              <a:t>Test Scenario </a:t>
            </a:r>
            <a:r>
              <a:rPr lang="en-GB" sz="2000" dirty="0">
                <a:latin typeface="+mn-lt"/>
              </a:rPr>
              <a:t>is a one line statement that notifies what area in the application will be tested</a:t>
            </a:r>
          </a:p>
          <a:p>
            <a:r>
              <a:rPr lang="en-GB" sz="2000" dirty="0">
                <a:latin typeface="+mn-lt"/>
              </a:rPr>
              <a:t>Test scenarios are used to ensure that all flows are tested from end to end</a:t>
            </a:r>
          </a:p>
          <a:p>
            <a:r>
              <a:rPr lang="en-GB" sz="2000" dirty="0">
                <a:latin typeface="+mn-lt"/>
              </a:rPr>
              <a:t>Test scenarios include several rest cases</a:t>
            </a:r>
          </a:p>
          <a:p>
            <a:r>
              <a:rPr lang="en-GB" sz="2000" b="1" dirty="0">
                <a:latin typeface="+mn-lt"/>
              </a:rPr>
              <a:t>Test cases </a:t>
            </a:r>
            <a:r>
              <a:rPr lang="en-GB" sz="2000" dirty="0">
                <a:latin typeface="+mn-lt"/>
              </a:rPr>
              <a:t>involve a set of steps, conditions, and inputs that can be used while performing testing tasks</a:t>
            </a:r>
          </a:p>
          <a:p>
            <a:r>
              <a:rPr lang="en-GB" sz="2000" dirty="0">
                <a:latin typeface="+mn-lt"/>
              </a:rPr>
              <a:t>The main intent of this activity is to ensure whether a software passes or fails in terms of its functionality and other aspects</a:t>
            </a:r>
            <a:br>
              <a:rPr lang="en-GB" sz="2000" dirty="0">
                <a:latin typeface="+mn-lt"/>
              </a:rPr>
            </a:br>
            <a:endParaRPr lang="en-GB" sz="2000" dirty="0">
              <a:latin typeface="+mn-lt"/>
            </a:endParaRP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Test case ID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Pre-conditions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Steps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Expected outcome.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Actual outcome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Post-conditions 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67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Agile testing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200229" cy="3773487"/>
          </a:xfrm>
        </p:spPr>
      </p:pic>
    </p:spTree>
    <p:extLst>
      <p:ext uri="{BB962C8B-B14F-4D97-AF65-F5344CB8AC3E}">
        <p14:creationId xmlns:p14="http://schemas.microsoft.com/office/powerpoint/2010/main" val="18188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Acceptance Test Driven Development (ATDD) Cycle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68758"/>
            <a:ext cx="5162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47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ATDD paper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TDD is a programming practice, not a testing technique. </a:t>
            </a:r>
          </a:p>
          <a:p>
            <a:r>
              <a:rPr lang="en-US" dirty="0"/>
              <a:t>Practicing Test Driven Development is about expectations guiding the implementation</a:t>
            </a:r>
          </a:p>
          <a:p>
            <a:r>
              <a:rPr lang="en-US" dirty="0"/>
              <a:t>Acceptance Test Driven Development (ATDD) also emphasize tests before code</a:t>
            </a:r>
          </a:p>
          <a:p>
            <a:r>
              <a:rPr lang="en-US" dirty="0"/>
              <a:t>In ATDD, the team creates acceptance-level tests for a feature before beginning work on it.</a:t>
            </a:r>
          </a:p>
          <a:p>
            <a:r>
              <a:rPr lang="en-US" dirty="0"/>
              <a:t>These tests are captured when the team is working with the business stakeholder to understand a story on the backlog.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2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Test 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>
                <a:latin typeface="+mn-lt"/>
              </a:rPr>
              <a:t>Definition</a:t>
            </a:r>
          </a:p>
          <a:p>
            <a:r>
              <a:rPr lang="en-GB" dirty="0">
                <a:latin typeface="+mn-lt"/>
              </a:rPr>
              <a:t>Testing is the </a:t>
            </a:r>
            <a:r>
              <a:rPr lang="en-GB" u="sng" dirty="0">
                <a:latin typeface="+mn-lt"/>
              </a:rPr>
              <a:t>systematic</a:t>
            </a:r>
            <a:r>
              <a:rPr lang="en-GB" dirty="0">
                <a:latin typeface="+mn-lt"/>
              </a:rPr>
              <a:t> process of evaluating a system or its component(s) with the intent to find whether it satisfies the specified requirements or not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  <a:p>
            <a:r>
              <a:rPr lang="da-DK" dirty="0">
                <a:latin typeface="+mn-lt"/>
              </a:rPr>
              <a:t>i.e. to</a:t>
            </a:r>
            <a:r>
              <a:rPr lang="en-GB" dirty="0">
                <a:latin typeface="+mn-lt"/>
              </a:rPr>
              <a:t> identify any gaps, errors, or missing requirements in contrary to the actual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40724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Verification and Validation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33764"/>
              </p:ext>
            </p:extLst>
          </p:nvPr>
        </p:nvGraphicFramePr>
        <p:xfrm>
          <a:off x="395536" y="2276872"/>
          <a:ext cx="8352928" cy="334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135">
                <a:tc>
                  <a:txBody>
                    <a:bodyPr/>
                    <a:lstStyle/>
                    <a:p>
                      <a:r>
                        <a:rPr lang="en-US" sz="2000" noProof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you building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right?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you building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right 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the software meets all the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the functionalities meet the intended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T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akes place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includes the checking for documentation, code, etc.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O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ccurs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verification and mainly involves the checking of 	the overall product.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 by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 by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testers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i="0" u="sng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users</a:t>
                      </a:r>
                      <a:r>
                        <a:rPr lang="en-US" sz="2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Testing without having any knowledge of the interior workings of the application </a:t>
            </a:r>
          </a:p>
          <a:p>
            <a:r>
              <a:rPr lang="en-GB" sz="2000" dirty="0">
                <a:latin typeface="+mn-lt"/>
              </a:rPr>
              <a:t>Typically, a tester will interact with the system's user interface by providing inputs and examining outputs without knowing how and where the inputs are worked upon </a:t>
            </a:r>
          </a:p>
          <a:p>
            <a:endParaRPr lang="en-GB" dirty="0">
              <a:latin typeface="+mn-lt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87234"/>
              </p:ext>
            </p:extLst>
          </p:nvPr>
        </p:nvGraphicFramePr>
        <p:xfrm>
          <a:off x="467544" y="3284984"/>
          <a:ext cx="8352928" cy="3457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en-US" sz="2000" noProof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 suited and efficient for large code segments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4" rtl="0" eaLnBrk="1" latinLnBrk="0" hangingPunct="1"/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coverage, only a number of test scenarios is performed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access is not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Inefficient testing, due to the fact that the tester only has limited knowledge about an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Clearly separates user's perspective from the developer's perspective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Blind coverage, since the tester cannot target specific code segments or error-prone areas </a:t>
                      </a:r>
                      <a:r>
                        <a:rPr lang="en-US" sz="20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kern="1200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cases are difficult to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White-box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/>
              <a:t>Detailed investigation of internal logic and structure of the code</a:t>
            </a:r>
          </a:p>
          <a:p>
            <a:r>
              <a:rPr lang="en-GB" sz="2000" dirty="0"/>
              <a:t>A tester needs to know the internal workings of the code </a:t>
            </a:r>
          </a:p>
          <a:p>
            <a:r>
              <a:rPr lang="en-GB" sz="2000" dirty="0"/>
              <a:t>Also known as glass testing or open-box testing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9587"/>
              </p:ext>
            </p:extLst>
          </p:nvPr>
        </p:nvGraphicFramePr>
        <p:xfrm>
          <a:off x="467544" y="3284984"/>
          <a:ext cx="8352928" cy="332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da-DK" sz="2000" dirty="0"/>
                        <a:t>Advantages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Disadvantages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Easier to find out which type of data can help in testing the application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the fact that a skilled tester is needed the costs are increased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optimizing the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 to maintain white-box testing, as it requires specialized tools like code analysers and debugging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knowledge about the code, maximum coverage is attained during test scenario writing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Impossible to look into every corner to find hidden errors that may create problems, as many paths will go untested. </a:t>
                      </a:r>
                    </a:p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Grey-</a:t>
            </a:r>
            <a:r>
              <a:rPr lang="da-DK" b="0" dirty="0" err="1"/>
              <a:t>box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/>
              <a:t>Testing with a limited knowledge of the internal workings of an application</a:t>
            </a:r>
          </a:p>
          <a:p>
            <a:r>
              <a:rPr lang="en-GB" sz="2000" dirty="0"/>
              <a:t>Access to design documents and the database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7630"/>
              </p:ext>
            </p:extLst>
          </p:nvPr>
        </p:nvGraphicFramePr>
        <p:xfrm>
          <a:off x="467544" y="2780928"/>
          <a:ext cx="8352928" cy="38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da-DK" sz="2000" dirty="0"/>
                        <a:t>Advantages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Disadvantages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Offers combined benefits of black-box and white-box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ability to go over the code and test coverage is limited due to lack of source code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Don't rely on the source code; instead they rely on interface definition and functional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tests can be redundant if the software designer has already run 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test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 test scenarios for communication protocols and data type handling based on the limited information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every possible input stream is unrealistic because it would take an unreasonable amount of time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is done from the point of view of the user and not the designer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0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dirty="0"/>
              <a:t>A Comparison of Testing Methods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42880"/>
              </p:ext>
            </p:extLst>
          </p:nvPr>
        </p:nvGraphicFramePr>
        <p:xfrm>
          <a:off x="467545" y="1340768"/>
          <a:ext cx="8352927" cy="54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8">
                <a:tc>
                  <a:txBody>
                    <a:bodyPr/>
                    <a:lstStyle/>
                    <a:p>
                      <a:r>
                        <a:rPr lang="en-US" sz="2000" noProof="0"/>
                        <a:t>Black-box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/>
                        <a:t>Grey-box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/>
                        <a:t>White-box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internal workings need not be known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knowledge of the internal workings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knowledge of the internal workings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closed-box testing, data-driven testing, or functional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translucent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clear-box testing, structural testing, or code-based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Performed by end-users and also by testers and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Performed by end-users and also by testers and developers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Normally done by testers and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51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external expectations - Internal behaviour is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high-level database diagrams and data flow diagrams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workings are fully known, the test data can be designed accordingly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exhaustive and the least time-consuming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Partly time-consuming and exhaustive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exhaustive and time-consuming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263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be done by trial-and-error 	</a:t>
                      </a:r>
                    </a:p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domains and internal boundaries can be tested, if known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domains and internal boundaries can be better tested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86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to test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D05881DC-17EE-4CE7-98C8-52E3BBE1D36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1" y="1628800"/>
            <a:ext cx="7488831" cy="5147233"/>
          </a:xfrm>
        </p:spPr>
      </p:pic>
    </p:spTree>
    <p:extLst>
      <p:ext uri="{BB962C8B-B14F-4D97-AF65-F5344CB8AC3E}">
        <p14:creationId xmlns:p14="http://schemas.microsoft.com/office/powerpoint/2010/main" val="17663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88840"/>
            <a:ext cx="8086620" cy="3901427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The most important type of testing, as it is conducted by the customer/ end users</a:t>
            </a:r>
          </a:p>
          <a:p>
            <a:r>
              <a:rPr lang="en-GB" sz="2000" dirty="0">
                <a:latin typeface="+mn-lt"/>
              </a:rPr>
              <a:t>Gauge whether the application meets the intended specifications and satisfies the client’s requirement</a:t>
            </a:r>
          </a:p>
          <a:p>
            <a:r>
              <a:rPr lang="en-GB" sz="2000" dirty="0">
                <a:latin typeface="+mn-lt"/>
              </a:rPr>
              <a:t>Acceptance tests are not only intended to point out simple spelling mistakes, cosmetic errors, or interface gaps</a:t>
            </a:r>
          </a:p>
          <a:p>
            <a:r>
              <a:rPr lang="en-GB" sz="2000" dirty="0">
                <a:latin typeface="+mn-lt"/>
              </a:rPr>
              <a:t>Acceptance tests will also to point out any bugs in the application that will result in system crashes or major errors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57716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3516e4b94d1e5fec61cb7ec9b86dd94683d55"/>
</p:tagLst>
</file>

<file path=ppt/theme/theme1.xml><?xml version="1.0" encoding="utf-8"?>
<a:theme xmlns:a="http://schemas.openxmlformats.org/drawingml/2006/main" name="cphbusiness POWERPOIN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D79B2-8842-4888-A033-FE1658653C4F}">
  <ds:schemaRefs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7d4bd1a6-963b-4ce5-9d6a-82f9bec88dc5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148510-270D-4A67-A76B-3329BB97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2A3CE3-AEB5-4FE1-A926-77DD199858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16498</TotalTime>
  <Words>1386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cphbusiness POWERPOINT skabelon</vt:lpstr>
      <vt:lpstr>3.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Caroline Hundahl Simonsen (CHU - Pers. - TR - KN)</dc:creator>
  <cp:lastModifiedBy>Tue Hellstern (TUHE - Programleder - Cphbusiness)</cp:lastModifiedBy>
  <cp:revision>150</cp:revision>
  <dcterms:created xsi:type="dcterms:W3CDTF">2013-08-25T10:39:01Z</dcterms:created>
  <dcterms:modified xsi:type="dcterms:W3CDTF">2018-04-26T06:35:13Z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