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91" r:id="rId7"/>
    <p:sldId id="296" r:id="rId8"/>
    <p:sldId id="292" r:id="rId9"/>
    <p:sldId id="293" r:id="rId10"/>
    <p:sldId id="294" r:id="rId11"/>
    <p:sldId id="295" r:id="rId12"/>
    <p:sldId id="282" r:id="rId13"/>
    <p:sldId id="288" r:id="rId14"/>
    <p:sldId id="261" r:id="rId15"/>
    <p:sldId id="262" r:id="rId16"/>
    <p:sldId id="271" r:id="rId17"/>
    <p:sldId id="269" r:id="rId18"/>
    <p:sldId id="270" r:id="rId19"/>
    <p:sldId id="260" r:id="rId20"/>
    <p:sldId id="257" r:id="rId21"/>
    <p:sldId id="283" r:id="rId22"/>
    <p:sldId id="284" r:id="rId23"/>
    <p:sldId id="264" r:id="rId24"/>
    <p:sldId id="265" r:id="rId25"/>
    <p:sldId id="266" r:id="rId26"/>
    <p:sldId id="267" r:id="rId27"/>
    <p:sldId id="289" r:id="rId28"/>
    <p:sldId id="286" r:id="rId29"/>
    <p:sldId id="287" r:id="rId30"/>
    <p:sldId id="285" r:id="rId31"/>
    <p:sldId id="290" r:id="rId32"/>
  </p:sldIdLst>
  <p:sldSz cx="9144000" cy="6858000" type="screen4x3"/>
  <p:notesSz cx="6858000" cy="9144000"/>
  <p:custDataLst>
    <p:tags r:id="rId33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4901473-E91B-42E3-8EED-275B701E7EC9}">
          <p14:sldIdLst>
            <p14:sldId id="256"/>
            <p14:sldId id="258"/>
            <p14:sldId id="291"/>
            <p14:sldId id="296"/>
            <p14:sldId id="292"/>
            <p14:sldId id="293"/>
            <p14:sldId id="294"/>
            <p14:sldId id="295"/>
            <p14:sldId id="282"/>
            <p14:sldId id="288"/>
            <p14:sldId id="261"/>
            <p14:sldId id="262"/>
            <p14:sldId id="271"/>
          </p14:sldIdLst>
        </p14:section>
        <p14:section name="XP - Scrum" id="{D6BA3F36-FFCA-4C32-8B30-E143095737AE}">
          <p14:sldIdLst>
            <p14:sldId id="269"/>
            <p14:sldId id="270"/>
            <p14:sldId id="260"/>
          </p14:sldIdLst>
        </p14:section>
        <p14:section name="XP Practices" id="{A975479D-DF98-43A8-8E48-1614D1141A11}">
          <p14:sldIdLst>
            <p14:sldId id="257"/>
            <p14:sldId id="283"/>
            <p14:sldId id="284"/>
            <p14:sldId id="264"/>
            <p14:sldId id="265"/>
            <p14:sldId id="266"/>
            <p14:sldId id="267"/>
            <p14:sldId id="289"/>
          </p14:sldIdLst>
        </p14:section>
        <p14:section name="Opgave" id="{2BCDC973-090D-4D00-A1E6-463CFCD16C6B}">
          <p14:sldIdLst>
            <p14:sldId id="286"/>
            <p14:sldId id="287"/>
          </p14:sldIdLst>
        </p14:section>
        <p14:section name="Video" id="{78EF8E34-7135-469D-9511-DDF4E751825D}">
          <p14:sldIdLst>
            <p14:sldId id="28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99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189480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17502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1560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E39823-A0C8-4C5F-ADE9-BC432916B2F3}" type="datetimeFigureOut">
              <a:rPr lang="da-DK" smtClean="0"/>
              <a:t>23-04-2018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8582B9-D4BD-4009-AD0F-BF4CC30352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952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0648"/>
            <a:ext cx="7828359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361642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8"/>
            <a:ext cx="1202247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1" y="143636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1" y="1681813"/>
            <a:ext cx="7210396" cy="425437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800"/>
            </a:lvl1pPr>
            <a:lvl2pPr latinLnBrk="0">
              <a:defRPr lang="da-DK" sz="1500"/>
            </a:lvl2pPr>
            <a:lvl3pPr latinLnBrk="0">
              <a:defRPr lang="da-DK" sz="1350"/>
            </a:lvl3pPr>
            <a:lvl4pPr latinLnBrk="0">
              <a:defRPr lang="da-DK" sz="1200"/>
            </a:lvl4pPr>
            <a:lvl5pPr latinLnBrk="0">
              <a:defRPr lang="da-DK" sz="12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</p:spPr>
        <p:txBody>
          <a:bodyPr/>
          <a:lstStyle/>
          <a:p>
            <a:fld id="{444E8E50-93D6-4F0A-A222-024E3AB5DDB6}" type="datetime1">
              <a:rPr lang="da-DK" smtClean="0"/>
              <a:t>23-04-2018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435721"/>
            <a:ext cx="5152995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143636"/>
            <a:ext cx="1202247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30FF7F-3C14-45D7-BC57-C2A0C1F05E9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52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er.com/cphbusiness/links/files.phtml/2126339921$378282059$/Arkiv/3.+semester/fall2016Sem3-AllClasses/SYS/Resources/Kent+Beck+Extreme+Programming+Explained+-+chap+4+_prcent_28four+variables_prcent_29.pdf" TargetMode="External"/><Relationship Id="rId2" Type="http://schemas.openxmlformats.org/officeDocument/2006/relationships/hyperlink" Target="https://fronter.com/cphbusiness/links/files.phtml/2126339921$378282059$/Arkiv/3.+semester/fall2016Sem3-AllClasses/SYS/Resources/Kent+Beck+Extreme+Programming+Explained+-+chap+1+_prcent_28risk+the+basis+problem_prcent_29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dustriallogic.com/wp-content/uploads/2005/09/xpplaybook.pdf" TargetMode="External"/><Relationship Id="rId5" Type="http://schemas.openxmlformats.org/officeDocument/2006/relationships/hyperlink" Target="https://fronter.com/cphbusiness/links/files.phtml/2126339921$378282059$/Arkiv/3.+semester/fall2016Sem3-AllClasses/SYS/Resources/Kent+Beck+Extreme+Programming+Explained+-+chap+11+_prcent_28How+could+this+work_prcent_29.pdf" TargetMode="External"/><Relationship Id="rId4" Type="http://schemas.openxmlformats.org/officeDocument/2006/relationships/hyperlink" Target="https://fronter.com/cphbusiness/links/files.phtml/2126339921$378282059$/Arkiv/3.+semester/fall2016Sem3-AllClasses/SYS/Resources/Kent+Beck+Extreme+Programming+Explained+-+chap+10+_prcent_28a+quick+overview+_prcent_28practices_prcent_29_prcent_29.p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rules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E6lbPLEAzc" TargetMode="External"/><Relationship Id="rId2" Type="http://schemas.openxmlformats.org/officeDocument/2006/relationships/hyperlink" Target="https://www.youtube.com/watch?v=vqEg37e4Mkw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er.com/cphbusiness/links/files.phtml/2126339921$378282059$/Arkiv/3.+semester/fall2016Sem3-AllClasses/SYS/Resources/Kent+Beck+Extreme+Programming+Explained+-+chap+4+_prcent_28four+variables_prcent_29.pdf" TargetMode="External"/><Relationship Id="rId2" Type="http://schemas.openxmlformats.org/officeDocument/2006/relationships/hyperlink" Target="https://fronter.com/cphbusiness/links/files.phtml/2126339921$378282059$/Arkiv/3.+semester/fall2016Sem3-AllClasses/SYS/Resources/Kent+Beck+Extreme+Programming+Explained+-+chap+1+_prcent_28risk+the+basis+problem_prcent_29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dustriallogic.com/wp-content/uploads/2005/09/xpplaybook.pdf" TargetMode="External"/><Relationship Id="rId5" Type="http://schemas.openxmlformats.org/officeDocument/2006/relationships/hyperlink" Target="https://fronter.com/cphbusiness/links/files.phtml/2126339921$378282059$/Arkiv/3.+semester/fall2016Sem3-AllClasses/SYS/Resources/Kent+Beck+Extreme+Programming+Explained+-+chap+11+_prcent_28How+could+this+work_prcent_29.pdf" TargetMode="External"/><Relationship Id="rId4" Type="http://schemas.openxmlformats.org/officeDocument/2006/relationships/hyperlink" Target="https://fronter.com/cphbusiness/links/files.phtml/2126339921$378282059$/Arkiv/3.+semester/fall2016Sem3-AllClasses/SYS/Resources/Kent+Beck+Extreme+Programming+Explained+-+chap+10+_prcent_28a+quick+overview+_prcent_28practices_prcent_29_prcent_29.p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zIPv-Ym2n1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principles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29652" y="2938379"/>
            <a:ext cx="7423543" cy="722166"/>
          </a:xfrm>
        </p:spPr>
        <p:txBody>
          <a:bodyPr/>
          <a:lstStyle/>
          <a:p>
            <a:r>
              <a:rPr lang="da-DK" b="1" dirty="0" smtClean="0"/>
              <a:t>Agile </a:t>
            </a:r>
            <a:r>
              <a:rPr lang="da-DK" b="1" dirty="0" err="1" smtClean="0"/>
              <a:t>methods</a:t>
            </a:r>
            <a:r>
              <a:rPr lang="da-DK" b="1" dirty="0" smtClean="0"/>
              <a:t> &amp; Extreme </a:t>
            </a:r>
            <a:r>
              <a:rPr lang="da-DK" b="1" dirty="0"/>
              <a:t>Programming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1"/>
          </p:nvPr>
        </p:nvSpPr>
        <p:spPr>
          <a:xfrm>
            <a:off x="605521" y="3580616"/>
            <a:ext cx="6816159" cy="2103159"/>
          </a:xfrm>
        </p:spPr>
        <p:txBody>
          <a:bodyPr/>
          <a:lstStyle/>
          <a:p>
            <a:r>
              <a:rPr lang="da-DK" sz="2400" dirty="0" err="1" smtClean="0"/>
              <a:t>Today</a:t>
            </a:r>
            <a:r>
              <a:rPr lang="da-DK" sz="2400" dirty="0" smtClean="0"/>
              <a:t>:</a:t>
            </a:r>
          </a:p>
          <a:p>
            <a:r>
              <a:rPr lang="da-DK" sz="2400" dirty="0" smtClean="0"/>
              <a:t>How to do! (</a:t>
            </a:r>
            <a:r>
              <a:rPr lang="da-DK" sz="2400" dirty="0" err="1" smtClean="0"/>
              <a:t>report</a:t>
            </a:r>
            <a:r>
              <a:rPr lang="da-DK" sz="2400" dirty="0" smtClean="0"/>
              <a:t>)</a:t>
            </a:r>
          </a:p>
          <a:p>
            <a:r>
              <a:rPr lang="da-DK" sz="2400" dirty="0" smtClean="0"/>
              <a:t>Agile manifest</a:t>
            </a:r>
          </a:p>
          <a:p>
            <a:r>
              <a:rPr lang="da-DK" sz="2400" dirty="0" smtClean="0"/>
              <a:t>XP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57088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b="1" dirty="0"/>
              <a:t>Kent Beck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Extreme programming explained </a:t>
            </a:r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	</a:t>
            </a:r>
            <a:r>
              <a:rPr lang="en-US" dirty="0">
                <a:hlinkClick r:id="rId2"/>
              </a:rPr>
              <a:t>Risk: The basic problem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4	</a:t>
            </a:r>
            <a:r>
              <a:rPr lang="en-US" dirty="0">
                <a:hlinkClick r:id="rId3"/>
              </a:rPr>
              <a:t>Four Variables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10	</a:t>
            </a:r>
            <a:r>
              <a:rPr lang="en-US" dirty="0">
                <a:hlinkClick r:id="rId4"/>
              </a:rPr>
              <a:t>A Quick Overview (practices)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11	</a:t>
            </a:r>
            <a:r>
              <a:rPr lang="en-US" dirty="0">
                <a:hlinkClick r:id="rId5"/>
              </a:rPr>
              <a:t>How Could This Work? </a:t>
            </a:r>
            <a:endParaRPr lang="en-US" dirty="0"/>
          </a:p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endParaRPr lang="en-US" dirty="0"/>
          </a:p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b="1" dirty="0"/>
              <a:t>Joshua </a:t>
            </a:r>
            <a:r>
              <a:rPr lang="en-US" b="1" dirty="0" err="1"/>
              <a:t>Kerievsky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Extreme Programming Playbook </a:t>
            </a:r>
            <a:r>
              <a:rPr lang="en-US" dirty="0">
                <a:hlinkClick r:id="rId6"/>
              </a:rPr>
              <a:t>https://www.industriallogic.com/wp-content/uploads/2005/09/xpplaybook.pdf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8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Economics of Software Development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87481"/>
            <a:ext cx="8086620" cy="46008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 need to maximize the economic value of the project</a:t>
            </a:r>
          </a:p>
          <a:p>
            <a:pPr marL="0" indent="0">
              <a:buNone/>
            </a:pPr>
            <a:endParaRPr lang="en-US" dirty="0"/>
          </a:p>
          <a:p>
            <a:pPr marL="534988" indent="-257175"/>
            <a:r>
              <a:rPr lang="en-US" dirty="0"/>
              <a:t>Spend less - to save money</a:t>
            </a:r>
          </a:p>
          <a:p>
            <a:pPr marL="534988" indent="-257175"/>
            <a:r>
              <a:rPr lang="en-US" dirty="0"/>
              <a:t>Earn more – make more money</a:t>
            </a:r>
          </a:p>
          <a:p>
            <a:pPr marL="534988" indent="-257175"/>
            <a:r>
              <a:rPr lang="en-US" dirty="0"/>
              <a:t>Spending later and earning earlier</a:t>
            </a:r>
          </a:p>
          <a:p>
            <a:pPr marL="534988" indent="-257175"/>
            <a:r>
              <a:rPr lang="en-US" dirty="0"/>
              <a:t>Pay less interest on the money spend</a:t>
            </a:r>
          </a:p>
          <a:p>
            <a:pPr marL="534988" indent="-257175"/>
            <a:r>
              <a:rPr lang="en-US" dirty="0"/>
              <a:t>Increase the probability of project survival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 big problem is uncertainty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534988" indent="-257175"/>
            <a:r>
              <a:rPr lang="en-US" dirty="0"/>
              <a:t>Therefore the strategy must be:</a:t>
            </a:r>
          </a:p>
          <a:p>
            <a:pPr marL="985838" lvl="1" indent="-214313"/>
            <a:r>
              <a:rPr lang="en-US" dirty="0"/>
              <a:t>Accurate and frequent feedback about progress</a:t>
            </a:r>
          </a:p>
          <a:p>
            <a:pPr marL="985838" lvl="1" indent="-214313"/>
            <a:r>
              <a:rPr lang="en-US" dirty="0"/>
              <a:t>Many opportunities to change the requirements</a:t>
            </a:r>
          </a:p>
          <a:p>
            <a:pPr marL="985838" lvl="1" indent="-214313"/>
            <a:r>
              <a:rPr lang="en-US" dirty="0"/>
              <a:t>A smaller initial investment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482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Cost of Change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7" y="1813120"/>
            <a:ext cx="3943350" cy="234315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6" y="4438459"/>
            <a:ext cx="5419725" cy="2133600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6299860" y="2712525"/>
            <a:ext cx="229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B04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Traditional view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6299860" y="5135927"/>
            <a:ext cx="229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B04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XP view</a:t>
            </a:r>
          </a:p>
        </p:txBody>
      </p:sp>
    </p:spTree>
    <p:extLst>
      <p:ext uri="{BB962C8B-B14F-4D97-AF65-F5344CB8AC3E}">
        <p14:creationId xmlns:p14="http://schemas.microsoft.com/office/powerpoint/2010/main" val="152022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Four Variables for Planning the Process</a:t>
            </a:r>
            <a:endParaRPr lang="da-DK" dirty="0"/>
          </a:p>
        </p:txBody>
      </p:sp>
      <p:grpSp>
        <p:nvGrpSpPr>
          <p:cNvPr id="3" name="Grupper 2"/>
          <p:cNvGrpSpPr/>
          <p:nvPr/>
        </p:nvGrpSpPr>
        <p:grpSpPr>
          <a:xfrm>
            <a:off x="2581339" y="1380501"/>
            <a:ext cx="3944636" cy="3066881"/>
            <a:chOff x="2065896" y="2164375"/>
            <a:chExt cx="3944636" cy="3066881"/>
          </a:xfrm>
        </p:grpSpPr>
        <p:sp>
          <p:nvSpPr>
            <p:cNvPr id="5" name="Rektangel 4"/>
            <p:cNvSpPr/>
            <p:nvPr/>
          </p:nvSpPr>
          <p:spPr>
            <a:xfrm rot="2838646">
              <a:off x="3418656" y="2970630"/>
              <a:ext cx="1440000" cy="1440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Tekstfelt 5"/>
            <p:cNvSpPr txBox="1"/>
            <p:nvPr/>
          </p:nvSpPr>
          <p:spPr>
            <a:xfrm>
              <a:off x="3764580" y="2164375"/>
              <a:ext cx="8218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Cost</a:t>
              </a:r>
            </a:p>
          </p:txBody>
        </p:sp>
        <p:sp>
          <p:nvSpPr>
            <p:cNvPr id="7" name="Tekstfelt 6"/>
            <p:cNvSpPr txBox="1"/>
            <p:nvPr/>
          </p:nvSpPr>
          <p:spPr>
            <a:xfrm>
              <a:off x="5104515" y="3428774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800" dirty="0">
                  <a:solidFill>
                    <a:srgbClr val="0070C0"/>
                  </a:solidFill>
                </a:rPr>
                <a:t>Time</a:t>
              </a:r>
            </a:p>
          </p:txBody>
        </p:sp>
        <p:sp>
          <p:nvSpPr>
            <p:cNvPr id="8" name="Tekstfelt 7"/>
            <p:cNvSpPr txBox="1"/>
            <p:nvPr/>
          </p:nvSpPr>
          <p:spPr>
            <a:xfrm>
              <a:off x="2065896" y="3302883"/>
              <a:ext cx="1055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Scope</a:t>
              </a:r>
            </a:p>
          </p:txBody>
        </p:sp>
        <p:sp>
          <p:nvSpPr>
            <p:cNvPr id="9" name="Tekstfelt 8"/>
            <p:cNvSpPr txBox="1"/>
            <p:nvPr/>
          </p:nvSpPr>
          <p:spPr>
            <a:xfrm>
              <a:off x="3465446" y="4708036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</a:rPr>
                <a:t>Quality</a:t>
              </a:r>
            </a:p>
          </p:txBody>
        </p:sp>
      </p:grpSp>
      <p:sp>
        <p:nvSpPr>
          <p:cNvPr id="11" name="Pladsholder til indhold 4"/>
          <p:cNvSpPr>
            <a:spLocks noGrp="1"/>
          </p:cNvSpPr>
          <p:nvPr>
            <p:ph sz="quarter" idx="12"/>
          </p:nvPr>
        </p:nvSpPr>
        <p:spPr>
          <a:xfrm>
            <a:off x="554094" y="4784496"/>
            <a:ext cx="8086620" cy="17766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Sees the "softness" of requirements as an opportunity, not a problem!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If we work in iterations with adaptable scope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GB" sz="1795" dirty="0"/>
              <a:t>Implement the customer's most important requirements first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GB" sz="1795" dirty="0"/>
              <a:t>We’ll be better at estimating</a:t>
            </a:r>
          </a:p>
          <a:p>
            <a:pPr marL="1371600" lvl="2" indent="-457200">
              <a:defRPr/>
            </a:pPr>
            <a:r>
              <a:rPr lang="en-GB" sz="1795" dirty="0"/>
              <a:t>Be able to compare estimates with actual results</a:t>
            </a:r>
            <a:endParaRPr lang="en-GB" dirty="0">
              <a:solidFill>
                <a:srgbClr val="FBB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0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ww.safaribooksonline.com/library/view/lean-from-the/9781941222935/images/Agile-lean-nutshell/Scrum-XP-compres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2360874"/>
            <a:ext cx="4642484" cy="419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XP &lt;&gt; Scrum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Agile projects often use in combination</a:t>
            </a:r>
            <a:br>
              <a:rPr lang="en-US" dirty="0"/>
            </a:br>
            <a:endParaRPr lang="en-US" dirty="0"/>
          </a:p>
          <a:p>
            <a:pPr marL="628650" indent="-257175"/>
            <a:r>
              <a:rPr lang="en-US" dirty="0"/>
              <a:t>SCRUM for management</a:t>
            </a:r>
          </a:p>
          <a:p>
            <a:pPr marL="628650" indent="-257175"/>
            <a:r>
              <a:rPr lang="en-US" dirty="0"/>
              <a:t>XP for development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292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XP &lt;&gt; Scrum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5095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Scrum teams typically work in iterations (called sprints) that are from two weeks to one month long.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XP teams typically work in iterations that are one or two weeks long.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Scrum teams do not allow changes into their sprints. Once the sprint planning meeting is completed and a commitment made to delivering a set of product backlog items, that set of items remains unchanged through the end of the sprint. 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XP teams are much more amenable to change within their iterations. As long as the team hasn’t started work on a particular feature, a new feature of equivalent size can be swapped into the XP team’s iteration in exchange for the un-started feature.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Extreme Programming teams work in a strict priority order. Features to be developed are prioritized by the customer (Scrum’s Product Owner) and the team is required to work on them in that order.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contrast, the Scrum product owner prioritizes the product backlog but the team determines the sequence in which they will develop the backlog items.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Scrum doesn’t prescribe any engineering practices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XP does.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Scrum focuses more on the management side of projects,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extreme programming would focus more on the actual engineering practice.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6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Differences Between Scrum and Extreme Programming</a:t>
            </a:r>
            <a:endParaRPr lang="da-DK" sz="2000" dirty="0"/>
          </a:p>
        </p:txBody>
      </p:sp>
      <p:pic>
        <p:nvPicPr>
          <p:cNvPr id="2050" name="Picture 2" descr="http://www.todaysoftmag.ro/tsm/images/articles/tsm25/sc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" y="2322593"/>
            <a:ext cx="7150236" cy="335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3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Extreme Programming - XP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Extreme Programming (XP) is a no nonsense, code first approach to software delivery that emphasizes </a:t>
            </a:r>
            <a:r>
              <a:rPr lang="en-US" dirty="0">
                <a:hlinkClick r:id="rId2"/>
              </a:rPr>
              <a:t>four basic activities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1074738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b="1" dirty="0">
                <a:solidFill>
                  <a:srgbClr val="FBB040"/>
                </a:solidFill>
              </a:rPr>
              <a:t>Coding</a:t>
            </a:r>
          </a:p>
          <a:p>
            <a:pPr marL="1074738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>
                <a:tab pos="3141663" algn="l"/>
              </a:tabLst>
            </a:pPr>
            <a:r>
              <a:rPr lang="en-US" b="1" dirty="0">
                <a:solidFill>
                  <a:srgbClr val="FBB040"/>
                </a:solidFill>
              </a:rPr>
              <a:t>Testing</a:t>
            </a:r>
          </a:p>
          <a:p>
            <a:pPr marL="1074738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>
                <a:tab pos="3141663" algn="l"/>
              </a:tabLst>
            </a:pPr>
            <a:r>
              <a:rPr lang="en-US" b="1" dirty="0">
                <a:solidFill>
                  <a:srgbClr val="FBB040"/>
                </a:solidFill>
              </a:rPr>
              <a:t>Listening</a:t>
            </a:r>
          </a:p>
          <a:p>
            <a:pPr marL="1074738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>
                <a:tab pos="3141663" algn="l"/>
              </a:tabLst>
            </a:pPr>
            <a:r>
              <a:rPr lang="en-US" b="1" dirty="0">
                <a:solidFill>
                  <a:srgbClr val="FBB040"/>
                </a:solidFill>
              </a:rPr>
              <a:t>Designing</a:t>
            </a:r>
            <a:endParaRPr lang="da-DK" dirty="0">
              <a:solidFill>
                <a:srgbClr val="FBB04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4385733" y="3283638"/>
            <a:ext cx="395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</a:t>
            </a:r>
            <a:r>
              <a:rPr lang="en-US" sz="12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en-US" sz="1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because if you do not code, you will haven’t done anything</a:t>
            </a:r>
            <a:endParaRPr lang="da-DK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85733" y="3818225"/>
            <a:ext cx="353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because if you don’t test, you don’t know when you are done coding</a:t>
            </a:r>
            <a:endParaRPr lang="da-DK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385733" y="4350709"/>
            <a:ext cx="3776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because if you don’t listen you don’t know what to code or what to test</a:t>
            </a:r>
            <a:endParaRPr lang="da-DK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4385733" y="4883193"/>
            <a:ext cx="3699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so you can keep coding and testing and listening indefinitely</a:t>
            </a:r>
            <a:endParaRPr lang="da-DK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0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tekst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Overview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740310"/>
            <a:ext cx="5526659" cy="41983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Practices are concrete things that a team can do day-to-day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Values are the fundamental knowledge and understanding that underpins the approach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Values without practices are hard to apply and can be applied in so many ways that it's hard to know where to start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Practices without values are rote activities without a purpose. </a:t>
            </a:r>
          </a:p>
          <a:p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275586" y="1378099"/>
            <a:ext cx="2328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>
                <a:latin typeface="+mn-lt"/>
              </a:rPr>
              <a:t>The Problem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00986" y="2242195"/>
            <a:ext cx="2303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>
                <a:latin typeface="+mn-lt"/>
              </a:rPr>
              <a:t>The Metaphor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332861" y="1934989"/>
            <a:ext cx="192087" cy="269875"/>
          </a:xfrm>
          <a:prstGeom prst="downArrow">
            <a:avLst>
              <a:gd name="adj1" fmla="val 50000"/>
              <a:gd name="adj2" fmla="val 35124"/>
            </a:avLst>
          </a:prstGeom>
          <a:solidFill>
            <a:srgbClr val="0075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2861" y="2799085"/>
            <a:ext cx="192087" cy="269875"/>
          </a:xfrm>
          <a:prstGeom prst="downArrow">
            <a:avLst>
              <a:gd name="adj1" fmla="val 50000"/>
              <a:gd name="adj2" fmla="val 35124"/>
            </a:avLst>
          </a:prstGeom>
          <a:solidFill>
            <a:srgbClr val="0075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32861" y="3661594"/>
            <a:ext cx="192087" cy="271462"/>
          </a:xfrm>
          <a:prstGeom prst="downArrow">
            <a:avLst>
              <a:gd name="adj1" fmla="val 50000"/>
              <a:gd name="adj2" fmla="val 35331"/>
            </a:avLst>
          </a:prstGeom>
          <a:solidFill>
            <a:srgbClr val="0075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332861" y="4600923"/>
            <a:ext cx="192087" cy="269875"/>
          </a:xfrm>
          <a:prstGeom prst="downArrow">
            <a:avLst>
              <a:gd name="adj1" fmla="val 50000"/>
              <a:gd name="adj2" fmla="val 35124"/>
            </a:avLst>
          </a:prstGeom>
          <a:solidFill>
            <a:srgbClr val="0075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300986" y="3106291"/>
            <a:ext cx="2303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GB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+mn-lt"/>
              </a:rPr>
              <a:t>Values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300986" y="4042395"/>
            <a:ext cx="2303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>
                <a:latin typeface="+mn-lt"/>
              </a:rPr>
              <a:t>Principles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300986" y="4978748"/>
            <a:ext cx="2303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>
                <a:latin typeface="+mn-lt"/>
              </a:rPr>
              <a:t>4 Activities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331670" y="5535389"/>
            <a:ext cx="192087" cy="269875"/>
          </a:xfrm>
          <a:prstGeom prst="downArrow">
            <a:avLst>
              <a:gd name="adj1" fmla="val 50000"/>
              <a:gd name="adj2" fmla="val 35124"/>
            </a:avLst>
          </a:prstGeom>
          <a:solidFill>
            <a:srgbClr val="0075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99795" y="5823049"/>
            <a:ext cx="2303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 dirty="0">
                <a:solidFill>
                  <a:srgbClr val="FF0000"/>
                </a:solidFill>
                <a:latin typeface="+mn-lt"/>
              </a:rPr>
              <a:t>12 Practices</a:t>
            </a:r>
          </a:p>
        </p:txBody>
      </p:sp>
    </p:spTree>
    <p:extLst>
      <p:ext uri="{BB962C8B-B14F-4D97-AF65-F5344CB8AC3E}">
        <p14:creationId xmlns:p14="http://schemas.microsoft.com/office/powerpoint/2010/main" val="82001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 (5)Values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455174"/>
            <a:ext cx="8086620" cy="50439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/>
              <a:t>The values must secure that the individual is oriented towards the interests of the project (common culture)</a:t>
            </a:r>
          </a:p>
          <a:p>
            <a:endParaRPr lang="en-US" dirty="0"/>
          </a:p>
          <a:p>
            <a:pPr>
              <a:buFont typeface="Tahoma" pitchFamily="34" charset="0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Communication</a:t>
            </a:r>
          </a:p>
          <a:p>
            <a:pPr lvl="1"/>
            <a:r>
              <a:rPr lang="en-US" sz="1795" dirty="0"/>
              <a:t>Make sure of continuous and relevant communication</a:t>
            </a:r>
          </a:p>
          <a:p>
            <a:pPr lvl="1"/>
            <a:r>
              <a:rPr lang="en-US" sz="1795" dirty="0"/>
              <a:t>XP practices are not possible without communication</a:t>
            </a:r>
          </a:p>
          <a:p>
            <a:pPr lvl="1"/>
            <a:endParaRPr lang="en-US" sz="800" dirty="0"/>
          </a:p>
          <a:p>
            <a:pPr>
              <a:buFont typeface="Tahoma" pitchFamily="34" charset="0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Simplicity</a:t>
            </a:r>
          </a:p>
          <a:p>
            <a:pPr lvl="1"/>
            <a:r>
              <a:rPr lang="en-US" sz="1795" dirty="0"/>
              <a:t>Better to build simple solutions that will be changed than to build complex solutions that never are used</a:t>
            </a:r>
          </a:p>
          <a:p>
            <a:pPr lvl="1"/>
            <a:endParaRPr lang="en-US" sz="800" dirty="0"/>
          </a:p>
          <a:p>
            <a:pPr>
              <a:buFont typeface="Tahoma" pitchFamily="34" charset="0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Feedback</a:t>
            </a:r>
          </a:p>
          <a:p>
            <a:pPr lvl="1">
              <a:lnSpc>
                <a:spcPct val="120000"/>
              </a:lnSpc>
            </a:pPr>
            <a:r>
              <a:rPr lang="en-US" sz="1795" dirty="0"/>
              <a:t>“Optimism is an occupational hazard of programming” vs. “Don’t ask me – ask the system” (concrete feedback)</a:t>
            </a:r>
          </a:p>
          <a:p>
            <a:pPr lvl="1"/>
            <a:endParaRPr lang="en-US" sz="800" dirty="0"/>
          </a:p>
          <a:p>
            <a:pPr>
              <a:buFont typeface="Tahoma" pitchFamily="34" charset="0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Courage</a:t>
            </a:r>
          </a:p>
          <a:p>
            <a:pPr lvl="1"/>
            <a:r>
              <a:rPr lang="en-US" sz="1795" dirty="0"/>
              <a:t>Be ready to change the system – even dramatically and late</a:t>
            </a:r>
          </a:p>
          <a:p>
            <a:pPr lvl="1"/>
            <a:endParaRPr lang="en-US" sz="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Respect</a:t>
            </a:r>
          </a:p>
          <a:p>
            <a:pPr lvl="1">
              <a:lnSpc>
                <a:spcPct val="120000"/>
              </a:lnSpc>
            </a:pPr>
            <a:r>
              <a:rPr lang="en-US" sz="1795" dirty="0"/>
              <a:t>Everyone gives and feels the respect they deserve as a valued team member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1140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8187"/>
              </p:ext>
            </p:extLst>
          </p:nvPr>
        </p:nvGraphicFramePr>
        <p:xfrm>
          <a:off x="585628" y="1623316"/>
          <a:ext cx="8022190" cy="2766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4438">
                  <a:extLst>
                    <a:ext uri="{9D8B030D-6E8A-4147-A177-3AD203B41FA5}">
                      <a16:colId xmlns:a16="http://schemas.microsoft.com/office/drawing/2014/main" val="2010709879"/>
                    </a:ext>
                  </a:extLst>
                </a:gridCol>
                <a:gridCol w="1604438">
                  <a:extLst>
                    <a:ext uri="{9D8B030D-6E8A-4147-A177-3AD203B41FA5}">
                      <a16:colId xmlns:a16="http://schemas.microsoft.com/office/drawing/2014/main" val="1212049467"/>
                    </a:ext>
                  </a:extLst>
                </a:gridCol>
                <a:gridCol w="1604438">
                  <a:extLst>
                    <a:ext uri="{9D8B030D-6E8A-4147-A177-3AD203B41FA5}">
                      <a16:colId xmlns:a16="http://schemas.microsoft.com/office/drawing/2014/main" val="788669686"/>
                    </a:ext>
                  </a:extLst>
                </a:gridCol>
                <a:gridCol w="1604438">
                  <a:extLst>
                    <a:ext uri="{9D8B030D-6E8A-4147-A177-3AD203B41FA5}">
                      <a16:colId xmlns:a16="http://schemas.microsoft.com/office/drawing/2014/main" val="27112976"/>
                    </a:ext>
                  </a:extLst>
                </a:gridCol>
                <a:gridCol w="1604438">
                  <a:extLst>
                    <a:ext uri="{9D8B030D-6E8A-4147-A177-3AD203B41FA5}">
                      <a16:colId xmlns:a16="http://schemas.microsoft.com/office/drawing/2014/main" val="3310359977"/>
                    </a:ext>
                  </a:extLst>
                </a:gridCol>
              </a:tblGrid>
              <a:tr h="247255">
                <a:tc>
                  <a:txBody>
                    <a:bodyPr/>
                    <a:lstStyle/>
                    <a:p>
                      <a:pPr algn="r" fontAlgn="t"/>
                      <a:r>
                        <a:rPr lang="da-DK" sz="1400" u="none" strike="noStrike" dirty="0">
                          <a:effectLst/>
                        </a:rPr>
                        <a:t>23-apr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400" u="none" strike="noStrike" dirty="0">
                          <a:effectLst/>
                        </a:rPr>
                        <a:t>24-apr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400" u="none" strike="noStrike" dirty="0">
                          <a:effectLst/>
                        </a:rPr>
                        <a:t>25-apr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400" u="none" strike="noStrike" dirty="0">
                          <a:effectLst/>
                        </a:rPr>
                        <a:t>43216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400" u="none" strike="noStrike" dirty="0">
                          <a:effectLst/>
                        </a:rPr>
                        <a:t>27-apr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185080"/>
                  </a:ext>
                </a:extLst>
              </a:tr>
              <a:tr h="494512"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 Agile Methods &amp; XP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Studypoint exercise (Scrum + XP ) samt TDD/CI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Store Bededag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13127539"/>
                  </a:ext>
                </a:extLst>
              </a:tr>
              <a:tr h="247255"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 Agile Methods &amp; XP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TDD/CI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2196215510"/>
                  </a:ext>
                </a:extLst>
              </a:tr>
              <a:tr h="237633"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 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2839611249"/>
                  </a:ext>
                </a:extLst>
              </a:tr>
              <a:tr h="231305">
                <a:tc>
                  <a:txBody>
                    <a:bodyPr/>
                    <a:lstStyle/>
                    <a:p>
                      <a:pPr algn="r" fontAlgn="t"/>
                      <a:r>
                        <a:rPr lang="da-DK" sz="1400" u="none" strike="noStrike" dirty="0">
                          <a:effectLst/>
                        </a:rPr>
                        <a:t>30-apr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400" u="none" strike="noStrike" dirty="0">
                          <a:effectLst/>
                        </a:rPr>
                        <a:t>01-maj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400" u="none" strike="noStrike" dirty="0">
                          <a:effectLst/>
                        </a:rPr>
                        <a:t>02-maj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400" u="none" strike="noStrike" dirty="0">
                          <a:effectLst/>
                        </a:rPr>
                        <a:t>03-maj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400" u="none" strike="noStrike" dirty="0">
                          <a:effectLst/>
                        </a:rPr>
                        <a:t>04-maj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009408"/>
                  </a:ext>
                </a:extLst>
              </a:tr>
              <a:tr h="231305"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4271598563"/>
                  </a:ext>
                </a:extLst>
              </a:tr>
              <a:tr h="741767"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 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De skal have user stories klar i Taiga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>PAB</a:t>
                      </a:r>
                      <a:br>
                        <a:rPr lang="da-DK" sz="1400" u="none" strike="noStrike" dirty="0">
                          <a:effectLst/>
                        </a:rPr>
                      </a:br>
                      <a:r>
                        <a:rPr lang="da-DK" sz="1400" u="none" strike="noStrike" dirty="0">
                          <a:effectLst/>
                        </a:rPr>
                        <a:t>Sprint </a:t>
                      </a:r>
                      <a:r>
                        <a:rPr lang="da-DK" sz="1400" u="none" strike="noStrike" dirty="0" err="1">
                          <a:effectLst/>
                        </a:rPr>
                        <a:t>review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3412563716"/>
                  </a:ext>
                </a:extLst>
              </a:tr>
            </a:tbl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554804" y="339047"/>
            <a:ext cx="520899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a-DK" sz="2800" b="1" dirty="0" smtClean="0">
                <a:solidFill>
                  <a:schemeClr val="bg1"/>
                </a:solidFill>
              </a:rPr>
              <a:t>Planen</a:t>
            </a:r>
            <a:endParaRPr lang="da-DK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73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XP Practices   1-3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559228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The Planning Game</a:t>
            </a:r>
          </a:p>
          <a:p>
            <a:pPr marL="642992" lvl="1" indent="-342900"/>
            <a:r>
              <a:rPr lang="en-US" dirty="0"/>
              <a:t>The scope of the next release</a:t>
            </a:r>
          </a:p>
          <a:p>
            <a:pPr marL="642992" lvl="1" indent="-342900"/>
            <a:r>
              <a:rPr lang="en-US" dirty="0"/>
              <a:t>Prioritized on the basis of business value and technical estimates</a:t>
            </a:r>
          </a:p>
          <a:p>
            <a:pPr marL="943084" lvl="2" indent="-342900"/>
            <a:r>
              <a:rPr lang="en-US" dirty="0"/>
              <a:t>The costumer: Scope, prioritizing, sub deliveries</a:t>
            </a:r>
          </a:p>
          <a:p>
            <a:pPr marL="943084" lvl="2" indent="-342900"/>
            <a:r>
              <a:rPr lang="en-US" dirty="0"/>
              <a:t>The developers: Estimates, technical consequences, </a:t>
            </a:r>
            <a:br>
              <a:rPr lang="en-US" dirty="0"/>
            </a:br>
            <a:r>
              <a:rPr lang="en-US" dirty="0"/>
              <a:t>a detailed plan (based on risk)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Small releases</a:t>
            </a:r>
          </a:p>
          <a:p>
            <a:pPr marL="642992" lvl="1" indent="-342900"/>
            <a:r>
              <a:rPr lang="en-US" dirty="0"/>
              <a:t>Put simple system into production quickly</a:t>
            </a:r>
          </a:p>
          <a:p>
            <a:pPr marL="642992" lvl="1" indent="-342900"/>
            <a:r>
              <a:rPr lang="en-US" dirty="0"/>
              <a:t>Small with large value for business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Metaphor</a:t>
            </a:r>
          </a:p>
          <a:p>
            <a:pPr marL="642992" lvl="1" indent="-342900"/>
            <a:r>
              <a:rPr lang="en-US" dirty="0"/>
              <a:t>A shared understanding of the idea – substitutes architectures</a:t>
            </a:r>
          </a:p>
          <a:p>
            <a:pPr marL="642992" lvl="1" indent="-342900"/>
            <a:r>
              <a:rPr lang="en-US" dirty="0"/>
              <a:t>Simple communication tool – naming concept of classes and methods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4747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XP Practices   4-6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Font typeface="+mj-lt"/>
              <a:buAutoNum type="arabicPeriod" startAt="4"/>
            </a:pPr>
            <a:r>
              <a:rPr lang="en-US" b="1" dirty="0">
                <a:solidFill>
                  <a:srgbClr val="00B050"/>
                </a:solidFill>
              </a:rPr>
              <a:t>Simple Design</a:t>
            </a:r>
          </a:p>
          <a:p>
            <a:pPr marL="642992" lvl="1" indent="-342900"/>
            <a:r>
              <a:rPr lang="en-US" dirty="0"/>
              <a:t>Use the simplest possible design that gets the job done.</a:t>
            </a:r>
          </a:p>
          <a:p>
            <a:pPr marL="642992" lvl="1" indent="-342900"/>
            <a:r>
              <a:rPr lang="en-US" dirty="0"/>
              <a:t>The requirements will change tomorrow, so only do what's needed to meet today's requirements</a:t>
            </a:r>
          </a:p>
          <a:p>
            <a:pPr marL="1295400" lvl="2" indent="-3810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Runs all tests</a:t>
            </a:r>
          </a:p>
          <a:p>
            <a:pPr marL="1295400" lvl="2" indent="-3810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Avoids redundant code</a:t>
            </a:r>
          </a:p>
          <a:p>
            <a:pPr marL="1295400" lvl="2" indent="-3810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Expresses important purposes</a:t>
            </a:r>
          </a:p>
          <a:p>
            <a:pPr marL="1295400" lvl="2" indent="-3810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Has as few classes and methods as possible</a:t>
            </a:r>
            <a:endParaRPr lang="en-US" dirty="0"/>
          </a:p>
          <a:p>
            <a:pPr marL="342900" indent="-342900">
              <a:spcBef>
                <a:spcPts val="1200"/>
              </a:spcBef>
              <a:buFont typeface="+mj-lt"/>
              <a:buAutoNum type="arabicPeriod" startAt="4"/>
            </a:pPr>
            <a:r>
              <a:rPr lang="en-US" b="1" dirty="0">
                <a:solidFill>
                  <a:srgbClr val="00B050"/>
                </a:solidFill>
              </a:rPr>
              <a:t>Test</a:t>
            </a:r>
          </a:p>
          <a:p>
            <a:pPr marL="642992" lvl="1" indent="-342900"/>
            <a:r>
              <a:rPr lang="en-US" dirty="0"/>
              <a:t>Continuously to reduce uncertainty</a:t>
            </a:r>
          </a:p>
          <a:p>
            <a:pPr marL="642992" lvl="1" indent="-342900"/>
            <a:r>
              <a:rPr lang="en-US" dirty="0"/>
              <a:t>Programmers </a:t>
            </a:r>
            <a:r>
              <a:rPr lang="en-US" dirty="0" err="1"/>
              <a:t>codeunit</a:t>
            </a:r>
            <a:r>
              <a:rPr lang="en-US" dirty="0"/>
              <a:t> tests</a:t>
            </a:r>
          </a:p>
          <a:p>
            <a:pPr marL="642992" lvl="1" indent="-342900"/>
            <a:r>
              <a:rPr lang="en-US" dirty="0"/>
              <a:t>Customers write acceptance/functional tests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 startAt="4"/>
            </a:pPr>
            <a:r>
              <a:rPr lang="en-US" b="1" dirty="0">
                <a:solidFill>
                  <a:srgbClr val="00B050"/>
                </a:solidFill>
              </a:rPr>
              <a:t>Refactoring</a:t>
            </a:r>
          </a:p>
          <a:p>
            <a:pPr marL="642992" lvl="1" indent="-342900"/>
            <a:r>
              <a:rPr lang="en-US" dirty="0"/>
              <a:t>Constant restructuring of the system without changing the behavior to improve code – to remove duplication, improve communication, simplify, add flexibility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1268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XP Practices   7-9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Font typeface="+mj-lt"/>
              <a:buAutoNum type="arabicPeriod" startAt="7"/>
            </a:pPr>
            <a:r>
              <a:rPr lang="en-US" b="1" dirty="0">
                <a:solidFill>
                  <a:srgbClr val="00B050"/>
                </a:solidFill>
              </a:rPr>
              <a:t>Pair programming</a:t>
            </a:r>
          </a:p>
          <a:p>
            <a:pPr lvl="1"/>
            <a:r>
              <a:rPr lang="en-US" dirty="0"/>
              <a:t>Programming is a pair activity (driver &amp; navigator roles)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 startAt="7"/>
            </a:pPr>
            <a:r>
              <a:rPr lang="en-US" b="1" dirty="0">
                <a:solidFill>
                  <a:srgbClr val="00B050"/>
                </a:solidFill>
              </a:rPr>
              <a:t>Collective ownership</a:t>
            </a:r>
          </a:p>
          <a:p>
            <a:pPr lvl="1"/>
            <a:r>
              <a:rPr lang="en-US" dirty="0"/>
              <a:t>Not “no ownership”</a:t>
            </a:r>
          </a:p>
          <a:p>
            <a:pPr lvl="1"/>
            <a:r>
              <a:rPr lang="en-US" dirty="0"/>
              <a:t>Not “private” ownership</a:t>
            </a:r>
          </a:p>
          <a:p>
            <a:pPr lvl="1"/>
            <a:r>
              <a:rPr lang="en-US" dirty="0"/>
              <a:t>Anybody can change any code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 startAt="7"/>
            </a:pPr>
            <a:r>
              <a:rPr lang="en-US" b="1" dirty="0">
                <a:solidFill>
                  <a:srgbClr val="00B050"/>
                </a:solidFill>
              </a:rPr>
              <a:t>Continuous integration</a:t>
            </a:r>
          </a:p>
          <a:p>
            <a:pPr lvl="1"/>
            <a:r>
              <a:rPr lang="en-US" dirty="0"/>
              <a:t>Integrate and build the system many times a day, every time a task is completed</a:t>
            </a:r>
          </a:p>
          <a:p>
            <a:pPr lvl="1"/>
            <a:r>
              <a:rPr lang="en-US" dirty="0"/>
              <a:t>Requires the tests to run after integration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961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XP Practices   10-12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39750" indent="-539750">
              <a:spcBef>
                <a:spcPts val="1200"/>
              </a:spcBef>
              <a:buFont typeface="+mj-lt"/>
              <a:buAutoNum type="arabicPeriod" startAt="10"/>
              <a:tabLst>
                <a:tab pos="539750" algn="l"/>
              </a:tabLst>
            </a:pPr>
            <a:r>
              <a:rPr lang="en-US" b="1" dirty="0">
                <a:solidFill>
                  <a:srgbClr val="FF0000"/>
                </a:solidFill>
              </a:rPr>
              <a:t>40-hour week</a:t>
            </a:r>
          </a:p>
          <a:p>
            <a:pPr marL="808038" lvl="1" indent="-196850"/>
            <a:r>
              <a:rPr lang="en-US" dirty="0"/>
              <a:t>Real productivity</a:t>
            </a:r>
          </a:p>
          <a:p>
            <a:pPr marL="539750" indent="-539750">
              <a:spcBef>
                <a:spcPts val="1200"/>
              </a:spcBef>
              <a:buFont typeface="+mj-lt"/>
              <a:buAutoNum type="arabicPeriod" startAt="10"/>
              <a:tabLst>
                <a:tab pos="539750" algn="l"/>
              </a:tabLst>
            </a:pPr>
            <a:r>
              <a:rPr lang="en-US" b="1" dirty="0">
                <a:solidFill>
                  <a:srgbClr val="FF0000"/>
                </a:solidFill>
              </a:rPr>
              <a:t>On-site customer</a:t>
            </a:r>
          </a:p>
          <a:p>
            <a:pPr marL="808038" lvl="1" indent="-196850"/>
            <a:r>
              <a:rPr lang="en-US" dirty="0"/>
              <a:t>Real live user on the team to answer questions</a:t>
            </a:r>
            <a:br>
              <a:rPr lang="en-US" dirty="0"/>
            </a:br>
            <a:endParaRPr lang="en-US" dirty="0"/>
          </a:p>
          <a:p>
            <a:pPr marL="585788" indent="-528638">
              <a:buFont typeface="+mj-lt"/>
              <a:buAutoNum type="arabicPeriod" startAt="10"/>
            </a:pPr>
            <a:r>
              <a:rPr lang="en-US" b="1" dirty="0">
                <a:solidFill>
                  <a:srgbClr val="00B050"/>
                </a:solidFill>
              </a:rPr>
              <a:t>Coding standards</a:t>
            </a:r>
          </a:p>
          <a:p>
            <a:pPr marL="808038" lvl="1" indent="-196850"/>
            <a:r>
              <a:rPr lang="en-US" dirty="0"/>
              <a:t>Eases communication through the code</a:t>
            </a:r>
          </a:p>
          <a:p>
            <a:pPr marL="808038" lvl="1" indent="-196850"/>
            <a:r>
              <a:rPr lang="en-US" dirty="0"/>
              <a:t>Ideally, you shouldn't be able to tell by looking at it who on the team has touched a specific piece of code.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17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in the Project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813120"/>
            <a:ext cx="8086620" cy="4175770"/>
          </a:xfrm>
        </p:spPr>
        <p:txBody>
          <a:bodyPr/>
          <a:lstStyle/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Simple design 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Testing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Collective Ownership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Refactoring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Continuous Integration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Pair Programming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Coding Standard</a:t>
            </a:r>
          </a:p>
        </p:txBody>
      </p:sp>
    </p:spTree>
    <p:extLst>
      <p:ext uri="{BB962C8B-B14F-4D97-AF65-F5344CB8AC3E}">
        <p14:creationId xmlns:p14="http://schemas.microsoft.com/office/powerpoint/2010/main" val="203896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Exercises - Input to report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1800" b="1" dirty="0">
                <a:solidFill>
                  <a:srgbClr val="00B050"/>
                </a:solidFill>
              </a:rPr>
              <a:t>P</a:t>
            </a:r>
            <a:r>
              <a:rPr lang="en-GB" sz="1800" dirty="0">
                <a:solidFill>
                  <a:srgbClr val="00B050"/>
                </a:solidFill>
              </a:rPr>
              <a:t>lan – What do we intend to do?</a:t>
            </a:r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r>
              <a:rPr lang="en-GB" sz="1800" b="1" dirty="0">
                <a:solidFill>
                  <a:srgbClr val="00B0F0"/>
                </a:solidFill>
              </a:rPr>
              <a:t>P</a:t>
            </a:r>
            <a:r>
              <a:rPr lang="en-GB" sz="1800" dirty="0">
                <a:solidFill>
                  <a:srgbClr val="00B0F0"/>
                </a:solidFill>
              </a:rPr>
              <a:t>rocess - What did we do?</a:t>
            </a:r>
          </a:p>
          <a:p>
            <a:pPr lvl="1">
              <a:spcBef>
                <a:spcPts val="0"/>
              </a:spcBef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notes during the project!</a:t>
            </a:r>
          </a:p>
          <a:p>
            <a:pPr>
              <a:spcBef>
                <a:spcPts val="0"/>
              </a:spcBef>
            </a:pP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GB" sz="1800" b="1" dirty="0">
                <a:solidFill>
                  <a:schemeClr val="accent6"/>
                </a:solidFill>
              </a:rPr>
              <a:t>R</a:t>
            </a:r>
            <a:r>
              <a:rPr lang="en-GB" sz="1800" dirty="0">
                <a:solidFill>
                  <a:schemeClr val="accent6"/>
                </a:solidFill>
              </a:rPr>
              <a:t>eflection – What have we and others learned from this?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GB" sz="1800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GB" sz="1800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GB" sz="1800" dirty="0"/>
          </a:p>
          <a:p>
            <a:pPr>
              <a:spcBef>
                <a:spcPts val="0"/>
              </a:spcBef>
            </a:pPr>
            <a:r>
              <a:rPr lang="en-GB" sz="1800" dirty="0"/>
              <a:t>Start making a plan for how to use the XP practices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GB" sz="1800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7580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PPR - example Simple design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4805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b="1" dirty="0"/>
              <a:t>Plan for simple design:</a:t>
            </a:r>
          </a:p>
          <a:p>
            <a:r>
              <a:rPr lang="en-GB" sz="1800" dirty="0"/>
              <a:t>The XP practice Simple design states that…</a:t>
            </a:r>
          </a:p>
          <a:p>
            <a:r>
              <a:rPr lang="en-GB" sz="1800" dirty="0"/>
              <a:t>In our project we have planned to handle simple design by …</a:t>
            </a:r>
          </a:p>
          <a:p>
            <a:pPr marL="0" indent="0">
              <a:buNone/>
            </a:pPr>
            <a:r>
              <a:rPr lang="en-GB" sz="1800" dirty="0"/>
              <a:t> </a:t>
            </a:r>
          </a:p>
          <a:p>
            <a:pPr marL="0" indent="0">
              <a:buNone/>
            </a:pPr>
            <a:r>
              <a:rPr lang="en-GB" sz="1800" b="1" dirty="0"/>
              <a:t>Process regarding simple design:</a:t>
            </a:r>
          </a:p>
          <a:p>
            <a:r>
              <a:rPr lang="en-GB" sz="1800" dirty="0"/>
              <a:t>I the first sprint of the project we had a hard time keeping the design simple because …</a:t>
            </a:r>
          </a:p>
          <a:p>
            <a:r>
              <a:rPr lang="en-GB" sz="1800" dirty="0"/>
              <a:t>In the next sprint we refactored the design so that …</a:t>
            </a:r>
          </a:p>
          <a:p>
            <a:r>
              <a:rPr lang="en-GB" sz="1800" dirty="0"/>
              <a:t>We ended up with a design that …</a:t>
            </a:r>
          </a:p>
          <a:p>
            <a:pPr marL="0" indent="0">
              <a:buNone/>
            </a:pPr>
            <a:r>
              <a:rPr lang="en-GB" sz="1800" dirty="0"/>
              <a:t> </a:t>
            </a:r>
          </a:p>
          <a:p>
            <a:pPr marL="0" indent="0">
              <a:buNone/>
            </a:pPr>
            <a:r>
              <a:rPr lang="en-GB" sz="1800" b="1" dirty="0"/>
              <a:t>Reflection over simple design:</a:t>
            </a:r>
          </a:p>
          <a:p>
            <a:r>
              <a:rPr lang="en-GB" sz="1800" dirty="0"/>
              <a:t>It was our intent  (see paragraph regarding plan for simple design) that we would handle simple design by …</a:t>
            </a:r>
          </a:p>
          <a:p>
            <a:r>
              <a:rPr lang="en-GB" sz="1800" dirty="0"/>
              <a:t>But in the project we ended up by …</a:t>
            </a:r>
          </a:p>
          <a:p>
            <a:r>
              <a:rPr lang="en-GB" sz="1800" dirty="0"/>
              <a:t>If we were to do a similar project again we would …</a:t>
            </a:r>
          </a:p>
          <a:p>
            <a:r>
              <a:rPr lang="en-GB" sz="1800" dirty="0"/>
              <a:t>Generally speaking  our experience with simple design is that …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42944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Relevant XP videos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Refactoring and test:</a:t>
            </a:r>
          </a:p>
          <a:p>
            <a:pPr marL="712788" indent="-254000"/>
            <a:r>
              <a:rPr lang="en-GB" dirty="0">
                <a:hlinkClick r:id="rId2"/>
              </a:rPr>
              <a:t>https://www.youtube.com/watch?v=vqEg37e4Mkw</a:t>
            </a:r>
            <a:r>
              <a:rPr lang="en-GB" dirty="0"/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Agile in general:</a:t>
            </a:r>
          </a:p>
          <a:p>
            <a:pPr marL="712788" indent="-254000"/>
            <a:r>
              <a:rPr lang="en-GB" dirty="0"/>
              <a:t>Small releases</a:t>
            </a:r>
          </a:p>
          <a:p>
            <a:pPr marL="712788" indent="-254000"/>
            <a:r>
              <a:rPr lang="en-GB" dirty="0"/>
              <a:t>Continuous integration</a:t>
            </a:r>
          </a:p>
          <a:p>
            <a:pPr marL="712788" indent="-254000"/>
            <a:r>
              <a:rPr lang="en-GB" dirty="0"/>
              <a:t>Pair programming</a:t>
            </a:r>
          </a:p>
          <a:p>
            <a:pPr marL="712788" indent="-254000"/>
            <a:r>
              <a:rPr lang="en-GB" dirty="0"/>
              <a:t>Feedback and communication</a:t>
            </a:r>
          </a:p>
          <a:p>
            <a:pPr marL="712788" indent="-254000"/>
            <a:r>
              <a:rPr lang="en-GB" sz="1800" dirty="0">
                <a:hlinkClick r:id="rId3"/>
              </a:rPr>
              <a:t>https://www.youtube.com/watch?v=GE6lbPLEAzc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04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b="1" dirty="0"/>
              <a:t>Kent Beck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Extreme programming explained </a:t>
            </a:r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	</a:t>
            </a:r>
            <a:r>
              <a:rPr lang="en-US" dirty="0">
                <a:hlinkClick r:id="rId2"/>
              </a:rPr>
              <a:t>Risk: The basic problem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4	</a:t>
            </a:r>
            <a:r>
              <a:rPr lang="en-US" dirty="0">
                <a:hlinkClick r:id="rId3"/>
              </a:rPr>
              <a:t>Four Variables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10	</a:t>
            </a:r>
            <a:r>
              <a:rPr lang="en-US" dirty="0">
                <a:hlinkClick r:id="rId4"/>
              </a:rPr>
              <a:t>A Quick Overview (practices)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11	</a:t>
            </a:r>
            <a:r>
              <a:rPr lang="en-US" dirty="0">
                <a:hlinkClick r:id="rId5"/>
              </a:rPr>
              <a:t>How Could This Work? </a:t>
            </a:r>
            <a:endParaRPr lang="en-US" dirty="0"/>
          </a:p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endParaRPr lang="en-US" dirty="0"/>
          </a:p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b="1" dirty="0"/>
              <a:t>Joshua </a:t>
            </a:r>
            <a:r>
              <a:rPr lang="en-US" b="1" dirty="0" err="1"/>
              <a:t>Kerievsky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Extreme Programming Playbook </a:t>
            </a:r>
            <a:r>
              <a:rPr lang="en-US" dirty="0">
                <a:hlinkClick r:id="rId6"/>
              </a:rPr>
              <a:t>https://www.industriallogic.com/wp-content/uploads/2005/09/xpplaybook.pdf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60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18788"/>
              </p:ext>
            </p:extLst>
          </p:nvPr>
        </p:nvGraphicFramePr>
        <p:xfrm>
          <a:off x="217684" y="698643"/>
          <a:ext cx="8505075" cy="4935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015">
                  <a:extLst>
                    <a:ext uri="{9D8B030D-6E8A-4147-A177-3AD203B41FA5}">
                      <a16:colId xmlns:a16="http://schemas.microsoft.com/office/drawing/2014/main" val="892265916"/>
                    </a:ext>
                  </a:extLst>
                </a:gridCol>
                <a:gridCol w="1701015">
                  <a:extLst>
                    <a:ext uri="{9D8B030D-6E8A-4147-A177-3AD203B41FA5}">
                      <a16:colId xmlns:a16="http://schemas.microsoft.com/office/drawing/2014/main" val="2137463154"/>
                    </a:ext>
                  </a:extLst>
                </a:gridCol>
                <a:gridCol w="1701015">
                  <a:extLst>
                    <a:ext uri="{9D8B030D-6E8A-4147-A177-3AD203B41FA5}">
                      <a16:colId xmlns:a16="http://schemas.microsoft.com/office/drawing/2014/main" val="3914846327"/>
                    </a:ext>
                  </a:extLst>
                </a:gridCol>
                <a:gridCol w="1701015">
                  <a:extLst>
                    <a:ext uri="{9D8B030D-6E8A-4147-A177-3AD203B41FA5}">
                      <a16:colId xmlns:a16="http://schemas.microsoft.com/office/drawing/2014/main" val="1990912497"/>
                    </a:ext>
                  </a:extLst>
                </a:gridCol>
                <a:gridCol w="1701015">
                  <a:extLst>
                    <a:ext uri="{9D8B030D-6E8A-4147-A177-3AD203B41FA5}">
                      <a16:colId xmlns:a16="http://schemas.microsoft.com/office/drawing/2014/main" val="324875939"/>
                    </a:ext>
                  </a:extLst>
                </a:gridCol>
              </a:tblGrid>
              <a:tr h="191867"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23-apr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24-apr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25-apr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26-apr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27-apr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259259"/>
                  </a:ext>
                </a:extLst>
              </a:tr>
              <a:tr h="309478"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PAB Agile Methods &amp; XP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Studypoint exercise (Scrum + XP ) samt TDD/CI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Store Bededag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49723"/>
                  </a:ext>
                </a:extLst>
              </a:tr>
              <a:tr h="26958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PAB Agile Methods &amp; XP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TDD/CI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867348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 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133486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30-apr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01-maj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02-maj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03-maj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04-maj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17536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4266154613"/>
                  </a:ext>
                </a:extLst>
              </a:tr>
              <a:tr h="464217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PAB 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De skal have user stories klar i Taiga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PAB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Sprint review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2902217541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3200054176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07-maj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08-maj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09-maj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10-maj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11-maj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83994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015568"/>
                  </a:ext>
                </a:extLst>
              </a:tr>
              <a:tr h="309478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PAB 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Sprint Planning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Kr. Himmelfart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6101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44596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14-maj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15-maj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16-maj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17-maj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18-maj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6525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287447497"/>
                  </a:ext>
                </a:extLst>
              </a:tr>
              <a:tr h="309478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Review og planning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 </a:t>
                      </a:r>
                      <a:br>
                        <a:rPr lang="da-DK" sz="1200" u="none" strike="noStrike">
                          <a:effectLst/>
                        </a:rPr>
                      </a:br>
                      <a:r>
                        <a:rPr lang="da-DK" sz="1200" u="none" strike="noStrike">
                          <a:effectLst/>
                        </a:rPr>
                        <a:t>Sprint review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3941794580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301935554"/>
                  </a:ext>
                </a:extLst>
              </a:tr>
              <a:tr h="144756"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21-maj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22-maj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23-maj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24-maj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25-maj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80897"/>
                  </a:ext>
                </a:extLst>
              </a:tr>
              <a:tr h="309478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Pinsedag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PAB: pensum + rapportskrivning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BORG:  pensum + rapportskrivning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911038304"/>
                  </a:ext>
                </a:extLst>
              </a:tr>
              <a:tr h="309478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BORG: pensum + rapportskrivning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2" marR="4992" marT="49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PAB: rapportskrivning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92" marR="4992" marT="4992" marB="0"/>
                </a:tc>
                <a:extLst>
                  <a:ext uri="{0D108BD9-81ED-4DB2-BD59-A6C34878D82A}">
                    <a16:rowId xmlns:a16="http://schemas.microsoft.com/office/drawing/2014/main" val="1107143143"/>
                  </a:ext>
                </a:extLst>
              </a:tr>
            </a:tbl>
          </a:graphicData>
        </a:graphic>
      </p:graphicFrame>
      <p:sp>
        <p:nvSpPr>
          <p:cNvPr id="6" name="Tekstfelt 5"/>
          <p:cNvSpPr txBox="1"/>
          <p:nvPr/>
        </p:nvSpPr>
        <p:spPr>
          <a:xfrm>
            <a:off x="217684" y="102742"/>
            <a:ext cx="520899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a-DK" sz="2800" b="1" dirty="0" smtClean="0">
                <a:solidFill>
                  <a:schemeClr val="bg1"/>
                </a:solidFill>
              </a:rPr>
              <a:t>Planen</a:t>
            </a:r>
            <a:endParaRPr lang="da-DK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06222"/>
              </p:ext>
            </p:extLst>
          </p:nvPr>
        </p:nvGraphicFramePr>
        <p:xfrm>
          <a:off x="217682" y="5625047"/>
          <a:ext cx="85050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94">
                  <a:extLst>
                    <a:ext uri="{9D8B030D-6E8A-4147-A177-3AD203B41FA5}">
                      <a16:colId xmlns:a16="http://schemas.microsoft.com/office/drawing/2014/main" val="1044296988"/>
                    </a:ext>
                  </a:extLst>
                </a:gridCol>
                <a:gridCol w="7520682">
                  <a:extLst>
                    <a:ext uri="{9D8B030D-6E8A-4147-A177-3AD203B41FA5}">
                      <a16:colId xmlns:a16="http://schemas.microsoft.com/office/drawing/2014/main" val="4158993030"/>
                    </a:ext>
                  </a:extLst>
                </a:gridCol>
              </a:tblGrid>
              <a:tr h="28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Rapport: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05409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9119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Proces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95467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Reflektion</a:t>
                      </a:r>
                      <a:endParaRPr kumimoji="0" lang="da-DK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05805"/>
                  </a:ext>
                </a:extLst>
              </a:tr>
            </a:tbl>
          </a:graphicData>
        </a:graphic>
      </p:graphicFrame>
      <p:cxnSp>
        <p:nvCxnSpPr>
          <p:cNvPr id="11" name="Lige pilforbindelse 10"/>
          <p:cNvCxnSpPr/>
          <p:nvPr/>
        </p:nvCxnSpPr>
        <p:spPr>
          <a:xfrm>
            <a:off x="1777429" y="1376737"/>
            <a:ext cx="236306" cy="468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2640458" y="1171254"/>
            <a:ext cx="174661" cy="4890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 flipH="1">
            <a:off x="4818580" y="1376737"/>
            <a:ext cx="143838" cy="468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>
            <a:off x="1268858" y="2527443"/>
            <a:ext cx="565079" cy="3925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/>
          <p:nvPr/>
        </p:nvCxnSpPr>
        <p:spPr>
          <a:xfrm flipH="1">
            <a:off x="7633699" y="2412715"/>
            <a:ext cx="523980" cy="3967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/>
          <p:nvPr/>
        </p:nvCxnSpPr>
        <p:spPr>
          <a:xfrm>
            <a:off x="965771" y="3441843"/>
            <a:ext cx="452063" cy="2938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>
            <a:off x="1692668" y="4360500"/>
            <a:ext cx="318498" cy="2092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/>
          <p:cNvCxnSpPr/>
          <p:nvPr/>
        </p:nvCxnSpPr>
        <p:spPr>
          <a:xfrm flipH="1">
            <a:off x="7813497" y="4294598"/>
            <a:ext cx="344182" cy="215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 flipH="1">
            <a:off x="3246634" y="5147353"/>
            <a:ext cx="10274" cy="152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5142216" y="5478877"/>
            <a:ext cx="0" cy="1219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/>
          <p:cNvCxnSpPr/>
          <p:nvPr/>
        </p:nvCxnSpPr>
        <p:spPr>
          <a:xfrm flipH="1">
            <a:off x="6688476" y="5147353"/>
            <a:ext cx="30823" cy="152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9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604303"/>
          </a:xfrm>
        </p:spPr>
        <p:txBody>
          <a:bodyPr/>
          <a:lstStyle/>
          <a:p>
            <a:r>
              <a:rPr lang="da-DK" dirty="0"/>
              <a:t>Agile </a:t>
            </a:r>
            <a:r>
              <a:rPr lang="en-US" dirty="0" smtClean="0"/>
              <a:t>development – for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Know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That systems development is an independent discipline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Inherent challenges in </a:t>
            </a:r>
            <a:r>
              <a:rPr lang="en-US" dirty="0" err="1"/>
              <a:t>sw</a:t>
            </a:r>
            <a:r>
              <a:rPr lang="en-US" dirty="0"/>
              <a:t>-development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Background for the agile movement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Intentions expressed in the agile manifesto and related works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Characteristics of agile approaches to software development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/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b="1" dirty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b="1" dirty="0"/>
              <a:t>Be able to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Select appropriate means and tools when communicating in agile environments</a:t>
            </a:r>
          </a:p>
        </p:txBody>
      </p:sp>
    </p:spTree>
    <p:extLst>
      <p:ext uri="{BB962C8B-B14F-4D97-AF65-F5344CB8AC3E}">
        <p14:creationId xmlns:p14="http://schemas.microsoft.com/office/powerpoint/2010/main" val="52903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Agile In a </a:t>
            </a:r>
            <a:r>
              <a:rPr lang="da-DK" dirty="0" err="1"/>
              <a:t>Nutshell</a:t>
            </a:r>
            <a:endParaRPr lang="da-DK" dirty="0"/>
          </a:p>
        </p:txBody>
      </p:sp>
      <p:pic>
        <p:nvPicPr>
          <p:cNvPr id="8" name="zIPv-Ym2n1E"/>
          <p:cNvPicPr>
            <a:picLocks noGrp="1" noRot="1" noChangeAspect="1"/>
          </p:cNvPicPr>
          <p:nvPr>
            <p:ph sz="quarter" idx="1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63885" y="1883459"/>
            <a:ext cx="7779543" cy="43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2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Agile overview</a:t>
            </a: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3" y="1504950"/>
            <a:ext cx="81534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Manifesto for Agile Software Development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uncovering better ways of developing software by doing it and helping others do it.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Through this work we have come to value:</a:t>
            </a:r>
            <a:br>
              <a:rPr lang="en-US" dirty="0"/>
            </a:br>
            <a:endParaRPr lang="en-US" dirty="0"/>
          </a:p>
          <a:p>
            <a:pPr marL="712788" indent="-257175"/>
            <a:r>
              <a:rPr lang="en-US" dirty="0">
                <a:solidFill>
                  <a:srgbClr val="00B050"/>
                </a:solidFill>
              </a:rPr>
              <a:t>Individuals and interactions</a:t>
            </a:r>
            <a:r>
              <a:rPr lang="en-US" dirty="0"/>
              <a:t> over </a:t>
            </a:r>
            <a:r>
              <a:rPr lang="en-US" dirty="0">
                <a:solidFill>
                  <a:srgbClr val="FF0000"/>
                </a:solidFill>
              </a:rPr>
              <a:t>processes and tools</a:t>
            </a:r>
          </a:p>
          <a:p>
            <a:pPr marL="712788" indent="-257175"/>
            <a:r>
              <a:rPr lang="en-US" dirty="0">
                <a:solidFill>
                  <a:srgbClr val="00B050"/>
                </a:solidFill>
              </a:rPr>
              <a:t>Working software</a:t>
            </a:r>
            <a:r>
              <a:rPr lang="en-US" dirty="0"/>
              <a:t> over </a:t>
            </a:r>
            <a:r>
              <a:rPr lang="en-US" dirty="0">
                <a:solidFill>
                  <a:srgbClr val="FF0000"/>
                </a:solidFill>
              </a:rPr>
              <a:t>comprehensive documentation</a:t>
            </a:r>
          </a:p>
          <a:p>
            <a:pPr marL="712788" indent="-257175"/>
            <a:r>
              <a:rPr lang="en-US" dirty="0">
                <a:solidFill>
                  <a:srgbClr val="00B050"/>
                </a:solidFill>
              </a:rPr>
              <a:t>Customer collaboration</a:t>
            </a:r>
            <a:r>
              <a:rPr lang="en-US" dirty="0"/>
              <a:t> over </a:t>
            </a:r>
            <a:r>
              <a:rPr lang="en-US" dirty="0">
                <a:solidFill>
                  <a:srgbClr val="FF0000"/>
                </a:solidFill>
              </a:rPr>
              <a:t>contract negotiation</a:t>
            </a:r>
          </a:p>
          <a:p>
            <a:pPr marL="712788" indent="-257175"/>
            <a:r>
              <a:rPr lang="en-US" dirty="0">
                <a:solidFill>
                  <a:srgbClr val="00B050"/>
                </a:solidFill>
              </a:rPr>
              <a:t>Responding to change</a:t>
            </a:r>
            <a:r>
              <a:rPr lang="en-US" dirty="0"/>
              <a:t> over </a:t>
            </a:r>
            <a:r>
              <a:rPr lang="en-US" dirty="0">
                <a:solidFill>
                  <a:srgbClr val="FF0000"/>
                </a:solidFill>
              </a:rPr>
              <a:t>following a plan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That is, while there is value in the items on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, we value the items on the </a:t>
            </a:r>
            <a:r>
              <a:rPr lang="en-US" dirty="0">
                <a:solidFill>
                  <a:srgbClr val="00B050"/>
                </a:solidFill>
              </a:rPr>
              <a:t>left</a:t>
            </a:r>
            <a:r>
              <a:rPr lang="en-US" dirty="0"/>
              <a:t> more.</a:t>
            </a:r>
          </a:p>
          <a:p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6491351" y="6488668"/>
            <a:ext cx="265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2"/>
              </a:rPr>
              <a:t>http://agilemanifesto.org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899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510346" y="1508886"/>
            <a:ext cx="3985454" cy="51525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Our highest priority is to satisfy the customer through early and continuous delivery of valuable software.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Welcome changing requirements, even late in  development. Agile processes harness change for the customer's competitive advantage.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Deliver working software frequently, from a couple of weeks to a couple of months, with a preference to the shorter timescale.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Business people and developers must work together daily throughout the project.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Build projects around motivated individuals. Give them the environment and support they need, and trust them to get the job done.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The most efficient and effective method of conveying information to and within a development team is face-to-face conversation.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half" idx="2"/>
          </p:nvPr>
        </p:nvSpPr>
        <p:spPr>
          <a:xfrm>
            <a:off x="4648201" y="1436914"/>
            <a:ext cx="3948767" cy="5224529"/>
          </a:xfrm>
        </p:spPr>
        <p:txBody>
          <a:bodyPr lIns="99377" tIns="49688" rIns="99377" bIns="49688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Working software is the primary measure of progress.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Agile processes promote sustainable development. </a:t>
            </a:r>
            <a:br>
              <a:rPr lang="en-US" sz="1200" dirty="0"/>
            </a:br>
            <a:r>
              <a:rPr lang="en-US" sz="1200" dirty="0"/>
              <a:t>The sponsors, developers, and users should be able to maintain a constant pace indefinitely.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Continuous attention to technical excellence and good design enhances agility.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Simplicity--the art of maximizing the amount of work not done--is essential.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The best architectures, requirements, and designs  emerge from self organizing teams.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At regular intervals, the team reflects on how  to become more effective, then tunes and adjusts its behavior accordingly.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da-DK" dirty="0"/>
          </a:p>
        </p:txBody>
      </p:sp>
      <p:sp>
        <p:nvSpPr>
          <p:cNvPr id="2" name="Pladsholder til tekst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Principles behind the Agile Manifesto</a:t>
            </a:r>
          </a:p>
        </p:txBody>
      </p:sp>
      <p:pic>
        <p:nvPicPr>
          <p:cNvPr id="9218" name="Picture 2" descr="http://stephenhaunts.files.wordpress.com/2013/02/team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742" y="5463688"/>
            <a:ext cx="1257737" cy="12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/>
          <p:cNvSpPr/>
          <p:nvPr/>
        </p:nvSpPr>
        <p:spPr>
          <a:xfrm>
            <a:off x="0" y="6582925"/>
            <a:ext cx="2790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hlinkClick r:id="rId3"/>
              </a:rPr>
              <a:t>http://agilemanifesto.org/principles.html</a:t>
            </a:r>
            <a:r>
              <a:rPr lang="da-DK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32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895724"/>
            <a:ext cx="8086620" cy="604303"/>
          </a:xfrm>
        </p:spPr>
        <p:txBody>
          <a:bodyPr/>
          <a:lstStyle/>
          <a:p>
            <a:r>
              <a:rPr lang="da-DK" dirty="0"/>
              <a:t>Extreme </a:t>
            </a:r>
            <a:r>
              <a:rPr lang="da-DK" dirty="0" smtClean="0"/>
              <a:t>Programming </a:t>
            </a:r>
            <a:r>
              <a:rPr lang="en-US" dirty="0"/>
              <a:t>– for you!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41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Know</a:t>
            </a:r>
          </a:p>
          <a:p>
            <a:pPr lvl="1"/>
            <a:r>
              <a:rPr lang="en-US" sz="1386" dirty="0"/>
              <a:t>The basics of XP as a development method</a:t>
            </a:r>
          </a:p>
          <a:p>
            <a:pPr lvl="1"/>
            <a:r>
              <a:rPr lang="en-US" sz="1386" dirty="0"/>
              <a:t>The 12 practices of XP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Be able to</a:t>
            </a:r>
          </a:p>
          <a:p>
            <a:pPr lvl="1"/>
            <a:r>
              <a:rPr lang="en-US" sz="1386" dirty="0"/>
              <a:t>Compare XP and </a:t>
            </a:r>
            <a:r>
              <a:rPr lang="en-US" sz="1386" dirty="0" smtClean="0"/>
              <a:t>Scrum (after tomorrow)</a:t>
            </a:r>
            <a:endParaRPr lang="en-US" sz="1386" dirty="0"/>
          </a:p>
          <a:p>
            <a:pPr lvl="1"/>
            <a:r>
              <a:rPr lang="en-US" sz="1386" dirty="0"/>
              <a:t>Describe differences and similarities</a:t>
            </a:r>
          </a:p>
          <a:p>
            <a:pPr lvl="1"/>
            <a:r>
              <a:rPr lang="en-US" sz="1386" dirty="0"/>
              <a:t>Describe conditions necessary for obtaining the stated benefits of XP</a:t>
            </a:r>
          </a:p>
          <a:p>
            <a:pPr lvl="1"/>
            <a:r>
              <a:rPr lang="en-US" sz="1386" dirty="0"/>
              <a:t>Explain how specific XP practices support the values in the agile manifesto</a:t>
            </a:r>
          </a:p>
          <a:p>
            <a:pPr lvl="1"/>
            <a:r>
              <a:rPr lang="en-US" sz="1386" dirty="0"/>
              <a:t>Explain how the individual XP practices can support each other</a:t>
            </a:r>
            <a:endParaRPr lang="da-DK" sz="1386" dirty="0"/>
          </a:p>
        </p:txBody>
      </p:sp>
    </p:spTree>
    <p:extLst>
      <p:ext uri="{BB962C8B-B14F-4D97-AF65-F5344CB8AC3E}">
        <p14:creationId xmlns:p14="http://schemas.microsoft.com/office/powerpoint/2010/main" val="1863128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db0ec761be672fb6277f457520a759d2997a6c"/>
</p:tagLst>
</file>

<file path=ppt/theme/theme1.xml><?xml version="1.0" encoding="utf-8"?>
<a:theme xmlns:a="http://schemas.openxmlformats.org/drawingml/2006/main" name="cph_Business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B65F645-87AD-478E-B7B2-7DE404A44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21FA37-20C2-4A03-85E1-40DBE43024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63ACEB-EE8D-4FA8-8571-F1E7FF15AD5A}">
  <ds:schemaRefs>
    <ds:schemaRef ds:uri="http://schemas.openxmlformats.org/package/2006/metadata/core-properties"/>
    <ds:schemaRef ds:uri="http://purl.org/dc/elements/1.1/"/>
    <ds:schemaRef ds:uri="http://schemas.microsoft.com/sharepoint/v3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7d4bd1a6-963b-4ce5-9d6a-82f9bec88dc5"/>
    <ds:schemaRef ds:uri="d40e101a-1fec-4fbd-a9d0-ed41492f4cd8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cph_Business</Template>
  <TotalTime>2474</TotalTime>
  <Words>1127</Words>
  <Application>Microsoft Office PowerPoint</Application>
  <PresentationFormat>Skærmshow (4:3)</PresentationFormat>
  <Paragraphs>311</Paragraphs>
  <Slides>28</Slides>
  <Notes>0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28</vt:i4>
      </vt:variant>
    </vt:vector>
  </HeadingPairs>
  <TitlesOfParts>
    <vt:vector size="35" baseType="lpstr">
      <vt:lpstr>Arial</vt:lpstr>
      <vt:lpstr>Calibri</vt:lpstr>
      <vt:lpstr>Tahoma</vt:lpstr>
      <vt:lpstr>Times New Roman</vt:lpstr>
      <vt:lpstr>Verdana</vt:lpstr>
      <vt:lpstr>Wingdings</vt:lpstr>
      <vt:lpstr>cph_Business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Tue Hellstern</dc:creator>
  <cp:lastModifiedBy>Palle Bech (PAB - Adjunkt - Cphbusiness)</cp:lastModifiedBy>
  <cp:revision>58</cp:revision>
  <dcterms:created xsi:type="dcterms:W3CDTF">2015-10-17T14:11:20Z</dcterms:created>
  <dcterms:modified xsi:type="dcterms:W3CDTF">2018-04-23T09:28:30Z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