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6" r:id="rId2"/>
  </p:sldIdLst>
  <p:sldSz cx="43891200" cy="32918400"/>
  <p:notesSz cx="9271000" cy="7010400"/>
  <p:embeddedFontLst>
    <p:embeddedFont>
      <p:font typeface="Calibri" panose="020F0502020204030204" pitchFamily="34" charset="0"/>
      <p:regular r:id="rId4"/>
      <p:bold r:id="rId5"/>
      <p:italic r:id="rId6"/>
      <p:boldItalic r:id="rId7"/>
    </p:embeddedFont>
    <p:embeddedFont>
      <p:font typeface="Nunito" pitchFamily="2" charset="77"/>
      <p:regular r:id="rId8"/>
      <p:bold r:id="rId9"/>
      <p:italic r:id="rId10"/>
      <p:boldItalic r:id="rId11"/>
    </p:embeddedFont>
    <p:embeddedFont>
      <p:font typeface="Open Sans" panose="020B0606030504020204" pitchFamily="34" charset="0"/>
      <p:regular r:id="rId12"/>
      <p:bold r:id="rId13"/>
      <p:italic r:id="rId14"/>
      <p:boldItalic r:id="rId15"/>
    </p:embeddedFont>
  </p:embeddedFontLst>
  <p:custDataLst>
    <p:tags r:id="rId16"/>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90"/>
    <p:restoredTop sz="94681"/>
  </p:normalViewPr>
  <p:slideViewPr>
    <p:cSldViewPr>
      <p:cViewPr>
        <p:scale>
          <a:sx n="15" d="100"/>
          <a:sy n="15" d="100"/>
        </p:scale>
        <p:origin x="3136" y="1224"/>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a:defPPr>
            <a:lvl1pPr algn="r">
              <a:defRPr sz="1200"/>
            </a:lvl1pPr>
          </a:lstStyle>
          <a:p>
            <a:fld id="{9281E4DE-EB0E-4FB2-BE29-FC865D9A50FC}" type="datetimeFigureOut">
              <a:rPr lang="en-US" smtClean="0"/>
              <a:t>3/18/23</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a:defPPr>
            <a:lvl1pPr algn="r">
              <a:defRPr sz="1200"/>
            </a:lvl1pPr>
          </a:lstStyle>
          <a:p>
            <a:fld id="{DE247C12-2C6F-4F8F-A764-8CB2FE9A43B8}" type="slidenum">
              <a:rPr lang="en-US" smtClean="0"/>
              <a:t>‹#›</a:t>
            </a:fld>
            <a:endParaRPr lang="en-US"/>
          </a:p>
        </p:txBody>
      </p:sp>
    </p:spTree>
    <p:extLst>
      <p:ext uri="{BB962C8B-B14F-4D97-AF65-F5344CB8AC3E}">
        <p14:creationId xmlns:p14="http://schemas.microsoft.com/office/powerpoint/2010/main" val="8467912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20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2566461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5" y="4221484"/>
            <a:ext cx="35547303" cy="8987790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7901947" y="4221484"/>
            <a:ext cx="105925615" cy="8987790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26346953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2394413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1" cy="6537960"/>
          </a:xfrm>
        </p:spPr>
        <p:txBody>
          <a:bodyPr anchor="t"/>
          <a:lstStyle>
            <a:defPPr>
              <a:defRPr kern="1200"/>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7"/>
            <a:ext cx="37307521" cy="7200897"/>
          </a:xfrm>
        </p:spPr>
        <p:txBody>
          <a:bodyPr anchor="b"/>
          <a:lstStyle>
            <a:defPPr>
              <a:defRPr kern="1200"/>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37529683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7901944" y="24582124"/>
            <a:ext cx="70736458" cy="69517264"/>
          </a:xfrm>
        </p:spPr>
        <p:txBody>
          <a:bodyPr/>
          <a:lstStyle>
            <a:defPPr>
              <a:defRPr kern="1200"/>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1" y="24582124"/>
            <a:ext cx="70736464" cy="69517264"/>
          </a:xfrm>
        </p:spPr>
        <p:txBody>
          <a:bodyPr/>
          <a:lstStyle>
            <a:defPPr>
              <a:defRPr kern="1200"/>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2017245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2" y="7368545"/>
            <a:ext cx="19392903" cy="3070857"/>
          </a:xfrm>
        </p:spPr>
        <p:txBody>
          <a:bodyPr anchor="b"/>
          <a:lstStyle>
            <a:defPPr>
              <a:defRPr kern="1200"/>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2" y="10439402"/>
            <a:ext cx="19392903" cy="18966183"/>
          </a:xfrm>
        </p:spPr>
        <p:txBody>
          <a:bodyPr/>
          <a:lstStyle>
            <a:defPPr>
              <a:defRPr kern="1200"/>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5"/>
            <a:ext cx="19400520" cy="3070857"/>
          </a:xfrm>
        </p:spPr>
        <p:txBody>
          <a:bodyPr anchor="b"/>
          <a:lstStyle>
            <a:defPPr>
              <a:defRPr kern="1200"/>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2"/>
            <a:ext cx="19400520" cy="18966183"/>
          </a:xfrm>
        </p:spPr>
        <p:txBody>
          <a:bodyPr/>
          <a:lstStyle>
            <a:defPPr>
              <a:defRPr kern="1200"/>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39470194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366342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28609149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3" cy="5577840"/>
          </a:xfrm>
        </p:spPr>
        <p:txBody>
          <a:bodyPr anchor="b"/>
          <a:lstStyle>
            <a:defPPr>
              <a:defRPr kern="1200"/>
            </a:defPPr>
            <a:lvl1pPr algn="l">
              <a:defRPr sz="9700" b="1"/>
            </a:lvl1pPr>
          </a:lstStyle>
          <a:p>
            <a:r>
              <a:rPr lang="en-US"/>
              <a:t>Click to edit Master title style</a:t>
            </a:r>
          </a:p>
        </p:txBody>
      </p:sp>
      <p:sp>
        <p:nvSpPr>
          <p:cNvPr id="3" name="Content Placeholder 2"/>
          <p:cNvSpPr>
            <a:spLocks noGrp="1"/>
          </p:cNvSpPr>
          <p:nvPr>
            <p:ph idx="1"/>
          </p:nvPr>
        </p:nvSpPr>
        <p:spPr>
          <a:xfrm>
            <a:off x="17160239" y="1310643"/>
            <a:ext cx="24536400" cy="28094942"/>
          </a:xfrm>
        </p:spPr>
        <p:txBody>
          <a:bodyPr/>
          <a:lstStyle>
            <a:defPPr>
              <a:defRPr kern="1200"/>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88483"/>
            <a:ext cx="14439903" cy="22517103"/>
          </a:xfrm>
        </p:spPr>
        <p:txBody>
          <a:bodyPr/>
          <a:lstStyle>
            <a:defPPr>
              <a:defRPr kern="1200"/>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8333105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2"/>
            <a:ext cx="26334721" cy="2720343"/>
          </a:xfrm>
        </p:spPr>
        <p:txBody>
          <a:bodyPr anchor="b"/>
          <a:lstStyle>
            <a:defPPr>
              <a:defRPr kern="1200"/>
            </a:defPPr>
            <a:lvl1pPr algn="l">
              <a:defRPr sz="9700" b="1"/>
            </a:lvl1pPr>
          </a:lstStyle>
          <a:p>
            <a:r>
              <a:rPr lang="en-US"/>
              <a:t>Click to edit Master title style</a:t>
            </a:r>
          </a:p>
        </p:txBody>
      </p:sp>
      <p:sp>
        <p:nvSpPr>
          <p:cNvPr id="3" name="Picture Placeholder 2"/>
          <p:cNvSpPr>
            <a:spLocks noGrp="1"/>
          </p:cNvSpPr>
          <p:nvPr>
            <p:ph type="pic" idx="1"/>
          </p:nvPr>
        </p:nvSpPr>
        <p:spPr>
          <a:xfrm>
            <a:off x="8602983" y="2941320"/>
            <a:ext cx="26334721" cy="19751039"/>
          </a:xfrm>
        </p:spPr>
        <p:txBody>
          <a:bodyPr/>
          <a:lstStyle>
            <a:defPPr>
              <a:defRPr kern="1200"/>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8602983" y="25763224"/>
            <a:ext cx="26334721" cy="3863337"/>
          </a:xfrm>
        </p:spPr>
        <p:txBody>
          <a:bodyPr/>
          <a:lstStyle>
            <a:defPPr>
              <a:defRPr kern="1200"/>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F8E1F909-3568-40F5-8205-05484158C88C}" type="datetimeFigureOut">
              <a:rPr lang="en-US" smtClean="0"/>
              <a:t>3/18/23</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5A40D005-FB29-4DA1-AF6A-7002CDC49E30}" type="slidenum">
              <a:rPr lang="en-US" smtClean="0"/>
              <a:t>‹#›</a:t>
            </a:fld>
            <a:endParaRPr lang="en-US"/>
          </a:p>
        </p:txBody>
      </p:sp>
    </p:spTree>
    <p:extLst>
      <p:ext uri="{BB962C8B-B14F-4D97-AF65-F5344CB8AC3E}">
        <p14:creationId xmlns:p14="http://schemas.microsoft.com/office/powerpoint/2010/main" val="18069957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438903" tIns="219451" rIns="438903" bIns="219451"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0" y="7680964"/>
            <a:ext cx="39502079" cy="21724623"/>
          </a:xfrm>
          <a:prstGeom prst="rect">
            <a:avLst/>
          </a:prstGeom>
        </p:spPr>
        <p:txBody>
          <a:bodyPr vert="horz" lIns="438903" tIns="219451" rIns="438903" bIns="219451"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03" tIns="219451" rIns="438903" bIns="219451" rtlCol="0" anchor="ctr"/>
          <a:lstStyle>
            <a:defPPr>
              <a:defRPr kern="1200"/>
            </a:defPPr>
            <a:lvl1pPr algn="l">
              <a:defRPr sz="5700">
                <a:solidFill>
                  <a:schemeClr val="tx1">
                    <a:tint val="75000"/>
                  </a:schemeClr>
                </a:solidFill>
              </a:defRPr>
            </a:lvl1pPr>
          </a:lstStyle>
          <a:p>
            <a:fld id="{F8E1F909-3568-40F5-8205-05484158C88C}" type="datetimeFigureOut">
              <a:rPr lang="en-US" smtClean="0"/>
              <a:t>3/18/23</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903" tIns="219451" rIns="438903" bIns="219451" rtlCol="0" anchor="ctr"/>
          <a:lstStyle>
            <a:defPPr>
              <a:defRPr kern="1200"/>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903" tIns="219451" rIns="438903" bIns="219451" rtlCol="0" anchor="ctr"/>
          <a:lstStyle>
            <a:defPPr>
              <a:defRPr kern="1200"/>
            </a:defPPr>
            <a:lvl1pPr algn="r">
              <a:defRPr sz="5700">
                <a:solidFill>
                  <a:schemeClr val="tx1">
                    <a:tint val="75000"/>
                  </a:schemeClr>
                </a:solidFill>
              </a:defRPr>
            </a:lvl1pPr>
          </a:lstStyle>
          <a:p>
            <a:fld id="{5A40D005-FB29-4DA1-AF6A-7002CDC49E30}"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53250" y="33426400"/>
            <a:ext cx="29984700" cy="1460500"/>
          </a:xfrm>
          <a:prstGeom prst="rect">
            <a:avLst/>
          </a:prstGeom>
        </p:spPr>
      </p:pic>
      <p:sp>
        <p:nvSpPr>
          <p:cNvPr id="10"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deliberatingwatermelon  Size: 48x36</a:t>
            </a:r>
          </a:p>
        </p:txBody>
      </p:sp>
    </p:spTree>
    <p:extLst>
      <p:ext uri="{BB962C8B-B14F-4D97-AF65-F5344CB8AC3E}">
        <p14:creationId xmlns:p14="http://schemas.microsoft.com/office/powerpoint/2010/main"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ounded Rectangle 74"/>
          <p:cNvSpPr/>
          <p:nvPr/>
        </p:nvSpPr>
        <p:spPr>
          <a:xfrm>
            <a:off x="797189" y="797037"/>
            <a:ext cx="42296823" cy="6365763"/>
          </a:xfrm>
          <a:prstGeom prst="roundRect">
            <a:avLst>
              <a:gd name="adj" fmla="val 3157"/>
            </a:avLst>
          </a:prstGeom>
          <a:solidFill>
            <a:srgbClr val="66A27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11500"/>
          </a:p>
        </p:txBody>
      </p:sp>
      <p:sp>
        <p:nvSpPr>
          <p:cNvPr id="74" name="Rounded Rectangle 73"/>
          <p:cNvSpPr/>
          <p:nvPr/>
        </p:nvSpPr>
        <p:spPr>
          <a:xfrm>
            <a:off x="9793338" y="7910544"/>
            <a:ext cx="24270884" cy="24213782"/>
          </a:xfrm>
          <a:prstGeom prst="roundRect">
            <a:avLst>
              <a:gd name="adj" fmla="val 902"/>
            </a:avLst>
          </a:prstGeom>
          <a:solidFill>
            <a:srgbClr val="74909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11500"/>
          </a:p>
        </p:txBody>
      </p:sp>
      <p:sp>
        <p:nvSpPr>
          <p:cNvPr id="76" name="Rounded Rectangle 75"/>
          <p:cNvSpPr/>
          <p:nvPr/>
        </p:nvSpPr>
        <p:spPr>
          <a:xfrm>
            <a:off x="768071" y="7910544"/>
            <a:ext cx="8225570" cy="6948456"/>
          </a:xfrm>
          <a:prstGeom prst="roundRect">
            <a:avLst>
              <a:gd name="adj" fmla="val 3206"/>
            </a:avLst>
          </a:prstGeom>
          <a:solidFill>
            <a:srgbClr val="AA6C7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11500"/>
          </a:p>
        </p:txBody>
      </p:sp>
      <p:sp>
        <p:nvSpPr>
          <p:cNvPr id="77" name="Rounded Rectangle 76"/>
          <p:cNvSpPr/>
          <p:nvPr/>
        </p:nvSpPr>
        <p:spPr>
          <a:xfrm>
            <a:off x="767064" y="17830801"/>
            <a:ext cx="8225570" cy="14096999"/>
          </a:xfrm>
          <a:prstGeom prst="roundRect">
            <a:avLst>
              <a:gd name="adj" fmla="val 3206"/>
            </a:avLst>
          </a:prstGeom>
          <a:solidFill>
            <a:srgbClr val="AA6C7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11500"/>
          </a:p>
        </p:txBody>
      </p:sp>
      <p:sp>
        <p:nvSpPr>
          <p:cNvPr id="78" name="Rounded Rectangle 77"/>
          <p:cNvSpPr/>
          <p:nvPr/>
        </p:nvSpPr>
        <p:spPr>
          <a:xfrm>
            <a:off x="34866752" y="7910544"/>
            <a:ext cx="8225570" cy="11596656"/>
          </a:xfrm>
          <a:prstGeom prst="roundRect">
            <a:avLst>
              <a:gd name="adj" fmla="val 2650"/>
            </a:avLst>
          </a:prstGeom>
          <a:solidFill>
            <a:srgbClr val="50798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11500"/>
          </a:p>
        </p:txBody>
      </p:sp>
      <p:sp>
        <p:nvSpPr>
          <p:cNvPr id="80" name="Rounded Rectangle 79"/>
          <p:cNvSpPr/>
          <p:nvPr/>
        </p:nvSpPr>
        <p:spPr>
          <a:xfrm>
            <a:off x="34696374" y="26679277"/>
            <a:ext cx="8225570" cy="5248523"/>
          </a:xfrm>
          <a:prstGeom prst="roundRect">
            <a:avLst>
              <a:gd name="adj" fmla="val 3951"/>
            </a:avLst>
          </a:prstGeom>
          <a:solidFill>
            <a:srgbClr val="50798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11500"/>
          </a:p>
        </p:txBody>
      </p:sp>
      <p:sp>
        <p:nvSpPr>
          <p:cNvPr id="84" name="TextBox 83"/>
          <p:cNvSpPr txBox="1"/>
          <p:nvPr/>
        </p:nvSpPr>
        <p:spPr>
          <a:xfrm>
            <a:off x="994656" y="8164805"/>
            <a:ext cx="7772400" cy="646331"/>
          </a:xfrm>
          <a:prstGeom prst="rect">
            <a:avLst/>
          </a:prstGeom>
          <a:noFill/>
        </p:spPr>
        <p:txBody>
          <a:bodyPr wrap="square" rtlCol="0">
            <a:spAutoFit/>
          </a:bodyPr>
          <a:lstStyle>
            <a:defPPr>
              <a:defRPr kern="1200"/>
            </a:defPPr>
          </a:lstStyle>
          <a:p>
            <a:r>
              <a:rPr lang="en-US" sz="3600" b="1" dirty="0">
                <a:solidFill>
                  <a:schemeClr val="bg1"/>
                </a:solidFill>
                <a:latin typeface="Nunito" panose="00000500000000000000" pitchFamily="2" charset="0"/>
                <a:cs typeface="Arial" pitchFamily="34" charset="0"/>
              </a:rPr>
              <a:t>Goal</a:t>
            </a:r>
          </a:p>
        </p:txBody>
      </p:sp>
      <p:sp>
        <p:nvSpPr>
          <p:cNvPr id="85" name="TextBox 84"/>
          <p:cNvSpPr txBox="1"/>
          <p:nvPr/>
        </p:nvSpPr>
        <p:spPr>
          <a:xfrm>
            <a:off x="994656" y="8987135"/>
            <a:ext cx="7772400" cy="5632311"/>
          </a:xfrm>
          <a:prstGeom prst="rect">
            <a:avLst/>
          </a:prstGeom>
          <a:noFill/>
        </p:spPr>
        <p:txBody>
          <a:bodyPr wrap="square" rtlCol="0">
            <a:spAutoFit/>
          </a:bodyPr>
          <a:lstStyle>
            <a:defPPr>
              <a:defRPr kern="1200"/>
            </a:defP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study aims to identify the impact of local authority resource allocation on student performance and to analyze the causal effects of monetary allocation and teachers' quality on student performance after controlling for confounding factors such as socioeconomic status. By examining the effects of these variables on student performance, the study provides insights into how local authorities can allocate their resources to best support student achievement. The study's findings have the potential to inform policy decisions aimed at improving the quality of education and student outcomes, thereby contributing to the academic discourse on effective resource allocation in education.</a:t>
            </a:r>
          </a:p>
        </p:txBody>
      </p:sp>
      <p:sp>
        <p:nvSpPr>
          <p:cNvPr id="24" name="Text Placeholder 5">
            <a:extLst>
              <a:ext uri="{FF2B5EF4-FFF2-40B4-BE49-F238E27FC236}">
                <a16:creationId xmlns:a16="http://schemas.microsoft.com/office/drawing/2014/main" id="{9AFA996E-AD6B-4DC6-BC85-A182D141A5B5}"/>
              </a:ext>
            </a:extLst>
          </p:cNvPr>
          <p:cNvSpPr txBox="1"/>
          <p:nvPr/>
        </p:nvSpPr>
        <p:spPr>
          <a:xfrm>
            <a:off x="6350000" y="1544781"/>
            <a:ext cx="349504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panose="00000500000000000000" pitchFamily="2" charset="0"/>
              </a:rPr>
              <a:t>Investing in Education: Investigating the Causal Effects of Monetary Allocation and Teachers' Quality on Student Performance</a:t>
            </a:r>
          </a:p>
        </p:txBody>
      </p:sp>
      <p:sp>
        <p:nvSpPr>
          <p:cNvPr id="25" name="Text Placeholder 5">
            <a:extLst>
              <a:ext uri="{FF2B5EF4-FFF2-40B4-BE49-F238E27FC236}">
                <a16:creationId xmlns:a16="http://schemas.microsoft.com/office/drawing/2014/main" id="{2CF2C83C-08B8-46D1-AEAA-7C0550B92975}"/>
              </a:ext>
            </a:extLst>
          </p:cNvPr>
          <p:cNvSpPr txBox="1"/>
          <p:nvPr/>
        </p:nvSpPr>
        <p:spPr>
          <a:xfrm>
            <a:off x="4724400" y="4746312"/>
            <a:ext cx="36576000" cy="86177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mj-lt"/>
                <a:cs typeface="Arial" pitchFamily="34" charset="0"/>
              </a:rPr>
              <a:t>Ori </a:t>
            </a:r>
            <a:r>
              <a:rPr lang="en-US" sz="5600" dirty="0" err="1">
                <a:solidFill>
                  <a:schemeClr val="bg1"/>
                </a:solidFill>
                <a:latin typeface="+mj-lt"/>
                <a:cs typeface="Arial" pitchFamily="34" charset="0"/>
              </a:rPr>
              <a:t>Meiraz</a:t>
            </a:r>
            <a:r>
              <a:rPr lang="en-US" sz="5600" dirty="0">
                <a:solidFill>
                  <a:schemeClr val="bg1"/>
                </a:solidFill>
                <a:latin typeface="+mj-lt"/>
                <a:cs typeface="Arial" pitchFamily="34" charset="0"/>
              </a:rPr>
              <a:t>, Cfir .A. Hadar</a:t>
            </a:r>
          </a:p>
        </p:txBody>
      </p:sp>
      <p:sp>
        <p:nvSpPr>
          <p:cNvPr id="4" name="Rectangle: Rounded Corners 3">
            <a:extLst>
              <a:ext uri="{FF2B5EF4-FFF2-40B4-BE49-F238E27FC236}">
                <a16:creationId xmlns:a16="http://schemas.microsoft.com/office/drawing/2014/main" id="{99ED2966-A38B-4B49-A6B6-D914E4D6F4BE}"/>
              </a:ext>
            </a:extLst>
          </p:cNvPr>
          <p:cNvSpPr/>
          <p:nvPr/>
        </p:nvSpPr>
        <p:spPr>
          <a:xfrm>
            <a:off x="1105718" y="8793480"/>
            <a:ext cx="914400" cy="4572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1A5C452-2DAF-423A-BC0E-FB2D0D0E019D}"/>
              </a:ext>
            </a:extLst>
          </p:cNvPr>
          <p:cNvSpPr txBox="1"/>
          <p:nvPr/>
        </p:nvSpPr>
        <p:spPr>
          <a:xfrm>
            <a:off x="994656" y="18135600"/>
            <a:ext cx="7772400" cy="646331"/>
          </a:xfrm>
          <a:prstGeom prst="rect">
            <a:avLst/>
          </a:prstGeom>
          <a:noFill/>
        </p:spPr>
        <p:txBody>
          <a:bodyPr wrap="square" rtlCol="0">
            <a:spAutoFit/>
          </a:bodyPr>
          <a:lstStyle>
            <a:defPPr>
              <a:defRPr kern="1200"/>
            </a:defPPr>
          </a:lstStyle>
          <a:p>
            <a:r>
              <a:rPr lang="en-US" sz="3600" b="1" dirty="0">
                <a:solidFill>
                  <a:schemeClr val="bg1"/>
                </a:solidFill>
                <a:latin typeface="Nunito" panose="00000500000000000000" pitchFamily="2" charset="0"/>
                <a:cs typeface="Arial" pitchFamily="34" charset="0"/>
              </a:rPr>
              <a:t>Background</a:t>
            </a:r>
          </a:p>
        </p:txBody>
      </p:sp>
      <p:sp>
        <p:nvSpPr>
          <p:cNvPr id="29" name="TextBox 28">
            <a:extLst>
              <a:ext uri="{FF2B5EF4-FFF2-40B4-BE49-F238E27FC236}">
                <a16:creationId xmlns:a16="http://schemas.microsoft.com/office/drawing/2014/main" id="{FEB053B5-623C-42C1-A5BA-FDB2309E17B5}"/>
              </a:ext>
            </a:extLst>
          </p:cNvPr>
          <p:cNvSpPr txBox="1"/>
          <p:nvPr/>
        </p:nvSpPr>
        <p:spPr>
          <a:xfrm>
            <a:off x="970989" y="19953387"/>
            <a:ext cx="7772400" cy="10802957"/>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Education is a critical policy area for governments worldwide, with adequate funding for schools being essential for quality education.</a:t>
            </a:r>
          </a:p>
          <a:p>
            <a:pPr marL="342900" indent="-342900">
              <a:buFont typeface="Arial" panose="020B0604020202020204" pitchFamily="34" charset="0"/>
              <a:buChar char="•"/>
            </a:pP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However, the optimal allocation of resources remains unclear, and policymakers must make informed decisions to maximize their impact on student performance. </a:t>
            </a:r>
          </a:p>
          <a:p>
            <a:pPr marL="342900" indent="-342900">
              <a:buFont typeface="Arial" panose="020B0604020202020204" pitchFamily="34" charset="0"/>
              <a:buChar char="•"/>
            </a:pP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socioeconomic status of students can significantly affect their academic performance, highlighting the need for policymakers to recognize and provide support to overcome these challenges.</a:t>
            </a:r>
          </a:p>
          <a:p>
            <a:pPr marL="342900" indent="-342900">
              <a:buFont typeface="Arial" panose="020B0604020202020204" pitchFamily="34" charset="0"/>
              <a:buChar char="•"/>
            </a:pP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quality of teachers has been found to be a crucial factor in determining the academic performance of students, with effective teaching practices being linked to better learning outcomes.</a:t>
            </a:r>
          </a:p>
          <a:p>
            <a:pPr marL="342900" indent="-342900">
              <a:buFont typeface="Arial" panose="020B0604020202020204" pitchFamily="34" charset="0"/>
              <a:buChar char="•"/>
            </a:pP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Despite these findings, the causal effects of both teachers' quality and monetary allocation on student performance remain unclear, and more research is needed to provide empirical evidence to inform policy decisions. </a:t>
            </a:r>
          </a:p>
          <a:p>
            <a:pPr marL="342900" indent="-342900">
              <a:buFont typeface="Arial" panose="020B0604020202020204" pitchFamily="34" charset="0"/>
              <a:buChar char="•"/>
            </a:pP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study aims to fill this gap by identifying the impact of local authority resource allocation on student performance.</a:t>
            </a:r>
          </a:p>
        </p:txBody>
      </p:sp>
      <p:sp>
        <p:nvSpPr>
          <p:cNvPr id="30" name="Rectangle: Rounded Corners 29">
            <a:extLst>
              <a:ext uri="{FF2B5EF4-FFF2-40B4-BE49-F238E27FC236}">
                <a16:creationId xmlns:a16="http://schemas.microsoft.com/office/drawing/2014/main" id="{9793BC31-3E9A-4E00-A76F-069126324922}"/>
              </a:ext>
            </a:extLst>
          </p:cNvPr>
          <p:cNvSpPr/>
          <p:nvPr/>
        </p:nvSpPr>
        <p:spPr>
          <a:xfrm>
            <a:off x="1105718" y="18669000"/>
            <a:ext cx="914400" cy="4572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5E4ADE2-1C83-47FC-978F-7E0CAA0FDC54}"/>
              </a:ext>
            </a:extLst>
          </p:cNvPr>
          <p:cNvSpPr txBox="1"/>
          <p:nvPr/>
        </p:nvSpPr>
        <p:spPr>
          <a:xfrm>
            <a:off x="10058400" y="8164805"/>
            <a:ext cx="7315200" cy="646331"/>
          </a:xfrm>
          <a:prstGeom prst="rect">
            <a:avLst/>
          </a:prstGeom>
          <a:noFill/>
        </p:spPr>
        <p:txBody>
          <a:bodyPr wrap="square" rtlCol="0">
            <a:spAutoFit/>
          </a:bodyPr>
          <a:lstStyle>
            <a:defPPr>
              <a:defRPr kern="1200"/>
            </a:defPPr>
          </a:lstStyle>
          <a:p>
            <a:r>
              <a:rPr lang="en-US" sz="3600" b="1" dirty="0">
                <a:solidFill>
                  <a:schemeClr val="bg1"/>
                </a:solidFill>
                <a:latin typeface="Nunito" panose="00000500000000000000" pitchFamily="2" charset="0"/>
                <a:cs typeface="Arial" pitchFamily="34" charset="0"/>
              </a:rPr>
              <a:t>Results</a:t>
            </a:r>
          </a:p>
        </p:txBody>
      </p:sp>
      <p:sp>
        <p:nvSpPr>
          <p:cNvPr id="32" name="TextBox 31">
            <a:extLst>
              <a:ext uri="{FF2B5EF4-FFF2-40B4-BE49-F238E27FC236}">
                <a16:creationId xmlns:a16="http://schemas.microsoft.com/office/drawing/2014/main" id="{032AC3E4-1804-415D-AFAC-CDB0EC7629F1}"/>
              </a:ext>
            </a:extLst>
          </p:cNvPr>
          <p:cNvSpPr txBox="1"/>
          <p:nvPr/>
        </p:nvSpPr>
        <p:spPr>
          <a:xfrm>
            <a:off x="10473380" y="15910907"/>
            <a:ext cx="11430000" cy="2677656"/>
          </a:xfrm>
          <a:prstGeom prst="rect">
            <a:avLst/>
          </a:prstGeom>
          <a:noFill/>
        </p:spPr>
        <p:txBody>
          <a:bodyPr wrap="square" rtlCol="0">
            <a:spAutoFit/>
          </a:bodyPr>
          <a:lstStyle>
            <a:defPPr>
              <a:defRPr kern="1200"/>
            </a:defP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majority of confidence intervals and ATEs calculated from the full dataset are negative, suggesting that investing less money may be more effective. This seemingly counterintuitive result could be due to several factors, such as the need for government-funded corporations to justify their budget or inefficient use of funding by municipalities with higher allocations. Additionally, there may be missing confounders, and it's essential to consider that intuition may be due to correlation rather than causality when interpreting the results.</a:t>
            </a:r>
          </a:p>
        </p:txBody>
      </p:sp>
      <p:sp>
        <p:nvSpPr>
          <p:cNvPr id="33" name="Rectangle: Rounded Corners 32">
            <a:extLst>
              <a:ext uri="{FF2B5EF4-FFF2-40B4-BE49-F238E27FC236}">
                <a16:creationId xmlns:a16="http://schemas.microsoft.com/office/drawing/2014/main" id="{EBB32DFF-2B3F-417B-9F8B-8B9F5C654495}"/>
              </a:ext>
            </a:extLst>
          </p:cNvPr>
          <p:cNvSpPr/>
          <p:nvPr/>
        </p:nvSpPr>
        <p:spPr>
          <a:xfrm>
            <a:off x="10134600" y="8793480"/>
            <a:ext cx="914400" cy="4572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4C26EDB-7235-4F91-A0E2-B62F3F0FCF6C}"/>
              </a:ext>
            </a:extLst>
          </p:cNvPr>
          <p:cNvSpPr txBox="1"/>
          <p:nvPr/>
        </p:nvSpPr>
        <p:spPr>
          <a:xfrm>
            <a:off x="35093337" y="8164805"/>
            <a:ext cx="7772400" cy="646331"/>
          </a:xfrm>
          <a:prstGeom prst="rect">
            <a:avLst/>
          </a:prstGeom>
          <a:noFill/>
        </p:spPr>
        <p:txBody>
          <a:bodyPr wrap="square" rtlCol="0">
            <a:spAutoFit/>
          </a:bodyPr>
          <a:lstStyle>
            <a:defPPr>
              <a:defRPr kern="1200"/>
            </a:defPPr>
          </a:lstStyle>
          <a:p>
            <a:r>
              <a:rPr lang="en-US" sz="3600" b="1" dirty="0">
                <a:solidFill>
                  <a:schemeClr val="bg1"/>
                </a:solidFill>
                <a:latin typeface="Nunito" panose="00000500000000000000" pitchFamily="2" charset="0"/>
                <a:cs typeface="Arial" pitchFamily="34" charset="0"/>
              </a:rPr>
              <a:t>Methodology</a:t>
            </a:r>
          </a:p>
        </p:txBody>
      </p:sp>
      <p:sp>
        <p:nvSpPr>
          <p:cNvPr id="38" name="TextBox 37">
            <a:extLst>
              <a:ext uri="{FF2B5EF4-FFF2-40B4-BE49-F238E27FC236}">
                <a16:creationId xmlns:a16="http://schemas.microsoft.com/office/drawing/2014/main" id="{D42D236E-7546-4230-89C4-A3CB68860FFA}"/>
              </a:ext>
            </a:extLst>
          </p:cNvPr>
          <p:cNvSpPr txBox="1"/>
          <p:nvPr/>
        </p:nvSpPr>
        <p:spPr>
          <a:xfrm>
            <a:off x="35093337" y="8987135"/>
            <a:ext cx="7772400" cy="1200329"/>
          </a:xfrm>
          <a:prstGeom prst="rect">
            <a:avLst/>
          </a:prstGeom>
          <a:noFill/>
        </p:spPr>
        <p:txBody>
          <a:bodyPr wrap="square" rtlCol="0">
            <a:spAutoFit/>
          </a:bodyPr>
          <a:lstStyle>
            <a:defPPr>
              <a:defRPr kern="1200"/>
            </a:defP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Rounded Corners 38">
            <a:extLst>
              <a:ext uri="{FF2B5EF4-FFF2-40B4-BE49-F238E27FC236}">
                <a16:creationId xmlns:a16="http://schemas.microsoft.com/office/drawing/2014/main" id="{2B650100-83FA-4A86-9D02-FDB1046A1C5A}"/>
              </a:ext>
            </a:extLst>
          </p:cNvPr>
          <p:cNvSpPr/>
          <p:nvPr/>
        </p:nvSpPr>
        <p:spPr>
          <a:xfrm>
            <a:off x="35204400" y="8793480"/>
            <a:ext cx="914400" cy="4572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5E7CCBE-8901-4B3D-AE78-2BE3AAB26519}"/>
              </a:ext>
            </a:extLst>
          </p:cNvPr>
          <p:cNvSpPr txBox="1"/>
          <p:nvPr/>
        </p:nvSpPr>
        <p:spPr>
          <a:xfrm>
            <a:off x="34924785" y="27052071"/>
            <a:ext cx="7772400" cy="646331"/>
          </a:xfrm>
          <a:prstGeom prst="rect">
            <a:avLst/>
          </a:prstGeom>
          <a:noFill/>
        </p:spPr>
        <p:txBody>
          <a:bodyPr wrap="square" rtlCol="0">
            <a:spAutoFit/>
          </a:bodyPr>
          <a:lstStyle>
            <a:defPPr>
              <a:defRPr kern="1200"/>
            </a:defPPr>
          </a:lstStyle>
          <a:p>
            <a:r>
              <a:rPr lang="en-US" sz="3600" b="1">
                <a:solidFill>
                  <a:schemeClr val="bg1"/>
                </a:solidFill>
                <a:latin typeface="Nunito" panose="00000500000000000000" pitchFamily="2" charset="0"/>
                <a:cs typeface="Arial" pitchFamily="34" charset="0"/>
              </a:rPr>
              <a:t>Conclusion</a:t>
            </a:r>
          </a:p>
        </p:txBody>
      </p:sp>
      <p:sp>
        <p:nvSpPr>
          <p:cNvPr id="41" name="TextBox 40">
            <a:extLst>
              <a:ext uri="{FF2B5EF4-FFF2-40B4-BE49-F238E27FC236}">
                <a16:creationId xmlns:a16="http://schemas.microsoft.com/office/drawing/2014/main" id="{D6F40EB5-8D73-41C9-8CC9-4FFF7382622E}"/>
              </a:ext>
            </a:extLst>
          </p:cNvPr>
          <p:cNvSpPr txBox="1"/>
          <p:nvPr/>
        </p:nvSpPr>
        <p:spPr>
          <a:xfrm>
            <a:off x="34924785" y="27874402"/>
            <a:ext cx="7772400" cy="3785652"/>
          </a:xfrm>
          <a:prstGeom prst="rect">
            <a:avLst/>
          </a:prstGeom>
          <a:noFill/>
        </p:spPr>
        <p:txBody>
          <a:bodyPr wrap="square" rtlCol="0">
            <a:spAutoFit/>
          </a:bodyPr>
          <a:lstStyle>
            <a:defPPr>
              <a:defRPr kern="1200"/>
            </a:defP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study suggests that the effects of monetary allocation on student achievement is rather correlative.</a:t>
            </a: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Policymakers should consider alternative approaches, such as interventions for lower and middle-class students or teacher training, instead of increasing funding.</a:t>
            </a: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research provides valuable insights for policymakers seeking to maximize the impact of their investments in education.</a:t>
            </a:r>
          </a:p>
        </p:txBody>
      </p:sp>
      <p:sp>
        <p:nvSpPr>
          <p:cNvPr id="42" name="Rectangle: Rounded Corners 41">
            <a:extLst>
              <a:ext uri="{FF2B5EF4-FFF2-40B4-BE49-F238E27FC236}">
                <a16:creationId xmlns:a16="http://schemas.microsoft.com/office/drawing/2014/main" id="{002942FC-744D-4F59-A0B9-6D4CBD4EA1A9}"/>
              </a:ext>
            </a:extLst>
          </p:cNvPr>
          <p:cNvSpPr/>
          <p:nvPr/>
        </p:nvSpPr>
        <p:spPr>
          <a:xfrm>
            <a:off x="35035848" y="27691080"/>
            <a:ext cx="914400" cy="4572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51135B-E78C-EAA7-4329-C4F958D63355}"/>
              </a:ext>
            </a:extLst>
          </p:cNvPr>
          <p:cNvPicPr>
            <a:picLocks noChangeAspect="1"/>
          </p:cNvPicPr>
          <p:nvPr/>
        </p:nvPicPr>
        <p:blipFill>
          <a:blip r:embed="rId2"/>
          <a:stretch>
            <a:fillRect/>
          </a:stretch>
        </p:blipFill>
        <p:spPr>
          <a:xfrm>
            <a:off x="1917700" y="4145456"/>
            <a:ext cx="2743200" cy="2647188"/>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0F2A51D4-8450-2D5D-501A-B5DC73001190}"/>
              </a:ext>
            </a:extLst>
          </p:cNvPr>
          <p:cNvPicPr>
            <a:picLocks noChangeAspect="1"/>
          </p:cNvPicPr>
          <p:nvPr/>
        </p:nvPicPr>
        <p:blipFill rotWithShape="1">
          <a:blip r:embed="rId3"/>
          <a:srcRect l="1082" t="1863" b="1936"/>
          <a:stretch/>
        </p:blipFill>
        <p:spPr bwMode="auto">
          <a:xfrm>
            <a:off x="11277600" y="9287197"/>
            <a:ext cx="9184022" cy="6222047"/>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C8FB83E8-6DFF-7775-4FFC-9ADDE49025DC}"/>
              </a:ext>
            </a:extLst>
          </p:cNvPr>
          <p:cNvPicPr>
            <a:picLocks noChangeAspect="1"/>
          </p:cNvPicPr>
          <p:nvPr/>
        </p:nvPicPr>
        <p:blipFill>
          <a:blip r:embed="rId4">
            <a:extLst>
              <a:ext uri="{28A0092B-C50C-407E-A947-70E740481C1C}">
                <a14:useLocalDpi xmlns:a14="http://schemas.microsoft.com/office/drawing/2010/main" val="0"/>
              </a:ext>
            </a:extLst>
          </a:blip>
          <a:srcRect t="1239" b="1239"/>
          <a:stretch>
            <a:fillRect/>
          </a:stretch>
        </p:blipFill>
        <p:spPr bwMode="auto">
          <a:xfrm>
            <a:off x="10820400" y="19783726"/>
            <a:ext cx="9641222" cy="7451762"/>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05156687-FDA2-4435-2025-6FE52CFB2697}"/>
              </a:ext>
            </a:extLst>
          </p:cNvPr>
          <p:cNvSpPr txBox="1"/>
          <p:nvPr/>
        </p:nvSpPr>
        <p:spPr>
          <a:xfrm>
            <a:off x="10473380" y="27585412"/>
            <a:ext cx="11430000" cy="3046988"/>
          </a:xfrm>
          <a:prstGeom prst="rect">
            <a:avLst/>
          </a:prstGeom>
          <a:noFill/>
        </p:spPr>
        <p:txBody>
          <a:bodyPr wrap="square" rtlCol="0">
            <a:spAutoFit/>
          </a:bodyPr>
          <a:lstStyle>
            <a:defPPr>
              <a:defRPr kern="1200"/>
            </a:defP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An interesting findings that align with the existing literature, where the jumps in student performance correspond to the socioeconomic status (SES) of the students. The categorization of students into lower class (SES 1-5), middle class (SES 6-8), and upper class (SES 8-10) is in line with previous research, indicating that SES is a crucial factor in determining academic performance. These results suggest that intervention programs aimed at supporting students from lower SES backgrounds may have a positive impact on their academic achievement.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descr="Chart, box and whisker chart&#10;&#10;Description automatically generated">
            <a:extLst>
              <a:ext uri="{FF2B5EF4-FFF2-40B4-BE49-F238E27FC236}">
                <a16:creationId xmlns:a16="http://schemas.microsoft.com/office/drawing/2014/main" id="{16185731-2957-87B1-5AD6-4E68428FC280}"/>
              </a:ext>
            </a:extLst>
          </p:cNvPr>
          <p:cNvPicPr>
            <a:picLocks noChangeAspect="1"/>
          </p:cNvPicPr>
          <p:nvPr/>
        </p:nvPicPr>
        <p:blipFill rotWithShape="1">
          <a:blip r:embed="rId5"/>
          <a:srcRect t="1558" b="2184"/>
          <a:stretch/>
        </p:blipFill>
        <p:spPr bwMode="auto">
          <a:xfrm>
            <a:off x="24461346" y="9331062"/>
            <a:ext cx="8685654" cy="6222047"/>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351DCF7A-CF6F-79E0-303A-AA4251164518}"/>
              </a:ext>
            </a:extLst>
          </p:cNvPr>
          <p:cNvPicPr>
            <a:picLocks noChangeAspect="1"/>
          </p:cNvPicPr>
          <p:nvPr/>
        </p:nvPicPr>
        <p:blipFill>
          <a:blip r:embed="rId6">
            <a:extLst>
              <a:ext uri="{28A0092B-C50C-407E-A947-70E740481C1C}">
                <a14:useLocalDpi xmlns:a14="http://schemas.microsoft.com/office/drawing/2010/main" val="0"/>
              </a:ext>
            </a:extLst>
          </a:blip>
          <a:srcRect t="939" b="939"/>
          <a:stretch>
            <a:fillRect/>
          </a:stretch>
        </p:blipFill>
        <p:spPr bwMode="auto">
          <a:xfrm>
            <a:off x="24461346" y="15910907"/>
            <a:ext cx="8685654" cy="6591633"/>
          </a:xfrm>
          <a:prstGeom prst="rect">
            <a:avLst/>
          </a:prstGeom>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785F6D54-3F87-F8AF-AEBB-28BB7455276F}"/>
              </a:ext>
            </a:extLst>
          </p:cNvPr>
          <p:cNvSpPr txBox="1"/>
          <p:nvPr/>
        </p:nvSpPr>
        <p:spPr>
          <a:xfrm>
            <a:off x="22634222" y="22677209"/>
            <a:ext cx="11430000" cy="4154984"/>
          </a:xfrm>
          <a:prstGeom prst="rect">
            <a:avLst/>
          </a:prstGeom>
          <a:noFill/>
        </p:spPr>
        <p:txBody>
          <a:bodyPr wrap="square" rtlCol="0">
            <a:spAutoFit/>
          </a:bodyPr>
          <a:lstStyle>
            <a:defPPr>
              <a:defRPr kern="1200"/>
            </a:defP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findings demonstrate a clear positive effect of teacher quality on student performance. The confidence intervals for all measurements consistently show a positive effect of teacher quality on student achievement.</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second graph shows a clear pattern of diminishing returns, with the impact of additional highly qualified teachers on student performance plateauing after an initial period of exponential growth. One possible explanation for this phenomenon is that highly qualified teachers may be promoted to leadership positions within the school, such as coordinators or principals, and thus have a greater impact on student performance through their administrative and mentoring roles rather than through direct teaching.</a:t>
            </a:r>
          </a:p>
        </p:txBody>
      </p:sp>
      <p:pic>
        <p:nvPicPr>
          <p:cNvPr id="16" name="Picture 15">
            <a:extLst>
              <a:ext uri="{FF2B5EF4-FFF2-40B4-BE49-F238E27FC236}">
                <a16:creationId xmlns:a16="http://schemas.microsoft.com/office/drawing/2014/main" id="{888405E9-D60D-E252-FA19-294475E84745}"/>
              </a:ext>
            </a:extLst>
          </p:cNvPr>
          <p:cNvPicPr>
            <a:picLocks noChangeAspect="1"/>
          </p:cNvPicPr>
          <p:nvPr/>
        </p:nvPicPr>
        <p:blipFill>
          <a:blip r:embed="rId7"/>
          <a:stretch>
            <a:fillRect/>
          </a:stretch>
        </p:blipFill>
        <p:spPr>
          <a:xfrm>
            <a:off x="1295400" y="1668518"/>
            <a:ext cx="3987800" cy="2311400"/>
          </a:xfrm>
          <a:prstGeom prst="rect">
            <a:avLst/>
          </a:prstGeom>
        </p:spPr>
      </p:pic>
    </p:spTree>
    <p:extLst>
      <p:ext uri="{BB962C8B-B14F-4D97-AF65-F5344CB8AC3E}">
        <p14:creationId xmlns:p14="http://schemas.microsoft.com/office/powerpoint/2010/main" val="12704047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deliberatingwatermelon|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653</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Open Sans</vt:lpstr>
      <vt:lpstr>Nunito</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Kfir Hadar</cp:lastModifiedBy>
  <cp:revision>17</cp:revision>
  <cp:lastPrinted>2012-07-31T19:59:21Z</cp:lastPrinted>
  <dcterms:modified xsi:type="dcterms:W3CDTF">2023-03-18T19:34:36Z</dcterms:modified>
  <cp:category>research posters template</cp:category>
</cp:coreProperties>
</file>