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74" r:id="rId9"/>
    <p:sldId id="275" r:id="rId10"/>
    <p:sldId id="276" r:id="rId11"/>
    <p:sldId id="277" r:id="rId12"/>
    <p:sldId id="278" r:id="rId13"/>
    <p:sldId id="261" r:id="rId14"/>
    <p:sldId id="263" r:id="rId15"/>
    <p:sldId id="264" r:id="rId16"/>
    <p:sldId id="265" r:id="rId17"/>
    <p:sldId id="267" r:id="rId18"/>
    <p:sldId id="270" r:id="rId19"/>
    <p:sldId id="271" r:id="rId20"/>
    <p:sldId id="266" r:id="rId21"/>
    <p:sldId id="268" r:id="rId22"/>
    <p:sldId id="262" r:id="rId23"/>
    <p:sldId id="269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4F83-5777-4014-BD0B-5DBC83C33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E48E84-022D-40D1-AFDC-B3FCF28B7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31E53-E1E4-4A83-A8D0-9350728C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0E565E-56B3-4AF0-9B5F-9832E9B4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4B1BD-8BFC-45ED-BA6B-A2ED02DA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349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36FE7-1002-4E7B-9F0C-911FD95B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7CCBC8-DCC7-4B10-9812-297B02348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4AB98-C8EF-4546-A985-A6DDF50C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BE33F-BF94-43A4-92BC-2A3C274D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25526-5E16-42DB-9E49-203D757F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53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8B4EB7-A1BE-4281-9F75-7D69B3ACD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DFE55A-D5DA-4E70-BF4F-39CF66A5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E49D9-6C20-4D11-AE3B-045CF0DD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2A405-D634-428F-B696-43A60CE1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3341B-61BA-42C5-AEDC-D248C49E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34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5AE39-8FF7-4F3B-A253-FA1176CF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7C718A-B426-4C06-9960-C8206AC5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9CD4D-25D7-40DB-A6EC-CAFF3744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CF600-6CFE-4183-8958-D5E6D360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C4C70-B523-4F1A-BB9A-CC1AFFCF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75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534D5-12EC-4256-B1A0-8E14D825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814AFB-0C16-459A-AB59-0B3E0916B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DA656-0884-4E75-B06D-F9CEA146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822FFB-C52D-434D-85A8-88A7D7F1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81C35-AD3C-4EB2-BDC6-156A8D01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982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4BD81-78F9-4E9E-BC59-7E49A5BC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4222D-65A7-4CF4-924A-A1949FE7B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DE423E-A001-4562-AB39-E305B85A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B7D245-F204-4A4E-9560-2512B4A6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34D096-B6F7-4494-B86D-5DF92157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7F19D-E589-43AE-8A67-C76953D5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71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2F1CA-D37C-400E-B0AD-EB72FB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B063E3-6DDC-4F03-8747-07FDB7BB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B923F1-AAB1-4300-B7CD-53516F1D0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8EE87-18FF-4A95-B74C-62167D015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BAA1D8-D209-41C9-860C-D9035295D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8C6609-938F-4245-B9BA-BCEEA1B0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9C950A-C6D2-4FA0-ABDC-7EE4A84F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FA1B4D-C712-4D06-B713-C3883A40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38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4374B-1D16-4D2A-884F-E0388008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1BF62A-E5CC-438F-A572-A51DFF25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F10EF6-B53C-4253-9D6A-FCDB923E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2FEABE-2924-47A3-A0E8-A148CAFF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27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10EE7D-0CED-46E3-808D-7F45B665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EB0287-50D6-4110-A4F6-91E70F4F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B0048C-A8AE-4AE8-A230-55B44100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7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C9F62-EE2E-419B-979C-E11E66CC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C49EC-2444-4B21-BFFD-9A0206D7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A4AF18-BF60-48E4-A7E9-675CB0A25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9B6EB4-1DD2-4610-B732-366194CC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1D825D-9E8A-4718-9CDE-0DC4B68E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2FAD65-1591-48D9-8BE8-C0FD1523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92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A1781-24DC-4696-AFCB-20F4BFBD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D7BC45-C9EB-4B1A-A1A9-8483C6952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863061-6B9D-47E3-B985-4F0395E57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EC8A92-3B51-4C90-A325-BC3C2A60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7C29A2-B439-4664-ABA5-FD866CEE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376E87-B887-4091-9DF0-C3E65607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03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68FBC5-D1DF-4F81-B302-5CFE8F98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C79158-32BC-4D92-BEB2-75E34713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8F39C-6D12-4D7B-8AB9-FA4AC966F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F5C59-032D-4E17-8C78-FCE5E44446F0}" type="datetimeFigureOut">
              <a:rPr lang="es-CO" smtClean="0"/>
              <a:t>16/09/2019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2B9B8E-02FF-43C8-A705-E4D7461A5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495D0-1903-44BB-A45B-0EF6C51B6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12C7-4B93-48A8-BB33-55451D0591F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69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matching-networks-for-one-shot-learning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perswithcode.com/paper/meta-learning-with-differentiable-convex" TargetMode="External"/><Relationship Id="rId4" Type="http://schemas.openxmlformats.org/officeDocument/2006/relationships/image" Target="../media/image3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reasAntoniou/MatchingNetwor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1D79D-489E-4F98-A5DC-F85BB0D73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Modelo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3A3879-C6AD-4C0D-80B9-662EC2CE0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Matching</a:t>
            </a:r>
            <a:r>
              <a:rPr lang="es-MX" dirty="0"/>
              <a:t> Network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803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FAF4F97-4BA5-4DDF-89A9-CF50C495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4" y="566957"/>
            <a:ext cx="11133110" cy="442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9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E7968A-CA4B-4D2D-A00C-56BF2377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1" y="508854"/>
            <a:ext cx="10761491" cy="522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9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AFD57B5-7919-42B4-B654-CBF2987AF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2" y="352791"/>
            <a:ext cx="10759678" cy="540089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9D9B445-E014-4CDD-98BD-2B133777E110}"/>
              </a:ext>
            </a:extLst>
          </p:cNvPr>
          <p:cNvSpPr/>
          <p:nvPr/>
        </p:nvSpPr>
        <p:spPr>
          <a:xfrm>
            <a:off x="281354" y="4726745"/>
            <a:ext cx="7877908" cy="1519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03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053F8E2-A278-46DF-AFF1-6EB07EF2CB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CO" b="1" dirty="0"/>
                  <a:t>Full </a:t>
                </a:r>
                <a:r>
                  <a:rPr lang="es-CO" b="1" dirty="0" err="1"/>
                  <a:t>Context</a:t>
                </a:r>
                <a:r>
                  <a:rPr lang="es-CO" b="1" dirty="0"/>
                  <a:t> </a:t>
                </a:r>
                <a:r>
                  <a:rPr lang="es-CO" b="1" dirty="0" err="1"/>
                  <a:t>Embeddings</a:t>
                </a:r>
                <a:r>
                  <a:rPr lang="es-CO" b="1" dirty="0"/>
                  <a:t>  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C053F8E2-A278-46DF-AFF1-6EB07EF2C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42D728E-C2FC-4D6F-9BD7-0D3DB5F0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8814"/>
            <a:ext cx="4772025" cy="1711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0C69165-8C60-416D-A0F2-91384E3B71B4}"/>
                  </a:ext>
                </a:extLst>
              </p:cNvPr>
              <p:cNvSpPr/>
              <p:nvPr/>
            </p:nvSpPr>
            <p:spPr>
              <a:xfrm>
                <a:off x="1386841" y="4686958"/>
                <a:ext cx="2889738" cy="657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32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starts from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s-CO" sz="28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0C69165-8C60-416D-A0F2-91384E3B7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1" y="4686958"/>
                <a:ext cx="2889738" cy="657681"/>
              </a:xfrm>
              <a:prstGeom prst="rect">
                <a:avLst/>
              </a:prstGeom>
              <a:blipFill>
                <a:blip r:embed="rId4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9F28760A-19D5-4AF0-B3B6-7CF3F7B4F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225" y="1550890"/>
            <a:ext cx="5743575" cy="5191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104B4F-9E18-46BF-B7A0-A218CEB71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635" y="4213274"/>
            <a:ext cx="34861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9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BA082-DA48-4F84-9D0E-695C4DD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RNN</a:t>
            </a:r>
            <a:endParaRPr lang="es-CO" dirty="0"/>
          </a:p>
        </p:txBody>
      </p:sp>
      <p:pic>
        <p:nvPicPr>
          <p:cNvPr id="4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4C1E453-8251-4337-8D90-D895A754B3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95" y="2353065"/>
            <a:ext cx="4035068" cy="1631811"/>
          </a:xfrm>
          <a:prstGeom prst="rect">
            <a:avLst/>
          </a:prstGeom>
        </p:spPr>
      </p:pic>
      <p:pic>
        <p:nvPicPr>
          <p:cNvPr id="5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4E9258D3-FACD-48D6-B835-C2F726186C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94" y="4504934"/>
            <a:ext cx="4187166" cy="1065872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BCB3CB0-9E1D-4223-BA67-38809D065CF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8" y="1547446"/>
            <a:ext cx="5441028" cy="37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CC017-4FC2-409A-8EFC-AF72BF5E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RNN LSTM</a:t>
            </a:r>
            <a:endParaRPr lang="es-CO" dirty="0"/>
          </a:p>
        </p:txBody>
      </p:sp>
      <p:pic>
        <p:nvPicPr>
          <p:cNvPr id="4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EC5C580-8CA4-4FE1-A626-0429FF576E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7827"/>
            <a:ext cx="4142793" cy="320486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4CEBC31-F487-4C44-B18A-0428D814A066}"/>
              </a:ext>
            </a:extLst>
          </p:cNvPr>
          <p:cNvSpPr/>
          <p:nvPr/>
        </p:nvSpPr>
        <p:spPr>
          <a:xfrm>
            <a:off x="4707988" y="649047"/>
            <a:ext cx="6096000" cy="9668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direct response to the vanishing gradients problem of simple RNNs, the 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 (LSTM)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layer was invented. This layer performs much better at longer time series. 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59A8D84-CECE-423B-B81E-AA3343BEE7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93" y="1757826"/>
            <a:ext cx="6019942" cy="26172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0016257-D25A-4457-A250-FB7D1F76987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83" y="4375051"/>
            <a:ext cx="3373510" cy="20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6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97109239-C17D-437C-A09C-3C2BF0095CE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/>
          <a:stretch/>
        </p:blipFill>
        <p:spPr bwMode="auto">
          <a:xfrm>
            <a:off x="668844" y="362288"/>
            <a:ext cx="5886701" cy="1975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1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4F73258-707B-4105-A78F-51B37EB7244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" y="2337878"/>
            <a:ext cx="5886701" cy="1975590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0E2F45C6-F04D-48C0-8D73-7D3F8505E69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" y="4460223"/>
            <a:ext cx="5589587" cy="1975590"/>
          </a:xfrm>
          <a:prstGeom prst="rect">
            <a:avLst/>
          </a:prstGeom>
        </p:spPr>
      </p:pic>
      <p:pic>
        <p:nvPicPr>
          <p:cNvPr id="7" name="Picture 14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0761873A-4F97-4C2C-BF8C-A0640719A3A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741" y="513152"/>
            <a:ext cx="4856376" cy="1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4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B0B53-9644-4094-92AE-F72768C2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Training </a:t>
            </a:r>
            <a:r>
              <a:rPr lang="es-CO" b="1" dirty="0" err="1"/>
              <a:t>Strategy</a:t>
            </a:r>
            <a:r>
              <a:rPr lang="es-CO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633FA4-80EB-4BD9-82DF-317115A4B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068"/>
                <a:ext cx="10515600" cy="328094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100" dirty="0"/>
                  <a:t>Our model has to perform well with support sets </a:t>
                </a:r>
                <a14:m>
                  <m:oMath xmlns:m="http://schemas.openxmlformats.org/officeDocument/2006/math">
                    <m:acc>
                      <m:accPr>
                        <m:chr m:val="̀"/>
                        <m:ctrlPr>
                          <a:rPr lang="en-US" sz="21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1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sz="2100" dirty="0"/>
                  <a:t> which contain classes never seen during training.</a:t>
                </a:r>
              </a:p>
              <a:p>
                <a:r>
                  <a:rPr lang="es-CO" sz="2100" b="1" dirty="0"/>
                  <a:t>T </a:t>
                </a:r>
                <a:r>
                  <a:rPr lang="es-CO" sz="2100" dirty="0"/>
                  <a:t>as </a:t>
                </a:r>
                <a:r>
                  <a:rPr lang="es-CO" sz="2100" dirty="0" err="1"/>
                  <a:t>distribution</a:t>
                </a:r>
                <a:r>
                  <a:rPr lang="es-CO" sz="2100" dirty="0"/>
                  <a:t> </a:t>
                </a:r>
                <a:r>
                  <a:rPr lang="es-CO" sz="2100" dirty="0" err="1"/>
                  <a:t>over</a:t>
                </a:r>
                <a:r>
                  <a:rPr lang="es-CO" sz="2100" dirty="0"/>
                  <a:t> </a:t>
                </a:r>
                <a:r>
                  <a:rPr lang="es-CO" sz="2100" dirty="0" err="1"/>
                  <a:t>possible</a:t>
                </a:r>
                <a:r>
                  <a:rPr lang="es-CO" sz="2100" dirty="0"/>
                  <a:t> </a:t>
                </a:r>
                <a:r>
                  <a:rPr lang="es-CO" sz="2100" dirty="0" err="1"/>
                  <a:t>label</a:t>
                </a:r>
                <a:r>
                  <a:rPr lang="es-CO" sz="2100" dirty="0"/>
                  <a:t> sets </a:t>
                </a:r>
                <a:r>
                  <a:rPr lang="es-CO" sz="2100" b="1" dirty="0"/>
                  <a:t>L. </a:t>
                </a:r>
              </a:p>
              <a:p>
                <a:r>
                  <a:rPr lang="en-US" sz="2100" dirty="0"/>
                  <a:t>T to uniformly weight all data sets of up to a few unique classes (e.g., 5) with a few examples per class (e.g., up to 5</a:t>
                </a:r>
              </a:p>
              <a:p>
                <a:r>
                  <a:rPr lang="en-US" sz="2100" dirty="0"/>
                  <a:t>A label set </a:t>
                </a:r>
                <a:r>
                  <a:rPr lang="en-US" sz="2100" b="1" dirty="0"/>
                  <a:t>L</a:t>
                </a:r>
                <a:r>
                  <a:rPr lang="en-US" sz="2100" dirty="0"/>
                  <a:t> sampled from a task </a:t>
                </a:r>
                <a:r>
                  <a:rPr lang="en-US" sz="2100" b="1" dirty="0"/>
                  <a:t>T</a:t>
                </a:r>
                <a:r>
                  <a:rPr lang="en-US" sz="2100" dirty="0"/>
                  <a:t>,</a:t>
                </a:r>
                <a:r>
                  <a:rPr lang="en-US" sz="2100" b="1" dirty="0"/>
                  <a:t> L ∼ T</a:t>
                </a:r>
                <a:r>
                  <a:rPr lang="en-US" sz="2100" dirty="0"/>
                  <a:t>, will typically have 5 to 25 examples. </a:t>
                </a:r>
              </a:p>
              <a:p>
                <a:r>
                  <a:rPr lang="en-US" sz="2100" dirty="0"/>
                  <a:t>“episode” - compute gradients and update our model</a:t>
                </a:r>
              </a:p>
              <a:p>
                <a:r>
                  <a:rPr lang="en-US" sz="2100" dirty="0"/>
                  <a:t>sample </a:t>
                </a:r>
                <a:r>
                  <a:rPr lang="en-US" sz="2100" b="1" dirty="0"/>
                  <a:t>L</a:t>
                </a:r>
                <a:r>
                  <a:rPr lang="en-US" sz="2100" dirty="0"/>
                  <a:t> from </a:t>
                </a:r>
                <a:r>
                  <a:rPr lang="en-US" sz="2100" b="1" dirty="0"/>
                  <a:t>T</a:t>
                </a:r>
                <a:r>
                  <a:rPr lang="en-US" sz="2100" dirty="0"/>
                  <a:t> (e.g., </a:t>
                </a:r>
                <a:r>
                  <a:rPr lang="en-US" sz="2100" b="1" dirty="0"/>
                  <a:t>L</a:t>
                </a:r>
                <a:r>
                  <a:rPr lang="en-US" sz="2100" dirty="0"/>
                  <a:t> could be the label set </a:t>
                </a:r>
                <a:r>
                  <a:rPr lang="en-US" sz="2100" b="1" dirty="0"/>
                  <a:t>{cats, dogs}</a:t>
                </a:r>
                <a:r>
                  <a:rPr lang="en-US" sz="2100" dirty="0"/>
                  <a:t>). Use </a:t>
                </a:r>
                <a:r>
                  <a:rPr lang="en-US" sz="2100" b="1" dirty="0"/>
                  <a:t>L</a:t>
                </a:r>
                <a:r>
                  <a:rPr lang="en-US" sz="2100" dirty="0"/>
                  <a:t> to sample the support set </a:t>
                </a:r>
                <a:r>
                  <a:rPr lang="en-US" sz="2100" b="1" dirty="0"/>
                  <a:t>S</a:t>
                </a:r>
                <a:r>
                  <a:rPr lang="en-US" sz="2100" dirty="0"/>
                  <a:t> and a batch </a:t>
                </a:r>
                <a:r>
                  <a:rPr lang="en-US" sz="2100" b="1" dirty="0"/>
                  <a:t>B</a:t>
                </a:r>
                <a:r>
                  <a:rPr lang="en-US" sz="2100" dirty="0"/>
                  <a:t> (i.e., both </a:t>
                </a:r>
                <a:r>
                  <a:rPr lang="en-US" sz="2100" b="1" dirty="0"/>
                  <a:t>S</a:t>
                </a:r>
                <a:r>
                  <a:rPr lang="en-US" sz="2100" dirty="0"/>
                  <a:t> and </a:t>
                </a:r>
                <a:r>
                  <a:rPr lang="en-US" sz="2100" b="1" dirty="0"/>
                  <a:t>B</a:t>
                </a:r>
                <a:r>
                  <a:rPr lang="en-US" sz="2100" dirty="0"/>
                  <a:t> are labelled examples of cats and dogs). </a:t>
                </a:r>
              </a:p>
              <a:p>
                <a:r>
                  <a:rPr lang="en-US" sz="2100" dirty="0"/>
                  <a:t>The Matching Net is then trained to </a:t>
                </a:r>
                <a:r>
                  <a:rPr lang="en-US" sz="2100" dirty="0" err="1"/>
                  <a:t>minimise</a:t>
                </a:r>
                <a:r>
                  <a:rPr lang="en-US" sz="2100" dirty="0"/>
                  <a:t> the </a:t>
                </a:r>
                <a:r>
                  <a:rPr lang="en-US" sz="2100" b="1" dirty="0"/>
                  <a:t>error predicting the labels in the batch B conditioned on the support set S</a:t>
                </a:r>
                <a:r>
                  <a:rPr lang="en-US" sz="2100" dirty="0"/>
                  <a:t>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9633FA4-80EB-4BD9-82DF-317115A4B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068"/>
                <a:ext cx="10515600" cy="3280947"/>
              </a:xfrm>
              <a:blipFill>
                <a:blip r:embed="rId2"/>
                <a:stretch>
                  <a:fillRect l="-464" t="-2412" b="-18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62B0897-9B9C-435D-81CD-B208E3DB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67" y="4942034"/>
            <a:ext cx="7628247" cy="12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9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E41B8EE-5FDA-4109-8AC7-D60B12D3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6" y="223031"/>
            <a:ext cx="7008275" cy="64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8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8A1CE-8938-467B-8874-200B41DD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46E72-F4EE-4385-9F0B-2D588145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619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35CCBE-DB23-4223-9CF6-89724909D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099" y="254850"/>
            <a:ext cx="7069162" cy="47812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2ECC23-C42E-49D3-BF31-8A1A98878357}"/>
              </a:ext>
            </a:extLst>
          </p:cNvPr>
          <p:cNvSpPr txBox="1"/>
          <p:nvPr/>
        </p:nvSpPr>
        <p:spPr>
          <a:xfrm>
            <a:off x="7223908" y="1209822"/>
            <a:ext cx="4114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recent advances in NN with augmented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procedure is based on simple ML principle: test and train conditions must match (Showing only a few examples per class).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0F3344-6345-4B9D-84F6-63AC0BC6FD7F}"/>
              </a:ext>
            </a:extLst>
          </p:cNvPr>
          <p:cNvSpPr txBox="1"/>
          <p:nvPr/>
        </p:nvSpPr>
        <p:spPr>
          <a:xfrm>
            <a:off x="595680" y="5652344"/>
            <a:ext cx="197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set (S)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E1581A2-4D02-4536-AF92-1BD0956988B8}"/>
              </a:ext>
            </a:extLst>
          </p:cNvPr>
          <p:cNvCxnSpPr/>
          <p:nvPr/>
        </p:nvCxnSpPr>
        <p:spPr>
          <a:xfrm flipV="1">
            <a:off x="970670" y="4586067"/>
            <a:ext cx="288000" cy="90000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42DC5646-2525-4776-975B-2CB3B1B88070}"/>
              </a:ext>
            </a:extLst>
          </p:cNvPr>
          <p:cNvSpPr/>
          <p:nvPr/>
        </p:nvSpPr>
        <p:spPr>
          <a:xfrm>
            <a:off x="595680" y="182880"/>
            <a:ext cx="2358535" cy="47812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01A645-5693-400C-AEAD-ACBEECB58419}"/>
              </a:ext>
            </a:extLst>
          </p:cNvPr>
          <p:cNvSpPr/>
          <p:nvPr/>
        </p:nvSpPr>
        <p:spPr>
          <a:xfrm>
            <a:off x="4968093" y="2932439"/>
            <a:ext cx="1127907" cy="2031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5C8D105-78F4-478F-8BB0-B7349CC2B3BF}"/>
              </a:ext>
            </a:extLst>
          </p:cNvPr>
          <p:cNvCxnSpPr/>
          <p:nvPr/>
        </p:nvCxnSpPr>
        <p:spPr>
          <a:xfrm flipV="1">
            <a:off x="4968093" y="4993364"/>
            <a:ext cx="288000" cy="90000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7F15DC-24A1-48EE-861B-1B3C7F4ACBA4}"/>
              </a:ext>
            </a:extLst>
          </p:cNvPr>
          <p:cNvSpPr txBox="1"/>
          <p:nvPr/>
        </p:nvSpPr>
        <p:spPr>
          <a:xfrm>
            <a:off x="3744499" y="5922964"/>
            <a:ext cx="197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set (S)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9A744EDA-69D1-4E1D-BDEA-A9D01A6E40F7}"/>
                  </a:ext>
                </a:extLst>
              </p:cNvPr>
              <p:cNvSpPr/>
              <p:nvPr/>
            </p:nvSpPr>
            <p:spPr>
              <a:xfrm>
                <a:off x="6373911" y="3542522"/>
                <a:ext cx="5668034" cy="2395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map from a </a:t>
                </a:r>
                <a:r>
                  <a:rPr lang="en-US" b="1" dirty="0"/>
                  <a:t>S</a:t>
                </a:r>
                <a:r>
                  <a:rPr lang="en-US" dirty="0"/>
                  <a:t> of </a:t>
                </a:r>
                <a:r>
                  <a:rPr lang="en-US" b="1" dirty="0"/>
                  <a:t>k</a:t>
                </a:r>
                <a:r>
                  <a:rPr lang="en-US" dirty="0"/>
                  <a:t> examples of image-label pairs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a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a test example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defines a probability distribution over outputs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We define the mapping S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where </a:t>
                </a:r>
                <a:r>
                  <a:rPr lang="en-US" b="1" dirty="0"/>
                  <a:t>P</a:t>
                </a:r>
                <a:r>
                  <a:rPr lang="en-US" dirty="0"/>
                  <a:t> is </a:t>
                </a:r>
                <a:r>
                  <a:rPr lang="en-US" dirty="0" err="1"/>
                  <a:t>parameterised</a:t>
                </a:r>
                <a:r>
                  <a:rPr lang="en-US" dirty="0"/>
                  <a:t> by a neural network.</a:t>
                </a:r>
                <a:endParaRPr lang="es-CO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9A744EDA-69D1-4E1D-BDEA-A9D01A6E4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11" y="3542522"/>
                <a:ext cx="5668034" cy="2395720"/>
              </a:xfrm>
              <a:prstGeom prst="rect">
                <a:avLst/>
              </a:prstGeom>
              <a:blipFill>
                <a:blip r:embed="rId3"/>
                <a:stretch>
                  <a:fillRect l="-969" t="-1272" r="-215" b="-25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8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40071-33EA-438B-BA0F-241EDE2B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Results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4E13C4-509D-4CAA-8135-45B5FD10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5197"/>
            <a:ext cx="10865873" cy="34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35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3842E4EF-DC34-4900-89A6-069E32755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27" r="6465"/>
          <a:stretch/>
        </p:blipFill>
        <p:spPr>
          <a:xfrm>
            <a:off x="1666285" y="320381"/>
            <a:ext cx="8448385" cy="610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4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F758B1C-A2E9-49CA-9574-98005DBBB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97" y="2023610"/>
            <a:ext cx="10979211" cy="3659737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C338432-FA42-4715-9D43-AF693722D8D9}"/>
              </a:ext>
            </a:extLst>
          </p:cNvPr>
          <p:cNvCxnSpPr>
            <a:cxnSpLocks/>
          </p:cNvCxnSpPr>
          <p:nvPr/>
        </p:nvCxnSpPr>
        <p:spPr>
          <a:xfrm>
            <a:off x="3826412" y="3699803"/>
            <a:ext cx="611557" cy="96976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0DA3248-C7F0-43B5-8468-25E7D00CB812}"/>
                  </a:ext>
                </a:extLst>
              </p:cNvPr>
              <p:cNvSpPr txBox="1"/>
              <p:nvPr/>
            </p:nvSpPr>
            <p:spPr>
              <a:xfrm>
                <a:off x="1272930" y="3158197"/>
                <a:ext cx="4576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  <m:r>
                        <a:rPr lang="es-MX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MX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MX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%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Matching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Nets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 +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C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64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F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feature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extractor</m:t>
                      </m:r>
                    </m:oMath>
                  </m:oMathPara>
                </a14:m>
                <a:endParaRPr lang="es-CO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0DA3248-C7F0-43B5-8468-25E7D00C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30" y="3158197"/>
                <a:ext cx="4576573" cy="276999"/>
              </a:xfrm>
              <a:prstGeom prst="rect">
                <a:avLst/>
              </a:prstGeom>
              <a:blipFill>
                <a:blip r:embed="rId4"/>
                <a:stretch>
                  <a:fillRect l="-799" r="-533" b="-260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6C57F748-2B42-4F3F-86DE-B8DC63CF5E2A}"/>
              </a:ext>
            </a:extLst>
          </p:cNvPr>
          <p:cNvSpPr/>
          <p:nvPr/>
        </p:nvSpPr>
        <p:spPr>
          <a:xfrm>
            <a:off x="8003182" y="1111618"/>
            <a:ext cx="2697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dirty="0">
                <a:effectLst/>
                <a:latin typeface="Raleway"/>
              </a:rPr>
              <a:t>78,6 % </a:t>
            </a:r>
            <a:r>
              <a:rPr lang="es-CO" b="1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MetaOptNet</a:t>
            </a:r>
            <a:r>
              <a:rPr lang="es-CO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-SVM</a:t>
            </a:r>
            <a:endParaRPr lang="es-CO" b="1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2CE035F-9685-4DCC-8F18-9DE5772174AC}"/>
              </a:ext>
            </a:extLst>
          </p:cNvPr>
          <p:cNvCxnSpPr>
            <a:cxnSpLocks/>
          </p:cNvCxnSpPr>
          <p:nvPr/>
        </p:nvCxnSpPr>
        <p:spPr>
          <a:xfrm>
            <a:off x="9493348" y="1538726"/>
            <a:ext cx="611557" cy="96976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24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779B9-3E31-4B6A-8943-D469C48D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Codigo</a:t>
            </a:r>
            <a:r>
              <a:rPr lang="es-MX" dirty="0"/>
              <a:t>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D78FA-AD65-4907-8510-974363197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https://github.com/AntreasAntoniou/MatchingNetworks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567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E0CD10-9613-45B9-8739-59A44D53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13" y="706315"/>
            <a:ext cx="10348516" cy="48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0AF544-BDED-4981-8155-B1716F81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5" y="208843"/>
            <a:ext cx="8416638" cy="213264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5B1A726-75C5-474D-B0EE-3DE32B369F46}"/>
              </a:ext>
            </a:extLst>
          </p:cNvPr>
          <p:cNvSpPr/>
          <p:nvPr/>
        </p:nvSpPr>
        <p:spPr>
          <a:xfrm>
            <a:off x="665504" y="2409239"/>
            <a:ext cx="10518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attention mechanism </a:t>
            </a:r>
            <a:r>
              <a:rPr lang="en-US" b="1" dirty="0"/>
              <a:t>a</a:t>
            </a:r>
            <a:r>
              <a:rPr lang="en-US" dirty="0"/>
              <a:t> is a kernel on X × X, then is akin to a </a:t>
            </a:r>
            <a:r>
              <a:rPr lang="en-US" b="1" dirty="0"/>
              <a:t>kernel density estimator</a:t>
            </a:r>
          </a:p>
          <a:p>
            <a:endParaRPr lang="en-US" b="1" dirty="0"/>
          </a:p>
          <a:p>
            <a:r>
              <a:rPr lang="en-US" dirty="0">
                <a:highlight>
                  <a:srgbClr val="FFFF00"/>
                </a:highlight>
              </a:rPr>
              <a:t>describes the output for a new class as a linear combination of the labels in the support set.</a:t>
            </a:r>
            <a:endParaRPr lang="es-CO" b="1" dirty="0">
              <a:highlight>
                <a:srgbClr val="FFFF00"/>
              </a:highligh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095250-D4DF-49CE-B9C1-DA552B5B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6" y="3525432"/>
            <a:ext cx="7592232" cy="693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D602A6A-DDFA-45AA-BA07-9D2F7F4B01C3}"/>
                  </a:ext>
                </a:extLst>
              </p:cNvPr>
              <p:cNvSpPr/>
              <p:nvPr/>
            </p:nvSpPr>
            <p:spPr>
              <a:xfrm>
                <a:off x="538895" y="5812133"/>
                <a:ext cx="966018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embedding functions </a:t>
                </a:r>
                <a:r>
                  <a:rPr lang="en-US" b="1" dirty="0"/>
                  <a:t>f </a:t>
                </a:r>
                <a:r>
                  <a:rPr lang="en-US" dirty="0"/>
                  <a:t>and </a:t>
                </a:r>
                <a:r>
                  <a:rPr lang="en-US" b="1" dirty="0"/>
                  <a:t>g </a:t>
                </a:r>
                <a:r>
                  <a:rPr lang="en-US" dirty="0"/>
                  <a:t>being appropriate neural networks (potentially </a:t>
                </a:r>
                <a:r>
                  <a:rPr lang="en-US" b="1" dirty="0"/>
                  <a:t>with f = g</a:t>
                </a:r>
                <a:r>
                  <a:rPr lang="en-US" dirty="0"/>
                  <a:t>) to embed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  <a:endParaRPr lang="es-CO" dirty="0"/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8D602A6A-DDFA-45AA-BA07-9D2F7F4B0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95" y="5812133"/>
                <a:ext cx="9660183" cy="646331"/>
              </a:xfrm>
              <a:prstGeom prst="rect">
                <a:avLst/>
              </a:prstGeom>
              <a:blipFill>
                <a:blip r:embed="rId4"/>
                <a:stretch>
                  <a:fillRect l="-505" t="-4717" b="-141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DAEFA072-79A9-4AED-8732-2E4C6002F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53" y="4226394"/>
            <a:ext cx="92487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073F-ACF3-496B-88E6-C7506BD3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Loss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5AF8E-227B-43FB-A474-692F6078E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5033"/>
          </a:xfrm>
        </p:spPr>
        <p:txBody>
          <a:bodyPr>
            <a:normAutofit/>
          </a:bodyPr>
          <a:lstStyle/>
          <a:p>
            <a:r>
              <a:rPr lang="en-US" sz="1800" dirty="0"/>
              <a:t>This kind of loss is also related to methods such as </a:t>
            </a:r>
            <a:r>
              <a:rPr lang="en-US" sz="1800" b="1" dirty="0"/>
              <a:t>Neighborhood Component Analysis (NCA)</a:t>
            </a:r>
            <a:r>
              <a:rPr lang="en-US" sz="1800" dirty="0"/>
              <a:t>, </a:t>
            </a:r>
            <a:r>
              <a:rPr lang="en-US" sz="1800" b="1" dirty="0"/>
              <a:t>triplet loss </a:t>
            </a:r>
            <a:r>
              <a:rPr lang="en-US" sz="1800" dirty="0"/>
              <a:t>or l</a:t>
            </a:r>
            <a:r>
              <a:rPr lang="en-US" sz="1800" b="1" dirty="0"/>
              <a:t>arge margin nearest neighbor (</a:t>
            </a:r>
            <a:r>
              <a:rPr lang="en-US" sz="1800" b="1" dirty="0" err="1"/>
              <a:t>Investigar</a:t>
            </a:r>
            <a:r>
              <a:rPr lang="en-US" sz="1800" b="1" dirty="0"/>
              <a:t>).</a:t>
            </a:r>
          </a:p>
          <a:p>
            <a:endParaRPr lang="es-CO" sz="1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90E1AC-30CF-472A-AEAD-C165B619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99" y="2919306"/>
            <a:ext cx="6748853" cy="18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7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6A50F25-A74D-4352-AAD9-5576A8A690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7124114" cy="1325563"/>
              </a:xfrm>
            </p:spPr>
            <p:txBody>
              <a:bodyPr/>
              <a:lstStyle/>
              <a:p>
                <a:r>
                  <a:rPr lang="es-CO" b="1" dirty="0"/>
                  <a:t>Full </a:t>
                </a:r>
                <a:r>
                  <a:rPr lang="es-CO" b="1" dirty="0" err="1"/>
                  <a:t>Context</a:t>
                </a:r>
                <a:r>
                  <a:rPr lang="es-CO" b="1" dirty="0"/>
                  <a:t> </a:t>
                </a:r>
                <a:r>
                  <a:rPr lang="es-CO" b="1" dirty="0" err="1"/>
                  <a:t>Embeddings</a:t>
                </a:r>
                <a:r>
                  <a:rPr lang="es-CO" b="1" dirty="0"/>
                  <a:t>  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s-CO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6A50F25-A74D-4352-AAD9-5576A8A69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7124114" cy="1325563"/>
              </a:xfrm>
              <a:blipFill>
                <a:blip r:embed="rId2"/>
                <a:stretch>
                  <a:fillRect l="-35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DC5CAB4-9EA9-4C92-AE78-074C8B57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19" y="1488903"/>
            <a:ext cx="4834501" cy="7056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6F732B0-9269-4C89-8A15-A80236E0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19" y="2515442"/>
            <a:ext cx="7791450" cy="6858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3A54B4F-4CD1-4E48-B7FB-533B6468D905}"/>
              </a:ext>
            </a:extLst>
          </p:cNvPr>
          <p:cNvSpPr/>
          <p:nvPr/>
        </p:nvSpPr>
        <p:spPr>
          <a:xfrm>
            <a:off x="2818228" y="5015547"/>
            <a:ext cx="47923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 “content” based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dirty="0" err="1"/>
              <a:t>softmax</a:t>
            </a:r>
            <a:r>
              <a:rPr lang="en-US" dirty="0"/>
              <a:t> g(xi).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read-out rk−1 from g(S) is concatenated to hk−1.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EBA1F57-F032-47FF-82B9-CE14A2374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19" y="3498387"/>
            <a:ext cx="5397301" cy="3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5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1D1469-280D-4CEC-A755-09A08F38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2" y="232776"/>
            <a:ext cx="9725025" cy="4029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12C505-BCC5-425B-BA1A-9664C6CC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1851"/>
            <a:ext cx="6608823" cy="25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5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EB15BCF-989A-49A4-A58B-154B52F19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5"/>
          <a:stretch/>
        </p:blipFill>
        <p:spPr>
          <a:xfrm>
            <a:off x="496986" y="306924"/>
            <a:ext cx="11151064" cy="54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7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B6A7EC-83FF-4854-9055-A1659665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4" y="420419"/>
            <a:ext cx="9648825" cy="40195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73BDBB-1387-49AB-AC26-7677C9316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14" r="22186"/>
          <a:stretch/>
        </p:blipFill>
        <p:spPr>
          <a:xfrm>
            <a:off x="3241755" y="4439969"/>
            <a:ext cx="5142590" cy="4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08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449</Words>
  <Application>Microsoft Office PowerPoint</Application>
  <PresentationFormat>Panorámica</PresentationFormat>
  <Paragraphs>40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Raleway</vt:lpstr>
      <vt:lpstr>Times New Roman</vt:lpstr>
      <vt:lpstr>Tema de Office</vt:lpstr>
      <vt:lpstr>Modelo</vt:lpstr>
      <vt:lpstr>Presentación de PowerPoint</vt:lpstr>
      <vt:lpstr>Presentación de PowerPoint</vt:lpstr>
      <vt:lpstr>Presentación de PowerPoint</vt:lpstr>
      <vt:lpstr>Loss</vt:lpstr>
      <vt:lpstr>Full Context Embeddings   f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Full Context Embeddings   g</vt:lpstr>
      <vt:lpstr>RNN</vt:lpstr>
      <vt:lpstr>RNN LSTM</vt:lpstr>
      <vt:lpstr>Presentación de PowerPoint</vt:lpstr>
      <vt:lpstr>Training Strategy </vt:lpstr>
      <vt:lpstr>Presentación de PowerPoint</vt:lpstr>
      <vt:lpstr>Presentación de PowerPoint</vt:lpstr>
      <vt:lpstr>Results</vt:lpstr>
      <vt:lpstr>Presentación de PowerPoint</vt:lpstr>
      <vt:lpstr>Presentación de PowerPoint</vt:lpstr>
      <vt:lpstr>Codigo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</dc:title>
  <dc:creator>christian picon calderon</dc:creator>
  <cp:lastModifiedBy>christian picon calderon</cp:lastModifiedBy>
  <cp:revision>11</cp:revision>
  <dcterms:created xsi:type="dcterms:W3CDTF">2019-09-16T15:32:50Z</dcterms:created>
  <dcterms:modified xsi:type="dcterms:W3CDTF">2019-09-17T01:22:34Z</dcterms:modified>
</cp:coreProperties>
</file>