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C3A0-26DD-464C-B3CC-08F86D279B5C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FA1-E12D-4F1F-AA59-CA04555EE8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Deep Learning with convolutional neural networks for EEG decoding and </a:t>
            </a:r>
            <a:r>
              <a:rPr lang="en-US" sz="4800" dirty="0" smtClean="0"/>
              <a:t>visualization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Schirrmeister</a:t>
            </a:r>
            <a:r>
              <a:rPr lang="en-US" dirty="0"/>
              <a:t> et al. 2017</a:t>
            </a:r>
          </a:p>
        </p:txBody>
      </p:sp>
    </p:spTree>
    <p:extLst>
      <p:ext uri="{BB962C8B-B14F-4D97-AF65-F5344CB8AC3E}">
        <p14:creationId xmlns:p14="http://schemas.microsoft.com/office/powerpoint/2010/main" val="16508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approach for the </a:t>
            </a: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Proyecto de Investigación: Comparación entre modelos de Deep Learning y </a:t>
            </a:r>
            <a:r>
              <a:rPr lang="es-CO" dirty="0" err="1"/>
              <a:t>Few</a:t>
            </a:r>
            <a:r>
              <a:rPr lang="es-CO" dirty="0"/>
              <a:t>-Shot Learning para Interfaz Cerebro-Máquina basada en imágenes motoras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Dataset: A large EEG motor imagery dataset for EEG BCIs</a:t>
            </a:r>
          </a:p>
          <a:p>
            <a:pPr fontAlgn="base"/>
            <a:r>
              <a:rPr lang="en-US" dirty="0"/>
              <a:t>Baseline: </a:t>
            </a:r>
          </a:p>
          <a:p>
            <a:pPr lvl="1" fontAlgn="base"/>
            <a:r>
              <a:rPr lang="en-US" dirty="0"/>
              <a:t>Shallow </a:t>
            </a:r>
            <a:r>
              <a:rPr lang="en-US" dirty="0" err="1" smtClean="0"/>
              <a:t>ConvNet</a:t>
            </a:r>
            <a:endParaRPr lang="en-US" dirty="0" smtClean="0"/>
          </a:p>
          <a:p>
            <a:pPr marL="457200" lvl="1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Models </a:t>
            </a:r>
            <a:r>
              <a:rPr lang="en-US" dirty="0"/>
              <a:t>for training:</a:t>
            </a:r>
          </a:p>
          <a:p>
            <a:pPr lvl="1" fontAlgn="base"/>
            <a:r>
              <a:rPr lang="en-US" dirty="0"/>
              <a:t>Shallow CNN</a:t>
            </a:r>
          </a:p>
          <a:p>
            <a:pPr lvl="1" fontAlgn="base"/>
            <a:r>
              <a:rPr lang="en-US" dirty="0"/>
              <a:t>Deep CNN</a:t>
            </a:r>
          </a:p>
          <a:p>
            <a:pPr lvl="1" fontAlgn="base"/>
            <a:r>
              <a:rPr lang="en-US" dirty="0" smtClean="0"/>
              <a:t>State-of-the-art </a:t>
            </a:r>
            <a:r>
              <a:rPr lang="en-US" dirty="0"/>
              <a:t>CNN (e.g. </a:t>
            </a:r>
            <a:r>
              <a:rPr lang="en-US" dirty="0" err="1"/>
              <a:t>EfficientNet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CNN design choices:</a:t>
            </a:r>
          </a:p>
          <a:p>
            <a:pPr lvl="1" fontAlgn="base"/>
            <a:r>
              <a:rPr lang="en-US" dirty="0"/>
              <a:t>Activation function (ELU, GELU,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Pooling mode (max, average)</a:t>
            </a:r>
          </a:p>
          <a:p>
            <a:pPr lvl="1" fontAlgn="base"/>
            <a:r>
              <a:rPr lang="en-US" dirty="0"/>
              <a:t>Regularization and normalization (dropout, batch normalization, loss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CNN training </a:t>
            </a:r>
            <a:r>
              <a:rPr lang="en-US" dirty="0" smtClean="0"/>
              <a:t>strategies:</a:t>
            </a:r>
          </a:p>
          <a:p>
            <a:pPr lvl="1" fontAlgn="base"/>
            <a:r>
              <a:rPr lang="en-US" dirty="0" smtClean="0"/>
              <a:t>Trial-wise </a:t>
            </a:r>
            <a:r>
              <a:rPr lang="en-US" dirty="0"/>
              <a:t>vs cropped training</a:t>
            </a:r>
          </a:p>
          <a:p>
            <a:pPr lvl="1" fontAlgn="base"/>
            <a:r>
              <a:rPr lang="en-US" dirty="0"/>
              <a:t>Loss function</a:t>
            </a:r>
          </a:p>
          <a:p>
            <a:pPr lvl="1" fontAlgn="base"/>
            <a:r>
              <a:rPr lang="en-US" dirty="0"/>
              <a:t>Optimization method and early stopping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Evaluation metric: </a:t>
            </a:r>
          </a:p>
          <a:p>
            <a:pPr lvl="1" fontAlgn="base"/>
            <a:r>
              <a:rPr lang="en-US" dirty="0"/>
              <a:t>EEG decoding accuracy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(Optional: Visualization of learned features by the CNNs)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Experiments and evaluation of the models with new data: Motor Imagery based </a:t>
            </a:r>
            <a:r>
              <a:rPr lang="en-US" dirty="0" smtClean="0"/>
              <a:t>BCI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Redes neuronales </a:t>
            </a:r>
            <a:r>
              <a:rPr lang="es-CO" b="1" dirty="0" smtClean="0"/>
              <a:t>convolucionales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Las redes neuronales convolucionales aprenden patrones locales en los datos usando convoluciones como su componente clave [1].</a:t>
            </a:r>
            <a:endParaRPr lang="en-US" dirty="0"/>
          </a:p>
          <a:p>
            <a:r>
              <a:rPr lang="es-CO" dirty="0"/>
              <a:t>Las redes convolucionales profundas pueden extraer primero características locales y de bajo nivel desde los datos en bruto y luego características más globales y características de alto nivel en las capas más profundas [1</a:t>
            </a:r>
            <a:r>
              <a:rPr lang="es-CO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Redes neuronales </a:t>
            </a:r>
            <a:r>
              <a:rPr lang="es-CO" b="1" dirty="0" smtClean="0"/>
              <a:t>convolucionales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Las ventajas de utilizar redes convolucionales incluyen que estas pueden ser entrenadas </a:t>
            </a:r>
            <a:r>
              <a:rPr lang="es-CO" dirty="0" err="1" smtClean="0"/>
              <a:t>end</a:t>
            </a:r>
            <a:r>
              <a:rPr lang="es-CO" dirty="0" smtClean="0"/>
              <a:t>-to-</a:t>
            </a:r>
            <a:r>
              <a:rPr lang="es-CO" dirty="0" err="1" smtClean="0"/>
              <a:t>end</a:t>
            </a:r>
            <a:r>
              <a:rPr lang="es-CO" dirty="0" smtClean="0"/>
              <a:t> (a partir de los datos originales sin extraer características manuales), escalan bien en conjuntos de datos grandes y pueden aprovechar la estructura jerárquica que poseen las señales naturales [1].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8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Representación de los datos de </a:t>
            </a:r>
            <a:r>
              <a:rPr lang="es-CO" b="1" dirty="0" smtClean="0"/>
              <a:t>entrada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Todas las modulaciones en el EEG son globales por naturaleza. Existe evidencia que el EEG está organizado a través de múltiples escalas de tiempo, como las oscilaciones anidadas que involucran modulaciones locales y globales en el tiempo [1]. </a:t>
            </a:r>
            <a:endParaRPr lang="en-US" dirty="0"/>
          </a:p>
          <a:p>
            <a:r>
              <a:rPr lang="es-CO" dirty="0"/>
              <a:t>Por tal motivo, las redes convolucionales diseñadas aprenden filtros globales espaciales en las primeras capas, y jerarquías temporales de las modulaciones locales y globales en las capas más profundas [1</a:t>
            </a:r>
            <a:r>
              <a:rPr lang="es-CO" dirty="0" smtClean="0"/>
              <a:t>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Representación de los datos de </a:t>
            </a:r>
            <a:r>
              <a:rPr lang="es-CO" b="1" dirty="0" smtClean="0"/>
              <a:t>entrada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Las entradas se representan como un arreglo 2D con el número de pasos en el tiempo como el ancho, y el número de electrodos como el alto [1]. Es decir, los datos entran al modelo sin realizarles ningún </a:t>
            </a:r>
            <a:r>
              <a:rPr lang="es-CO" dirty="0" err="1" smtClean="0"/>
              <a:t>preprocesamiento</a:t>
            </a:r>
            <a:r>
              <a:rPr lang="es-CO" dirty="0" smtClean="0"/>
              <a:t>.</a:t>
            </a:r>
            <a:endParaRPr lang="en-US" dirty="0"/>
          </a:p>
        </p:txBody>
      </p:sp>
      <p:graphicFrame>
        <p:nvGraphicFramePr>
          <p:cNvPr id="17" name="Marcador de contenido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9629815"/>
              </p:ext>
            </p:extLst>
          </p:nvPr>
        </p:nvGraphicFramePr>
        <p:xfrm>
          <a:off x="6146800" y="2147094"/>
          <a:ext cx="520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90048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6902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184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4245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16111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7362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04120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3005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213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030806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00078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4147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20444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196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0768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85682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8079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30665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69268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030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7028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62378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4860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50267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1170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7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4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2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5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5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3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34588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/>
          <p:nvPr/>
        </p:nvCxnSpPr>
        <p:spPr>
          <a:xfrm>
            <a:off x="6389511" y="1941689"/>
            <a:ext cx="471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1492089" y="2348089"/>
            <a:ext cx="0" cy="31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319925" y="15101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 rot="5400000">
            <a:off x="11018897" y="381662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canales de EEG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Modelos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1" dirty="0" err="1"/>
              <a:t>Shallow</a:t>
            </a:r>
            <a:r>
              <a:rPr lang="es-CO" b="1" dirty="0"/>
              <a:t> </a:t>
            </a:r>
            <a:r>
              <a:rPr lang="es-CO" b="1" dirty="0" err="1"/>
              <a:t>ConvNet</a:t>
            </a:r>
            <a:r>
              <a:rPr lang="es-CO" b="1" dirty="0"/>
              <a:t> </a:t>
            </a:r>
            <a:r>
              <a:rPr lang="es-CO" dirty="0"/>
              <a:t>es una red </a:t>
            </a:r>
            <a:r>
              <a:rPr lang="es-CO" dirty="0" err="1"/>
              <a:t>convolucional</a:t>
            </a:r>
            <a:r>
              <a:rPr lang="es-CO" dirty="0"/>
              <a:t> con menos </a:t>
            </a:r>
            <a:r>
              <a:rPr lang="es-CO" dirty="0" err="1"/>
              <a:t>parámetos</a:t>
            </a:r>
            <a:r>
              <a:rPr lang="es-CO" dirty="0"/>
              <a:t> que Deep </a:t>
            </a:r>
            <a:r>
              <a:rPr lang="es-CO" dirty="0" err="1"/>
              <a:t>ConvNet</a:t>
            </a:r>
            <a:r>
              <a:rPr lang="es-CO" dirty="0"/>
              <a:t>. Las primeras dos capas realizan una convolución temporal y un filtrado </a:t>
            </a:r>
            <a:r>
              <a:rPr lang="es-CO" dirty="0" smtClean="0"/>
              <a:t>espacial. Le </a:t>
            </a:r>
            <a:r>
              <a:rPr lang="es-CO" dirty="0"/>
              <a:t>siguen una no-linealidad cuadrática, una capa de mean </a:t>
            </a:r>
            <a:r>
              <a:rPr lang="es-CO" dirty="0" err="1"/>
              <a:t>pooling</a:t>
            </a:r>
            <a:r>
              <a:rPr lang="es-CO" dirty="0"/>
              <a:t> y una función de activación </a:t>
            </a:r>
            <a:r>
              <a:rPr lang="es-CO" dirty="0" smtClean="0"/>
              <a:t>logarítmica.</a:t>
            </a:r>
          </a:p>
          <a:p>
            <a:r>
              <a:rPr lang="es-CO" dirty="0" err="1" smtClean="0"/>
              <a:t>Shallow</a:t>
            </a:r>
            <a:r>
              <a:rPr lang="es-CO" dirty="0" smtClean="0"/>
              <a:t> </a:t>
            </a:r>
            <a:r>
              <a:rPr lang="es-CO" dirty="0" err="1"/>
              <a:t>ConvNet</a:t>
            </a:r>
            <a:r>
              <a:rPr lang="es-CO" dirty="0"/>
              <a:t> busca decodificar las características de las bandas de potencia [1].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1" dirty="0"/>
              <a:t>Deep </a:t>
            </a:r>
            <a:r>
              <a:rPr lang="es-CO" b="1" dirty="0" err="1"/>
              <a:t>ConvNet</a:t>
            </a:r>
            <a:r>
              <a:rPr lang="es-CO" b="1" dirty="0"/>
              <a:t> </a:t>
            </a:r>
            <a:r>
              <a:rPr lang="es-CO" dirty="0"/>
              <a:t>tiene cuatro bloques convolucionales con </a:t>
            </a:r>
            <a:r>
              <a:rPr lang="es-CO" dirty="0" err="1"/>
              <a:t>max</a:t>
            </a:r>
            <a:r>
              <a:rPr lang="es-CO" dirty="0"/>
              <a:t> </a:t>
            </a:r>
            <a:r>
              <a:rPr lang="es-CO" dirty="0" err="1"/>
              <a:t>pooling</a:t>
            </a:r>
            <a:r>
              <a:rPr lang="es-CO" dirty="0"/>
              <a:t>. Luego de las capas convolucionales le sigue una capa de clasificación </a:t>
            </a:r>
            <a:r>
              <a:rPr lang="es-CO" dirty="0" err="1"/>
              <a:t>softmax</a:t>
            </a:r>
            <a:r>
              <a:rPr lang="es-CO" dirty="0"/>
              <a:t> densa</a:t>
            </a:r>
            <a:r>
              <a:rPr lang="es-CO" dirty="0" smtClean="0"/>
              <a:t>.</a:t>
            </a:r>
          </a:p>
          <a:p>
            <a:r>
              <a:rPr lang="es-CO" dirty="0" smtClean="0"/>
              <a:t>Deep </a:t>
            </a:r>
            <a:r>
              <a:rPr lang="es-CO" dirty="0" err="1"/>
              <a:t>ConvNet</a:t>
            </a:r>
            <a:r>
              <a:rPr lang="es-CO" dirty="0"/>
              <a:t> fue diseñada para extraer un amplio rango de características y que no se restrinja a tipos específicos de estas [1].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Shallow</a:t>
            </a:r>
            <a:r>
              <a:rPr lang="es-CO" dirty="0" smtClean="0"/>
              <a:t> </a:t>
            </a:r>
            <a:r>
              <a:rPr lang="es-CO" dirty="0" err="1" smtClean="0"/>
              <a:t>ConvNet</a:t>
            </a:r>
            <a:r>
              <a:rPr lang="es-CO" dirty="0" smtClean="0"/>
              <a:t> 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61" y="1825625"/>
            <a:ext cx="4643477" cy="4351338"/>
          </a:xfrm>
        </p:spPr>
      </p:pic>
    </p:spTree>
    <p:extLst>
      <p:ext uri="{BB962C8B-B14F-4D97-AF65-F5344CB8AC3E}">
        <p14:creationId xmlns:p14="http://schemas.microsoft.com/office/powerpoint/2010/main" val="19617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Deep </a:t>
            </a:r>
            <a:r>
              <a:rPr lang="es-CO" dirty="0" err="1" smtClean="0"/>
              <a:t>ConvNet</a:t>
            </a:r>
            <a:r>
              <a:rPr lang="es-CO" dirty="0" smtClean="0"/>
              <a:t> </a:t>
            </a:r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82" y="1825625"/>
            <a:ext cx="3225635" cy="4351338"/>
          </a:xfrm>
        </p:spPr>
      </p:pic>
    </p:spTree>
    <p:extLst>
      <p:ext uri="{BB962C8B-B14F-4D97-AF65-F5344CB8AC3E}">
        <p14:creationId xmlns:p14="http://schemas.microsoft.com/office/powerpoint/2010/main" val="37740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R. T. </a:t>
            </a:r>
            <a:r>
              <a:rPr lang="en-US" dirty="0" err="1"/>
              <a:t>Schirrmeister</a:t>
            </a:r>
            <a:r>
              <a:rPr lang="en-US" dirty="0"/>
              <a:t>, J. T. </a:t>
            </a:r>
            <a:r>
              <a:rPr lang="en-US" dirty="0" err="1"/>
              <a:t>Springenberg</a:t>
            </a:r>
            <a:r>
              <a:rPr lang="en-US" dirty="0"/>
              <a:t>, L. D. J. </a:t>
            </a:r>
            <a:r>
              <a:rPr lang="en-US" dirty="0" err="1"/>
              <a:t>Fiederer</a:t>
            </a:r>
            <a:r>
              <a:rPr lang="en-US" dirty="0"/>
              <a:t>, M. </a:t>
            </a:r>
            <a:r>
              <a:rPr lang="en-US" dirty="0" err="1"/>
              <a:t>Glasstetter,K</a:t>
            </a:r>
            <a:r>
              <a:rPr lang="en-US" dirty="0"/>
              <a:t>.  </a:t>
            </a:r>
            <a:r>
              <a:rPr lang="en-US" dirty="0" err="1"/>
              <a:t>Eggensperger</a:t>
            </a:r>
            <a:r>
              <a:rPr lang="en-US" dirty="0"/>
              <a:t>,  M. </a:t>
            </a:r>
            <a:r>
              <a:rPr lang="en-US" dirty="0" err="1"/>
              <a:t>Tangermann</a:t>
            </a:r>
            <a:r>
              <a:rPr lang="en-US" dirty="0"/>
              <a:t>,  F.  </a:t>
            </a:r>
            <a:r>
              <a:rPr lang="en-US" dirty="0" err="1"/>
              <a:t>Hutter</a:t>
            </a:r>
            <a:r>
              <a:rPr lang="en-US" dirty="0"/>
              <a:t>,  W.  </a:t>
            </a:r>
            <a:r>
              <a:rPr lang="en-US" dirty="0" err="1"/>
              <a:t>Burgard</a:t>
            </a:r>
            <a:r>
              <a:rPr lang="en-US" dirty="0"/>
              <a:t>,  and  T.  </a:t>
            </a:r>
            <a:r>
              <a:rPr lang="en-US" dirty="0" err="1"/>
              <a:t>Ball,“Deep</a:t>
            </a:r>
            <a:r>
              <a:rPr lang="en-US" dirty="0"/>
              <a:t>  learning  with  convolutional  neural networks  for  EEG  </a:t>
            </a:r>
            <a:r>
              <a:rPr lang="en-US" dirty="0" err="1"/>
              <a:t>decodingand</a:t>
            </a:r>
            <a:r>
              <a:rPr lang="en-US" dirty="0"/>
              <a:t> </a:t>
            </a:r>
            <a:r>
              <a:rPr lang="en-US" dirty="0" err="1"/>
              <a:t>visualization,”Human</a:t>
            </a:r>
            <a:r>
              <a:rPr lang="en-US" dirty="0"/>
              <a:t> Brain Mapping, vol. 38, pp. 5391–5420, Aug.2017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550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Deep Learning with convolutional neural networks for EEG decoding and visualization</vt:lpstr>
      <vt:lpstr>Redes neuronales convolucionales</vt:lpstr>
      <vt:lpstr>Redes neuronales convolucionales</vt:lpstr>
      <vt:lpstr>Representación de los datos de entrada</vt:lpstr>
      <vt:lpstr>Representación de los datos de entrada</vt:lpstr>
      <vt:lpstr>Modelos</vt:lpstr>
      <vt:lpstr>Shallow ConvNet </vt:lpstr>
      <vt:lpstr>Deep ConvNet </vt:lpstr>
      <vt:lpstr>Referencias</vt:lpstr>
      <vt:lpstr>Deep learning approach for the project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convolutional neural networks for EEG decoding and visualization</dc:title>
  <dc:creator>Javier Enrique Perez Lopez</dc:creator>
  <cp:lastModifiedBy>Javier Enrique Perez Lopez</cp:lastModifiedBy>
  <cp:revision>2</cp:revision>
  <dcterms:created xsi:type="dcterms:W3CDTF">2019-09-02T13:13:11Z</dcterms:created>
  <dcterms:modified xsi:type="dcterms:W3CDTF">2019-09-02T13:19:16Z</dcterms:modified>
</cp:coreProperties>
</file>