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17348200" cy="9753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30A8BC15-37C7-4F92-98B6-58CDF99158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0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18" y="16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46610587_0_3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4c6f126ef7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4c6f126ef7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3c035efb_0_20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3c035efb_0_20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bab9eb189_2_3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bab9eb189_2_34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b0ddfe0e6_0_7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b0ddfe0e6_0_72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bab9eb189_2_3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bab9eb189_2_34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bab9eb189_2_3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bab9eb189_2_34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c68a97855_0_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4c68a97855_1_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c68a97855_0_3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c68a97855_0_3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bab9eb189_2_3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bab9eb189_2_34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68a97855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63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54750" y="3028763"/>
            <a:ext cx="36345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07855" y="202772"/>
            <a:ext cx="8584689" cy="4754552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89221" y="3664971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7697346" y="256159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9009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901850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idx="2"/>
          </p:nvPr>
        </p:nvSpPr>
        <p:spPr>
          <a:xfrm>
            <a:off x="3567000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3"/>
          </p:nvPr>
        </p:nvSpPr>
        <p:spPr>
          <a:xfrm>
            <a:off x="3566928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 idx="4"/>
          </p:nvPr>
        </p:nvSpPr>
        <p:spPr>
          <a:xfrm>
            <a:off x="62330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5"/>
          </p:nvPr>
        </p:nvSpPr>
        <p:spPr>
          <a:xfrm>
            <a:off x="6233037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title" idx="6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34" name="Google Shape;134;p1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ICTURE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 flipH="1">
            <a:off x="5365325" y="947700"/>
            <a:ext cx="3066000" cy="1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1"/>
          </p:nvPr>
        </p:nvSpPr>
        <p:spPr>
          <a:xfrm flipH="1">
            <a:off x="5365325" y="2998550"/>
            <a:ext cx="3066000" cy="11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44" name="Google Shape;144;p1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911909" y="933125"/>
            <a:ext cx="2676300" cy="3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152" name="Google Shape;152;p13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53" name="Google Shape;153;p13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5">
  <p:cSld name="CUSTOM_1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712670" y="933125"/>
            <a:ext cx="4041900" cy="3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62" name="Google Shape;162;p14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71" name="Google Shape;171;p15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2460900" y="3285900"/>
            <a:ext cx="4222200" cy="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 hasCustomPrompt="1"/>
          </p:nvPr>
        </p:nvSpPr>
        <p:spPr>
          <a:xfrm>
            <a:off x="1852950" y="1695525"/>
            <a:ext cx="5438100" cy="11139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16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81" name="Google Shape;181;p16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2088175" y="1357750"/>
            <a:ext cx="49677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2088175" y="2722144"/>
            <a:ext cx="49677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2088175" y="4045475"/>
            <a:ext cx="49677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hasCustomPrompt="1"/>
          </p:nvPr>
        </p:nvSpPr>
        <p:spPr>
          <a:xfrm>
            <a:off x="2827350" y="644777"/>
            <a:ext cx="34893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 idx="4" hasCustomPrompt="1"/>
          </p:nvPr>
        </p:nvSpPr>
        <p:spPr>
          <a:xfrm>
            <a:off x="2827350" y="2025051"/>
            <a:ext cx="34893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 idx="5" hasCustomPrompt="1"/>
          </p:nvPr>
        </p:nvSpPr>
        <p:spPr>
          <a:xfrm>
            <a:off x="2827350" y="3340088"/>
            <a:ext cx="34893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95" name="Google Shape;195;p17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Two Conte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925020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712675" y="2041972"/>
            <a:ext cx="22881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2"/>
          </p:nvPr>
        </p:nvSpPr>
        <p:spPr>
          <a:xfrm>
            <a:off x="6357863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6145523" y="2041972"/>
            <a:ext cx="22881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/>
          </p:nvPr>
        </p:nvSpPr>
        <p:spPr>
          <a:xfrm>
            <a:off x="3640784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5"/>
          </p:nvPr>
        </p:nvSpPr>
        <p:spPr>
          <a:xfrm>
            <a:off x="3428441" y="3734602"/>
            <a:ext cx="22881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/>
          </p:nvPr>
        </p:nvSpPr>
        <p:spPr>
          <a:xfrm>
            <a:off x="3640784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7"/>
          </p:nvPr>
        </p:nvSpPr>
        <p:spPr>
          <a:xfrm>
            <a:off x="3428441" y="2041972"/>
            <a:ext cx="22881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8"/>
          </p:nvPr>
        </p:nvSpPr>
        <p:spPr>
          <a:xfrm>
            <a:off x="925020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9"/>
          </p:nvPr>
        </p:nvSpPr>
        <p:spPr>
          <a:xfrm>
            <a:off x="712675" y="3734602"/>
            <a:ext cx="22881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 idx="13"/>
          </p:nvPr>
        </p:nvSpPr>
        <p:spPr>
          <a:xfrm>
            <a:off x="6357863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4"/>
          </p:nvPr>
        </p:nvSpPr>
        <p:spPr>
          <a:xfrm>
            <a:off x="6145523" y="3734602"/>
            <a:ext cx="22881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 idx="15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16" name="Google Shape;216;p18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">
  <p:cSld name="CUSTOM_1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140075" y="1152525"/>
            <a:ext cx="2393700" cy="1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1140025" y="2912750"/>
            <a:ext cx="2393700" cy="146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26" name="Google Shape;226;p19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274200" y="1276350"/>
            <a:ext cx="1659900" cy="13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4000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4274225" y="2912725"/>
            <a:ext cx="25968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20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36" name="Google Shape;236;p2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CUSTOM_6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12675" y="1079600"/>
            <a:ext cx="7718700" cy="352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BJEC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 flipH="1">
            <a:off x="2714350" y="1207375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 flipH="1">
            <a:off x="2597100" y="2363175"/>
            <a:ext cx="39498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360050" y="3813975"/>
            <a:ext cx="64239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lang="en" sz="13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lang="en" sz="13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sz="1300" b="1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47" name="Google Shape;247;p2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3" name="Google Shape;253;p21"/>
          <p:cNvSpPr/>
          <p:nvPr/>
        </p:nvSpPr>
        <p:spPr>
          <a:xfrm>
            <a:off x="1520080" y="24912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1"/>
          <p:cNvSpPr/>
          <p:nvPr/>
        </p:nvSpPr>
        <p:spPr>
          <a:xfrm>
            <a:off x="7405730" y="12935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21"/>
          <p:cNvSpPr/>
          <p:nvPr/>
        </p:nvSpPr>
        <p:spPr>
          <a:xfrm>
            <a:off x="7075055" y="3056867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OBJEC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103787" y="695732"/>
            <a:ext cx="4936235" cy="3895144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307855" y="496497"/>
            <a:ext cx="8584689" cy="4460827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417375" y="2231075"/>
            <a:ext cx="63093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762475" y="1271090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1"/>
          </p:nvPr>
        </p:nvSpPr>
        <p:spPr>
          <a:xfrm>
            <a:off x="1762475" y="1730900"/>
            <a:ext cx="25125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 idx="2" hasCustomPrompt="1"/>
          </p:nvPr>
        </p:nvSpPr>
        <p:spPr>
          <a:xfrm>
            <a:off x="1762475" y="534975"/>
            <a:ext cx="2512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>
            <a:spLocks noGrp="1"/>
          </p:cNvSpPr>
          <p:nvPr>
            <p:ph type="title" idx="3"/>
          </p:nvPr>
        </p:nvSpPr>
        <p:spPr>
          <a:xfrm>
            <a:off x="1762475" y="3590474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4"/>
          </p:nvPr>
        </p:nvSpPr>
        <p:spPr>
          <a:xfrm>
            <a:off x="1762475" y="4050275"/>
            <a:ext cx="25125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5" hasCustomPrompt="1"/>
          </p:nvPr>
        </p:nvSpPr>
        <p:spPr>
          <a:xfrm>
            <a:off x="1762475" y="2854359"/>
            <a:ext cx="2512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6"/>
          </p:nvPr>
        </p:nvSpPr>
        <p:spPr>
          <a:xfrm>
            <a:off x="4869047" y="1271090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7"/>
          </p:nvPr>
        </p:nvSpPr>
        <p:spPr>
          <a:xfrm>
            <a:off x="4869049" y="1730900"/>
            <a:ext cx="25125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8" hasCustomPrompt="1"/>
          </p:nvPr>
        </p:nvSpPr>
        <p:spPr>
          <a:xfrm>
            <a:off x="4869047" y="534975"/>
            <a:ext cx="2512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9"/>
          </p:nvPr>
        </p:nvSpPr>
        <p:spPr>
          <a:xfrm>
            <a:off x="4869047" y="3590474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13"/>
          </p:nvPr>
        </p:nvSpPr>
        <p:spPr>
          <a:xfrm>
            <a:off x="4869049" y="4050275"/>
            <a:ext cx="25125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14" hasCustomPrompt="1"/>
          </p:nvPr>
        </p:nvSpPr>
        <p:spPr>
          <a:xfrm>
            <a:off x="4869047" y="2854359"/>
            <a:ext cx="2512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2480101" y="3882801"/>
            <a:ext cx="4183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79" name="Google Shape;79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329730" y="496497"/>
            <a:ext cx="8562814" cy="4347320"/>
            <a:chOff x="329730" y="496497"/>
            <a:chExt cx="8562814" cy="4347320"/>
          </a:xfrm>
        </p:grpSpPr>
        <p:sp>
          <p:nvSpPr>
            <p:cNvPr id="82" name="Google Shape;82;p7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 2">
  <p:cSld name="Two Conte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 rot="10800000">
            <a:off x="6629060" y="1385159"/>
            <a:ext cx="2151645" cy="1697846"/>
            <a:chOff x="2256903" y="816487"/>
            <a:chExt cx="4630180" cy="3653639"/>
          </a:xfrm>
        </p:grpSpPr>
        <p:sp>
          <p:nvSpPr>
            <p:cNvPr id="91" name="Google Shape;91;p8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712675" y="1057100"/>
            <a:ext cx="41838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1"/>
          </p:nvPr>
        </p:nvSpPr>
        <p:spPr>
          <a:xfrm>
            <a:off x="712676" y="3775801"/>
            <a:ext cx="4183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title" idx="2" hasCustomPrompt="1"/>
          </p:nvPr>
        </p:nvSpPr>
        <p:spPr>
          <a:xfrm>
            <a:off x="7047125" y="1828800"/>
            <a:ext cx="1384200" cy="79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6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96" name="Google Shape;96;p8"/>
          <p:cNvGrpSpPr/>
          <p:nvPr/>
        </p:nvGrpSpPr>
        <p:grpSpPr>
          <a:xfrm>
            <a:off x="329730" y="589970"/>
            <a:ext cx="8562814" cy="4253847"/>
            <a:chOff x="329730" y="589970"/>
            <a:chExt cx="8562814" cy="4253847"/>
          </a:xfrm>
        </p:grpSpPr>
        <p:sp>
          <p:nvSpPr>
            <p:cNvPr id="97" name="Google Shape;97;p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712675" y="688400"/>
            <a:ext cx="36360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4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712675" y="2294246"/>
            <a:ext cx="7718700" cy="2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9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" name="Google Shape;107;p9"/>
          <p:cNvGrpSpPr/>
          <p:nvPr/>
        </p:nvGrpSpPr>
        <p:grpSpPr>
          <a:xfrm>
            <a:off x="329730" y="162020"/>
            <a:ext cx="8628146" cy="4650615"/>
            <a:chOff x="329730" y="162020"/>
            <a:chExt cx="8628146" cy="4650615"/>
          </a:xfrm>
        </p:grpSpPr>
        <p:sp>
          <p:nvSpPr>
            <p:cNvPr id="108" name="Google Shape;108;p9"/>
            <p:cNvSpPr/>
            <p:nvPr/>
          </p:nvSpPr>
          <p:spPr>
            <a:xfrm>
              <a:off x="1900171" y="471398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120015" y="16202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8789216" y="4230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1096000" y="3186925"/>
            <a:ext cx="29628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1794700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2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ubTitle" idx="2"/>
          </p:nvPr>
        </p:nvSpPr>
        <p:spPr>
          <a:xfrm>
            <a:off x="5085212" y="3186917"/>
            <a:ext cx="29628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 idx="3"/>
          </p:nvPr>
        </p:nvSpPr>
        <p:spPr>
          <a:xfrm>
            <a:off x="5783912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2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 idx="4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329730" y="281345"/>
            <a:ext cx="8562814" cy="4661127"/>
            <a:chOff x="329730" y="281345"/>
            <a:chExt cx="8562814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theme" Target="../theme/theme1.xml"  /><Relationship Id="rId23" Type="http://schemas.openxmlformats.org/officeDocument/2006/relationships/image" Target="../media/image1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1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12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6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 idx="0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latin typeface="+mn-ea"/>
                <a:ea typeface="+mn-ea"/>
              </a:rPr>
              <a:t>C++ </a:t>
            </a:r>
            <a:r>
              <a:rPr lang="ko-KR" altLang="en-US">
                <a:latin typeface="+mn-ea"/>
                <a:ea typeface="+mn-ea"/>
              </a:rPr>
              <a:t>학술회</a:t>
            </a:r>
            <a:endParaRPr>
              <a:latin typeface="+mn-ea"/>
              <a:ea typeface="+mn-ea"/>
            </a:endParaRPr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1"/>
          </p:nvPr>
        </p:nvSpPr>
        <p:spPr>
          <a:xfrm>
            <a:off x="2709339" y="2908797"/>
            <a:ext cx="3634500" cy="289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latin typeface="+mj-ea"/>
                <a:ea typeface="+mj-ea"/>
              </a:rPr>
              <a:t>1</a:t>
            </a:r>
            <a:r>
              <a:rPr lang="ko-KR" altLang="en-US">
                <a:latin typeface="+mj-ea"/>
                <a:ea typeface="+mj-ea"/>
              </a:rPr>
              <a:t>주차 상속 </a:t>
            </a:r>
            <a:r>
              <a:rPr lang="en-US" altLang="ko-KR">
                <a:latin typeface="+mj-ea"/>
                <a:ea typeface="+mj-ea"/>
              </a:rPr>
              <a:t>/ </a:t>
            </a:r>
            <a:r>
              <a:rPr lang="ko-KR" altLang="en-US">
                <a:latin typeface="+mj-ea"/>
                <a:ea typeface="+mj-ea"/>
              </a:rPr>
              <a:t>캐스팅 </a:t>
            </a:r>
            <a:r>
              <a:rPr lang="en-US" altLang="ko-KR">
                <a:latin typeface="+mj-ea"/>
                <a:ea typeface="+mj-ea"/>
              </a:rPr>
              <a:t>/ </a:t>
            </a:r>
            <a:r>
              <a:rPr lang="ko-KR" altLang="en-US">
                <a:latin typeface="+mj-ea"/>
                <a:ea typeface="+mj-ea"/>
              </a:rPr>
              <a:t>싱글톤</a:t>
            </a:r>
            <a:endParaRPr>
              <a:latin typeface="+mj-ea"/>
              <a:ea typeface="+mj-ea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3352631" y="4056857"/>
            <a:ext cx="782233" cy="783355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5824390" y="569974"/>
            <a:ext cx="316595" cy="769151"/>
          </a:xfrm>
          <a:custGeom>
            <a:avLst/>
            <a:gdLst/>
            <a:rect l="l" t="t" r="r" b="b"/>
            <a:pathLst>
              <a:path w="16987" h="41269" extrusionOk="0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1835689" y="569910"/>
            <a:ext cx="367" cy="79"/>
          </a:xfrm>
          <a:custGeom>
            <a:avLst/>
            <a:gd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70" name="Google Shape;270;p25"/>
          <p:cNvGrpSpPr/>
          <p:nvPr/>
        </p:nvGrpSpPr>
        <p:grpSpPr>
          <a:xfrm rot="0">
            <a:off x="929003" y="418707"/>
            <a:ext cx="906932" cy="1274369"/>
            <a:chOff x="1243187" y="482882"/>
            <a:chExt cx="848552" cy="1192336"/>
          </a:xfrm>
        </p:grpSpPr>
        <p:sp>
          <p:nvSpPr>
            <p:cNvPr id="271" name="Google Shape;271;p25"/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72" name="Google Shape;272;p25"/>
            <p:cNvGrpSpPr/>
            <p:nvPr/>
          </p:nvGrpSpPr>
          <p:grpSpPr>
            <a:xfrm rot="0"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73" name="Google Shape;273;p25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7" name="Google Shape;277;p25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8" name="Google Shape;278;p25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2" name="Google Shape;282;p25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284" name="Google Shape;284;p25"/>
          <p:cNvGrpSpPr/>
          <p:nvPr/>
        </p:nvGrpSpPr>
        <p:grpSpPr>
          <a:xfrm rot="0">
            <a:off x="1868553" y="2902024"/>
            <a:ext cx="2083352" cy="1623423"/>
            <a:chOff x="2489257" y="2639067"/>
            <a:chExt cx="2406830" cy="1875488"/>
          </a:xfrm>
        </p:grpSpPr>
        <p:sp>
          <p:nvSpPr>
            <p:cNvPr id="285" name="Google Shape;285;p25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4257223" y="303036"/>
            <a:ext cx="1159872" cy="1148081"/>
          </a:xfrm>
          <a:custGeom>
            <a:avLst/>
            <a:gd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5214920" y="3758273"/>
            <a:ext cx="873915" cy="911970"/>
          </a:xfrm>
          <a:custGeom>
            <a:avLst/>
            <a:gd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7711185" y="2480566"/>
            <a:ext cx="222159" cy="437991"/>
          </a:xfrm>
          <a:custGeom>
            <a:avLst/>
            <a:gd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2702840" y="417471"/>
            <a:ext cx="414628" cy="983668"/>
          </a:xfrm>
          <a:custGeom>
            <a:avLst/>
            <a:gdLst/>
            <a:rect l="l" t="t" r="r" b="b"/>
            <a:pathLst>
              <a:path w="15824" h="37541" extrusionOk="0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6377803" y="1434286"/>
            <a:ext cx="316557" cy="379994"/>
          </a:xfrm>
          <a:custGeom>
            <a:avLst/>
            <a:gd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59568" y="3001796"/>
            <a:ext cx="874141" cy="783413"/>
          </a:xfrm>
          <a:custGeom>
            <a:avLst/>
            <a:gd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quadBezTo>
                  <a:pt x="7718" y="12959"/>
                  <a:pt x="7718" y="12959"/>
                </a:quad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06" name="Google Shape;306;p25"/>
          <p:cNvGrpSpPr/>
          <p:nvPr/>
        </p:nvGrpSpPr>
        <p:grpSpPr>
          <a:xfrm rot="0">
            <a:off x="1593144" y="1401066"/>
            <a:ext cx="995171" cy="1038011"/>
            <a:chOff x="2323059" y="1340604"/>
            <a:chExt cx="1091436" cy="1138420"/>
          </a:xfrm>
        </p:grpSpPr>
        <p:sp>
          <p:nvSpPr>
            <p:cNvPr id="307" name="Google Shape;307;p25"/>
            <p:cNvSpPr/>
            <p:nvPr/>
          </p:nvSpPr>
          <p:spPr>
            <a:xfrm>
              <a:off x="2323059" y="1340604"/>
              <a:ext cx="1091436" cy="1138420"/>
            </a:xfrm>
            <a:custGeom>
              <a:avLst/>
              <a:gdLst/>
              <a:rect l="l" t="t" r="r" b="b"/>
              <a:pathLst>
                <a:path w="46994" h="49017" extrusionOk="0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901570" y="1766783"/>
              <a:ext cx="247323" cy="283600"/>
            </a:xfrm>
            <a:custGeom>
              <a:avLst/>
              <a:gdLst/>
              <a:rect l="l" t="t" r="r" b="b"/>
              <a:pathLst>
                <a:path w="10649" h="12211" extrusionOk="0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808763" y="1481533"/>
              <a:ext cx="179181" cy="195671"/>
            </a:xfrm>
            <a:custGeom>
              <a:avLst/>
              <a:gdLst/>
              <a:rect l="l" t="t" r="r" b="b"/>
              <a:pathLst>
                <a:path w="7715" h="8425" extrusionOk="0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594675" y="1655884"/>
              <a:ext cx="197505" cy="172190"/>
            </a:xfrm>
            <a:custGeom>
              <a:avLst/>
              <a:gdLst/>
              <a:rect l="l" t="t" r="r" b="b"/>
              <a:pathLst>
                <a:path w="8504" h="7414" extrusionOk="0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2545275" y="1896216"/>
              <a:ext cx="208816" cy="178879"/>
            </a:xfrm>
            <a:custGeom>
              <a:avLst/>
              <a:gdLst/>
              <a:rect l="l" t="t" r="r" b="b"/>
              <a:pathLst>
                <a:path w="8991" h="7702" extrusionOk="0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656941" y="2119733"/>
              <a:ext cx="234294" cy="207515"/>
            </a:xfrm>
            <a:custGeom>
              <a:avLst/>
              <a:gdLst/>
              <a:rect l="l" t="t" r="r" b="b"/>
              <a:pathLst>
                <a:path w="10088" h="8935" extrusionOk="0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13" name="Google Shape;313;p25"/>
          <p:cNvSpPr/>
          <p:nvPr/>
        </p:nvSpPr>
        <p:spPr>
          <a:xfrm>
            <a:off x="3539152" y="264317"/>
            <a:ext cx="445060" cy="1007880"/>
          </a:xfrm>
          <a:custGeom>
            <a:avLst/>
            <a:gdLst/>
            <a:rect l="l" t="t" r="r" b="b"/>
            <a:pathLst>
              <a:path w="21962" h="49735" extrusionOk="0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1131220" y="2443685"/>
            <a:ext cx="416803" cy="458570"/>
          </a:xfrm>
          <a:custGeom>
            <a:avLst/>
            <a:gd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15" name="Google Shape;315;p25"/>
          <p:cNvGrpSpPr/>
          <p:nvPr/>
        </p:nvGrpSpPr>
        <p:grpSpPr>
          <a:xfrm rot="0">
            <a:off x="3290990" y="3995200"/>
            <a:ext cx="1818747" cy="1071410"/>
            <a:chOff x="3354887" y="4040758"/>
            <a:chExt cx="1612222" cy="949748"/>
          </a:xfrm>
        </p:grpSpPr>
        <p:sp>
          <p:nvSpPr>
            <p:cNvPr id="316" name="Google Shape;316;p25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23" name="Google Shape;323;p25"/>
          <p:cNvGrpSpPr/>
          <p:nvPr/>
        </p:nvGrpSpPr>
        <p:grpSpPr>
          <a:xfrm rot="0">
            <a:off x="7885339" y="2950187"/>
            <a:ext cx="316622" cy="376947"/>
            <a:chOff x="7290886" y="2736984"/>
            <a:chExt cx="416773" cy="496179"/>
          </a:xfrm>
        </p:grpSpPr>
        <p:sp>
          <p:nvSpPr>
            <p:cNvPr id="324" name="Google Shape;324;p25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quadBezTo>
                    <a:pt x="13100" y="19999"/>
                    <a:pt x="13100" y="19999"/>
                  </a:quad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26" name="Google Shape;326;p25"/>
          <p:cNvGrpSpPr/>
          <p:nvPr/>
        </p:nvGrpSpPr>
        <p:grpSpPr>
          <a:xfrm rot="0">
            <a:off x="3916916" y="3641263"/>
            <a:ext cx="1091791" cy="898485"/>
            <a:chOff x="3577274" y="3445463"/>
            <a:chExt cx="967814" cy="796459"/>
          </a:xfrm>
        </p:grpSpPr>
        <p:sp>
          <p:nvSpPr>
            <p:cNvPr id="327" name="Google Shape;327;p25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29" name="Google Shape;329;p25"/>
            <p:cNvGrpSpPr/>
            <p:nvPr/>
          </p:nvGrpSpPr>
          <p:grpSpPr>
            <a:xfrm rot="0"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30" name="Google Shape;330;p25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332" name="Google Shape;332;p25"/>
          <p:cNvSpPr/>
          <p:nvPr/>
        </p:nvSpPr>
        <p:spPr>
          <a:xfrm>
            <a:off x="1425842" y="1811103"/>
            <a:ext cx="53034" cy="61104"/>
          </a:xfrm>
          <a:custGeom>
            <a:avLst/>
            <a:gd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1131230" y="2103119"/>
            <a:ext cx="734" cy="393"/>
          </a:xfrm>
          <a:custGeom>
            <a:avLst/>
            <a:gd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34" name="Google Shape;334;p25"/>
          <p:cNvGrpSpPr/>
          <p:nvPr/>
        </p:nvGrpSpPr>
        <p:grpSpPr>
          <a:xfrm rot="0">
            <a:off x="724905" y="1792371"/>
            <a:ext cx="632272" cy="551675"/>
            <a:chOff x="938934" y="1675223"/>
            <a:chExt cx="591571" cy="516163"/>
          </a:xfrm>
        </p:grpSpPr>
        <p:sp>
          <p:nvSpPr>
            <p:cNvPr id="335" name="Google Shape;335;p25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rect l="l" t="t" r="r" b="b"/>
              <a:pathLst>
                <a:path w="1883" h="2086" extrusionOk="0">
                  <a:moveTo>
                    <a:pt x="557" y="1969"/>
                  </a:moveTo>
                  <a:quadBezTo>
                    <a:pt x="557" y="1974"/>
                    <a:pt x="562" y="1974"/>
                  </a:quad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37" name="Google Shape;337;p25"/>
          <p:cNvSpPr/>
          <p:nvPr/>
        </p:nvSpPr>
        <p:spPr>
          <a:xfrm>
            <a:off x="4042305" y="264315"/>
            <a:ext cx="316634" cy="409030"/>
          </a:xfrm>
          <a:custGeom>
            <a:avLst/>
            <a:gdLst/>
            <a:rect l="l" t="t" r="r" b="b"/>
            <a:pathLst>
              <a:path w="16515" h="21337" extrusionOk="0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6603883" y="1872216"/>
            <a:ext cx="435433" cy="677701"/>
          </a:xfrm>
          <a:custGeom>
            <a:avLst/>
            <a:gd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6083765" y="336127"/>
            <a:ext cx="598118" cy="864360"/>
          </a:xfrm>
          <a:custGeom>
            <a:avLst/>
            <a:gd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5716259" y="3727319"/>
            <a:ext cx="1943148" cy="1038060"/>
          </a:xfrm>
          <a:custGeom>
            <a:avLst/>
            <a:gd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41" name="Google Shape;341;p25"/>
          <p:cNvGrpSpPr/>
          <p:nvPr/>
        </p:nvGrpSpPr>
        <p:grpSpPr>
          <a:xfrm rot="0">
            <a:off x="1873244" y="352942"/>
            <a:ext cx="703421" cy="837251"/>
            <a:chOff x="2507488" y="622952"/>
            <a:chExt cx="623545" cy="742178"/>
          </a:xfrm>
        </p:grpSpPr>
        <p:sp>
          <p:nvSpPr>
            <p:cNvPr id="342" name="Google Shape;342;p25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2906447" y="0"/>
            <a:ext cx="502983" cy="511578"/>
          </a:xfrm>
          <a:custGeom>
            <a:avLst/>
            <a:gd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45" name="Google Shape;345;p25"/>
          <p:cNvGrpSpPr/>
          <p:nvPr/>
        </p:nvGrpSpPr>
        <p:grpSpPr>
          <a:xfrm rot="0">
            <a:off x="1236096" y="3884822"/>
            <a:ext cx="995152" cy="889406"/>
            <a:chOff x="1493949" y="3269975"/>
            <a:chExt cx="1460667" cy="1305454"/>
          </a:xfrm>
        </p:grpSpPr>
        <p:sp>
          <p:nvSpPr>
            <p:cNvPr id="346" name="Google Shape;346;p25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0" name="Google Shape;360;p25"/>
          <p:cNvGrpSpPr/>
          <p:nvPr/>
        </p:nvGrpSpPr>
        <p:grpSpPr>
          <a:xfrm rot="0">
            <a:off x="6618781" y="2706275"/>
            <a:ext cx="1091990" cy="864330"/>
            <a:chOff x="5920959" y="2440517"/>
            <a:chExt cx="1379472" cy="1091877"/>
          </a:xfrm>
        </p:grpSpPr>
        <p:sp>
          <p:nvSpPr>
            <p:cNvPr id="361" name="Google Shape;361;p25"/>
            <p:cNvSpPr/>
            <p:nvPr/>
          </p:nvSpPr>
          <p:spPr>
            <a:xfrm>
              <a:off x="5920959" y="2683683"/>
              <a:ext cx="1379472" cy="848711"/>
            </a:xfrm>
            <a:custGeom>
              <a:avLst/>
              <a:gd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232709" y="2863073"/>
              <a:ext cx="758203" cy="446175"/>
            </a:xfrm>
            <a:custGeom>
              <a:avLst/>
              <a:gd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63" name="Google Shape;363;p25"/>
            <p:cNvGrpSpPr/>
            <p:nvPr/>
          </p:nvGrpSpPr>
          <p:grpSpPr>
            <a:xfrm rot="0"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64" name="Google Shape;364;p25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368" name="Google Shape;368;p25"/>
          <p:cNvSpPr/>
          <p:nvPr/>
        </p:nvSpPr>
        <p:spPr>
          <a:xfrm>
            <a:off x="5462406" y="197624"/>
            <a:ext cx="316624" cy="417891"/>
          </a:xfrm>
          <a:custGeom>
            <a:avLst/>
            <a:gd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6986639" y="808499"/>
            <a:ext cx="502952" cy="494859"/>
          </a:xfrm>
          <a:custGeom>
            <a:avLst/>
            <a:gd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7759354" y="3511065"/>
            <a:ext cx="442482" cy="438027"/>
          </a:xfrm>
          <a:custGeom>
            <a:avLst/>
            <a:gd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71" name="Google Shape;371;p25"/>
          <p:cNvGrpSpPr/>
          <p:nvPr/>
        </p:nvGrpSpPr>
        <p:grpSpPr>
          <a:xfrm rot="0">
            <a:off x="7097128" y="1135423"/>
            <a:ext cx="906969" cy="1274421"/>
            <a:chOff x="7014262" y="1153463"/>
            <a:chExt cx="848587" cy="1192385"/>
          </a:xfrm>
        </p:grpSpPr>
        <p:sp>
          <p:nvSpPr>
            <p:cNvPr id="372" name="Google Shape;372;p25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74" name="Google Shape;374;p25"/>
          <p:cNvSpPr/>
          <p:nvPr/>
        </p:nvSpPr>
        <p:spPr>
          <a:xfrm rot="20772604">
            <a:off x="668041" y="2510907"/>
            <a:ext cx="390819" cy="544003"/>
          </a:xfrm>
          <a:custGeom>
            <a:avLst/>
            <a:gd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75" name="Google Shape;375;p25"/>
          <p:cNvGrpSpPr/>
          <p:nvPr/>
        </p:nvGrpSpPr>
        <p:grpSpPr>
          <a:xfrm rot="0">
            <a:off x="5505575" y="4670422"/>
            <a:ext cx="243753" cy="241299"/>
            <a:chOff x="1317625" y="2312315"/>
            <a:chExt cx="392201" cy="388252"/>
          </a:xfrm>
        </p:grpSpPr>
        <p:sp>
          <p:nvSpPr>
            <p:cNvPr id="376" name="Google Shape;376;p25"/>
            <p:cNvSpPr/>
            <p:nvPr/>
          </p:nvSpPr>
          <p:spPr>
            <a:xfrm>
              <a:off x="1317625" y="2312315"/>
              <a:ext cx="392201" cy="388252"/>
            </a:xfrm>
            <a:custGeom>
              <a:avLst/>
              <a:gd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563740" y="2375789"/>
              <a:ext cx="48308" cy="61871"/>
            </a:xfrm>
            <a:custGeom>
              <a:avLst/>
              <a:gdLst/>
              <a:rect l="l" t="t" r="r" b="b"/>
              <a:pathLst>
                <a:path w="2080" h="2664" extrusionOk="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78" name="Google Shape;378;p25"/>
          <p:cNvSpPr/>
          <p:nvPr/>
        </p:nvSpPr>
        <p:spPr>
          <a:xfrm>
            <a:off x="2078683" y="2480556"/>
            <a:ext cx="316557" cy="379994"/>
          </a:xfrm>
          <a:custGeom>
            <a:avLst/>
            <a:gd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6619104" y="880085"/>
            <a:ext cx="222831" cy="310185"/>
          </a:xfrm>
          <a:custGeom>
            <a:avLst/>
            <a:gd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" name="Google Shape;266;p25"/>
          <p:cNvSpPr txBox="1"/>
          <p:nvPr/>
        </p:nvSpPr>
        <p:spPr>
          <a:xfrm>
            <a:off x="2769008" y="3315523"/>
            <a:ext cx="3634500" cy="28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defRPr/>
            </a:pPr>
            <a:r>
              <a:rPr lang="ko-KR" altLang="en-US">
                <a:latin typeface="+mj-ea"/>
                <a:ea typeface="+mj-ea"/>
              </a:rPr>
              <a:t>발표자 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방찬웅</a:t>
            </a:r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34591" y="2277187"/>
            <a:ext cx="707481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사용자에게 높은 수준의 </a:t>
            </a:r>
            <a:r>
              <a:rPr lang="ko-KR" altLang="en-US">
                <a:solidFill>
                  <a:srgbClr val="eb5800"/>
                </a:solidFill>
                <a:latin typeface="D2Coding"/>
                <a:ea typeface="D2Coding"/>
              </a:rPr>
              <a:t>코드 재활용성</a:t>
            </a:r>
            <a:r>
              <a:rPr lang="ko-KR" altLang="en-US">
                <a:latin typeface="D2Coding"/>
                <a:ea typeface="D2Coding"/>
              </a:rPr>
              <a:t> 제공</a:t>
            </a:r>
            <a:endParaRPr lang="ko-KR" altLang="en-US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클래스간의 계층적 관계를 구성해</a:t>
            </a:r>
            <a:r>
              <a:rPr lang="en-US" altLang="ko-KR">
                <a:latin typeface="D2Coding"/>
                <a:ea typeface="D2Coding"/>
              </a:rPr>
              <a:t>,</a:t>
            </a:r>
            <a:r>
              <a:rPr lang="ko-KR" altLang="en-US">
                <a:latin typeface="D2Coding"/>
                <a:ea typeface="D2Coding"/>
              </a:rPr>
              <a:t> </a:t>
            </a:r>
            <a:r>
              <a:rPr lang="ko-KR" altLang="en-US">
                <a:solidFill>
                  <a:srgbClr val="eb5800"/>
                </a:solidFill>
                <a:latin typeface="D2Coding"/>
                <a:ea typeface="D2Coding"/>
              </a:rPr>
              <a:t>다형성</a:t>
            </a:r>
            <a:r>
              <a:rPr lang="ko-KR" altLang="en-US">
                <a:latin typeface="D2Coding"/>
                <a:ea typeface="D2Coding"/>
              </a:rPr>
              <a:t>의 문법적 토대 마련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2068684" y="384542"/>
            <a:ext cx="4995422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600">
                <a:latin typeface="+mn-ea"/>
                <a:ea typeface="+mn-ea"/>
              </a:rPr>
              <a:t>왜 쓰는가</a:t>
            </a:r>
            <a:r>
              <a:rPr lang="en-US" altLang="ko-KR" sz="6600">
                <a:latin typeface="+mn-ea"/>
                <a:ea typeface="+mn-ea"/>
              </a:rPr>
              <a:t>?</a:t>
            </a:r>
            <a:endParaRPr lang="en-US" altLang="ko-KR" sz="66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34591" y="2277187"/>
            <a:ext cx="707481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하나의 객체가 여러가지 타입을 가질 수 있는 것</a:t>
            </a:r>
            <a:r>
              <a:rPr lang="en-US" altLang="ko-KR">
                <a:latin typeface="D2Coding"/>
                <a:ea typeface="D2Coding"/>
              </a:rPr>
              <a:t>!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예</a:t>
            </a:r>
            <a:r>
              <a:rPr lang="en-US" altLang="ko-KR">
                <a:latin typeface="D2Coding"/>
                <a:ea typeface="D2Coding"/>
              </a:rPr>
              <a:t>)</a:t>
            </a:r>
            <a:r>
              <a:rPr lang="ko-KR" altLang="en-US">
                <a:latin typeface="D2Coding"/>
                <a:ea typeface="D2Coding"/>
              </a:rPr>
              <a:t> </a:t>
            </a:r>
            <a:r>
              <a:rPr lang="en-US" altLang="ko-KR">
                <a:latin typeface="D2Coding"/>
                <a:ea typeface="D2Coding"/>
              </a:rPr>
              <a:t>GameObject</a:t>
            </a:r>
            <a:r>
              <a:rPr lang="ko-KR" altLang="en-US">
                <a:latin typeface="D2Coding"/>
                <a:ea typeface="D2Coding"/>
              </a:rPr>
              <a:t>가 </a:t>
            </a:r>
            <a:r>
              <a:rPr lang="en-US" altLang="ko-KR">
                <a:latin typeface="D2Coding"/>
                <a:ea typeface="D2Coding"/>
              </a:rPr>
              <a:t>Map</a:t>
            </a:r>
            <a:r>
              <a:rPr lang="ko-KR" altLang="en-US">
                <a:latin typeface="D2Coding"/>
                <a:ea typeface="D2Coding"/>
              </a:rPr>
              <a:t>으로</a:t>
            </a:r>
            <a:r>
              <a:rPr lang="en-US" altLang="ko-KR">
                <a:latin typeface="D2Coding"/>
                <a:ea typeface="D2Coding"/>
              </a:rPr>
              <a:t>!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부모가 자식에 빙의한다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2068684" y="384542"/>
            <a:ext cx="4995422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600">
                <a:latin typeface="+mn-ea"/>
                <a:ea typeface="+mn-ea"/>
              </a:rPr>
              <a:t>다형성</a:t>
            </a:r>
            <a:endParaRPr lang="ko-KR" altLang="en-US" sz="66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3" name="Google Shape;390;p27"/>
          <p:cNvSpPr txBox="1">
            <a:spLocks noGrp="1"/>
          </p:cNvSpPr>
          <p:nvPr/>
        </p:nvSpPr>
        <p:spPr>
          <a:xfrm>
            <a:off x="1034592" y="1492637"/>
            <a:ext cx="7074816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chemeClr val="lt1"/>
                </a:solidFill>
                <a:latin typeface="D2Coding"/>
                <a:ea typeface="D2Coding"/>
              </a:rPr>
              <a:t>Ploymorphism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chemeClr val="lt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34592" y="4175700"/>
            <a:ext cx="707481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Figure</a:t>
            </a:r>
            <a:r>
              <a:rPr lang="ko-KR" altLang="en-US">
                <a:latin typeface="D2Coding"/>
                <a:ea typeface="D2Coding"/>
              </a:rPr>
              <a:t>은 삼각형도 될 수 있고</a:t>
            </a:r>
            <a:endParaRPr lang="ko-KR" altLang="en-US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사각형도 될 수 있고</a:t>
            </a:r>
            <a:endParaRPr lang="ko-KR" altLang="en-US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원도 될 수 있다</a:t>
            </a:r>
            <a:r>
              <a:rPr lang="en-US" altLang="ko-KR">
                <a:latin typeface="D2Coding"/>
                <a:ea typeface="D2Coding"/>
              </a:rPr>
              <a:t>!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2068684" y="384542"/>
            <a:ext cx="4995422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600">
                <a:latin typeface="+mn-ea"/>
                <a:ea typeface="+mn-ea"/>
              </a:rPr>
              <a:t>다형성</a:t>
            </a:r>
            <a:endParaRPr lang="ko-KR" altLang="en-US" sz="66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3" name="Google Shape;390;p27"/>
          <p:cNvSpPr txBox="1">
            <a:spLocks noGrp="1"/>
          </p:cNvSpPr>
          <p:nvPr/>
        </p:nvSpPr>
        <p:spPr>
          <a:xfrm>
            <a:off x="1034592" y="1492637"/>
            <a:ext cx="7074816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chemeClr val="lt1"/>
                </a:solidFill>
                <a:latin typeface="D2Coding"/>
                <a:ea typeface="D2Coding"/>
              </a:rPr>
              <a:t>Ploymorphism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chemeClr val="lt1"/>
              </a:solidFill>
              <a:latin typeface="D2Coding"/>
              <a:ea typeface="D2Coding"/>
            </a:endParaRPr>
          </a:p>
        </p:txBody>
      </p:sp>
      <p:pic>
        <p:nvPicPr>
          <p:cNvPr id="4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01415" y="1836202"/>
            <a:ext cx="3341168" cy="21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4639010" y="4175700"/>
            <a:ext cx="5224322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접근 지정자 별 접근 형태 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>
                <a:latin typeface="+mn-ea"/>
                <a:ea typeface="+mn-ea"/>
              </a:rPr>
              <a:t>정의 및 접근 지정자</a:t>
            </a:r>
            <a:endParaRPr lang="ko-KR" altLang="en-US"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7576822" y="142039"/>
            <a:ext cx="960126" cy="1122298"/>
            <a:chOff x="6619536" y="649401"/>
            <a:chExt cx="960126" cy="1122298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5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4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7652" y="1282237"/>
            <a:ext cx="2353908" cy="2966726"/>
          </a:xfrm>
          <a:prstGeom prst="rect">
            <a:avLst/>
          </a:prstGeom>
        </p:spPr>
      </p:pic>
      <p:pic>
        <p:nvPicPr>
          <p:cNvPr id="4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3449" y="1373635"/>
            <a:ext cx="4434437" cy="2697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9"/>
          <p:cNvSpPr/>
          <p:nvPr/>
        </p:nvSpPr>
        <p:spPr>
          <a:xfrm>
            <a:off x="6046864" y="1065966"/>
            <a:ext cx="1972992" cy="3096670"/>
          </a:xfrm>
          <a:custGeom>
            <a:avLst/>
            <a:gdLst/>
            <a:rect l="l" t="t" r="r" b="b"/>
            <a:pathLst>
              <a:path w="115922" h="181943" extrusionOk="0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6" name="Google Shape;2166;p49"/>
          <p:cNvSpPr/>
          <p:nvPr/>
        </p:nvSpPr>
        <p:spPr>
          <a:xfrm>
            <a:off x="7046500" y="4127132"/>
            <a:ext cx="15556" cy="321355"/>
          </a:xfrm>
          <a:custGeom>
            <a:avLst/>
            <a:gdLst/>
            <a:rect l="l" t="t" r="r" b="b"/>
            <a:pathLst>
              <a:path w="914" h="18881" extrusionOk="0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7" name="Google Shape;2167;p49"/>
          <p:cNvSpPr/>
          <p:nvPr/>
        </p:nvSpPr>
        <p:spPr>
          <a:xfrm>
            <a:off x="6961978" y="4438445"/>
            <a:ext cx="192275" cy="193620"/>
          </a:xfrm>
          <a:custGeom>
            <a:avLst/>
            <a:gdLst/>
            <a:rect l="l" t="t" r="r" b="b"/>
            <a:pathLst>
              <a:path w="11297" h="11376" extrusionOk="0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8" name="Google Shape;2168;p49"/>
          <p:cNvSpPr/>
          <p:nvPr/>
        </p:nvSpPr>
        <p:spPr>
          <a:xfrm>
            <a:off x="6188181" y="4150033"/>
            <a:ext cx="706109" cy="91874"/>
          </a:xfrm>
          <a:custGeom>
            <a:avLst/>
            <a:gdLst/>
            <a:rect l="l" t="t" r="r" b="b"/>
            <a:pathLst>
              <a:path w="41487" h="5398" extrusionOk="0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9" name="Google Shape;2169;p49"/>
          <p:cNvSpPr/>
          <p:nvPr/>
        </p:nvSpPr>
        <p:spPr>
          <a:xfrm>
            <a:off x="7615819" y="4123584"/>
            <a:ext cx="291995" cy="47196"/>
          </a:xfrm>
          <a:custGeom>
            <a:avLst/>
            <a:gdLst/>
            <a:rect l="l" t="t" r="r" b="b"/>
            <a:pathLst>
              <a:path w="17156" h="2773" extrusionOk="0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0" name="Google Shape;2170;p49"/>
          <p:cNvSpPr/>
          <p:nvPr/>
        </p:nvSpPr>
        <p:spPr>
          <a:xfrm>
            <a:off x="6935291" y="4211407"/>
            <a:ext cx="66310" cy="12969"/>
          </a:xfrm>
          <a:custGeom>
            <a:avLst/>
            <a:gdLst/>
            <a:rect l="l" t="t" r="r" b="b"/>
            <a:pathLst>
              <a:path w="3896" h="762" extrusionOk="0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1" name="Google Shape;2171;p49"/>
          <p:cNvSpPr/>
          <p:nvPr/>
        </p:nvSpPr>
        <p:spPr>
          <a:xfrm>
            <a:off x="6327337" y="3528044"/>
            <a:ext cx="1486033" cy="32576"/>
          </a:xfrm>
          <a:custGeom>
            <a:avLst/>
            <a:gdLst/>
            <a:rect l="l" t="t" r="r" b="b"/>
            <a:pathLst>
              <a:path w="87311" h="1914" extrusionOk="0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2" name="Google Shape;2172;p49"/>
          <p:cNvSpPr/>
          <p:nvPr/>
        </p:nvSpPr>
        <p:spPr>
          <a:xfrm>
            <a:off x="3578251" y="1065966"/>
            <a:ext cx="1972992" cy="3096670"/>
          </a:xfrm>
          <a:custGeom>
            <a:avLst/>
            <a:gdLst/>
            <a:rect l="l" t="t" r="r" b="b"/>
            <a:pathLst>
              <a:path w="115922" h="181943" extrusionOk="0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577887" y="4127132"/>
            <a:ext cx="15556" cy="321355"/>
          </a:xfrm>
          <a:custGeom>
            <a:avLst/>
            <a:gdLst/>
            <a:rect l="l" t="t" r="r" b="b"/>
            <a:pathLst>
              <a:path w="914" h="18881" extrusionOk="0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493365" y="4438445"/>
            <a:ext cx="192275" cy="193620"/>
          </a:xfrm>
          <a:custGeom>
            <a:avLst/>
            <a:gdLst/>
            <a:rect l="l" t="t" r="r" b="b"/>
            <a:pathLst>
              <a:path w="11297" h="11376" extrusionOk="0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3719568" y="4150033"/>
            <a:ext cx="706109" cy="91874"/>
          </a:xfrm>
          <a:custGeom>
            <a:avLst/>
            <a:gdLst/>
            <a:rect l="l" t="t" r="r" b="b"/>
            <a:pathLst>
              <a:path w="41487" h="5398" extrusionOk="0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6" name="Google Shape;2176;p49"/>
          <p:cNvSpPr/>
          <p:nvPr/>
        </p:nvSpPr>
        <p:spPr>
          <a:xfrm>
            <a:off x="5147206" y="4123584"/>
            <a:ext cx="291995" cy="47196"/>
          </a:xfrm>
          <a:custGeom>
            <a:avLst/>
            <a:gdLst/>
            <a:rect l="l" t="t" r="r" b="b"/>
            <a:pathLst>
              <a:path w="17156" h="2773" extrusionOk="0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7" name="Google Shape;2177;p49"/>
          <p:cNvSpPr/>
          <p:nvPr/>
        </p:nvSpPr>
        <p:spPr>
          <a:xfrm>
            <a:off x="4466678" y="4211407"/>
            <a:ext cx="66310" cy="12969"/>
          </a:xfrm>
          <a:custGeom>
            <a:avLst/>
            <a:gdLst/>
            <a:rect l="l" t="t" r="r" b="b"/>
            <a:pathLst>
              <a:path w="3896" h="762" extrusionOk="0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8" name="Google Shape;2178;p49"/>
          <p:cNvSpPr/>
          <p:nvPr/>
        </p:nvSpPr>
        <p:spPr>
          <a:xfrm>
            <a:off x="3858724" y="3505721"/>
            <a:ext cx="1486033" cy="32576"/>
          </a:xfrm>
          <a:custGeom>
            <a:avLst/>
            <a:gdLst/>
            <a:rect l="l" t="t" r="r" b="b"/>
            <a:pathLst>
              <a:path w="87311" h="1914" extrusionOk="0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9" name="Google Shape;2179;p49"/>
          <p:cNvSpPr/>
          <p:nvPr/>
        </p:nvSpPr>
        <p:spPr>
          <a:xfrm>
            <a:off x="1123862" y="1065966"/>
            <a:ext cx="1972992" cy="3096670"/>
          </a:xfrm>
          <a:custGeom>
            <a:avLst/>
            <a:gdLst/>
            <a:rect l="l" t="t" r="r" b="b"/>
            <a:pathLst>
              <a:path w="115922" h="181943" extrusionOk="0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0" name="Google Shape;2180;p49"/>
          <p:cNvSpPr/>
          <p:nvPr/>
        </p:nvSpPr>
        <p:spPr>
          <a:xfrm>
            <a:off x="2123498" y="4127132"/>
            <a:ext cx="15556" cy="321355"/>
          </a:xfrm>
          <a:custGeom>
            <a:avLst/>
            <a:gdLst/>
            <a:rect l="l" t="t" r="r" b="b"/>
            <a:pathLst>
              <a:path w="914" h="18881" extrusionOk="0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1" name="Google Shape;2181;p49"/>
          <p:cNvSpPr/>
          <p:nvPr/>
        </p:nvSpPr>
        <p:spPr>
          <a:xfrm>
            <a:off x="2038977" y="4438445"/>
            <a:ext cx="192275" cy="193620"/>
          </a:xfrm>
          <a:custGeom>
            <a:avLst/>
            <a:gdLst/>
            <a:rect l="l" t="t" r="r" b="b"/>
            <a:pathLst>
              <a:path w="11297" h="11376" extrusionOk="0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2" name="Google Shape;2182;p49"/>
          <p:cNvSpPr/>
          <p:nvPr/>
        </p:nvSpPr>
        <p:spPr>
          <a:xfrm>
            <a:off x="1265179" y="4150033"/>
            <a:ext cx="706109" cy="91874"/>
          </a:xfrm>
          <a:custGeom>
            <a:avLst/>
            <a:gdLst/>
            <a:rect l="l" t="t" r="r" b="b"/>
            <a:pathLst>
              <a:path w="41487" h="5398" extrusionOk="0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3" name="Google Shape;2183;p49"/>
          <p:cNvSpPr/>
          <p:nvPr/>
        </p:nvSpPr>
        <p:spPr>
          <a:xfrm>
            <a:off x="2692817" y="4123584"/>
            <a:ext cx="291995" cy="47196"/>
          </a:xfrm>
          <a:custGeom>
            <a:avLst/>
            <a:gdLst/>
            <a:rect l="l" t="t" r="r" b="b"/>
            <a:pathLst>
              <a:path w="17156" h="2773" extrusionOk="0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4" name="Google Shape;2184;p49"/>
          <p:cNvSpPr/>
          <p:nvPr/>
        </p:nvSpPr>
        <p:spPr>
          <a:xfrm>
            <a:off x="2012289" y="4211407"/>
            <a:ext cx="66310" cy="12969"/>
          </a:xfrm>
          <a:custGeom>
            <a:avLst/>
            <a:gdLst/>
            <a:rect l="l" t="t" r="r" b="b"/>
            <a:pathLst>
              <a:path w="3896" h="762" extrusionOk="0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5" name="Google Shape;2185;p49"/>
          <p:cNvSpPr/>
          <p:nvPr/>
        </p:nvSpPr>
        <p:spPr>
          <a:xfrm>
            <a:off x="1404335" y="3505721"/>
            <a:ext cx="1486033" cy="32576"/>
          </a:xfrm>
          <a:custGeom>
            <a:avLst/>
            <a:gdLst/>
            <a:rect l="l" t="t" r="r" b="b"/>
            <a:pathLst>
              <a:path w="87311" h="1914" extrusionOk="0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6" name="Google Shape;2186;p49"/>
          <p:cNvSpPr/>
          <p:nvPr/>
        </p:nvSpPr>
        <p:spPr>
          <a:xfrm>
            <a:off x="7145494" y="4506665"/>
            <a:ext cx="399395" cy="17785"/>
          </a:xfrm>
          <a:custGeom>
            <a:avLst/>
            <a:gdLst/>
            <a:rect l="l" t="t" r="r" b="b"/>
            <a:pathLst>
              <a:path w="23467" h="1045" extrusionOk="0">
                <a:moveTo>
                  <a:pt x="23161" y="1"/>
                </a:moveTo>
                <a:cubicBezTo>
                  <a:pt x="23147" y="1"/>
                  <a:pt x="23132" y="2"/>
                  <a:pt x="23117" y="4"/>
                </a:cubicBezTo>
                <a:cubicBezTo>
                  <a:pt x="21208" y="349"/>
                  <a:pt x="19264" y="408"/>
                  <a:pt x="17277" y="447"/>
                </a:cubicBezTo>
                <a:cubicBezTo>
                  <a:pt x="15715" y="476"/>
                  <a:pt x="14145" y="490"/>
                  <a:pt x="12572" y="490"/>
                </a:cubicBezTo>
                <a:cubicBezTo>
                  <a:pt x="9595" y="490"/>
                  <a:pt x="6608" y="438"/>
                  <a:pt x="3649" y="331"/>
                </a:cubicBezTo>
                <a:lnTo>
                  <a:pt x="3518" y="325"/>
                </a:lnTo>
                <a:cubicBezTo>
                  <a:pt x="3001" y="306"/>
                  <a:pt x="2476" y="288"/>
                  <a:pt x="1949" y="288"/>
                </a:cubicBezTo>
                <a:cubicBezTo>
                  <a:pt x="1386" y="288"/>
                  <a:pt x="822" y="309"/>
                  <a:pt x="263" y="374"/>
                </a:cubicBezTo>
                <a:cubicBezTo>
                  <a:pt x="112" y="394"/>
                  <a:pt x="0" y="535"/>
                  <a:pt x="20" y="685"/>
                </a:cubicBezTo>
                <a:cubicBezTo>
                  <a:pt x="37" y="824"/>
                  <a:pt x="151" y="930"/>
                  <a:pt x="290" y="930"/>
                </a:cubicBezTo>
                <a:cubicBezTo>
                  <a:pt x="302" y="930"/>
                  <a:pt x="314" y="929"/>
                  <a:pt x="326" y="928"/>
                </a:cubicBezTo>
                <a:cubicBezTo>
                  <a:pt x="865" y="863"/>
                  <a:pt x="1415" y="842"/>
                  <a:pt x="1964" y="842"/>
                </a:cubicBezTo>
                <a:cubicBezTo>
                  <a:pt x="2479" y="842"/>
                  <a:pt x="2993" y="860"/>
                  <a:pt x="3498" y="879"/>
                </a:cubicBezTo>
                <a:lnTo>
                  <a:pt x="3630" y="885"/>
                </a:lnTo>
                <a:cubicBezTo>
                  <a:pt x="6608" y="991"/>
                  <a:pt x="9611" y="1044"/>
                  <a:pt x="12603" y="1044"/>
                </a:cubicBezTo>
                <a:cubicBezTo>
                  <a:pt x="14168" y="1044"/>
                  <a:pt x="15732" y="1030"/>
                  <a:pt x="17287" y="1001"/>
                </a:cubicBezTo>
                <a:cubicBezTo>
                  <a:pt x="19298" y="962"/>
                  <a:pt x="21266" y="903"/>
                  <a:pt x="23213" y="553"/>
                </a:cubicBezTo>
                <a:cubicBezTo>
                  <a:pt x="23365" y="524"/>
                  <a:pt x="23467" y="379"/>
                  <a:pt x="23437" y="228"/>
                </a:cubicBezTo>
                <a:cubicBezTo>
                  <a:pt x="23411" y="93"/>
                  <a:pt x="23294" y="1"/>
                  <a:pt x="23161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7" name="Google Shape;2187;p49"/>
          <p:cNvSpPr/>
          <p:nvPr/>
        </p:nvSpPr>
        <p:spPr>
          <a:xfrm>
            <a:off x="7138958" y="4554592"/>
            <a:ext cx="407683" cy="13939"/>
          </a:xfrm>
          <a:custGeom>
            <a:avLst/>
            <a:gdLst/>
            <a:rect l="l" t="t" r="r" b="b"/>
            <a:pathLst>
              <a:path w="23954" h="819" extrusionOk="0">
                <a:moveTo>
                  <a:pt x="12933" y="0"/>
                </a:moveTo>
                <a:cubicBezTo>
                  <a:pt x="8705" y="0"/>
                  <a:pt x="4473" y="88"/>
                  <a:pt x="272" y="264"/>
                </a:cubicBezTo>
                <a:cubicBezTo>
                  <a:pt x="122" y="269"/>
                  <a:pt x="1" y="401"/>
                  <a:pt x="10" y="551"/>
                </a:cubicBezTo>
                <a:cubicBezTo>
                  <a:pt x="15" y="702"/>
                  <a:pt x="137" y="818"/>
                  <a:pt x="288" y="818"/>
                </a:cubicBezTo>
                <a:lnTo>
                  <a:pt x="297" y="818"/>
                </a:lnTo>
                <a:cubicBezTo>
                  <a:pt x="4472" y="645"/>
                  <a:pt x="8679" y="559"/>
                  <a:pt x="12882" y="559"/>
                </a:cubicBezTo>
                <a:cubicBezTo>
                  <a:pt x="16485" y="559"/>
                  <a:pt x="20085" y="622"/>
                  <a:pt x="23662" y="750"/>
                </a:cubicBezTo>
                <a:cubicBezTo>
                  <a:pt x="23817" y="745"/>
                  <a:pt x="23943" y="634"/>
                  <a:pt x="23947" y="482"/>
                </a:cubicBezTo>
                <a:cubicBezTo>
                  <a:pt x="23953" y="327"/>
                  <a:pt x="23831" y="201"/>
                  <a:pt x="23680" y="191"/>
                </a:cubicBezTo>
                <a:cubicBezTo>
                  <a:pt x="20115" y="64"/>
                  <a:pt x="16525" y="0"/>
                  <a:pt x="12933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8" name="Google Shape;2188;p49"/>
          <p:cNvSpPr/>
          <p:nvPr/>
        </p:nvSpPr>
        <p:spPr>
          <a:xfrm>
            <a:off x="2224229" y="4505972"/>
            <a:ext cx="2292975" cy="16068"/>
          </a:xfrm>
          <a:custGeom>
            <a:avLst/>
            <a:gdLst/>
            <a:rect l="l" t="t" r="r" b="b"/>
            <a:pathLst>
              <a:path w="56742" h="944" extrusionOk="0">
                <a:moveTo>
                  <a:pt x="21596" y="0"/>
                </a:moveTo>
                <a:cubicBezTo>
                  <a:pt x="14471" y="0"/>
                  <a:pt x="7353" y="49"/>
                  <a:pt x="272" y="147"/>
                </a:cubicBezTo>
                <a:cubicBezTo>
                  <a:pt x="122" y="151"/>
                  <a:pt x="0" y="273"/>
                  <a:pt x="0" y="429"/>
                </a:cubicBezTo>
                <a:cubicBezTo>
                  <a:pt x="0" y="576"/>
                  <a:pt x="123" y="702"/>
                  <a:pt x="260" y="702"/>
                </a:cubicBezTo>
                <a:cubicBezTo>
                  <a:pt x="267" y="702"/>
                  <a:pt x="274" y="701"/>
                  <a:pt x="281" y="701"/>
                </a:cubicBezTo>
                <a:cubicBezTo>
                  <a:pt x="7359" y="603"/>
                  <a:pt x="14474" y="554"/>
                  <a:pt x="21597" y="554"/>
                </a:cubicBezTo>
                <a:cubicBezTo>
                  <a:pt x="33235" y="554"/>
                  <a:pt x="44896" y="684"/>
                  <a:pt x="56454" y="943"/>
                </a:cubicBezTo>
                <a:lnTo>
                  <a:pt x="56460" y="943"/>
                </a:lnTo>
                <a:cubicBezTo>
                  <a:pt x="56610" y="943"/>
                  <a:pt x="56732" y="827"/>
                  <a:pt x="56736" y="676"/>
                </a:cubicBezTo>
                <a:cubicBezTo>
                  <a:pt x="56741" y="521"/>
                  <a:pt x="56620" y="394"/>
                  <a:pt x="56465" y="389"/>
                </a:cubicBezTo>
                <a:cubicBezTo>
                  <a:pt x="44903" y="130"/>
                  <a:pt x="33239" y="0"/>
                  <a:pt x="2159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9" name="Google Shape;2189;p49"/>
          <p:cNvSpPr/>
          <p:nvPr/>
        </p:nvSpPr>
        <p:spPr>
          <a:xfrm>
            <a:off x="2219501" y="4553206"/>
            <a:ext cx="2296127" cy="15728"/>
          </a:xfrm>
          <a:custGeom>
            <a:avLst/>
            <a:gdLst/>
            <a:rect l="l" t="t" r="r" b="b"/>
            <a:pathLst>
              <a:path w="56820" h="924" extrusionOk="0">
                <a:moveTo>
                  <a:pt x="288" y="0"/>
                </a:moveTo>
                <a:cubicBezTo>
                  <a:pt x="161" y="0"/>
                  <a:pt x="5" y="117"/>
                  <a:pt x="5" y="272"/>
                </a:cubicBezTo>
                <a:cubicBezTo>
                  <a:pt x="1" y="423"/>
                  <a:pt x="117" y="549"/>
                  <a:pt x="272" y="554"/>
                </a:cubicBezTo>
                <a:cubicBezTo>
                  <a:pt x="4778" y="688"/>
                  <a:pt x="8893" y="720"/>
                  <a:pt x="12825" y="720"/>
                </a:cubicBezTo>
                <a:cubicBezTo>
                  <a:pt x="14447" y="720"/>
                  <a:pt x="16038" y="715"/>
                  <a:pt x="17612" y="709"/>
                </a:cubicBezTo>
                <a:cubicBezTo>
                  <a:pt x="19161" y="703"/>
                  <a:pt x="20676" y="699"/>
                  <a:pt x="22185" y="699"/>
                </a:cubicBezTo>
                <a:cubicBezTo>
                  <a:pt x="24534" y="699"/>
                  <a:pt x="26867" y="710"/>
                  <a:pt x="29286" y="749"/>
                </a:cubicBezTo>
                <a:cubicBezTo>
                  <a:pt x="34908" y="841"/>
                  <a:pt x="40738" y="923"/>
                  <a:pt x="46525" y="923"/>
                </a:cubicBezTo>
                <a:cubicBezTo>
                  <a:pt x="49902" y="923"/>
                  <a:pt x="53259" y="894"/>
                  <a:pt x="56548" y="821"/>
                </a:cubicBezTo>
                <a:cubicBezTo>
                  <a:pt x="56698" y="821"/>
                  <a:pt x="56820" y="695"/>
                  <a:pt x="56820" y="540"/>
                </a:cubicBezTo>
                <a:cubicBezTo>
                  <a:pt x="56815" y="391"/>
                  <a:pt x="56698" y="267"/>
                  <a:pt x="56541" y="267"/>
                </a:cubicBezTo>
                <a:cubicBezTo>
                  <a:pt x="56539" y="267"/>
                  <a:pt x="56536" y="267"/>
                  <a:pt x="56533" y="267"/>
                </a:cubicBezTo>
                <a:cubicBezTo>
                  <a:pt x="53217" y="339"/>
                  <a:pt x="49831" y="368"/>
                  <a:pt x="46427" y="368"/>
                </a:cubicBezTo>
                <a:cubicBezTo>
                  <a:pt x="40680" y="368"/>
                  <a:pt x="34884" y="286"/>
                  <a:pt x="29297" y="195"/>
                </a:cubicBezTo>
                <a:cubicBezTo>
                  <a:pt x="26984" y="155"/>
                  <a:pt x="24752" y="143"/>
                  <a:pt x="22513" y="143"/>
                </a:cubicBezTo>
                <a:cubicBezTo>
                  <a:pt x="20895" y="143"/>
                  <a:pt x="19273" y="149"/>
                  <a:pt x="17612" y="155"/>
                </a:cubicBezTo>
                <a:cubicBezTo>
                  <a:pt x="16038" y="161"/>
                  <a:pt x="14448" y="166"/>
                  <a:pt x="12827" y="166"/>
                </a:cubicBezTo>
                <a:cubicBezTo>
                  <a:pt x="8898" y="166"/>
                  <a:pt x="4790" y="135"/>
                  <a:pt x="288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190" name="Google Shape;2190;p49"/>
          <p:cNvGrpSpPr/>
          <p:nvPr/>
        </p:nvGrpSpPr>
        <p:grpSpPr>
          <a:xfrm rot="0">
            <a:off x="1648121" y="4506665"/>
            <a:ext cx="407683" cy="61866"/>
            <a:chOff x="7126144" y="4478908"/>
            <a:chExt cx="406140" cy="61631"/>
          </a:xfrm>
        </p:grpSpPr>
        <p:sp>
          <p:nvSpPr>
            <p:cNvPr id="2191" name="Google Shape;2191;p49"/>
            <p:cNvSpPr/>
            <p:nvPr/>
          </p:nvSpPr>
          <p:spPr>
            <a:xfrm>
              <a:off x="7132655" y="4478908"/>
              <a:ext cx="397883" cy="17718"/>
            </a:xfrm>
            <a:custGeom>
              <a:avLst/>
              <a:gdLst/>
              <a:rect l="l" t="t" r="r" b="b"/>
              <a:pathLst>
                <a:path w="23467" h="1045" extrusionOk="0">
                  <a:moveTo>
                    <a:pt x="23161" y="1"/>
                  </a:moveTo>
                  <a:cubicBezTo>
                    <a:pt x="23147" y="1"/>
                    <a:pt x="23132" y="2"/>
                    <a:pt x="23117" y="4"/>
                  </a:cubicBezTo>
                  <a:cubicBezTo>
                    <a:pt x="21208" y="349"/>
                    <a:pt x="19264" y="408"/>
                    <a:pt x="17277" y="447"/>
                  </a:cubicBezTo>
                  <a:cubicBezTo>
                    <a:pt x="15715" y="476"/>
                    <a:pt x="14145" y="490"/>
                    <a:pt x="12572" y="490"/>
                  </a:cubicBezTo>
                  <a:cubicBezTo>
                    <a:pt x="9595" y="490"/>
                    <a:pt x="6608" y="438"/>
                    <a:pt x="3649" y="331"/>
                  </a:cubicBezTo>
                  <a:lnTo>
                    <a:pt x="3518" y="325"/>
                  </a:lnTo>
                  <a:cubicBezTo>
                    <a:pt x="3001" y="306"/>
                    <a:pt x="2476" y="288"/>
                    <a:pt x="1949" y="288"/>
                  </a:cubicBezTo>
                  <a:cubicBezTo>
                    <a:pt x="1386" y="288"/>
                    <a:pt x="822" y="309"/>
                    <a:pt x="263" y="374"/>
                  </a:cubicBezTo>
                  <a:cubicBezTo>
                    <a:pt x="112" y="394"/>
                    <a:pt x="0" y="535"/>
                    <a:pt x="20" y="685"/>
                  </a:cubicBezTo>
                  <a:cubicBezTo>
                    <a:pt x="37" y="824"/>
                    <a:pt x="151" y="930"/>
                    <a:pt x="290" y="930"/>
                  </a:cubicBezTo>
                  <a:cubicBezTo>
                    <a:pt x="302" y="930"/>
                    <a:pt x="314" y="929"/>
                    <a:pt x="326" y="928"/>
                  </a:cubicBezTo>
                  <a:cubicBezTo>
                    <a:pt x="865" y="863"/>
                    <a:pt x="1415" y="842"/>
                    <a:pt x="1964" y="842"/>
                  </a:cubicBezTo>
                  <a:cubicBezTo>
                    <a:pt x="2479" y="842"/>
                    <a:pt x="2993" y="860"/>
                    <a:pt x="3498" y="879"/>
                  </a:cubicBezTo>
                  <a:lnTo>
                    <a:pt x="3630" y="885"/>
                  </a:lnTo>
                  <a:cubicBezTo>
                    <a:pt x="6608" y="991"/>
                    <a:pt x="9611" y="1044"/>
                    <a:pt x="12603" y="1044"/>
                  </a:cubicBezTo>
                  <a:cubicBezTo>
                    <a:pt x="14168" y="1044"/>
                    <a:pt x="15732" y="1030"/>
                    <a:pt x="17287" y="1001"/>
                  </a:cubicBezTo>
                  <a:cubicBezTo>
                    <a:pt x="19298" y="962"/>
                    <a:pt x="21266" y="903"/>
                    <a:pt x="23213" y="553"/>
                  </a:cubicBezTo>
                  <a:cubicBezTo>
                    <a:pt x="23365" y="524"/>
                    <a:pt x="23467" y="379"/>
                    <a:pt x="23437" y="228"/>
                  </a:cubicBezTo>
                  <a:cubicBezTo>
                    <a:pt x="23411" y="93"/>
                    <a:pt x="23294" y="1"/>
                    <a:pt x="2316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49"/>
            <p:cNvSpPr/>
            <p:nvPr/>
          </p:nvSpPr>
          <p:spPr>
            <a:xfrm>
              <a:off x="7126144" y="4526653"/>
              <a:ext cx="406140" cy="13886"/>
            </a:xfrm>
            <a:custGeom>
              <a:avLst/>
              <a:gdLst/>
              <a:rect l="l" t="t" r="r" b="b"/>
              <a:pathLst>
                <a:path w="23954" h="819" extrusionOk="0">
                  <a:moveTo>
                    <a:pt x="12933" y="0"/>
                  </a:moveTo>
                  <a:cubicBezTo>
                    <a:pt x="8705" y="0"/>
                    <a:pt x="4473" y="88"/>
                    <a:pt x="272" y="264"/>
                  </a:cubicBezTo>
                  <a:cubicBezTo>
                    <a:pt x="122" y="269"/>
                    <a:pt x="1" y="401"/>
                    <a:pt x="10" y="551"/>
                  </a:cubicBezTo>
                  <a:cubicBezTo>
                    <a:pt x="15" y="702"/>
                    <a:pt x="137" y="818"/>
                    <a:pt x="288" y="818"/>
                  </a:cubicBezTo>
                  <a:lnTo>
                    <a:pt x="297" y="818"/>
                  </a:lnTo>
                  <a:cubicBezTo>
                    <a:pt x="4472" y="645"/>
                    <a:pt x="8679" y="559"/>
                    <a:pt x="12882" y="559"/>
                  </a:cubicBezTo>
                  <a:cubicBezTo>
                    <a:pt x="16485" y="559"/>
                    <a:pt x="20085" y="622"/>
                    <a:pt x="23662" y="750"/>
                  </a:cubicBezTo>
                  <a:cubicBezTo>
                    <a:pt x="23817" y="745"/>
                    <a:pt x="23943" y="634"/>
                    <a:pt x="23947" y="482"/>
                  </a:cubicBezTo>
                  <a:cubicBezTo>
                    <a:pt x="23953" y="327"/>
                    <a:pt x="23831" y="201"/>
                    <a:pt x="23680" y="191"/>
                  </a:cubicBezTo>
                  <a:cubicBezTo>
                    <a:pt x="20115" y="64"/>
                    <a:pt x="16525" y="0"/>
                    <a:pt x="1293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93" name="Google Shape;2193;p49"/>
          <p:cNvSpPr/>
          <p:nvPr/>
        </p:nvSpPr>
        <p:spPr>
          <a:xfrm>
            <a:off x="4684211" y="4505972"/>
            <a:ext cx="2292975" cy="16068"/>
          </a:xfrm>
          <a:custGeom>
            <a:avLst/>
            <a:gdLst/>
            <a:rect l="l" t="t" r="r" b="b"/>
            <a:pathLst>
              <a:path w="56742" h="944" extrusionOk="0">
                <a:moveTo>
                  <a:pt x="21596" y="0"/>
                </a:moveTo>
                <a:cubicBezTo>
                  <a:pt x="14471" y="0"/>
                  <a:pt x="7353" y="49"/>
                  <a:pt x="272" y="147"/>
                </a:cubicBezTo>
                <a:cubicBezTo>
                  <a:pt x="122" y="151"/>
                  <a:pt x="0" y="273"/>
                  <a:pt x="0" y="429"/>
                </a:cubicBezTo>
                <a:cubicBezTo>
                  <a:pt x="0" y="576"/>
                  <a:pt x="123" y="702"/>
                  <a:pt x="260" y="702"/>
                </a:cubicBezTo>
                <a:cubicBezTo>
                  <a:pt x="267" y="702"/>
                  <a:pt x="274" y="701"/>
                  <a:pt x="281" y="701"/>
                </a:cubicBezTo>
                <a:cubicBezTo>
                  <a:pt x="7359" y="603"/>
                  <a:pt x="14474" y="554"/>
                  <a:pt x="21597" y="554"/>
                </a:cubicBezTo>
                <a:cubicBezTo>
                  <a:pt x="33235" y="554"/>
                  <a:pt x="44896" y="684"/>
                  <a:pt x="56454" y="943"/>
                </a:cubicBezTo>
                <a:lnTo>
                  <a:pt x="56460" y="943"/>
                </a:lnTo>
                <a:cubicBezTo>
                  <a:pt x="56610" y="943"/>
                  <a:pt x="56732" y="827"/>
                  <a:pt x="56736" y="676"/>
                </a:cubicBezTo>
                <a:cubicBezTo>
                  <a:pt x="56741" y="521"/>
                  <a:pt x="56620" y="394"/>
                  <a:pt x="56465" y="389"/>
                </a:cubicBezTo>
                <a:cubicBezTo>
                  <a:pt x="44903" y="130"/>
                  <a:pt x="33239" y="0"/>
                  <a:pt x="2159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4" name="Google Shape;2194;p49"/>
          <p:cNvSpPr/>
          <p:nvPr/>
        </p:nvSpPr>
        <p:spPr>
          <a:xfrm>
            <a:off x="4679483" y="4553206"/>
            <a:ext cx="2296127" cy="15728"/>
          </a:xfrm>
          <a:custGeom>
            <a:avLst/>
            <a:gdLst/>
            <a:rect l="l" t="t" r="r" b="b"/>
            <a:pathLst>
              <a:path w="56820" h="924" extrusionOk="0">
                <a:moveTo>
                  <a:pt x="288" y="0"/>
                </a:moveTo>
                <a:cubicBezTo>
                  <a:pt x="161" y="0"/>
                  <a:pt x="5" y="117"/>
                  <a:pt x="5" y="272"/>
                </a:cubicBezTo>
                <a:cubicBezTo>
                  <a:pt x="1" y="423"/>
                  <a:pt x="117" y="549"/>
                  <a:pt x="272" y="554"/>
                </a:cubicBezTo>
                <a:cubicBezTo>
                  <a:pt x="4778" y="688"/>
                  <a:pt x="8893" y="720"/>
                  <a:pt x="12825" y="720"/>
                </a:cubicBezTo>
                <a:cubicBezTo>
                  <a:pt x="14447" y="720"/>
                  <a:pt x="16038" y="715"/>
                  <a:pt x="17612" y="709"/>
                </a:cubicBezTo>
                <a:cubicBezTo>
                  <a:pt x="19161" y="703"/>
                  <a:pt x="20676" y="699"/>
                  <a:pt x="22185" y="699"/>
                </a:cubicBezTo>
                <a:cubicBezTo>
                  <a:pt x="24534" y="699"/>
                  <a:pt x="26867" y="710"/>
                  <a:pt x="29286" y="749"/>
                </a:cubicBezTo>
                <a:cubicBezTo>
                  <a:pt x="34908" y="841"/>
                  <a:pt x="40738" y="923"/>
                  <a:pt x="46525" y="923"/>
                </a:cubicBezTo>
                <a:cubicBezTo>
                  <a:pt x="49902" y="923"/>
                  <a:pt x="53259" y="894"/>
                  <a:pt x="56548" y="821"/>
                </a:cubicBezTo>
                <a:cubicBezTo>
                  <a:pt x="56698" y="821"/>
                  <a:pt x="56820" y="695"/>
                  <a:pt x="56820" y="540"/>
                </a:cubicBezTo>
                <a:cubicBezTo>
                  <a:pt x="56815" y="391"/>
                  <a:pt x="56698" y="267"/>
                  <a:pt x="56541" y="267"/>
                </a:cubicBezTo>
                <a:cubicBezTo>
                  <a:pt x="56539" y="267"/>
                  <a:pt x="56536" y="267"/>
                  <a:pt x="56533" y="267"/>
                </a:cubicBezTo>
                <a:cubicBezTo>
                  <a:pt x="53217" y="339"/>
                  <a:pt x="49831" y="368"/>
                  <a:pt x="46427" y="368"/>
                </a:cubicBezTo>
                <a:cubicBezTo>
                  <a:pt x="40680" y="368"/>
                  <a:pt x="34884" y="286"/>
                  <a:pt x="29297" y="195"/>
                </a:cubicBezTo>
                <a:cubicBezTo>
                  <a:pt x="26984" y="155"/>
                  <a:pt x="24752" y="143"/>
                  <a:pt x="22513" y="143"/>
                </a:cubicBezTo>
                <a:cubicBezTo>
                  <a:pt x="20895" y="143"/>
                  <a:pt x="19273" y="149"/>
                  <a:pt x="17612" y="155"/>
                </a:cubicBezTo>
                <a:cubicBezTo>
                  <a:pt x="16038" y="161"/>
                  <a:pt x="14448" y="166"/>
                  <a:pt x="12827" y="166"/>
                </a:cubicBezTo>
                <a:cubicBezTo>
                  <a:pt x="8898" y="166"/>
                  <a:pt x="4790" y="135"/>
                  <a:pt x="288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5" name="Google Shape;2195;p49"/>
          <p:cNvSpPr txBox="1"/>
          <p:nvPr/>
        </p:nvSpPr>
        <p:spPr>
          <a:xfrm>
            <a:off x="1571250" y="3628034"/>
            <a:ext cx="1171500" cy="282300"/>
          </a:xfrm>
          <a:prstGeom prst="rect">
            <a:avLst/>
          </a:prstGeom>
          <a:noFill/>
          <a:ln>
            <a:noFill/>
          </a:ln>
        </p:spPr>
        <p:txBody>
          <a:bodyPr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chemeClr val="accent3"/>
                </a:solidFill>
                <a:latin typeface="D2Coding"/>
                <a:ea typeface="D2Coding"/>
                <a:cs typeface="Sue Ellen Francisco"/>
                <a:sym typeface="Sue Ellen Francisco"/>
              </a:rPr>
              <a:t>GameObject</a:t>
            </a:r>
            <a:endParaRPr sz="1600">
              <a:solidFill>
                <a:schemeClr val="accent3"/>
              </a:solidFill>
              <a:latin typeface="D2Coding"/>
              <a:ea typeface="D2Coding"/>
              <a:cs typeface="Sue Ellen Francisco"/>
              <a:sym typeface="Sue Ellen Francisco"/>
            </a:endParaRPr>
          </a:p>
        </p:txBody>
      </p:sp>
      <p:sp>
        <p:nvSpPr>
          <p:cNvPr id="2196" name="Google Shape;2196;p49"/>
          <p:cNvSpPr txBox="1"/>
          <p:nvPr/>
        </p:nvSpPr>
        <p:spPr>
          <a:xfrm>
            <a:off x="1346086" y="2095745"/>
            <a:ext cx="1611600" cy="11142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?</a:t>
            </a:r>
            <a:endParaRPr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2197" name="Google Shape;2197;p49"/>
          <p:cNvSpPr txBox="1"/>
          <p:nvPr/>
        </p:nvSpPr>
        <p:spPr>
          <a:xfrm>
            <a:off x="3777188" y="1819373"/>
            <a:ext cx="1611600" cy="1623217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HP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Mana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level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Move(){</a:t>
            </a: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 이렇게 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}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Skill()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Attack(){ AAA }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2198" name="Google Shape;2198;p49"/>
          <p:cNvSpPr txBox="1"/>
          <p:nvPr/>
        </p:nvSpPr>
        <p:spPr>
          <a:xfrm>
            <a:off x="6208209" y="2028852"/>
            <a:ext cx="1611600" cy="12480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HP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level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Move(){ </a:t>
            </a: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저렇게 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}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Attack(){</a:t>
            </a: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BBB</a:t>
            </a: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}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2199" name="Google Shape;2199;p49"/>
          <p:cNvSpPr txBox="1"/>
          <p:nvPr/>
        </p:nvSpPr>
        <p:spPr>
          <a:xfrm>
            <a:off x="4002158" y="3628034"/>
            <a:ext cx="1171500" cy="282300"/>
          </a:xfrm>
          <a:prstGeom prst="rect">
            <a:avLst/>
          </a:prstGeom>
          <a:noFill/>
          <a:ln>
            <a:noFill/>
          </a:ln>
        </p:spPr>
        <p:txBody>
          <a:bodyPr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chemeClr val="accent2"/>
                </a:solidFill>
                <a:latin typeface="D2Coding"/>
                <a:ea typeface="D2Coding"/>
                <a:cs typeface="Sue Ellen Francisco"/>
                <a:sym typeface="Sue Ellen Francisco"/>
              </a:rPr>
              <a:t>Champion</a:t>
            </a:r>
            <a:endParaRPr sz="1600">
              <a:solidFill>
                <a:schemeClr val="accent2"/>
              </a:solidFill>
              <a:latin typeface="D2Coding"/>
              <a:ea typeface="D2Coding"/>
              <a:cs typeface="Sue Ellen Francisco"/>
              <a:sym typeface="Sue Ellen Francisco"/>
            </a:endParaRPr>
          </a:p>
        </p:txBody>
      </p:sp>
      <p:sp>
        <p:nvSpPr>
          <p:cNvPr id="2200" name="Google Shape;2200;p49"/>
          <p:cNvSpPr txBox="1"/>
          <p:nvPr/>
        </p:nvSpPr>
        <p:spPr>
          <a:xfrm>
            <a:off x="6423277" y="3628034"/>
            <a:ext cx="1171500" cy="282300"/>
          </a:xfrm>
          <a:prstGeom prst="rect">
            <a:avLst/>
          </a:prstGeom>
          <a:noFill/>
          <a:ln>
            <a:noFill/>
          </a:ln>
        </p:spPr>
        <p:txBody>
          <a:bodyPr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chemeClr val="accent1"/>
                </a:solidFill>
                <a:latin typeface="d2"/>
                <a:ea typeface="Sue Ellen Francisco"/>
                <a:cs typeface="Sue Ellen Francisco"/>
                <a:sym typeface="Sue Ellen Francisco"/>
              </a:rPr>
              <a:t>Minion</a:t>
            </a:r>
            <a:endParaRPr sz="1600">
              <a:solidFill>
                <a:schemeClr val="accent1"/>
              </a:solidFill>
              <a:latin typeface="d2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01" name="Google Shape;2201;p49"/>
          <p:cNvSpPr/>
          <p:nvPr/>
        </p:nvSpPr>
        <p:spPr>
          <a:xfrm flipH="1">
            <a:off x="2074550" y="4474355"/>
            <a:ext cx="126642" cy="126831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02" name="Google Shape;2202;p49"/>
          <p:cNvSpPr/>
          <p:nvPr/>
        </p:nvSpPr>
        <p:spPr>
          <a:xfrm flipH="1">
            <a:off x="4527847" y="4474355"/>
            <a:ext cx="126642" cy="126831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03" name="Google Shape;2203;p49"/>
          <p:cNvSpPr/>
          <p:nvPr/>
        </p:nvSpPr>
        <p:spPr>
          <a:xfrm flipH="1">
            <a:off x="6994954" y="4474355"/>
            <a:ext cx="126642" cy="126831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22" name="Google Shape;2222;p49"/>
          <p:cNvSpPr txBox="1">
            <a:spLocks noGrp="1"/>
          </p:cNvSpPr>
          <p:nvPr>
            <p:ph type="title" idx="0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2"/>
                </a:solidFill>
                <a:latin typeface="D2Coding"/>
                <a:ea typeface="D2Coding"/>
              </a:rPr>
              <a:t>만약 </a:t>
            </a:r>
            <a:r>
              <a:rPr lang="en-US" altLang="ko-KR">
                <a:solidFill>
                  <a:schemeClr val="dk2"/>
                </a:solidFill>
                <a:latin typeface="D2Coding"/>
                <a:ea typeface="D2Coding"/>
              </a:rPr>
              <a:t>LOL </a:t>
            </a:r>
            <a:r>
              <a:rPr lang="ko-KR" altLang="en-US">
                <a:solidFill>
                  <a:schemeClr val="dk2"/>
                </a:solidFill>
                <a:latin typeface="D2Coding"/>
                <a:ea typeface="D2Coding"/>
              </a:rPr>
              <a:t>이라면</a:t>
            </a:r>
            <a:endParaRPr>
              <a:solidFill>
                <a:schemeClr val="dk2"/>
              </a:solidFill>
              <a:latin typeface="D2Coding"/>
              <a:ea typeface="D2Coding"/>
            </a:endParaRPr>
          </a:p>
        </p:txBody>
      </p:sp>
      <p:sp>
        <p:nvSpPr>
          <p:cNvPr id="60" name="Google Shape;2196;p49"/>
          <p:cNvSpPr txBox="1"/>
          <p:nvPr/>
        </p:nvSpPr>
        <p:spPr>
          <a:xfrm>
            <a:off x="1304558" y="871461"/>
            <a:ext cx="1611600" cy="11142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부모</a:t>
            </a:r>
            <a:endParaRPr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61" name="Google Shape;2196;p49"/>
          <p:cNvSpPr txBox="1"/>
          <p:nvPr/>
        </p:nvSpPr>
        <p:spPr>
          <a:xfrm>
            <a:off x="3758947" y="860016"/>
            <a:ext cx="1611600" cy="11142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자식</a:t>
            </a:r>
            <a:endParaRPr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62" name="Google Shape;2196;p49"/>
          <p:cNvSpPr txBox="1"/>
          <p:nvPr/>
        </p:nvSpPr>
        <p:spPr>
          <a:xfrm>
            <a:off x="6227842" y="871461"/>
            <a:ext cx="1611600" cy="11142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자식</a:t>
            </a:r>
            <a:endParaRPr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9"/>
          <p:cNvSpPr/>
          <p:nvPr/>
        </p:nvSpPr>
        <p:spPr>
          <a:xfrm>
            <a:off x="6046864" y="1065966"/>
            <a:ext cx="1972992" cy="3096670"/>
          </a:xfrm>
          <a:custGeom>
            <a:avLst/>
            <a:gdLst/>
            <a:rect l="l" t="t" r="r" b="b"/>
            <a:pathLst>
              <a:path w="115922" h="181943" extrusionOk="0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6" name="Google Shape;2166;p49"/>
          <p:cNvSpPr/>
          <p:nvPr/>
        </p:nvSpPr>
        <p:spPr>
          <a:xfrm>
            <a:off x="7046500" y="4127132"/>
            <a:ext cx="15556" cy="321355"/>
          </a:xfrm>
          <a:custGeom>
            <a:avLst/>
            <a:gdLst/>
            <a:rect l="l" t="t" r="r" b="b"/>
            <a:pathLst>
              <a:path w="914" h="18881" extrusionOk="0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7" name="Google Shape;2167;p49"/>
          <p:cNvSpPr/>
          <p:nvPr/>
        </p:nvSpPr>
        <p:spPr>
          <a:xfrm>
            <a:off x="6961978" y="4438445"/>
            <a:ext cx="192275" cy="193620"/>
          </a:xfrm>
          <a:custGeom>
            <a:avLst/>
            <a:gdLst/>
            <a:rect l="l" t="t" r="r" b="b"/>
            <a:pathLst>
              <a:path w="11297" h="11376" extrusionOk="0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8" name="Google Shape;2168;p49"/>
          <p:cNvSpPr/>
          <p:nvPr/>
        </p:nvSpPr>
        <p:spPr>
          <a:xfrm>
            <a:off x="6188181" y="4150033"/>
            <a:ext cx="706109" cy="91874"/>
          </a:xfrm>
          <a:custGeom>
            <a:avLst/>
            <a:gdLst/>
            <a:rect l="l" t="t" r="r" b="b"/>
            <a:pathLst>
              <a:path w="41487" h="5398" extrusionOk="0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9" name="Google Shape;2169;p49"/>
          <p:cNvSpPr/>
          <p:nvPr/>
        </p:nvSpPr>
        <p:spPr>
          <a:xfrm>
            <a:off x="7615819" y="4123584"/>
            <a:ext cx="291995" cy="47196"/>
          </a:xfrm>
          <a:custGeom>
            <a:avLst/>
            <a:gdLst/>
            <a:rect l="l" t="t" r="r" b="b"/>
            <a:pathLst>
              <a:path w="17156" h="2773" extrusionOk="0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0" name="Google Shape;2170;p49"/>
          <p:cNvSpPr/>
          <p:nvPr/>
        </p:nvSpPr>
        <p:spPr>
          <a:xfrm>
            <a:off x="6935291" y="4211407"/>
            <a:ext cx="66310" cy="12969"/>
          </a:xfrm>
          <a:custGeom>
            <a:avLst/>
            <a:gdLst/>
            <a:rect l="l" t="t" r="r" b="b"/>
            <a:pathLst>
              <a:path w="3896" h="762" extrusionOk="0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1" name="Google Shape;2171;p49"/>
          <p:cNvSpPr/>
          <p:nvPr/>
        </p:nvSpPr>
        <p:spPr>
          <a:xfrm>
            <a:off x="6327337" y="3528044"/>
            <a:ext cx="1486033" cy="32576"/>
          </a:xfrm>
          <a:custGeom>
            <a:avLst/>
            <a:gdLst/>
            <a:rect l="l" t="t" r="r" b="b"/>
            <a:pathLst>
              <a:path w="87311" h="1914" extrusionOk="0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2" name="Google Shape;2172;p49"/>
          <p:cNvSpPr/>
          <p:nvPr/>
        </p:nvSpPr>
        <p:spPr>
          <a:xfrm>
            <a:off x="3578251" y="1065966"/>
            <a:ext cx="1972992" cy="3096670"/>
          </a:xfrm>
          <a:custGeom>
            <a:avLst/>
            <a:gdLst/>
            <a:rect l="l" t="t" r="r" b="b"/>
            <a:pathLst>
              <a:path w="115922" h="181943" extrusionOk="0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577887" y="4127132"/>
            <a:ext cx="15556" cy="321355"/>
          </a:xfrm>
          <a:custGeom>
            <a:avLst/>
            <a:gdLst/>
            <a:rect l="l" t="t" r="r" b="b"/>
            <a:pathLst>
              <a:path w="914" h="18881" extrusionOk="0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493365" y="4438445"/>
            <a:ext cx="192275" cy="193620"/>
          </a:xfrm>
          <a:custGeom>
            <a:avLst/>
            <a:gdLst/>
            <a:rect l="l" t="t" r="r" b="b"/>
            <a:pathLst>
              <a:path w="11297" h="11376" extrusionOk="0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3719568" y="4150033"/>
            <a:ext cx="706109" cy="91874"/>
          </a:xfrm>
          <a:custGeom>
            <a:avLst/>
            <a:gdLst/>
            <a:rect l="l" t="t" r="r" b="b"/>
            <a:pathLst>
              <a:path w="41487" h="5398" extrusionOk="0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6" name="Google Shape;2176;p49"/>
          <p:cNvSpPr/>
          <p:nvPr/>
        </p:nvSpPr>
        <p:spPr>
          <a:xfrm>
            <a:off x="5147206" y="4123584"/>
            <a:ext cx="291995" cy="47196"/>
          </a:xfrm>
          <a:custGeom>
            <a:avLst/>
            <a:gdLst/>
            <a:rect l="l" t="t" r="r" b="b"/>
            <a:pathLst>
              <a:path w="17156" h="2773" extrusionOk="0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7" name="Google Shape;2177;p49"/>
          <p:cNvSpPr/>
          <p:nvPr/>
        </p:nvSpPr>
        <p:spPr>
          <a:xfrm>
            <a:off x="4466678" y="4211407"/>
            <a:ext cx="66310" cy="12969"/>
          </a:xfrm>
          <a:custGeom>
            <a:avLst/>
            <a:gdLst/>
            <a:rect l="l" t="t" r="r" b="b"/>
            <a:pathLst>
              <a:path w="3896" h="762" extrusionOk="0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8" name="Google Shape;2178;p49"/>
          <p:cNvSpPr/>
          <p:nvPr/>
        </p:nvSpPr>
        <p:spPr>
          <a:xfrm>
            <a:off x="3858724" y="3505721"/>
            <a:ext cx="1486033" cy="32576"/>
          </a:xfrm>
          <a:custGeom>
            <a:avLst/>
            <a:gdLst/>
            <a:rect l="l" t="t" r="r" b="b"/>
            <a:pathLst>
              <a:path w="87311" h="1914" extrusionOk="0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9" name="Google Shape;2179;p49"/>
          <p:cNvSpPr/>
          <p:nvPr/>
        </p:nvSpPr>
        <p:spPr>
          <a:xfrm>
            <a:off x="1123862" y="1065966"/>
            <a:ext cx="1972992" cy="3096670"/>
          </a:xfrm>
          <a:custGeom>
            <a:avLst/>
            <a:gdLst/>
            <a:rect l="l" t="t" r="r" b="b"/>
            <a:pathLst>
              <a:path w="115922" h="181943" extrusionOk="0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0" name="Google Shape;2180;p49"/>
          <p:cNvSpPr/>
          <p:nvPr/>
        </p:nvSpPr>
        <p:spPr>
          <a:xfrm>
            <a:off x="2123498" y="4127132"/>
            <a:ext cx="15556" cy="321355"/>
          </a:xfrm>
          <a:custGeom>
            <a:avLst/>
            <a:gdLst/>
            <a:rect l="l" t="t" r="r" b="b"/>
            <a:pathLst>
              <a:path w="914" h="18881" extrusionOk="0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1" name="Google Shape;2181;p49"/>
          <p:cNvSpPr/>
          <p:nvPr/>
        </p:nvSpPr>
        <p:spPr>
          <a:xfrm>
            <a:off x="2038977" y="4438445"/>
            <a:ext cx="192275" cy="193620"/>
          </a:xfrm>
          <a:custGeom>
            <a:avLst/>
            <a:gdLst/>
            <a:rect l="l" t="t" r="r" b="b"/>
            <a:pathLst>
              <a:path w="11297" h="11376" extrusionOk="0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2" name="Google Shape;2182;p49"/>
          <p:cNvSpPr/>
          <p:nvPr/>
        </p:nvSpPr>
        <p:spPr>
          <a:xfrm>
            <a:off x="1265179" y="4150033"/>
            <a:ext cx="706109" cy="91874"/>
          </a:xfrm>
          <a:custGeom>
            <a:avLst/>
            <a:gdLst/>
            <a:rect l="l" t="t" r="r" b="b"/>
            <a:pathLst>
              <a:path w="41487" h="5398" extrusionOk="0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3" name="Google Shape;2183;p49"/>
          <p:cNvSpPr/>
          <p:nvPr/>
        </p:nvSpPr>
        <p:spPr>
          <a:xfrm>
            <a:off x="2692817" y="4123584"/>
            <a:ext cx="291995" cy="47196"/>
          </a:xfrm>
          <a:custGeom>
            <a:avLst/>
            <a:gdLst/>
            <a:rect l="l" t="t" r="r" b="b"/>
            <a:pathLst>
              <a:path w="17156" h="2773" extrusionOk="0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4" name="Google Shape;2184;p49"/>
          <p:cNvSpPr/>
          <p:nvPr/>
        </p:nvSpPr>
        <p:spPr>
          <a:xfrm>
            <a:off x="2012289" y="4211407"/>
            <a:ext cx="66310" cy="12969"/>
          </a:xfrm>
          <a:custGeom>
            <a:avLst/>
            <a:gdLst/>
            <a:rect l="l" t="t" r="r" b="b"/>
            <a:pathLst>
              <a:path w="3896" h="762" extrusionOk="0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5" name="Google Shape;2185;p49"/>
          <p:cNvSpPr/>
          <p:nvPr/>
        </p:nvSpPr>
        <p:spPr>
          <a:xfrm>
            <a:off x="1404335" y="3505721"/>
            <a:ext cx="1486033" cy="32576"/>
          </a:xfrm>
          <a:custGeom>
            <a:avLst/>
            <a:gdLst/>
            <a:rect l="l" t="t" r="r" b="b"/>
            <a:pathLst>
              <a:path w="87311" h="1914" extrusionOk="0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6" name="Google Shape;2186;p49"/>
          <p:cNvSpPr/>
          <p:nvPr/>
        </p:nvSpPr>
        <p:spPr>
          <a:xfrm>
            <a:off x="7145494" y="4506665"/>
            <a:ext cx="399395" cy="17785"/>
          </a:xfrm>
          <a:custGeom>
            <a:avLst/>
            <a:gdLst/>
            <a:rect l="l" t="t" r="r" b="b"/>
            <a:pathLst>
              <a:path w="23467" h="1045" extrusionOk="0">
                <a:moveTo>
                  <a:pt x="23161" y="1"/>
                </a:moveTo>
                <a:cubicBezTo>
                  <a:pt x="23147" y="1"/>
                  <a:pt x="23132" y="2"/>
                  <a:pt x="23117" y="4"/>
                </a:cubicBezTo>
                <a:cubicBezTo>
                  <a:pt x="21208" y="349"/>
                  <a:pt x="19264" y="408"/>
                  <a:pt x="17277" y="447"/>
                </a:cubicBezTo>
                <a:cubicBezTo>
                  <a:pt x="15715" y="476"/>
                  <a:pt x="14145" y="490"/>
                  <a:pt x="12572" y="490"/>
                </a:cubicBezTo>
                <a:cubicBezTo>
                  <a:pt x="9595" y="490"/>
                  <a:pt x="6608" y="438"/>
                  <a:pt x="3649" y="331"/>
                </a:cubicBezTo>
                <a:lnTo>
                  <a:pt x="3518" y="325"/>
                </a:lnTo>
                <a:cubicBezTo>
                  <a:pt x="3001" y="306"/>
                  <a:pt x="2476" y="288"/>
                  <a:pt x="1949" y="288"/>
                </a:cubicBezTo>
                <a:cubicBezTo>
                  <a:pt x="1386" y="288"/>
                  <a:pt x="822" y="309"/>
                  <a:pt x="263" y="374"/>
                </a:cubicBezTo>
                <a:cubicBezTo>
                  <a:pt x="112" y="394"/>
                  <a:pt x="0" y="535"/>
                  <a:pt x="20" y="685"/>
                </a:cubicBezTo>
                <a:cubicBezTo>
                  <a:pt x="37" y="824"/>
                  <a:pt x="151" y="930"/>
                  <a:pt x="290" y="930"/>
                </a:cubicBezTo>
                <a:cubicBezTo>
                  <a:pt x="302" y="930"/>
                  <a:pt x="314" y="929"/>
                  <a:pt x="326" y="928"/>
                </a:cubicBezTo>
                <a:cubicBezTo>
                  <a:pt x="865" y="863"/>
                  <a:pt x="1415" y="842"/>
                  <a:pt x="1964" y="842"/>
                </a:cubicBezTo>
                <a:cubicBezTo>
                  <a:pt x="2479" y="842"/>
                  <a:pt x="2993" y="860"/>
                  <a:pt x="3498" y="879"/>
                </a:cubicBezTo>
                <a:lnTo>
                  <a:pt x="3630" y="885"/>
                </a:lnTo>
                <a:cubicBezTo>
                  <a:pt x="6608" y="991"/>
                  <a:pt x="9611" y="1044"/>
                  <a:pt x="12603" y="1044"/>
                </a:cubicBezTo>
                <a:cubicBezTo>
                  <a:pt x="14168" y="1044"/>
                  <a:pt x="15732" y="1030"/>
                  <a:pt x="17287" y="1001"/>
                </a:cubicBezTo>
                <a:cubicBezTo>
                  <a:pt x="19298" y="962"/>
                  <a:pt x="21266" y="903"/>
                  <a:pt x="23213" y="553"/>
                </a:cubicBezTo>
                <a:cubicBezTo>
                  <a:pt x="23365" y="524"/>
                  <a:pt x="23467" y="379"/>
                  <a:pt x="23437" y="228"/>
                </a:cubicBezTo>
                <a:cubicBezTo>
                  <a:pt x="23411" y="93"/>
                  <a:pt x="23294" y="1"/>
                  <a:pt x="23161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7" name="Google Shape;2187;p49"/>
          <p:cNvSpPr/>
          <p:nvPr/>
        </p:nvSpPr>
        <p:spPr>
          <a:xfrm>
            <a:off x="7138958" y="4554592"/>
            <a:ext cx="407683" cy="13939"/>
          </a:xfrm>
          <a:custGeom>
            <a:avLst/>
            <a:gdLst/>
            <a:rect l="l" t="t" r="r" b="b"/>
            <a:pathLst>
              <a:path w="23954" h="819" extrusionOk="0">
                <a:moveTo>
                  <a:pt x="12933" y="0"/>
                </a:moveTo>
                <a:cubicBezTo>
                  <a:pt x="8705" y="0"/>
                  <a:pt x="4473" y="88"/>
                  <a:pt x="272" y="264"/>
                </a:cubicBezTo>
                <a:cubicBezTo>
                  <a:pt x="122" y="269"/>
                  <a:pt x="1" y="401"/>
                  <a:pt x="10" y="551"/>
                </a:cubicBezTo>
                <a:cubicBezTo>
                  <a:pt x="15" y="702"/>
                  <a:pt x="137" y="818"/>
                  <a:pt x="288" y="818"/>
                </a:cubicBezTo>
                <a:lnTo>
                  <a:pt x="297" y="818"/>
                </a:lnTo>
                <a:cubicBezTo>
                  <a:pt x="4472" y="645"/>
                  <a:pt x="8679" y="559"/>
                  <a:pt x="12882" y="559"/>
                </a:cubicBezTo>
                <a:cubicBezTo>
                  <a:pt x="16485" y="559"/>
                  <a:pt x="20085" y="622"/>
                  <a:pt x="23662" y="750"/>
                </a:cubicBezTo>
                <a:cubicBezTo>
                  <a:pt x="23817" y="745"/>
                  <a:pt x="23943" y="634"/>
                  <a:pt x="23947" y="482"/>
                </a:cubicBezTo>
                <a:cubicBezTo>
                  <a:pt x="23953" y="327"/>
                  <a:pt x="23831" y="201"/>
                  <a:pt x="23680" y="191"/>
                </a:cubicBezTo>
                <a:cubicBezTo>
                  <a:pt x="20115" y="64"/>
                  <a:pt x="16525" y="0"/>
                  <a:pt x="12933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8" name="Google Shape;2188;p49"/>
          <p:cNvSpPr/>
          <p:nvPr/>
        </p:nvSpPr>
        <p:spPr>
          <a:xfrm>
            <a:off x="2224229" y="4505972"/>
            <a:ext cx="2292975" cy="16068"/>
          </a:xfrm>
          <a:custGeom>
            <a:avLst/>
            <a:gdLst/>
            <a:rect l="l" t="t" r="r" b="b"/>
            <a:pathLst>
              <a:path w="56742" h="944" extrusionOk="0">
                <a:moveTo>
                  <a:pt x="21596" y="0"/>
                </a:moveTo>
                <a:cubicBezTo>
                  <a:pt x="14471" y="0"/>
                  <a:pt x="7353" y="49"/>
                  <a:pt x="272" y="147"/>
                </a:cubicBezTo>
                <a:cubicBezTo>
                  <a:pt x="122" y="151"/>
                  <a:pt x="0" y="273"/>
                  <a:pt x="0" y="429"/>
                </a:cubicBezTo>
                <a:cubicBezTo>
                  <a:pt x="0" y="576"/>
                  <a:pt x="123" y="702"/>
                  <a:pt x="260" y="702"/>
                </a:cubicBezTo>
                <a:cubicBezTo>
                  <a:pt x="267" y="702"/>
                  <a:pt x="274" y="701"/>
                  <a:pt x="281" y="701"/>
                </a:cubicBezTo>
                <a:cubicBezTo>
                  <a:pt x="7359" y="603"/>
                  <a:pt x="14474" y="554"/>
                  <a:pt x="21597" y="554"/>
                </a:cubicBezTo>
                <a:cubicBezTo>
                  <a:pt x="33235" y="554"/>
                  <a:pt x="44896" y="684"/>
                  <a:pt x="56454" y="943"/>
                </a:cubicBezTo>
                <a:lnTo>
                  <a:pt x="56460" y="943"/>
                </a:lnTo>
                <a:cubicBezTo>
                  <a:pt x="56610" y="943"/>
                  <a:pt x="56732" y="827"/>
                  <a:pt x="56736" y="676"/>
                </a:cubicBezTo>
                <a:cubicBezTo>
                  <a:pt x="56741" y="521"/>
                  <a:pt x="56620" y="394"/>
                  <a:pt x="56465" y="389"/>
                </a:cubicBezTo>
                <a:cubicBezTo>
                  <a:pt x="44903" y="130"/>
                  <a:pt x="33239" y="0"/>
                  <a:pt x="2159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9" name="Google Shape;2189;p49"/>
          <p:cNvSpPr/>
          <p:nvPr/>
        </p:nvSpPr>
        <p:spPr>
          <a:xfrm>
            <a:off x="2219501" y="4553206"/>
            <a:ext cx="2296127" cy="15728"/>
          </a:xfrm>
          <a:custGeom>
            <a:avLst/>
            <a:gdLst/>
            <a:rect l="l" t="t" r="r" b="b"/>
            <a:pathLst>
              <a:path w="56820" h="924" extrusionOk="0">
                <a:moveTo>
                  <a:pt x="288" y="0"/>
                </a:moveTo>
                <a:cubicBezTo>
                  <a:pt x="161" y="0"/>
                  <a:pt x="5" y="117"/>
                  <a:pt x="5" y="272"/>
                </a:cubicBezTo>
                <a:cubicBezTo>
                  <a:pt x="1" y="423"/>
                  <a:pt x="117" y="549"/>
                  <a:pt x="272" y="554"/>
                </a:cubicBezTo>
                <a:cubicBezTo>
                  <a:pt x="4778" y="688"/>
                  <a:pt x="8893" y="720"/>
                  <a:pt x="12825" y="720"/>
                </a:cubicBezTo>
                <a:cubicBezTo>
                  <a:pt x="14447" y="720"/>
                  <a:pt x="16038" y="715"/>
                  <a:pt x="17612" y="709"/>
                </a:cubicBezTo>
                <a:cubicBezTo>
                  <a:pt x="19161" y="703"/>
                  <a:pt x="20676" y="699"/>
                  <a:pt x="22185" y="699"/>
                </a:cubicBezTo>
                <a:cubicBezTo>
                  <a:pt x="24534" y="699"/>
                  <a:pt x="26867" y="710"/>
                  <a:pt x="29286" y="749"/>
                </a:cubicBezTo>
                <a:cubicBezTo>
                  <a:pt x="34908" y="841"/>
                  <a:pt x="40738" y="923"/>
                  <a:pt x="46525" y="923"/>
                </a:cubicBezTo>
                <a:cubicBezTo>
                  <a:pt x="49902" y="923"/>
                  <a:pt x="53259" y="894"/>
                  <a:pt x="56548" y="821"/>
                </a:cubicBezTo>
                <a:cubicBezTo>
                  <a:pt x="56698" y="821"/>
                  <a:pt x="56820" y="695"/>
                  <a:pt x="56820" y="540"/>
                </a:cubicBezTo>
                <a:cubicBezTo>
                  <a:pt x="56815" y="391"/>
                  <a:pt x="56698" y="267"/>
                  <a:pt x="56541" y="267"/>
                </a:cubicBezTo>
                <a:cubicBezTo>
                  <a:pt x="56539" y="267"/>
                  <a:pt x="56536" y="267"/>
                  <a:pt x="56533" y="267"/>
                </a:cubicBezTo>
                <a:cubicBezTo>
                  <a:pt x="53217" y="339"/>
                  <a:pt x="49831" y="368"/>
                  <a:pt x="46427" y="368"/>
                </a:cubicBezTo>
                <a:cubicBezTo>
                  <a:pt x="40680" y="368"/>
                  <a:pt x="34884" y="286"/>
                  <a:pt x="29297" y="195"/>
                </a:cubicBezTo>
                <a:cubicBezTo>
                  <a:pt x="26984" y="155"/>
                  <a:pt x="24752" y="143"/>
                  <a:pt x="22513" y="143"/>
                </a:cubicBezTo>
                <a:cubicBezTo>
                  <a:pt x="20895" y="143"/>
                  <a:pt x="19273" y="149"/>
                  <a:pt x="17612" y="155"/>
                </a:cubicBezTo>
                <a:cubicBezTo>
                  <a:pt x="16038" y="161"/>
                  <a:pt x="14448" y="166"/>
                  <a:pt x="12827" y="166"/>
                </a:cubicBezTo>
                <a:cubicBezTo>
                  <a:pt x="8898" y="166"/>
                  <a:pt x="4790" y="135"/>
                  <a:pt x="288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190" name="Google Shape;2190;p49"/>
          <p:cNvGrpSpPr/>
          <p:nvPr/>
        </p:nvGrpSpPr>
        <p:grpSpPr>
          <a:xfrm rot="0">
            <a:off x="1648121" y="4506665"/>
            <a:ext cx="407683" cy="61866"/>
            <a:chOff x="7126144" y="4478908"/>
            <a:chExt cx="406140" cy="61631"/>
          </a:xfrm>
        </p:grpSpPr>
        <p:sp>
          <p:nvSpPr>
            <p:cNvPr id="2191" name="Google Shape;2191;p49"/>
            <p:cNvSpPr/>
            <p:nvPr/>
          </p:nvSpPr>
          <p:spPr>
            <a:xfrm>
              <a:off x="7132655" y="4478908"/>
              <a:ext cx="397883" cy="17718"/>
            </a:xfrm>
            <a:custGeom>
              <a:avLst/>
              <a:gdLst/>
              <a:rect l="l" t="t" r="r" b="b"/>
              <a:pathLst>
                <a:path w="23467" h="1045" extrusionOk="0">
                  <a:moveTo>
                    <a:pt x="23161" y="1"/>
                  </a:moveTo>
                  <a:cubicBezTo>
                    <a:pt x="23147" y="1"/>
                    <a:pt x="23132" y="2"/>
                    <a:pt x="23117" y="4"/>
                  </a:cubicBezTo>
                  <a:cubicBezTo>
                    <a:pt x="21208" y="349"/>
                    <a:pt x="19264" y="408"/>
                    <a:pt x="17277" y="447"/>
                  </a:cubicBezTo>
                  <a:cubicBezTo>
                    <a:pt x="15715" y="476"/>
                    <a:pt x="14145" y="490"/>
                    <a:pt x="12572" y="490"/>
                  </a:cubicBezTo>
                  <a:cubicBezTo>
                    <a:pt x="9595" y="490"/>
                    <a:pt x="6608" y="438"/>
                    <a:pt x="3649" y="331"/>
                  </a:cubicBezTo>
                  <a:lnTo>
                    <a:pt x="3518" y="325"/>
                  </a:lnTo>
                  <a:cubicBezTo>
                    <a:pt x="3001" y="306"/>
                    <a:pt x="2476" y="288"/>
                    <a:pt x="1949" y="288"/>
                  </a:cubicBezTo>
                  <a:cubicBezTo>
                    <a:pt x="1386" y="288"/>
                    <a:pt x="822" y="309"/>
                    <a:pt x="263" y="374"/>
                  </a:cubicBezTo>
                  <a:cubicBezTo>
                    <a:pt x="112" y="394"/>
                    <a:pt x="0" y="535"/>
                    <a:pt x="20" y="685"/>
                  </a:cubicBezTo>
                  <a:cubicBezTo>
                    <a:pt x="37" y="824"/>
                    <a:pt x="151" y="930"/>
                    <a:pt x="290" y="930"/>
                  </a:cubicBezTo>
                  <a:cubicBezTo>
                    <a:pt x="302" y="930"/>
                    <a:pt x="314" y="929"/>
                    <a:pt x="326" y="928"/>
                  </a:cubicBezTo>
                  <a:cubicBezTo>
                    <a:pt x="865" y="863"/>
                    <a:pt x="1415" y="842"/>
                    <a:pt x="1964" y="842"/>
                  </a:cubicBezTo>
                  <a:cubicBezTo>
                    <a:pt x="2479" y="842"/>
                    <a:pt x="2993" y="860"/>
                    <a:pt x="3498" y="879"/>
                  </a:cubicBezTo>
                  <a:lnTo>
                    <a:pt x="3630" y="885"/>
                  </a:lnTo>
                  <a:cubicBezTo>
                    <a:pt x="6608" y="991"/>
                    <a:pt x="9611" y="1044"/>
                    <a:pt x="12603" y="1044"/>
                  </a:cubicBezTo>
                  <a:cubicBezTo>
                    <a:pt x="14168" y="1044"/>
                    <a:pt x="15732" y="1030"/>
                    <a:pt x="17287" y="1001"/>
                  </a:cubicBezTo>
                  <a:cubicBezTo>
                    <a:pt x="19298" y="962"/>
                    <a:pt x="21266" y="903"/>
                    <a:pt x="23213" y="553"/>
                  </a:cubicBezTo>
                  <a:cubicBezTo>
                    <a:pt x="23365" y="524"/>
                    <a:pt x="23467" y="379"/>
                    <a:pt x="23437" y="228"/>
                  </a:cubicBezTo>
                  <a:cubicBezTo>
                    <a:pt x="23411" y="93"/>
                    <a:pt x="23294" y="1"/>
                    <a:pt x="2316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49"/>
            <p:cNvSpPr/>
            <p:nvPr/>
          </p:nvSpPr>
          <p:spPr>
            <a:xfrm>
              <a:off x="7126144" y="4526653"/>
              <a:ext cx="406140" cy="13886"/>
            </a:xfrm>
            <a:custGeom>
              <a:avLst/>
              <a:gdLst/>
              <a:rect l="l" t="t" r="r" b="b"/>
              <a:pathLst>
                <a:path w="23954" h="819" extrusionOk="0">
                  <a:moveTo>
                    <a:pt x="12933" y="0"/>
                  </a:moveTo>
                  <a:cubicBezTo>
                    <a:pt x="8705" y="0"/>
                    <a:pt x="4473" y="88"/>
                    <a:pt x="272" y="264"/>
                  </a:cubicBezTo>
                  <a:cubicBezTo>
                    <a:pt x="122" y="269"/>
                    <a:pt x="1" y="401"/>
                    <a:pt x="10" y="551"/>
                  </a:cubicBezTo>
                  <a:cubicBezTo>
                    <a:pt x="15" y="702"/>
                    <a:pt x="137" y="818"/>
                    <a:pt x="288" y="818"/>
                  </a:cubicBezTo>
                  <a:lnTo>
                    <a:pt x="297" y="818"/>
                  </a:lnTo>
                  <a:cubicBezTo>
                    <a:pt x="4472" y="645"/>
                    <a:pt x="8679" y="559"/>
                    <a:pt x="12882" y="559"/>
                  </a:cubicBezTo>
                  <a:cubicBezTo>
                    <a:pt x="16485" y="559"/>
                    <a:pt x="20085" y="622"/>
                    <a:pt x="23662" y="750"/>
                  </a:cubicBezTo>
                  <a:cubicBezTo>
                    <a:pt x="23817" y="745"/>
                    <a:pt x="23943" y="634"/>
                    <a:pt x="23947" y="482"/>
                  </a:cubicBezTo>
                  <a:cubicBezTo>
                    <a:pt x="23953" y="327"/>
                    <a:pt x="23831" y="201"/>
                    <a:pt x="23680" y="191"/>
                  </a:cubicBezTo>
                  <a:cubicBezTo>
                    <a:pt x="20115" y="64"/>
                    <a:pt x="16525" y="0"/>
                    <a:pt x="1293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93" name="Google Shape;2193;p49"/>
          <p:cNvSpPr/>
          <p:nvPr/>
        </p:nvSpPr>
        <p:spPr>
          <a:xfrm>
            <a:off x="4684211" y="4505972"/>
            <a:ext cx="2292975" cy="16068"/>
          </a:xfrm>
          <a:custGeom>
            <a:avLst/>
            <a:gdLst/>
            <a:rect l="l" t="t" r="r" b="b"/>
            <a:pathLst>
              <a:path w="56742" h="944" extrusionOk="0">
                <a:moveTo>
                  <a:pt x="21596" y="0"/>
                </a:moveTo>
                <a:cubicBezTo>
                  <a:pt x="14471" y="0"/>
                  <a:pt x="7353" y="49"/>
                  <a:pt x="272" y="147"/>
                </a:cubicBezTo>
                <a:cubicBezTo>
                  <a:pt x="122" y="151"/>
                  <a:pt x="0" y="273"/>
                  <a:pt x="0" y="429"/>
                </a:cubicBezTo>
                <a:cubicBezTo>
                  <a:pt x="0" y="576"/>
                  <a:pt x="123" y="702"/>
                  <a:pt x="260" y="702"/>
                </a:cubicBezTo>
                <a:cubicBezTo>
                  <a:pt x="267" y="702"/>
                  <a:pt x="274" y="701"/>
                  <a:pt x="281" y="701"/>
                </a:cubicBezTo>
                <a:cubicBezTo>
                  <a:pt x="7359" y="603"/>
                  <a:pt x="14474" y="554"/>
                  <a:pt x="21597" y="554"/>
                </a:cubicBezTo>
                <a:cubicBezTo>
                  <a:pt x="33235" y="554"/>
                  <a:pt x="44896" y="684"/>
                  <a:pt x="56454" y="943"/>
                </a:cubicBezTo>
                <a:lnTo>
                  <a:pt x="56460" y="943"/>
                </a:lnTo>
                <a:cubicBezTo>
                  <a:pt x="56610" y="943"/>
                  <a:pt x="56732" y="827"/>
                  <a:pt x="56736" y="676"/>
                </a:cubicBezTo>
                <a:cubicBezTo>
                  <a:pt x="56741" y="521"/>
                  <a:pt x="56620" y="394"/>
                  <a:pt x="56465" y="389"/>
                </a:cubicBezTo>
                <a:cubicBezTo>
                  <a:pt x="44903" y="130"/>
                  <a:pt x="33239" y="0"/>
                  <a:pt x="2159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4" name="Google Shape;2194;p49"/>
          <p:cNvSpPr/>
          <p:nvPr/>
        </p:nvSpPr>
        <p:spPr>
          <a:xfrm>
            <a:off x="4679483" y="4553206"/>
            <a:ext cx="2296127" cy="15728"/>
          </a:xfrm>
          <a:custGeom>
            <a:avLst/>
            <a:gdLst/>
            <a:rect l="l" t="t" r="r" b="b"/>
            <a:pathLst>
              <a:path w="56820" h="924" extrusionOk="0">
                <a:moveTo>
                  <a:pt x="288" y="0"/>
                </a:moveTo>
                <a:cubicBezTo>
                  <a:pt x="161" y="0"/>
                  <a:pt x="5" y="117"/>
                  <a:pt x="5" y="272"/>
                </a:cubicBezTo>
                <a:cubicBezTo>
                  <a:pt x="1" y="423"/>
                  <a:pt x="117" y="549"/>
                  <a:pt x="272" y="554"/>
                </a:cubicBezTo>
                <a:cubicBezTo>
                  <a:pt x="4778" y="688"/>
                  <a:pt x="8893" y="720"/>
                  <a:pt x="12825" y="720"/>
                </a:cubicBezTo>
                <a:cubicBezTo>
                  <a:pt x="14447" y="720"/>
                  <a:pt x="16038" y="715"/>
                  <a:pt x="17612" y="709"/>
                </a:cubicBezTo>
                <a:cubicBezTo>
                  <a:pt x="19161" y="703"/>
                  <a:pt x="20676" y="699"/>
                  <a:pt x="22185" y="699"/>
                </a:cubicBezTo>
                <a:cubicBezTo>
                  <a:pt x="24534" y="699"/>
                  <a:pt x="26867" y="710"/>
                  <a:pt x="29286" y="749"/>
                </a:cubicBezTo>
                <a:cubicBezTo>
                  <a:pt x="34908" y="841"/>
                  <a:pt x="40738" y="923"/>
                  <a:pt x="46525" y="923"/>
                </a:cubicBezTo>
                <a:cubicBezTo>
                  <a:pt x="49902" y="923"/>
                  <a:pt x="53259" y="894"/>
                  <a:pt x="56548" y="821"/>
                </a:cubicBezTo>
                <a:cubicBezTo>
                  <a:pt x="56698" y="821"/>
                  <a:pt x="56820" y="695"/>
                  <a:pt x="56820" y="540"/>
                </a:cubicBezTo>
                <a:cubicBezTo>
                  <a:pt x="56815" y="391"/>
                  <a:pt x="56698" y="267"/>
                  <a:pt x="56541" y="267"/>
                </a:cubicBezTo>
                <a:cubicBezTo>
                  <a:pt x="56539" y="267"/>
                  <a:pt x="56536" y="267"/>
                  <a:pt x="56533" y="267"/>
                </a:cubicBezTo>
                <a:cubicBezTo>
                  <a:pt x="53217" y="339"/>
                  <a:pt x="49831" y="368"/>
                  <a:pt x="46427" y="368"/>
                </a:cubicBezTo>
                <a:cubicBezTo>
                  <a:pt x="40680" y="368"/>
                  <a:pt x="34884" y="286"/>
                  <a:pt x="29297" y="195"/>
                </a:cubicBezTo>
                <a:cubicBezTo>
                  <a:pt x="26984" y="155"/>
                  <a:pt x="24752" y="143"/>
                  <a:pt x="22513" y="143"/>
                </a:cubicBezTo>
                <a:cubicBezTo>
                  <a:pt x="20895" y="143"/>
                  <a:pt x="19273" y="149"/>
                  <a:pt x="17612" y="155"/>
                </a:cubicBezTo>
                <a:cubicBezTo>
                  <a:pt x="16038" y="161"/>
                  <a:pt x="14448" y="166"/>
                  <a:pt x="12827" y="166"/>
                </a:cubicBezTo>
                <a:cubicBezTo>
                  <a:pt x="8898" y="166"/>
                  <a:pt x="4790" y="135"/>
                  <a:pt x="288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5" name="Google Shape;2195;p49"/>
          <p:cNvSpPr txBox="1"/>
          <p:nvPr/>
        </p:nvSpPr>
        <p:spPr>
          <a:xfrm>
            <a:off x="1571250" y="3628034"/>
            <a:ext cx="1171500" cy="282300"/>
          </a:xfrm>
          <a:prstGeom prst="rect">
            <a:avLst/>
          </a:prstGeom>
          <a:noFill/>
          <a:ln>
            <a:noFill/>
          </a:ln>
        </p:spPr>
        <p:txBody>
          <a:bodyPr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chemeClr val="accent3"/>
                </a:solidFill>
                <a:latin typeface="D2Coding"/>
                <a:ea typeface="D2Coding"/>
                <a:cs typeface="Sue Ellen Francisco"/>
                <a:sym typeface="Sue Ellen Francisco"/>
              </a:rPr>
              <a:t>GameObject</a:t>
            </a:r>
            <a:endParaRPr sz="1600">
              <a:solidFill>
                <a:schemeClr val="accent3"/>
              </a:solidFill>
              <a:latin typeface="D2Coding"/>
              <a:ea typeface="D2Coding"/>
              <a:cs typeface="Sue Ellen Francisco"/>
              <a:sym typeface="Sue Ellen Francisco"/>
            </a:endParaRPr>
          </a:p>
        </p:txBody>
      </p:sp>
      <p:sp>
        <p:nvSpPr>
          <p:cNvPr id="2196" name="Google Shape;2196;p49"/>
          <p:cNvSpPr txBox="1"/>
          <p:nvPr/>
        </p:nvSpPr>
        <p:spPr>
          <a:xfrm>
            <a:off x="1346086" y="2095745"/>
            <a:ext cx="1611600" cy="11142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HP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Level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virtual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 Move()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virtual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 Attack()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2197" name="Google Shape;2197;p49"/>
          <p:cNvSpPr txBox="1"/>
          <p:nvPr/>
        </p:nvSpPr>
        <p:spPr>
          <a:xfrm>
            <a:off x="3777188" y="1819373"/>
            <a:ext cx="1754704" cy="1623217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HP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Mana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Level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Move() </a:t>
            </a:r>
            <a:r>
              <a:rPr lang="en-US" altLang="ko-KR">
                <a:solidFill>
                  <a:srgbClr val="a0b4e6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override</a:t>
            </a:r>
            <a:endParaRPr lang="en-US" altLang="ko-KR">
              <a:solidFill>
                <a:srgbClr val="a0b4e6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Skill()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lvl="0"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Attack() </a:t>
            </a:r>
            <a:r>
              <a:rPr lang="en-US" altLang="ko-KR">
                <a:solidFill>
                  <a:srgbClr val="a0b4e6"/>
                </a:solidFill>
                <a:effectLst/>
                <a:latin typeface="D2Coding"/>
                <a:ea typeface="D2Coding"/>
                <a:cs typeface="Barlow Semi Condensed Light"/>
                <a:sym typeface="Barlow Semi Condensed Light"/>
              </a:rPr>
              <a:t>override</a:t>
            </a:r>
            <a:endParaRPr lang="en-US" altLang="ko-KR">
              <a:solidFill>
                <a:srgbClr val="a0b4e6"/>
              </a:solidFill>
              <a:effectLst/>
              <a:latin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2198" name="Google Shape;2198;p49"/>
          <p:cNvSpPr txBox="1"/>
          <p:nvPr/>
        </p:nvSpPr>
        <p:spPr>
          <a:xfrm>
            <a:off x="6208208" y="2028852"/>
            <a:ext cx="1699605" cy="12480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HP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Level</a:t>
            </a:r>
            <a:endParaRPr lang="en-US" altLang="ko-KR"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lvl="0"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Move() </a:t>
            </a:r>
            <a:r>
              <a:rPr lang="en-US" altLang="ko-KR">
                <a:solidFill>
                  <a:srgbClr val="a0b4e6"/>
                </a:solidFill>
                <a:effectLst/>
                <a:latin typeface="D2Coding"/>
                <a:ea typeface="D2Coding"/>
                <a:cs typeface="Barlow Semi Condensed Light"/>
                <a:sym typeface="Barlow Semi Condensed Light"/>
              </a:rPr>
              <a:t>override</a:t>
            </a:r>
            <a:endParaRPr lang="en-US" altLang="ko-KR">
              <a:solidFill>
                <a:srgbClr val="a0b4e6"/>
              </a:solidFill>
              <a:effectLst/>
              <a:latin typeface="D2Coding"/>
              <a:ea typeface="D2Coding"/>
              <a:cs typeface="Barlow Semi Condensed Light"/>
              <a:sym typeface="Barlow Semi Condensed Light"/>
            </a:endParaRPr>
          </a:p>
          <a:p>
            <a:pPr lvl="0"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ㆍ</a:t>
            </a:r>
            <a:r>
              <a:rPr lang="en-US" altLang="ko-KR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Attack() </a:t>
            </a:r>
            <a:r>
              <a:rPr lang="en-US" altLang="ko-KR">
                <a:solidFill>
                  <a:srgbClr val="a0b4e6"/>
                </a:solidFill>
                <a:effectLst/>
                <a:latin typeface="D2Coding"/>
                <a:ea typeface="D2Coding"/>
                <a:cs typeface="Barlow Semi Condensed Light"/>
                <a:sym typeface="Barlow Semi Condensed Light"/>
              </a:rPr>
              <a:t>override</a:t>
            </a:r>
            <a:endParaRPr lang="en-US" altLang="ko-KR">
              <a:solidFill>
                <a:srgbClr val="a0b4e6"/>
              </a:solidFill>
              <a:effectLst/>
              <a:latin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2199" name="Google Shape;2199;p49"/>
          <p:cNvSpPr txBox="1"/>
          <p:nvPr/>
        </p:nvSpPr>
        <p:spPr>
          <a:xfrm>
            <a:off x="4002158" y="3628034"/>
            <a:ext cx="1171500" cy="282300"/>
          </a:xfrm>
          <a:prstGeom prst="rect">
            <a:avLst/>
          </a:prstGeom>
          <a:noFill/>
          <a:ln>
            <a:noFill/>
          </a:ln>
        </p:spPr>
        <p:txBody>
          <a:bodyPr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chemeClr val="accent2"/>
                </a:solidFill>
                <a:latin typeface="D2Coding"/>
                <a:ea typeface="D2Coding"/>
                <a:cs typeface="Sue Ellen Francisco"/>
                <a:sym typeface="Sue Ellen Francisco"/>
              </a:rPr>
              <a:t>Champion</a:t>
            </a:r>
            <a:endParaRPr sz="1600">
              <a:solidFill>
                <a:schemeClr val="accent2"/>
              </a:solidFill>
              <a:latin typeface="D2Coding"/>
              <a:ea typeface="D2Coding"/>
              <a:cs typeface="Sue Ellen Francisco"/>
              <a:sym typeface="Sue Ellen Francisco"/>
            </a:endParaRPr>
          </a:p>
        </p:txBody>
      </p:sp>
      <p:sp>
        <p:nvSpPr>
          <p:cNvPr id="2200" name="Google Shape;2200;p49"/>
          <p:cNvSpPr txBox="1"/>
          <p:nvPr/>
        </p:nvSpPr>
        <p:spPr>
          <a:xfrm>
            <a:off x="6423277" y="3628034"/>
            <a:ext cx="1171500" cy="282300"/>
          </a:xfrm>
          <a:prstGeom prst="rect">
            <a:avLst/>
          </a:prstGeom>
          <a:noFill/>
          <a:ln>
            <a:noFill/>
          </a:ln>
        </p:spPr>
        <p:txBody>
          <a:bodyPr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chemeClr val="accent1"/>
                </a:solidFill>
                <a:latin typeface="d2"/>
                <a:ea typeface="Sue Ellen Francisco"/>
                <a:cs typeface="Sue Ellen Francisco"/>
                <a:sym typeface="Sue Ellen Francisco"/>
              </a:rPr>
              <a:t>Minion</a:t>
            </a:r>
            <a:endParaRPr sz="1600">
              <a:solidFill>
                <a:schemeClr val="accent1"/>
              </a:solidFill>
              <a:latin typeface="d2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01" name="Google Shape;2201;p49"/>
          <p:cNvSpPr/>
          <p:nvPr/>
        </p:nvSpPr>
        <p:spPr>
          <a:xfrm flipH="1">
            <a:off x="2074550" y="4474355"/>
            <a:ext cx="126642" cy="126831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02" name="Google Shape;2202;p49"/>
          <p:cNvSpPr/>
          <p:nvPr/>
        </p:nvSpPr>
        <p:spPr>
          <a:xfrm flipH="1">
            <a:off x="4527847" y="4474355"/>
            <a:ext cx="126642" cy="126831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03" name="Google Shape;2203;p49"/>
          <p:cNvSpPr/>
          <p:nvPr/>
        </p:nvSpPr>
        <p:spPr>
          <a:xfrm flipH="1">
            <a:off x="6994954" y="4474355"/>
            <a:ext cx="126642" cy="126831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22" name="Google Shape;2222;p49"/>
          <p:cNvSpPr txBox="1">
            <a:spLocks noGrp="1"/>
          </p:cNvSpPr>
          <p:nvPr>
            <p:ph type="title" idx="0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2"/>
                </a:solidFill>
                <a:latin typeface="D2Coding"/>
                <a:ea typeface="D2Coding"/>
              </a:rPr>
              <a:t>이렇게</a:t>
            </a:r>
            <a:r>
              <a:rPr lang="en-US" altLang="ko-KR">
                <a:solidFill>
                  <a:schemeClr val="dk2"/>
                </a:solidFill>
                <a:latin typeface="D2Coding"/>
                <a:ea typeface="D2Coding"/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2196;p49"/>
          <p:cNvSpPr txBox="1"/>
          <p:nvPr/>
        </p:nvSpPr>
        <p:spPr>
          <a:xfrm>
            <a:off x="1304558" y="871461"/>
            <a:ext cx="1611600" cy="11142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부모</a:t>
            </a:r>
            <a:endParaRPr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61" name="Google Shape;2196;p49"/>
          <p:cNvSpPr txBox="1"/>
          <p:nvPr/>
        </p:nvSpPr>
        <p:spPr>
          <a:xfrm>
            <a:off x="3758947" y="860016"/>
            <a:ext cx="1611600" cy="11142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자식</a:t>
            </a:r>
            <a:endParaRPr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  <p:sp>
        <p:nvSpPr>
          <p:cNvPr id="62" name="Google Shape;2196;p49"/>
          <p:cNvSpPr txBox="1"/>
          <p:nvPr/>
        </p:nvSpPr>
        <p:spPr>
          <a:xfrm>
            <a:off x="6227842" y="871461"/>
            <a:ext cx="1611600" cy="1114200"/>
          </a:xfrm>
          <a:prstGeom prst="rect">
            <a:avLst/>
          </a:prstGeom>
          <a:noFill/>
          <a:ln>
            <a:noFill/>
          </a:ln>
        </p:spPr>
        <p:txBody>
          <a:bodyPr wrap="square" lIns="0" tIns="6024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D2Coding"/>
                <a:ea typeface="D2Coding"/>
                <a:cs typeface="Barlow Semi Condensed Light"/>
                <a:sym typeface="Barlow Semi Condensed Light"/>
              </a:rPr>
              <a:t>자식</a:t>
            </a:r>
            <a:endParaRPr>
              <a:solidFill>
                <a:schemeClr val="lt1"/>
              </a:solidFill>
              <a:latin typeface="D2Coding"/>
              <a:ea typeface="D2Coding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>
            <a:spLocks noGrp="1"/>
          </p:cNvSpPr>
          <p:nvPr>
            <p:ph type="subTitle" idx="1"/>
          </p:nvPr>
        </p:nvSpPr>
        <p:spPr>
          <a:xfrm>
            <a:off x="4963211" y="1079600"/>
            <a:ext cx="3468163" cy="35289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실행 결과</a:t>
            </a:r>
            <a:br>
              <a:rPr lang="en-US" altLang="ko-KR">
                <a:latin typeface="D2Coding"/>
                <a:ea typeface="D2Coding"/>
              </a:rPr>
            </a:br>
            <a:endParaRPr lang="en-US" altLang="ko-KR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부모 생성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자식 생성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자식 소멸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부모 소멸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endParaRPr>
              <a:latin typeface="D2Coding"/>
              <a:ea typeface="D2Coding"/>
            </a:endParaRPr>
          </a:p>
        </p:txBody>
      </p:sp>
      <p:sp>
        <p:nvSpPr>
          <p:cNvPr id="385" name="Google Shape;385;p26"/>
          <p:cNvSpPr txBox="1">
            <a:spLocks noGrp="1"/>
          </p:cNvSpPr>
          <p:nvPr>
            <p:ph type="title" idx="0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</a:rPr>
              <a:t>        생성자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</a:rPr>
              <a:t>, 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</a:rPr>
              <a:t>소멸자 순서</a:t>
            </a:r>
            <a:endParaRPr>
              <a:solidFill>
                <a:schemeClr val="bg2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4093" y="0"/>
            <a:ext cx="169911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>
            <a:spLocks noGrp="1"/>
          </p:cNvSpPr>
          <p:nvPr>
            <p:ph type="subTitle" idx="1"/>
          </p:nvPr>
        </p:nvSpPr>
        <p:spPr>
          <a:xfrm>
            <a:off x="2655277" y="965541"/>
            <a:ext cx="2325565" cy="395836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ko-KR">
                <a:latin typeface="D2Coding"/>
                <a:ea typeface="D2Coding"/>
              </a:rPr>
              <a:t>Main </a:t>
            </a:r>
            <a:r>
              <a:rPr lang="ko-KR" altLang="en-US">
                <a:latin typeface="D2Coding"/>
                <a:ea typeface="D2Coding"/>
              </a:rPr>
              <a:t>함수에서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/>
                <a:ea typeface="D2Coding"/>
              </a:rPr>
              <a:t>Parent</a:t>
            </a:r>
            <a:r>
              <a:rPr lang="en-US" altLang="ko-KR">
                <a:latin typeface="D2Coding"/>
                <a:ea typeface="D2Coding"/>
              </a:rPr>
              <a:t> </a:t>
            </a:r>
            <a:r>
              <a:rPr lang="ko-KR" altLang="en-US">
                <a:latin typeface="D2Coding"/>
                <a:ea typeface="D2Coding"/>
              </a:rPr>
              <a:t>*</a:t>
            </a:r>
            <a:r>
              <a:rPr lang="en-US" altLang="ko-KR">
                <a:latin typeface="D2Coding"/>
                <a:ea typeface="D2Coding"/>
              </a:rPr>
              <a:t>myobj = new Child;</a:t>
            </a:r>
            <a:endParaRPr lang="en-US" altLang="ko-KR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ko-KR">
                <a:latin typeface="D2Coding"/>
                <a:ea typeface="D2Coding"/>
              </a:rPr>
              <a:t>delete myobj;</a:t>
            </a:r>
            <a:endParaRPr lang="en-US" altLang="ko-KR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라고 선언 했을 경우</a:t>
            </a:r>
            <a:r>
              <a:rPr lang="en-US" altLang="ko-KR">
                <a:latin typeface="D2Coding"/>
                <a:ea typeface="D2Coding"/>
              </a:rPr>
              <a:t>,</a:t>
            </a:r>
            <a:endParaRPr lang="en-US" altLang="ko-KR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실행결과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부모 생성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자식 생성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부모 소멸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US"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부모 클래스의 포인터로 </a:t>
            </a:r>
            <a:endParaRPr lang="ko-KR" altLang="en-US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자식 클래스를 제어하는 경우 </a:t>
            </a:r>
            <a:endParaRPr lang="ko-KR" altLang="en-US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자식 클래스의 소멸자가</a:t>
            </a:r>
            <a:endParaRPr lang="ko-KR" altLang="en-US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호출되지 않는 문제가 발생</a:t>
            </a:r>
            <a:endParaRPr lang="ko-KR" altLang="en-US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US">
              <a:solidFill>
                <a:schemeClr val="bg1"/>
              </a:solidFill>
              <a:latin typeface="D2Coding"/>
              <a:ea typeface="D2Coding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D2Coding"/>
              </a:rPr>
              <a:t>즉 캐스팅 할 시에 문제 발생</a:t>
            </a:r>
            <a:endParaRPr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385" name="Google Shape;385;p26"/>
          <p:cNvSpPr txBox="1">
            <a:spLocks noGrp="1"/>
          </p:cNvSpPr>
          <p:nvPr>
            <p:ph type="title" idx="0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</a:rPr>
              <a:t>소멸자에 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</a:rPr>
              <a:t>virtual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</a:rPr>
              <a:t>을 쓰는 이유</a:t>
            </a:r>
            <a:endParaRPr>
              <a:solidFill>
                <a:schemeClr val="bg2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396" y="0"/>
            <a:ext cx="1699110" cy="5143500"/>
          </a:xfrm>
          <a:prstGeom prst="rect">
            <a:avLst/>
          </a:prstGeom>
        </p:spPr>
      </p:pic>
      <p:sp>
        <p:nvSpPr>
          <p:cNvPr id="6" name="Google Shape;384;p26"/>
          <p:cNvSpPr txBox="1"/>
          <p:nvPr/>
        </p:nvSpPr>
        <p:spPr>
          <a:xfrm>
            <a:off x="5240214" y="1180275"/>
            <a:ext cx="2325565" cy="3528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2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defRPr/>
            </a:pPr>
            <a:r>
              <a:rPr lang="ko-KR" altLang="en-US">
                <a:latin typeface="D2Coding"/>
                <a:ea typeface="D2Coding"/>
              </a:rPr>
              <a:t>부모 클래스의 소멸자에</a:t>
            </a:r>
            <a:endParaRPr lang="ko-KR" altLang="en-US">
              <a:latin typeface="D2Coding"/>
              <a:ea typeface="D2Coding"/>
            </a:endParaRPr>
          </a:p>
          <a:p>
            <a:pPr marL="0" indent="0">
              <a:defRPr/>
            </a:pPr>
            <a:r>
              <a:rPr lang="en-US" altLang="ko-KR">
                <a:latin typeface="D2Coding"/>
                <a:ea typeface="D2Coding"/>
              </a:rPr>
              <a:t>virtual </a:t>
            </a:r>
            <a:r>
              <a:rPr lang="ko-KR" altLang="en-US">
                <a:latin typeface="D2Coding"/>
                <a:ea typeface="D2Coding"/>
              </a:rPr>
              <a:t>키워드를 선언</a:t>
            </a:r>
            <a:endParaRPr lang="ko-KR" altLang="en-US">
              <a:latin typeface="D2Coding"/>
              <a:ea typeface="D2Coding"/>
            </a:endParaRPr>
          </a:p>
          <a:p>
            <a:pPr marL="0" indent="0"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indent="0">
              <a:defRPr/>
            </a:pPr>
            <a:endParaRPr lang="ko-KR" altLang="en-US">
              <a:latin typeface="D2Coding"/>
              <a:ea typeface="D2Coding"/>
            </a:endParaRPr>
          </a:p>
          <a:p>
            <a:pPr marL="0" indent="0">
              <a:defRPr/>
            </a:pPr>
            <a:r>
              <a:rPr lang="ko-KR" altLang="en-US">
                <a:latin typeface="D2Coding"/>
                <a:ea typeface="D2Coding"/>
              </a:rPr>
              <a:t>실행결과</a:t>
            </a:r>
            <a:endParaRPr lang="ko-KR" altLang="en-US">
              <a:latin typeface="D2Coding"/>
              <a:ea typeface="D2Coding"/>
            </a:endParaRPr>
          </a:p>
          <a:p>
            <a:pPr marL="0" indent="0">
              <a:defRPr/>
            </a:pPr>
            <a:endParaRPr lang="ko-KR" altLang="en-US">
              <a:latin typeface="D2Coding"/>
              <a:ea typeface="D2Coding"/>
            </a:endParaRPr>
          </a:p>
          <a:p>
            <a:pPr marL="0" indent="0">
              <a:defRPr/>
            </a:pPr>
            <a:r>
              <a:rPr lang="ko-KR" altLang="en-US">
                <a:latin typeface="D2Coding"/>
                <a:ea typeface="D2Coding"/>
              </a:rPr>
              <a:t>부모 생성</a:t>
            </a:r>
            <a:endParaRPr lang="ko-KR" altLang="en-US">
              <a:latin typeface="D2Coding"/>
              <a:ea typeface="D2Coding"/>
            </a:endParaRPr>
          </a:p>
          <a:p>
            <a:pPr marL="0" indent="0">
              <a:defRPr/>
            </a:pPr>
            <a:r>
              <a:rPr lang="ko-KR" altLang="en-US">
                <a:latin typeface="D2Coding"/>
                <a:ea typeface="D2Coding"/>
              </a:rPr>
              <a:t>자식 생성</a:t>
            </a:r>
            <a:endParaRPr lang="ko-KR" altLang="en-US">
              <a:latin typeface="D2Coding"/>
              <a:ea typeface="D2Coding"/>
            </a:endParaRPr>
          </a:p>
          <a:p>
            <a:pPr marL="0" indent="0">
              <a:defRPr/>
            </a:pPr>
            <a:r>
              <a:rPr lang="ko-KR" altLang="en-US">
                <a:latin typeface="D2Coding"/>
                <a:ea typeface="D2Coding"/>
              </a:rPr>
              <a:t>자식 소멸</a:t>
            </a:r>
            <a:endParaRPr lang="ko-KR" altLang="en-US">
              <a:latin typeface="D2Coding"/>
              <a:ea typeface="D2Coding"/>
            </a:endParaRPr>
          </a:p>
          <a:p>
            <a:pPr marL="0" indent="0">
              <a:defRPr/>
            </a:pPr>
            <a:r>
              <a:rPr lang="ko-KR" altLang="en-US">
                <a:latin typeface="D2Coding"/>
                <a:ea typeface="D2Coding"/>
              </a:rPr>
              <a:t>부모 소멸</a:t>
            </a:r>
            <a:endParaRPr lang="ko-KR" altLang="en-US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>
            <a:spLocks noGrp="1"/>
          </p:cNvSpPr>
          <p:nvPr>
            <p:ph type="title" idx="0"/>
          </p:nvPr>
        </p:nvSpPr>
        <p:spPr>
          <a:xfrm>
            <a:off x="609409" y="1213817"/>
            <a:ext cx="4183800" cy="158133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accent4"/>
                </a:solidFill>
                <a:latin typeface="D2Coding"/>
                <a:ea typeface="D2Coding"/>
              </a:rPr>
              <a:t>캐스팅</a:t>
            </a:r>
            <a:endParaRPr>
              <a:solidFill>
                <a:schemeClr val="accent4"/>
              </a:solidFill>
              <a:latin typeface="D2Coding"/>
              <a:ea typeface="D2Coding"/>
            </a:endParaRPr>
          </a:p>
        </p:txBody>
      </p:sp>
      <p:sp>
        <p:nvSpPr>
          <p:cNvPr id="604" name="Google Shape;604;p31"/>
          <p:cNvSpPr txBox="1">
            <a:spLocks noGrp="1"/>
          </p:cNvSpPr>
          <p:nvPr>
            <p:ph type="title" idx="2"/>
          </p:nvPr>
        </p:nvSpPr>
        <p:spPr>
          <a:xfrm>
            <a:off x="7095443" y="2111604"/>
            <a:ext cx="1384200" cy="7902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3</a:t>
            </a:r>
            <a:r>
              <a:rPr lang="en"/>
              <a:t>.</a:t>
            </a:r>
            <a:endParaRPr/>
          </a:p>
        </p:txBody>
      </p:sp>
      <p:grpSp>
        <p:nvGrpSpPr>
          <p:cNvPr id="605" name="Google Shape;605;p31"/>
          <p:cNvGrpSpPr/>
          <p:nvPr/>
        </p:nvGrpSpPr>
        <p:grpSpPr>
          <a:xfrm rot="2857804" flipH="1">
            <a:off x="1851079" y="413912"/>
            <a:ext cx="1320352" cy="1028462"/>
            <a:chOff x="2489257" y="2639067"/>
            <a:chExt cx="2406830" cy="1875488"/>
          </a:xfrm>
        </p:grpSpPr>
        <p:sp>
          <p:nvSpPr>
            <p:cNvPr id="606" name="Google Shape;606;p31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21" name="Google Shape;621;p31"/>
          <p:cNvSpPr/>
          <p:nvPr/>
        </p:nvSpPr>
        <p:spPr>
          <a:xfrm>
            <a:off x="6027152" y="3437008"/>
            <a:ext cx="537331" cy="538087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22" name="Google Shape;622;p31"/>
          <p:cNvGrpSpPr/>
          <p:nvPr/>
        </p:nvGrpSpPr>
        <p:grpSpPr>
          <a:xfrm rot="0">
            <a:off x="5985007" y="3394945"/>
            <a:ext cx="1249472" cy="736055"/>
            <a:chOff x="3354887" y="4040758"/>
            <a:chExt cx="1612222" cy="949748"/>
          </a:xfrm>
        </p:grpSpPr>
        <p:sp>
          <p:nvSpPr>
            <p:cNvPr id="623" name="Google Shape;623;p31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28987" y="2449499"/>
            <a:ext cx="7074816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자료형 혹은 포인터 간의 형 변환</a:t>
            </a: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2068684" y="384542"/>
            <a:ext cx="4995422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>
                <a:latin typeface="+mn-ea"/>
                <a:ea typeface="+mn-ea"/>
              </a:rPr>
              <a:t>캐스팅이란</a:t>
            </a:r>
            <a:r>
              <a:rPr lang="en-US" altLang="ko-KR" sz="6600" dirty="0">
                <a:latin typeface="+mn-ea"/>
                <a:ea typeface="+mn-ea"/>
              </a:rPr>
              <a:t>?</a:t>
            </a:r>
            <a:endParaRPr sz="6600" dirty="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372067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>
            <a:spLocks noGrp="1"/>
          </p:cNvSpPr>
          <p:nvPr>
            <p:ph type="title" idx="8"/>
          </p:nvPr>
        </p:nvSpPr>
        <p:spPr>
          <a:xfrm>
            <a:off x="4869023" y="817779"/>
            <a:ext cx="2512500" cy="697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 idx="0"/>
          </p:nvPr>
        </p:nvSpPr>
        <p:spPr>
          <a:xfrm>
            <a:off x="1762451" y="1553894"/>
            <a:ext cx="2512500" cy="4215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간단한 소개</a:t>
            </a:r>
            <a:endParaRPr>
              <a:latin typeface="D2Coding"/>
              <a:ea typeface="D2Coding"/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6"/>
          </p:nvPr>
        </p:nvSpPr>
        <p:spPr>
          <a:xfrm>
            <a:off x="4869023" y="1553894"/>
            <a:ext cx="2512500" cy="4215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D2Coding"/>
                <a:ea typeface="D2Coding"/>
              </a:rPr>
              <a:t>상속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 idx="2"/>
          </p:nvPr>
        </p:nvSpPr>
        <p:spPr>
          <a:xfrm>
            <a:off x="1762451" y="817779"/>
            <a:ext cx="2512500" cy="697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491" name="Google Shape;491;p29"/>
          <p:cNvSpPr txBox="1">
            <a:spLocks noGrp="1"/>
          </p:cNvSpPr>
          <p:nvPr>
            <p:ph type="title" idx="3"/>
          </p:nvPr>
        </p:nvSpPr>
        <p:spPr>
          <a:xfrm>
            <a:off x="1762451" y="3873278"/>
            <a:ext cx="2512500" cy="4215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>
              <a:defRPr/>
            </a:pPr>
            <a:r>
              <a:rPr lang="ko-KR" altLang="en-US">
                <a:latin typeface="D2Coding"/>
                <a:ea typeface="D2Coding"/>
              </a:rPr>
              <a:t>캐스팅</a:t>
            </a:r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title" idx="5"/>
          </p:nvPr>
        </p:nvSpPr>
        <p:spPr>
          <a:xfrm>
            <a:off x="1762451" y="3137163"/>
            <a:ext cx="2512500" cy="697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  <p:grpSp>
        <p:nvGrpSpPr>
          <p:cNvPr id="494" name="Google Shape;494;p29"/>
          <p:cNvGrpSpPr/>
          <p:nvPr/>
        </p:nvGrpSpPr>
        <p:grpSpPr>
          <a:xfrm rot="0" flipH="1">
            <a:off x="448190" y="2710231"/>
            <a:ext cx="1080667" cy="841907"/>
            <a:chOff x="2489257" y="2639067"/>
            <a:chExt cx="2406830" cy="1875488"/>
          </a:xfrm>
        </p:grpSpPr>
        <p:sp>
          <p:nvSpPr>
            <p:cNvPr id="495" name="Google Shape;495;p29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10" name="Google Shape;510;p29"/>
          <p:cNvGrpSpPr/>
          <p:nvPr/>
        </p:nvGrpSpPr>
        <p:grpSpPr>
          <a:xfrm rot="0">
            <a:off x="8048089" y="3889428"/>
            <a:ext cx="125147" cy="109194"/>
            <a:chOff x="1129997" y="1785758"/>
            <a:chExt cx="560442" cy="489002"/>
          </a:xfrm>
        </p:grpSpPr>
        <p:sp>
          <p:nvSpPr>
            <p:cNvPr id="511" name="Google Shape;511;p29"/>
            <p:cNvSpPr/>
            <p:nvPr/>
          </p:nvSpPr>
          <p:spPr>
            <a:xfrm>
              <a:off x="1129997" y="1785758"/>
              <a:ext cx="560442" cy="489002"/>
            </a:xfrm>
            <a:custGeom>
              <a:avLst/>
              <a:gd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585149" y="2103754"/>
              <a:ext cx="43733" cy="48447"/>
            </a:xfrm>
            <a:custGeom>
              <a:avLst/>
              <a:gdLst/>
              <a:rect l="l" t="t" r="r" b="b"/>
              <a:pathLst>
                <a:path w="1883" h="2086" extrusionOk="0">
                  <a:moveTo>
                    <a:pt x="557" y="1969"/>
                  </a:moveTo>
                  <a:quadBezTo>
                    <a:pt x="557" y="1974"/>
                    <a:pt x="562" y="1974"/>
                  </a:quad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13" name="Google Shape;513;p29"/>
          <p:cNvGrpSpPr/>
          <p:nvPr/>
        </p:nvGrpSpPr>
        <p:grpSpPr>
          <a:xfrm rot="0" flipH="1">
            <a:off x="925952" y="498353"/>
            <a:ext cx="125147" cy="109194"/>
            <a:chOff x="1129997" y="1785758"/>
            <a:chExt cx="560442" cy="489002"/>
          </a:xfrm>
        </p:grpSpPr>
        <p:sp>
          <p:nvSpPr>
            <p:cNvPr id="514" name="Google Shape;514;p29"/>
            <p:cNvSpPr/>
            <p:nvPr/>
          </p:nvSpPr>
          <p:spPr>
            <a:xfrm>
              <a:off x="1129997" y="1785758"/>
              <a:ext cx="560442" cy="489002"/>
            </a:xfrm>
            <a:custGeom>
              <a:avLst/>
              <a:gd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585149" y="2103754"/>
              <a:ext cx="43733" cy="48447"/>
            </a:xfrm>
            <a:custGeom>
              <a:avLst/>
              <a:gdLst/>
              <a:rect l="l" t="t" r="r" b="b"/>
              <a:pathLst>
                <a:path w="1883" h="2086" extrusionOk="0">
                  <a:moveTo>
                    <a:pt x="557" y="1969"/>
                  </a:moveTo>
                  <a:quadBezTo>
                    <a:pt x="557" y="1974"/>
                    <a:pt x="562" y="1974"/>
                  </a:quad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16" name="Google Shape;516;p29"/>
          <p:cNvGrpSpPr/>
          <p:nvPr/>
        </p:nvGrpSpPr>
        <p:grpSpPr>
          <a:xfrm rot="0">
            <a:off x="8430829" y="2167959"/>
            <a:ext cx="225578" cy="196823"/>
            <a:chOff x="1129997" y="1785758"/>
            <a:chExt cx="560442" cy="489002"/>
          </a:xfrm>
        </p:grpSpPr>
        <p:sp>
          <p:nvSpPr>
            <p:cNvPr id="517" name="Google Shape;517;p29"/>
            <p:cNvSpPr/>
            <p:nvPr/>
          </p:nvSpPr>
          <p:spPr>
            <a:xfrm>
              <a:off x="1129997" y="1785758"/>
              <a:ext cx="560442" cy="489002"/>
            </a:xfrm>
            <a:custGeom>
              <a:avLst/>
              <a:gd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585149" y="2103754"/>
              <a:ext cx="43733" cy="48447"/>
            </a:xfrm>
            <a:custGeom>
              <a:avLst/>
              <a:gdLst/>
              <a:rect l="l" t="t" r="r" b="b"/>
              <a:pathLst>
                <a:path w="1883" h="2086" extrusionOk="0">
                  <a:moveTo>
                    <a:pt x="557" y="1969"/>
                  </a:moveTo>
                  <a:quadBezTo>
                    <a:pt x="557" y="1974"/>
                    <a:pt x="562" y="1974"/>
                  </a:quad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0" name="Google Shape;520;p29"/>
          <p:cNvSpPr txBox="1">
            <a:spLocks noGrp="1"/>
          </p:cNvSpPr>
          <p:nvPr>
            <p:ph type="title" idx="14"/>
          </p:nvPr>
        </p:nvSpPr>
        <p:spPr>
          <a:xfrm>
            <a:off x="4869023" y="3137163"/>
            <a:ext cx="2512500" cy="697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04</a:t>
            </a: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title" idx="9"/>
          </p:nvPr>
        </p:nvSpPr>
        <p:spPr>
          <a:xfrm>
            <a:off x="4869023" y="3873278"/>
            <a:ext cx="2512500" cy="4215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>
              <a:defRPr/>
            </a:pPr>
            <a:r>
              <a:rPr lang="ko-KR" altLang="en-US">
                <a:latin typeface="D2Coding"/>
                <a:ea typeface="D2Coding"/>
              </a:rPr>
              <a:t>싱글톤</a:t>
            </a:r>
            <a:endParaRPr>
              <a:latin typeface="D2Coding"/>
              <a:ea typeface="D2Coding"/>
            </a:endParaRPr>
          </a:p>
        </p:txBody>
      </p:sp>
      <p:grpSp>
        <p:nvGrpSpPr>
          <p:cNvPr id="522" name="Google Shape;522;p29"/>
          <p:cNvGrpSpPr/>
          <p:nvPr/>
        </p:nvGrpSpPr>
        <p:grpSpPr>
          <a:xfrm rot="0">
            <a:off x="7492232" y="535070"/>
            <a:ext cx="1249472" cy="736055"/>
            <a:chOff x="7492232" y="535070"/>
            <a:chExt cx="1249472" cy="736055"/>
          </a:xfrm>
        </p:grpSpPr>
        <p:sp>
          <p:nvSpPr>
            <p:cNvPr id="523" name="Google Shape;523;p29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rect l="l" t="t" r="r" b="b"/>
              <a:pathLst>
                <a:path w="190" h="796" extrusionOk="0">
                  <a:moveTo>
                    <a:pt x="0" y="0"/>
                  </a:moveTo>
                  <a:quadBezTo>
                    <a:pt x="95" y="398"/>
                    <a:pt x="190" y="796"/>
                  </a:quad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7534377" y="577133"/>
              <a:ext cx="537331" cy="538087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25" name="Google Shape;525;p29"/>
            <p:cNvGrpSpPr/>
            <p:nvPr/>
          </p:nvGrpSpPr>
          <p:grpSpPr>
            <a:xfrm rot="0">
              <a:off x="7492232" y="535070"/>
              <a:ext cx="1249472" cy="736055"/>
              <a:chOff x="3354887" y="4040758"/>
              <a:chExt cx="1612222" cy="949748"/>
            </a:xfrm>
          </p:grpSpPr>
          <p:sp>
            <p:nvSpPr>
              <p:cNvPr id="526" name="Google Shape;526;p29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avLst/>
                <a:gd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0" name="Google Shape;530;p29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1" name="Google Shape;531;p29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2" name="Google Shape;532;p29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2879481" y="2449499"/>
            <a:ext cx="5224322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Ex)	double 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int B = int(A);</a:t>
            </a: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+mn-ea"/>
                <a:ea typeface="+mn-ea"/>
              </a:rPr>
              <a:t>일반적인 </a:t>
            </a:r>
            <a:r>
              <a:rPr lang="ko-KR" altLang="en-US" sz="4800" dirty="0" err="1">
                <a:latin typeface="+mn-ea"/>
                <a:ea typeface="+mn-ea"/>
              </a:rPr>
              <a:t>형변환</a:t>
            </a:r>
            <a:endParaRPr sz="4800" dirty="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0889104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535690" y="1297087"/>
            <a:ext cx="5224322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static_cast&lt;</a:t>
            </a:r>
            <a:r>
              <a:rPr lang="ko-KR" altLang="en-US">
                <a:latin typeface="D2Coding"/>
                <a:ea typeface="D2Coding"/>
              </a:rPr>
              <a:t>자료형</a:t>
            </a:r>
            <a:r>
              <a:rPr lang="en-US" altLang="ko-KR">
                <a:latin typeface="D2Coding"/>
                <a:ea typeface="D2Coding"/>
              </a:rPr>
              <a:t> or </a:t>
            </a:r>
            <a:r>
              <a:rPr lang="ko-KR" altLang="en-US">
                <a:latin typeface="D2Coding"/>
                <a:ea typeface="D2Coding"/>
              </a:rPr>
              <a:t>포인터</a:t>
            </a:r>
            <a:r>
              <a:rPr lang="en-US" altLang="ko-KR">
                <a:latin typeface="D2Coding"/>
                <a:ea typeface="D2Coding"/>
              </a:rPr>
              <a:t>&gt;(</a:t>
            </a:r>
            <a:r>
              <a:rPr lang="ko-KR" altLang="en-US">
                <a:latin typeface="D2Coding"/>
                <a:ea typeface="D2Coding"/>
              </a:rPr>
              <a:t>변수명</a:t>
            </a:r>
            <a:r>
              <a:rPr lang="en-US" altLang="ko-KR">
                <a:latin typeface="D2Coding"/>
                <a:ea typeface="D2Coding"/>
              </a:rPr>
              <a:t>)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일반적인 캐스팅과 가장 유사하다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800">
                <a:latin typeface="+mn-ea"/>
                <a:ea typeface="+mn-ea"/>
              </a:rPr>
              <a:t>static_cast</a:t>
            </a:r>
            <a:endParaRPr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474541" y="3503233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5" name="Google Shape;390;p27"/>
          <p:cNvSpPr txBox="1"/>
          <p:nvPr/>
        </p:nvSpPr>
        <p:spPr>
          <a:xfrm>
            <a:off x="1536154" y="2000064"/>
            <a:ext cx="5224322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Ex)	double A;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	int B = static_cast&lt;int&gt;(A)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68" name="Google Shape;390;p27"/>
          <p:cNvSpPr txBox="1"/>
          <p:nvPr/>
        </p:nvSpPr>
        <p:spPr>
          <a:xfrm>
            <a:off x="1533775" y="2591500"/>
            <a:ext cx="6373530" cy="17543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struct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타입을 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int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나 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double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타입으로 변환 할 수 없고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, float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타입을 포인터 타입으로 할 수 없다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.</a:t>
            </a:r>
            <a:endParaRPr lang="en-US" altLang="ko-KR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D2Coding"/>
              </a:rPr>
              <a:t>즉</a:t>
            </a:r>
            <a:r>
              <a:rPr lang="en-US" altLang="ko-KR">
                <a:solidFill>
                  <a:schemeClr val="bg1"/>
                </a:solidFill>
                <a:latin typeface="D2Coding"/>
                <a:ea typeface="D2Coding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D2Coding"/>
                <a:ea typeface="D2Coding"/>
              </a:rPr>
              <a:t>논리적으로 변환 가능한 타입만 변환 하며</a:t>
            </a:r>
            <a:endParaRPr lang="ko-KR" altLang="en-US">
              <a:solidFill>
                <a:schemeClr val="bg1"/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D2Coding"/>
              </a:rPr>
              <a:t>변환이 안될 시 컴파일 에러를 통해 알려준다</a:t>
            </a:r>
            <a:r>
              <a:rPr lang="en-US" altLang="ko-KR">
                <a:solidFill>
                  <a:schemeClr val="bg1"/>
                </a:solidFill>
                <a:latin typeface="D2Coding"/>
                <a:ea typeface="D2Coding"/>
              </a:rPr>
              <a:t>.</a:t>
            </a:r>
            <a:endParaRPr lang="en-US" altLang="ko-KR">
              <a:solidFill>
                <a:schemeClr val="bg1"/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solidFill>
                <a:schemeClr val="bg1"/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D2Coding"/>
              </a:rPr>
              <a:t>상속 관계에서 객체를 업</a:t>
            </a:r>
            <a:r>
              <a:rPr lang="en-US" altLang="ko-KR">
                <a:solidFill>
                  <a:schemeClr val="bg1"/>
                </a:solidFill>
                <a:latin typeface="D2Coding"/>
                <a:ea typeface="D2Coding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D2Coding"/>
                <a:ea typeface="D2Coding"/>
              </a:rPr>
              <a:t>다운 캐스팅 할 때</a:t>
            </a:r>
            <a:r>
              <a:rPr lang="en-US" altLang="ko-KR">
                <a:solidFill>
                  <a:schemeClr val="bg1"/>
                </a:solidFill>
                <a:latin typeface="D2Coding"/>
                <a:ea typeface="D2Coding"/>
              </a:rPr>
              <a:t>,</a:t>
            </a:r>
            <a:endParaRPr lang="en-US" altLang="ko-KR">
              <a:solidFill>
                <a:schemeClr val="bg1"/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D2Coding"/>
              </a:rPr>
              <a:t>사용할 수는 있지만</a:t>
            </a:r>
            <a:r>
              <a:rPr lang="en-US" altLang="ko-KR">
                <a:solidFill>
                  <a:schemeClr val="bg1"/>
                </a:solidFill>
                <a:latin typeface="D2Coding"/>
                <a:ea typeface="D2Coding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D2Coding"/>
                <a:ea typeface="D2Coding"/>
              </a:rPr>
              <a:t>다운 캐스팅 시 에러가 날 수도 있다</a:t>
            </a:r>
            <a:r>
              <a:rPr lang="en-US" altLang="ko-KR">
                <a:solidFill>
                  <a:schemeClr val="bg1"/>
                </a:solidFill>
                <a:latin typeface="D2Coding"/>
                <a:ea typeface="D2Coding"/>
              </a:rPr>
              <a:t>.</a:t>
            </a:r>
            <a:endParaRPr lang="en-US" altLang="ko-KR">
              <a:solidFill>
                <a:schemeClr val="bg1"/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solidFill>
                <a:schemeClr val="bg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754587" y="1353926"/>
            <a:ext cx="604474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dynamic_cast&lt;</a:t>
            </a:r>
            <a:r>
              <a:rPr lang="ko-KR" altLang="en-US">
                <a:latin typeface="D2Coding"/>
                <a:ea typeface="D2Coding"/>
              </a:rPr>
              <a:t>자료형</a:t>
            </a:r>
            <a:r>
              <a:rPr lang="en-US" altLang="ko-KR">
                <a:latin typeface="D2Coding"/>
                <a:ea typeface="D2Coding"/>
              </a:rPr>
              <a:t> or </a:t>
            </a:r>
            <a:r>
              <a:rPr lang="ko-KR" altLang="en-US">
                <a:latin typeface="D2Coding"/>
                <a:ea typeface="D2Coding"/>
              </a:rPr>
              <a:t>포인터</a:t>
            </a:r>
            <a:r>
              <a:rPr lang="en-US" altLang="ko-KR">
                <a:latin typeface="D2Coding"/>
                <a:ea typeface="D2Coding"/>
              </a:rPr>
              <a:t>&gt;(</a:t>
            </a:r>
            <a:r>
              <a:rPr lang="ko-KR" altLang="en-US">
                <a:latin typeface="D2Coding"/>
                <a:ea typeface="D2Coding"/>
              </a:rPr>
              <a:t>변수명</a:t>
            </a:r>
            <a:r>
              <a:rPr lang="en-US" altLang="ko-KR">
                <a:latin typeface="D2Coding"/>
                <a:ea typeface="D2Coding"/>
              </a:rPr>
              <a:t>)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계층 구조에 있는 서로 다른 클래스 혹은</a:t>
            </a:r>
            <a:endParaRPr lang="ko-KR" altLang="en-US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부모 클래스에서 자식클래스로 다운 캐스팅시 사용</a:t>
            </a:r>
            <a:endParaRPr lang="ko-KR" altLang="en-US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800">
                <a:latin typeface="+mn-ea"/>
                <a:ea typeface="+mn-ea"/>
              </a:rPr>
              <a:t>dynamic_cast</a:t>
            </a:r>
            <a:endParaRPr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571206" y="3403044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8" name="Google Shape;390;p27"/>
          <p:cNvSpPr txBox="1"/>
          <p:nvPr/>
        </p:nvSpPr>
        <p:spPr>
          <a:xfrm>
            <a:off x="1959839" y="2383631"/>
            <a:ext cx="5224322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Ex)	Parent</a:t>
            </a:r>
            <a:r>
              <a:rPr lang="ko-KR" altLang="en-US">
                <a:latin typeface="D2Coding"/>
                <a:ea typeface="D2Coding"/>
              </a:rPr>
              <a:t>* </a:t>
            </a:r>
            <a:r>
              <a:rPr lang="en-US" altLang="ko-KR">
                <a:latin typeface="D2Coding"/>
                <a:ea typeface="D2Coding"/>
              </a:rPr>
              <a:t>p = new Child;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	Child</a:t>
            </a:r>
            <a:r>
              <a:rPr lang="ko-KR" altLang="en-US">
                <a:latin typeface="D2Coding"/>
                <a:ea typeface="D2Coding"/>
              </a:rPr>
              <a:t>* </a:t>
            </a:r>
            <a:r>
              <a:rPr lang="en-US" altLang="ko-KR">
                <a:latin typeface="D2Coding"/>
                <a:ea typeface="D2Coding"/>
              </a:rPr>
              <a:t>c;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	c = dynamic_cast&lt;Child</a:t>
            </a:r>
            <a:r>
              <a:rPr lang="ko-KR" altLang="en-US">
                <a:latin typeface="D2Coding"/>
                <a:ea typeface="D2Coding"/>
              </a:rPr>
              <a:t>*</a:t>
            </a:r>
            <a:r>
              <a:rPr lang="en-US" altLang="ko-KR">
                <a:latin typeface="D2Coding"/>
                <a:ea typeface="D2Coding"/>
              </a:rPr>
              <a:t>&gt;(p);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69" name="Google Shape;390;p27"/>
          <p:cNvSpPr txBox="1"/>
          <p:nvPr/>
        </p:nvSpPr>
        <p:spPr>
          <a:xfrm>
            <a:off x="1765016" y="3477198"/>
            <a:ext cx="6044746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다운 캐스팅 시 안전하게 사용할 수 있다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만약 캐스팅이 안될 시 </a:t>
            </a:r>
            <a:r>
              <a:rPr lang="en-US" altLang="ko-KR">
                <a:latin typeface="D2Coding"/>
                <a:ea typeface="D2Coding"/>
              </a:rPr>
              <a:t>NULL</a:t>
            </a:r>
            <a:r>
              <a:rPr lang="ko-KR" altLang="en-US">
                <a:latin typeface="D2Coding"/>
                <a:ea typeface="D2Coding"/>
              </a:rPr>
              <a:t>을 반환한다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부모 클래스에 </a:t>
            </a:r>
            <a:r>
              <a:rPr lang="en-US" altLang="ko-KR">
                <a:latin typeface="D2Coding"/>
                <a:ea typeface="D2Coding"/>
              </a:rPr>
              <a:t>virtual </a:t>
            </a:r>
            <a:r>
              <a:rPr lang="ko-KR" altLang="en-US">
                <a:latin typeface="D2Coding"/>
                <a:ea typeface="D2Coding"/>
              </a:rPr>
              <a:t>함수가 존재해야만 가능하다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754587" y="1353926"/>
            <a:ext cx="604474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const_cast&lt;</a:t>
            </a:r>
            <a:r>
              <a:rPr lang="ko-KR" altLang="en-US">
                <a:latin typeface="D2Coding"/>
                <a:ea typeface="D2Coding"/>
              </a:rPr>
              <a:t>포인터</a:t>
            </a:r>
            <a:r>
              <a:rPr lang="en-US" altLang="ko-KR">
                <a:latin typeface="D2Coding"/>
                <a:ea typeface="D2Coding"/>
              </a:rPr>
              <a:t>&gt;(</a:t>
            </a:r>
            <a:r>
              <a:rPr lang="ko-KR" altLang="en-US">
                <a:latin typeface="D2Coding"/>
                <a:ea typeface="D2Coding"/>
              </a:rPr>
              <a:t>변수명</a:t>
            </a:r>
            <a:r>
              <a:rPr lang="en-US" altLang="ko-KR">
                <a:latin typeface="D2Coding"/>
                <a:ea typeface="D2Coding"/>
              </a:rPr>
              <a:t>)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포인터 </a:t>
            </a:r>
            <a:r>
              <a:rPr lang="en-US" altLang="ko-KR">
                <a:latin typeface="D2Coding"/>
                <a:ea typeface="D2Coding"/>
              </a:rPr>
              <a:t>const </a:t>
            </a:r>
            <a:r>
              <a:rPr lang="ko-KR" altLang="en-US">
                <a:latin typeface="D2Coding"/>
                <a:ea typeface="D2Coding"/>
              </a:rPr>
              <a:t>속성을 제거할 때 사용한다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800">
                <a:latin typeface="+mn-ea"/>
                <a:ea typeface="+mn-ea"/>
              </a:rPr>
              <a:t>const_cast</a:t>
            </a:r>
            <a:endParaRPr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571206" y="3403044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8" name="Google Shape;390;p27"/>
          <p:cNvSpPr txBox="1"/>
          <p:nvPr/>
        </p:nvSpPr>
        <p:spPr>
          <a:xfrm>
            <a:off x="1733817" y="2091658"/>
            <a:ext cx="6798358" cy="24263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Ex)	const char* str;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	char* removeConstStr = const_cast&lt;char*&gt;(str);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	removeConstStr = nullptr;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/>
                <a:ea typeface="D2Coding"/>
              </a:rPr>
              <a:t>//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D2Coding"/>
                <a:ea typeface="D2Coding"/>
              </a:rPr>
              <a:t>값 변경 가능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ffffff"/>
                </a:solidFill>
                <a:latin typeface="D2Coding"/>
                <a:ea typeface="D2Coding"/>
              </a:rPr>
              <a:t>             이건 쓸일이 없는게 좋다</a:t>
            </a:r>
            <a:r>
              <a:rPr lang="en-US" altLang="ko-KR">
                <a:solidFill>
                  <a:srgbClr val="ffffff"/>
                </a:solidFill>
                <a:latin typeface="D2Coding"/>
                <a:ea typeface="D2Coding"/>
              </a:rPr>
              <a:t>!</a:t>
            </a:r>
            <a:endParaRPr lang="en-US" altLang="ko-KR">
              <a:solidFill>
                <a:srgbClr val="ffffff"/>
              </a:solidFill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solidFill>
                <a:srgbClr val="ffffff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754587" y="1353926"/>
            <a:ext cx="604474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reinterpret_cast&lt;</a:t>
            </a:r>
            <a:r>
              <a:rPr lang="ko-KR" altLang="en-US">
                <a:latin typeface="D2Coding"/>
                <a:ea typeface="D2Coding"/>
              </a:rPr>
              <a:t>자료형 </a:t>
            </a:r>
            <a:r>
              <a:rPr lang="en-US" altLang="ko-KR">
                <a:latin typeface="D2Coding"/>
                <a:ea typeface="D2Coding"/>
              </a:rPr>
              <a:t>or </a:t>
            </a:r>
            <a:r>
              <a:rPr lang="ko-KR" altLang="en-US">
                <a:latin typeface="D2Coding"/>
                <a:ea typeface="D2Coding"/>
              </a:rPr>
              <a:t>포인터</a:t>
            </a:r>
            <a:r>
              <a:rPr lang="en-US" altLang="ko-KR">
                <a:latin typeface="D2Coding"/>
                <a:ea typeface="D2Coding"/>
              </a:rPr>
              <a:t>&gt;(</a:t>
            </a:r>
            <a:r>
              <a:rPr lang="ko-KR" altLang="en-US">
                <a:latin typeface="D2Coding"/>
                <a:ea typeface="D2Coding"/>
              </a:rPr>
              <a:t>변수명</a:t>
            </a:r>
            <a:r>
              <a:rPr lang="en-US" altLang="ko-KR">
                <a:latin typeface="D2Coding"/>
                <a:ea typeface="D2Coding"/>
              </a:rPr>
              <a:t>)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D2Coding"/>
                <a:ea typeface="D2Coding"/>
              </a:rPr>
              <a:t>강제</a:t>
            </a:r>
            <a:r>
              <a:rPr lang="ko-KR" altLang="en-US">
                <a:latin typeface="D2Coding"/>
                <a:ea typeface="D2Coding"/>
              </a:rPr>
              <a:t>로 형 변환을 수행한다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정수형을 포인터형으로</a:t>
            </a:r>
            <a:r>
              <a:rPr lang="en-US" altLang="ko-KR">
                <a:latin typeface="D2Coding"/>
                <a:ea typeface="D2Coding"/>
              </a:rPr>
              <a:t>, </a:t>
            </a:r>
            <a:r>
              <a:rPr lang="ko-KR" altLang="en-US">
                <a:latin typeface="D2Coding"/>
                <a:ea typeface="D2Coding"/>
              </a:rPr>
              <a:t>다른 클래스의 포인터 다 가능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800">
                <a:latin typeface="+mn-ea"/>
                <a:ea typeface="+mn-ea"/>
              </a:rPr>
              <a:t>reinterpret_cast</a:t>
            </a:r>
            <a:endParaRPr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571206" y="3403044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390;p27"/>
          <p:cNvSpPr txBox="1"/>
          <p:nvPr/>
        </p:nvSpPr>
        <p:spPr>
          <a:xfrm>
            <a:off x="1733817" y="2435244"/>
            <a:ext cx="6454367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Ex)	Parent</a:t>
            </a:r>
            <a:r>
              <a:rPr lang="ko-KR" altLang="en-US">
                <a:latin typeface="D2Coding"/>
                <a:ea typeface="D2Coding"/>
              </a:rPr>
              <a:t>* </a:t>
            </a:r>
            <a:r>
              <a:rPr lang="en-US" altLang="ko-KR">
                <a:latin typeface="D2Coding"/>
                <a:ea typeface="D2Coding"/>
              </a:rPr>
              <a:t>p = new Parent();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	Unknown* x = reinterpret_cast&lt;Unknown*&gt;(p);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67" name="Google Shape;390;p27"/>
          <p:cNvSpPr txBox="1"/>
          <p:nvPr/>
        </p:nvSpPr>
        <p:spPr>
          <a:xfrm>
            <a:off x="1725826" y="3285775"/>
            <a:ext cx="6239747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강제로 형 변환을 하기 때문에 논리적으로 불가능한 경우 런타임 에러가 발생하기 때문에 조심히 사용해야 한다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변환 관계에 놓인 두 개체의 관계가 명확 하거나</a:t>
            </a:r>
            <a:endParaRPr lang="ko-KR" altLang="en-US">
              <a:latin typeface="D2Coding"/>
              <a:ea typeface="D2Coding"/>
            </a:endParaRPr>
          </a:p>
          <a:p>
            <a:pPr marL="0" indent="0" algn="l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특정 목적을 달성하기 위할 때만 사용하는 것이 좋다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531091" y="1507663"/>
            <a:ext cx="6044746" cy="334556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28600" indent="0" algn="l">
              <a:defRPr/>
            </a:pP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*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허용 되는 일반적인 변환을 하고 싶다</a:t>
            </a:r>
            <a:r>
              <a:rPr lang="en-US" altLang="ko-KR">
                <a:solidFill>
                  <a:schemeClr val="bg1"/>
                </a:solidFill>
                <a:latin typeface="D2Coding"/>
                <a:ea typeface="D2Coding"/>
              </a:rPr>
              <a:t>?</a:t>
            </a:r>
            <a:endParaRPr lang="en-US" altLang="ko-KR">
              <a:solidFill>
                <a:schemeClr val="bg1"/>
              </a:solidFill>
              <a:latin typeface="D2Coding"/>
              <a:ea typeface="D2Coding"/>
            </a:endParaRPr>
          </a:p>
          <a:p>
            <a:pPr marL="228600" indent="0" algn="l">
              <a:defRPr/>
            </a:pPr>
            <a:r>
              <a:rPr lang="en-US" altLang="ko-KR">
                <a:solidFill>
                  <a:schemeClr val="bg1"/>
                </a:solidFill>
                <a:latin typeface="D2Coding"/>
                <a:ea typeface="D2Coding"/>
              </a:rPr>
              <a:t>  Ex) 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int - double -&gt; static_cast: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같은 클래스</a:t>
            </a:r>
            <a:endParaRPr lang="ko-KR" altLang="en-US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228600" indent="0" algn="l">
              <a:defRPr/>
            </a:pPr>
            <a:endParaRPr lang="en-US" altLang="ko-KR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228600" indent="0" algn="l">
              <a:defRPr/>
            </a:pP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*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계층에 있는 서로 다른 클래스 객체의 </a:t>
            </a:r>
            <a:endParaRPr lang="ko-KR" altLang="en-US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228600" indent="0" algn="l">
              <a:defRPr/>
            </a:pP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  포인터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,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참조 간의 변화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? -&gt; dynamic_cast</a:t>
            </a:r>
            <a:endParaRPr lang="en-US" altLang="ko-KR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228600" indent="0" algn="l">
              <a:defRPr/>
            </a:pPr>
            <a:endParaRPr lang="en-US" altLang="ko-KR">
              <a:solidFill>
                <a:schemeClr val="bg1"/>
              </a:solidFill>
              <a:latin typeface="D2Coding"/>
              <a:ea typeface="D2Coding"/>
            </a:endParaRPr>
          </a:p>
          <a:p>
            <a:pPr marL="228600" indent="0" algn="l">
              <a:defRPr/>
            </a:pP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* const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속성을 제거 하고 싶다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? -&gt; const_cast</a:t>
            </a:r>
            <a:endParaRPr lang="en-US" altLang="ko-KR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228600" indent="0" algn="l">
              <a:defRPr/>
            </a:pPr>
            <a:endParaRPr lang="ko-KR" altLang="en-US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228600" indent="0" algn="l">
              <a:defRPr/>
            </a:pP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* 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전혀 관계없는 두 포인터 혹은 참조 간 변화는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? </a:t>
            </a:r>
            <a:endParaRPr lang="en-US" altLang="ko-KR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marL="228600" indent="0" algn="l">
              <a:defRPr/>
            </a:pP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  -&gt; reinterpret_cast //</a:t>
            </a:r>
            <a:r>
              <a:rPr lang="ko-KR" altLang="en-US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 책임은 알아서</a:t>
            </a:r>
            <a:r>
              <a:rPr lang="en-US" altLang="ko-KR" b="0" i="0">
                <a:solidFill>
                  <a:schemeClr val="bg1"/>
                </a:solidFill>
                <a:effectLst/>
                <a:latin typeface="D2Coding"/>
                <a:ea typeface="D2Coding"/>
              </a:rPr>
              <a:t>^^</a:t>
            </a:r>
            <a:endParaRPr lang="en-US" altLang="ko-KR" b="0" i="0">
              <a:solidFill>
                <a:schemeClr val="bg1"/>
              </a:solidFill>
              <a:effectLst/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>
                <a:latin typeface="+mn-ea"/>
                <a:ea typeface="+mn-ea"/>
              </a:rPr>
              <a:t>따라서 정리</a:t>
            </a:r>
            <a:r>
              <a:rPr lang="en-US" altLang="ko-KR" sz="4800">
                <a:latin typeface="+mn-ea"/>
                <a:ea typeface="+mn-ea"/>
              </a:rPr>
              <a:t>!</a:t>
            </a:r>
            <a:endParaRPr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7023193" y="354446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571206" y="3403044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>
            <a:spLocks noGrp="1"/>
          </p:cNvSpPr>
          <p:nvPr>
            <p:ph type="title" idx="0"/>
          </p:nvPr>
        </p:nvSpPr>
        <p:spPr>
          <a:xfrm>
            <a:off x="622597" y="1213817"/>
            <a:ext cx="5982389" cy="158133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accent4"/>
                </a:solidFill>
                <a:latin typeface="D2Coding"/>
                <a:ea typeface="D2Coding"/>
              </a:rPr>
              <a:t>싱글톤</a:t>
            </a:r>
            <a:r>
              <a:rPr lang="en-US" altLang="ko-KR" sz="3600">
                <a:solidFill>
                  <a:schemeClr val="accent4"/>
                </a:solidFill>
                <a:latin typeface="D2Coding"/>
                <a:ea typeface="D2Coding"/>
              </a:rPr>
              <a:t>(</a:t>
            </a:r>
            <a:r>
              <a:rPr lang="ko-KR" altLang="en-US" sz="3600">
                <a:solidFill>
                  <a:schemeClr val="accent4"/>
                </a:solidFill>
                <a:latin typeface="D2Coding"/>
                <a:ea typeface="D2Coding"/>
              </a:rPr>
              <a:t>디자인 패턴</a:t>
            </a:r>
            <a:r>
              <a:rPr lang="en-US" altLang="ko-KR" sz="3600">
                <a:solidFill>
                  <a:schemeClr val="accent4"/>
                </a:solidFill>
                <a:latin typeface="D2Coding"/>
                <a:ea typeface="D2Coding"/>
              </a:rPr>
              <a:t>)</a:t>
            </a:r>
            <a:endParaRPr sz="3600">
              <a:solidFill>
                <a:schemeClr val="accent4"/>
              </a:solidFill>
              <a:latin typeface="D2Coding"/>
              <a:ea typeface="D2Coding"/>
            </a:endParaRPr>
          </a:p>
        </p:txBody>
      </p:sp>
      <p:sp>
        <p:nvSpPr>
          <p:cNvPr id="604" name="Google Shape;604;p31"/>
          <p:cNvSpPr txBox="1">
            <a:spLocks noGrp="1"/>
          </p:cNvSpPr>
          <p:nvPr>
            <p:ph type="title" idx="2"/>
          </p:nvPr>
        </p:nvSpPr>
        <p:spPr>
          <a:xfrm>
            <a:off x="7095443" y="2111604"/>
            <a:ext cx="1384200" cy="7902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/>
              <a:t>4</a:t>
            </a:r>
            <a:r>
              <a:rPr lang="en"/>
              <a:t>.</a:t>
            </a:r>
            <a:endParaRPr/>
          </a:p>
        </p:txBody>
      </p:sp>
      <p:grpSp>
        <p:nvGrpSpPr>
          <p:cNvPr id="605" name="Google Shape;605;p31"/>
          <p:cNvGrpSpPr/>
          <p:nvPr/>
        </p:nvGrpSpPr>
        <p:grpSpPr>
          <a:xfrm rot="2857804" flipH="1">
            <a:off x="1851079" y="413912"/>
            <a:ext cx="1320352" cy="1028462"/>
            <a:chOff x="2489257" y="2639067"/>
            <a:chExt cx="2406830" cy="1875488"/>
          </a:xfrm>
        </p:grpSpPr>
        <p:sp>
          <p:nvSpPr>
            <p:cNvPr id="606" name="Google Shape;606;p31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21" name="Google Shape;621;p31"/>
          <p:cNvSpPr/>
          <p:nvPr/>
        </p:nvSpPr>
        <p:spPr>
          <a:xfrm>
            <a:off x="6027152" y="3437008"/>
            <a:ext cx="537331" cy="538087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22" name="Google Shape;622;p31"/>
          <p:cNvGrpSpPr/>
          <p:nvPr/>
        </p:nvGrpSpPr>
        <p:grpSpPr>
          <a:xfrm rot="0">
            <a:off x="5985007" y="3394945"/>
            <a:ext cx="1249472" cy="736055"/>
            <a:chOff x="3354887" y="4040758"/>
            <a:chExt cx="1612222" cy="949748"/>
          </a:xfrm>
        </p:grpSpPr>
        <p:sp>
          <p:nvSpPr>
            <p:cNvPr id="623" name="Google Shape;623;p31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28425" y="1360928"/>
            <a:ext cx="707481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객체지향 프로그래밍 설계를 할 때 자주 발생하는 문제들을 피하기 위해 사용 되는 패턴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2035591" y="735"/>
            <a:ext cx="4995422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>
                <a:latin typeface="+mn-ea"/>
                <a:ea typeface="+mn-ea"/>
              </a:rPr>
              <a:t>디자인 패턴 이란</a:t>
            </a:r>
            <a:r>
              <a:rPr lang="en-US" altLang="ko-KR" sz="4800">
                <a:latin typeface="+mn-ea"/>
                <a:ea typeface="+mn-ea"/>
              </a:rPr>
              <a:t>?</a:t>
            </a:r>
            <a:endParaRPr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7603739" y="240051"/>
            <a:ext cx="1007247" cy="1122298"/>
            <a:chOff x="6619323" y="646234"/>
            <a:chExt cx="1007247" cy="1122298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323" y="646234"/>
              <a:ext cx="1007247" cy="1122298"/>
              <a:chOff x="6246600" y="3562450"/>
              <a:chExt cx="882031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877487" y="3923859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483923" y="3765624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5" name="Google Shape;390;p27"/>
          <p:cNvSpPr txBox="1"/>
          <p:nvPr/>
        </p:nvSpPr>
        <p:spPr>
          <a:xfrm>
            <a:off x="1024347" y="2387740"/>
            <a:ext cx="7074816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많은 실무 프로그래머들이 인정한 </a:t>
            </a:r>
            <a:endParaRPr lang="ko-KR" altLang="en-US">
              <a:latin typeface="D2Coding"/>
              <a:ea typeface="D2Coding"/>
            </a:endParaRPr>
          </a:p>
          <a:p>
            <a:pPr marL="0" indent="0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효율적인 코딩 방법 </a:t>
            </a:r>
            <a:r>
              <a:rPr lang="en-US" altLang="ko-KR">
                <a:latin typeface="D2Coding"/>
                <a:ea typeface="D2Coding"/>
              </a:rPr>
              <a:t>or </a:t>
            </a:r>
            <a:r>
              <a:rPr lang="ko-KR" altLang="en-US">
                <a:latin typeface="D2Coding"/>
                <a:ea typeface="D2Coding"/>
              </a:rPr>
              <a:t>구조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66" name="Google Shape;390;p27"/>
          <p:cNvSpPr txBox="1"/>
          <p:nvPr/>
        </p:nvSpPr>
        <p:spPr>
          <a:xfrm>
            <a:off x="915602" y="3662581"/>
            <a:ext cx="7074816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즉</a:t>
            </a:r>
            <a:r>
              <a:rPr lang="en-US" altLang="ko-KR">
                <a:latin typeface="D2Coding"/>
                <a:ea typeface="D2Coding"/>
              </a:rPr>
              <a:t>, </a:t>
            </a:r>
            <a:r>
              <a:rPr lang="ko-KR" altLang="en-US">
                <a:latin typeface="D2Coding"/>
                <a:ea typeface="D2Coding"/>
              </a:rPr>
              <a:t>모두로 부터 인정된 합법적이고 똑똑한 얌생이 방법</a:t>
            </a:r>
            <a:endParaRPr lang="ko-KR" altLang="en-US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28987" y="2002517"/>
            <a:ext cx="7074816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클래스가 오직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인스턴스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갖는다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2068684" y="384542"/>
            <a:ext cx="4995422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 err="1">
                <a:latin typeface="+mn-ea"/>
                <a:ea typeface="+mn-ea"/>
              </a:rPr>
              <a:t>싱글톤이란</a:t>
            </a:r>
            <a:r>
              <a:rPr lang="en-US" altLang="ko-KR" sz="6600" dirty="0">
                <a:latin typeface="+mn-ea"/>
                <a:ea typeface="+mn-ea"/>
              </a:rPr>
              <a:t>?</a:t>
            </a:r>
            <a:endParaRPr sz="6600" dirty="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" name="Google Shape;390;p27">
            <a:extLst>
              <a:ext uri="{FF2B5EF4-FFF2-40B4-BE49-F238E27FC236}">
                <a16:creationId xmlns:a16="http://schemas.microsoft.com/office/drawing/2014/main" id="{CA0519E4-1C6A-45B5-A975-1143AE90C9CE}"/>
              </a:ext>
            </a:extLst>
          </p:cNvPr>
          <p:cNvSpPr txBox="1">
            <a:spLocks/>
          </p:cNvSpPr>
          <p:nvPr/>
        </p:nvSpPr>
        <p:spPr>
          <a:xfrm>
            <a:off x="1028987" y="2616822"/>
            <a:ext cx="7074816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그리고 그 하나의 실체를 전역적으로 공유할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sp>
        <p:nvSpPr>
          <p:cNvPr id="66" name="Google Shape;390;p27">
            <a:extLst>
              <a:ext uri="{FF2B5EF4-FFF2-40B4-BE49-F238E27FC236}">
                <a16:creationId xmlns:a16="http://schemas.microsoft.com/office/drawing/2014/main" id="{8B1BD221-7EE7-48CD-972B-7B29DD32FED3}"/>
              </a:ext>
            </a:extLst>
          </p:cNvPr>
          <p:cNvSpPr txBox="1">
            <a:spLocks/>
          </p:cNvSpPr>
          <p:nvPr/>
        </p:nvSpPr>
        <p:spPr>
          <a:xfrm>
            <a:off x="1028987" y="3791158"/>
            <a:ext cx="7074816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Google Shape;390;p27">
            <a:extLst>
              <a:ext uri="{FF2B5EF4-FFF2-40B4-BE49-F238E27FC236}">
                <a16:creationId xmlns:a16="http://schemas.microsoft.com/office/drawing/2014/main" id="{6FB0838E-66B5-46B2-AB87-72C31E338328}"/>
              </a:ext>
            </a:extLst>
          </p:cNvPr>
          <p:cNvSpPr txBox="1">
            <a:spLocks/>
          </p:cNvSpPr>
          <p:nvPr/>
        </p:nvSpPr>
        <p:spPr>
          <a:xfrm>
            <a:off x="1028987" y="3254785"/>
            <a:ext cx="7074816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필요한 곳에 다 가져다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쓸수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956708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28987" y="1598625"/>
            <a:ext cx="7074816" cy="295579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Mine Sweeper -&gt;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/>
                <a:ea typeface="D2Coding"/>
              </a:rPr>
              <a:t>Screen Class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Screen</a:t>
            </a:r>
            <a:r>
              <a:rPr lang="ko-KR" altLang="en-US">
                <a:latin typeface="D2Coding"/>
                <a:ea typeface="D2Coding"/>
              </a:rPr>
              <a:t>은 하나 밖에 존재하지 않고</a:t>
            </a:r>
            <a:r>
              <a:rPr lang="en-US" altLang="ko-KR">
                <a:latin typeface="D2Coding"/>
                <a:ea typeface="D2Coding"/>
              </a:rPr>
              <a:t>,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다른 </a:t>
            </a:r>
            <a:r>
              <a:rPr lang="en-US" altLang="ko-KR">
                <a:latin typeface="D2Coding"/>
                <a:ea typeface="D2Coding"/>
              </a:rPr>
              <a:t>Class</a:t>
            </a:r>
            <a:r>
              <a:rPr lang="ko-KR" altLang="en-US">
                <a:latin typeface="D2Coding"/>
                <a:ea typeface="D2Coding"/>
              </a:rPr>
              <a:t>에서 많은 필요로 한다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따라서 싱글톤으로 구현하기에 적합하다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+ Input Class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2068684" y="384542"/>
            <a:ext cx="4995422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600">
                <a:latin typeface="+mn-ea"/>
                <a:ea typeface="+mn-ea"/>
              </a:rPr>
              <a:t>예를 들어</a:t>
            </a:r>
            <a:r>
              <a:rPr lang="en-US" altLang="ko-KR" sz="6600">
                <a:latin typeface="+mn-ea"/>
                <a:ea typeface="+mn-ea"/>
              </a:rPr>
              <a:t>..</a:t>
            </a:r>
            <a:endParaRPr sz="66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>
            <a:spLocks noGrp="1"/>
          </p:cNvSpPr>
          <p:nvPr>
            <p:ph type="title" idx="0"/>
          </p:nvPr>
        </p:nvSpPr>
        <p:spPr>
          <a:xfrm>
            <a:off x="1244177" y="1360363"/>
            <a:ext cx="4183800" cy="158133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accent4"/>
                </a:solidFill>
                <a:latin typeface="D2Coding"/>
                <a:ea typeface="D2Coding"/>
              </a:rPr>
              <a:t>간단한 소개</a:t>
            </a:r>
            <a:endParaRPr>
              <a:solidFill>
                <a:schemeClr val="accent4"/>
              </a:solidFill>
              <a:latin typeface="D2Coding"/>
              <a:ea typeface="D2Coding"/>
            </a:endParaRPr>
          </a:p>
        </p:txBody>
      </p:sp>
      <p:sp>
        <p:nvSpPr>
          <p:cNvPr id="604" name="Google Shape;604;p31"/>
          <p:cNvSpPr txBox="1">
            <a:spLocks noGrp="1"/>
          </p:cNvSpPr>
          <p:nvPr>
            <p:ph type="title" idx="2"/>
          </p:nvPr>
        </p:nvSpPr>
        <p:spPr>
          <a:xfrm>
            <a:off x="7095443" y="2111604"/>
            <a:ext cx="1384200" cy="7902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01.</a:t>
            </a:r>
            <a:endParaRPr/>
          </a:p>
        </p:txBody>
      </p:sp>
      <p:grpSp>
        <p:nvGrpSpPr>
          <p:cNvPr id="605" name="Google Shape;605;p31"/>
          <p:cNvGrpSpPr/>
          <p:nvPr/>
        </p:nvGrpSpPr>
        <p:grpSpPr>
          <a:xfrm rot="2857804" flipH="1">
            <a:off x="1851079" y="413912"/>
            <a:ext cx="1320352" cy="1028462"/>
            <a:chOff x="2489257" y="2639067"/>
            <a:chExt cx="2406830" cy="1875488"/>
          </a:xfrm>
        </p:grpSpPr>
        <p:sp>
          <p:nvSpPr>
            <p:cNvPr id="606" name="Google Shape;606;p31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21" name="Google Shape;621;p31"/>
          <p:cNvSpPr/>
          <p:nvPr/>
        </p:nvSpPr>
        <p:spPr>
          <a:xfrm>
            <a:off x="6027152" y="3437008"/>
            <a:ext cx="537331" cy="538087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22" name="Google Shape;622;p31"/>
          <p:cNvGrpSpPr/>
          <p:nvPr/>
        </p:nvGrpSpPr>
        <p:grpSpPr>
          <a:xfrm rot="0">
            <a:off x="5985007" y="3394945"/>
            <a:ext cx="1249472" cy="736055"/>
            <a:chOff x="3354887" y="4040758"/>
            <a:chExt cx="1612222" cy="949748"/>
          </a:xfrm>
        </p:grpSpPr>
        <p:sp>
          <p:nvSpPr>
            <p:cNvPr id="623" name="Google Shape;623;p31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790029" y="3548803"/>
            <a:ext cx="6349796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생성자 함수를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으로 선언한다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외부에서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통한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instance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생성을 할 수 없게 만든다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err="1">
                <a:latin typeface="+mn-ea"/>
                <a:ea typeface="+mn-ea"/>
              </a:rPr>
              <a:t>싱글톤</a:t>
            </a:r>
            <a:r>
              <a:rPr lang="ko-KR" altLang="en-US" sz="4800" dirty="0">
                <a:latin typeface="+mn-ea"/>
                <a:ea typeface="+mn-ea"/>
              </a:rPr>
              <a:t> 구현</a:t>
            </a:r>
            <a:r>
              <a:rPr lang="en-US" altLang="ko-KR" sz="4800" dirty="0">
                <a:latin typeface="+mn-ea"/>
                <a:ea typeface="+mn-ea"/>
              </a:rPr>
              <a:t>(1)</a:t>
            </a:r>
            <a:endParaRPr sz="4800" dirty="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571206" y="3403044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12F4540-4CBA-45BF-9746-1DAF4378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90" y="1612746"/>
            <a:ext cx="6438913" cy="15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241184" y="3709820"/>
            <a:ext cx="6707736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인스턴스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담을 수 있는 자기자신의 포인터 변수 선언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으로 선언한다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 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아이는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유일무이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 존재가 됨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err="1">
                <a:latin typeface="+mn-ea"/>
                <a:ea typeface="+mn-ea"/>
              </a:rPr>
              <a:t>싱글톤</a:t>
            </a:r>
            <a:r>
              <a:rPr lang="ko-KR" altLang="en-US" sz="4800" dirty="0">
                <a:latin typeface="+mn-ea"/>
                <a:ea typeface="+mn-ea"/>
              </a:rPr>
              <a:t> 구현</a:t>
            </a:r>
            <a:r>
              <a:rPr lang="en-US" altLang="ko-KR" sz="4800" dirty="0">
                <a:latin typeface="+mn-ea"/>
                <a:ea typeface="+mn-ea"/>
              </a:rPr>
              <a:t>(2)</a:t>
            </a:r>
            <a:endParaRPr sz="4800" dirty="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349873" y="3400482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5A56EF6-5982-4E4A-A2ED-5DD003B8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57" y="1391772"/>
            <a:ext cx="6061815" cy="19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8958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2201805" y="3890625"/>
            <a:ext cx="670773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인스턴스를 생성할 수 있는 </a:t>
            </a:r>
            <a:r>
              <a:rPr lang="en-US" altLang="ko-KR">
                <a:solidFill>
                  <a:schemeClr val="accent4">
                    <a:lumMod val="75000"/>
                  </a:schemeClr>
                </a:solidFill>
                <a:latin typeface="D2Coding"/>
                <a:ea typeface="D2Coding"/>
              </a:rPr>
              <a:t>static</a:t>
            </a:r>
            <a:r>
              <a:rPr lang="ko-KR" altLang="en-US">
                <a:solidFill>
                  <a:schemeClr val="accent4">
                    <a:lumMod val="75000"/>
                  </a:schemeClr>
                </a:solidFill>
                <a:latin typeface="D2Coding"/>
                <a:ea typeface="D2Coding"/>
              </a:rPr>
              <a:t> </a:t>
            </a:r>
            <a:r>
              <a:rPr lang="ko-KR" altLang="en-US">
                <a:latin typeface="D2Coding"/>
                <a:ea typeface="D2Coding"/>
              </a:rPr>
              <a:t>함수 선언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>
              <a:latin typeface="D2Coding"/>
              <a:ea typeface="D2Codi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외부에서 사용해야 함으로 </a:t>
            </a:r>
            <a:r>
              <a:rPr lang="en-US" altLang="ko-KR">
                <a:solidFill>
                  <a:schemeClr val="accent4">
                    <a:lumMod val="75000"/>
                  </a:schemeClr>
                </a:solidFill>
                <a:latin typeface="D2Coding"/>
                <a:ea typeface="D2Coding"/>
              </a:rPr>
              <a:t>public</a:t>
            </a:r>
            <a:r>
              <a:rPr lang="ko-KR" altLang="en-US">
                <a:latin typeface="D2Coding"/>
                <a:ea typeface="D2Coding"/>
              </a:rPr>
              <a:t>으로 선언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>
                <a:latin typeface="+mn-ea"/>
                <a:ea typeface="+mn-ea"/>
              </a:rPr>
              <a:t>싱글톤 구현</a:t>
            </a:r>
            <a:r>
              <a:rPr lang="en-US" altLang="ko-KR" sz="4800">
                <a:latin typeface="+mn-ea"/>
                <a:ea typeface="+mn-ea"/>
              </a:rPr>
              <a:t>(3)</a:t>
            </a:r>
            <a:endParaRPr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349873" y="3400482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3586" y="1291136"/>
            <a:ext cx="5495797" cy="2508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264141" y="3973449"/>
            <a:ext cx="6707736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Instance static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변수 초기화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초기에 아직 안 만들어 졌다는 의미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err="1">
                <a:latin typeface="+mn-ea"/>
                <a:ea typeface="+mn-ea"/>
              </a:rPr>
              <a:t>싱글톤</a:t>
            </a:r>
            <a:r>
              <a:rPr lang="ko-KR" altLang="en-US" sz="4800" dirty="0">
                <a:latin typeface="+mn-ea"/>
                <a:ea typeface="+mn-ea"/>
              </a:rPr>
              <a:t> 구현</a:t>
            </a:r>
            <a:r>
              <a:rPr lang="en-US" altLang="ko-KR" sz="4800" dirty="0">
                <a:latin typeface="+mn-ea"/>
                <a:ea typeface="+mn-ea"/>
              </a:rPr>
              <a:t>(4)</a:t>
            </a:r>
            <a:endParaRPr sz="4800" dirty="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349873" y="3400482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A4B95E2-5656-43D5-984A-7D2BDAD4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51" y="1228168"/>
            <a:ext cx="4837386" cy="26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29621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>
            <a:spLocks noGrp="1"/>
          </p:cNvSpPr>
          <p:nvPr>
            <p:ph type="title" idx="0"/>
          </p:nvPr>
        </p:nvSpPr>
        <p:spPr>
          <a:xfrm>
            <a:off x="566170" y="58886"/>
            <a:ext cx="7865390" cy="4123867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3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그리고 </a:t>
            </a:r>
            <a:br>
              <a:rPr lang="en-US" altLang="ko-KR" sz="63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</a:br>
            <a:r>
              <a:rPr lang="ko-KR" altLang="en-US" sz="63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 필요한 곳에 가져다 쓰면 된다</a:t>
            </a:r>
            <a:r>
              <a:rPr lang="en-US" altLang="ko-KR" sz="630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!</a:t>
            </a:r>
            <a:endParaRPr>
              <a:solidFill>
                <a:schemeClr val="accent2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539" name="Google Shape;539;p30"/>
          <p:cNvSpPr/>
          <p:nvPr/>
        </p:nvSpPr>
        <p:spPr>
          <a:xfrm>
            <a:off x="8331075" y="3066297"/>
            <a:ext cx="97897" cy="93470"/>
          </a:xfrm>
          <a:custGeom>
            <a:avLst/>
            <a:gd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540" name="Google Shape;540;p30"/>
          <p:cNvGrpSpPr/>
          <p:nvPr/>
        </p:nvGrpSpPr>
        <p:grpSpPr>
          <a:xfrm rot="0">
            <a:off x="566170" y="955495"/>
            <a:ext cx="1435165" cy="1306440"/>
            <a:chOff x="1836997" y="1601258"/>
            <a:chExt cx="1435165" cy="1306440"/>
          </a:xfrm>
        </p:grpSpPr>
        <p:grpSp>
          <p:nvGrpSpPr>
            <p:cNvPr id="541" name="Google Shape;541;p30"/>
            <p:cNvGrpSpPr/>
            <p:nvPr/>
          </p:nvGrpSpPr>
          <p:grpSpPr>
            <a:xfrm rot="20610682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542" name="Google Shape;542;p30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avLst/>
                <a:gdLst/>
                <a:rect l="l" t="t" r="r" b="b"/>
                <a:pathLst>
                  <a:path w="777" h="355" extrusionOk="0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avLst/>
                <a:gdLst/>
                <a:rect l="l" t="t" r="r" b="b"/>
                <a:pathLst>
                  <a:path w="30468" h="23069" extrusionOk="0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avLst/>
                <a:gdLst/>
                <a:rect l="l" t="t" r="r" b="b"/>
                <a:pathLst>
                  <a:path w="4876" h="472" extrusionOk="0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avLst/>
                <a:gdLst/>
                <a:rect l="l" t="t" r="r" b="b"/>
                <a:pathLst>
                  <a:path w="3310" h="486" extrusionOk="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avLst/>
                <a:gdLst/>
                <a:rect l="l" t="t" r="r" b="b"/>
                <a:pathLst>
                  <a:path w="2434" h="500" extrusionOk="0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avLst/>
                <a:gdLst/>
                <a:rect l="l" t="t" r="r" b="b"/>
                <a:pathLst>
                  <a:path w="2488" h="403" extrusionOk="0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avLst/>
                <a:gdLst/>
                <a:rect l="l" t="t" r="r" b="b"/>
                <a:pathLst>
                  <a:path w="2174" h="406" extrusionOk="0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avLst/>
                <a:gdLst/>
                <a:rect l="l" t="t" r="r" b="b"/>
                <a:pathLst>
                  <a:path w="978" h="479" extrusionOk="0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avLst/>
                <a:gdLst/>
                <a:rect l="l" t="t" r="r" b="b"/>
                <a:pathLst>
                  <a:path w="1640" h="594" extrusionOk="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avLst/>
                <a:gdLst/>
                <a:rect l="l" t="t" r="r" b="b"/>
                <a:pathLst>
                  <a:path w="2084" h="302" extrusionOk="0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avLst/>
                <a:gdLst/>
                <a:rect l="l" t="t" r="r" b="b"/>
                <a:pathLst>
                  <a:path w="1460" h="392" extrusionOk="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avLst/>
                <a:gdLst/>
                <a:rect l="l" t="t" r="r" b="b"/>
                <a:pathLst>
                  <a:path w="1075" h="528" extrusionOk="0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avLst/>
                <a:gdLst/>
                <a:rect l="l" t="t" r="r" b="b"/>
                <a:pathLst>
                  <a:path w="1082" h="378" extrusionOk="0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avLst/>
                <a:gdLst/>
                <a:rect l="l" t="t" r="r" b="b"/>
                <a:pathLst>
                  <a:path w="421" h="264" extrusionOk="0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avLst/>
                <a:gdLst/>
                <a:rect l="l" t="t" r="r" b="b"/>
                <a:pathLst>
                  <a:path w="323" h="271" extrusionOk="0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avLst/>
                <a:gdLst/>
                <a:rect l="l" t="t" r="r" b="b"/>
                <a:pathLst>
                  <a:path w="233" h="215" extrusionOk="0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avLst/>
                <a:gdLst/>
                <a:rect l="l" t="t" r="r" b="b"/>
                <a:pathLst>
                  <a:path w="1526" h="542" extrusionOk="0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avLst/>
                <a:gdLst/>
                <a:rect l="l" t="t" r="r" b="b"/>
                <a:pathLst>
                  <a:path w="1560" h="423" extrusionOk="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avLst/>
                <a:gdLst/>
                <a:rect l="l" t="t" r="r" b="b"/>
                <a:pathLst>
                  <a:path w="1245" h="406" extrusionOk="0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avLst/>
                <a:gdLst/>
                <a:rect l="l" t="t" r="r" b="b"/>
                <a:pathLst>
                  <a:path w="1144" h="441" extrusionOk="0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avLst/>
                <a:gdLst/>
                <a:rect l="l" t="t" r="r" b="b"/>
                <a:pathLst>
                  <a:path w="1120" h="441" extrusionOk="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avLst/>
                <a:gdLst/>
                <a:rect l="l" t="t" r="r" b="b"/>
                <a:pathLst>
                  <a:path w="1092" h="406" extrusionOk="0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avLst/>
                <a:gdLst/>
                <a:rect l="l" t="t" r="r" b="b"/>
                <a:pathLst>
                  <a:path w="1031" h="375" extrusionOk="0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avLst/>
                <a:gdLst/>
                <a:rect l="l" t="t" r="r" b="b"/>
                <a:pathLst>
                  <a:path w="662" h="375" extrusionOk="0">
                    <a:moveTo>
                      <a:pt x="662" y="149"/>
                    </a:moveTo>
                    <a:quadBezTo>
                      <a:pt x="361" y="0"/>
                      <a:pt x="1" y="152"/>
                    </a:quad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avLst/>
                <a:gdLst/>
                <a:rect l="l" t="t" r="r" b="b"/>
                <a:pathLst>
                  <a:path w="1896" h="659" extrusionOk="0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avLst/>
                <a:gdLst/>
                <a:rect l="l" t="t" r="r" b="b"/>
                <a:pathLst>
                  <a:path w="1675" h="579" extrusionOk="0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avLst/>
                <a:gdLst/>
                <a:rect l="l" t="t" r="r" b="b"/>
                <a:pathLst>
                  <a:path w="1633" h="514" extrusionOk="0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avLst/>
                <a:gdLst/>
                <a:rect l="l" t="t" r="r" b="b"/>
                <a:pathLst>
                  <a:path w="1549" h="479" extrusionOk="0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avLst/>
                <a:gdLst/>
                <a:rect l="l" t="t" r="r" b="b"/>
                <a:pathLst>
                  <a:path w="1261" h="486" extrusionOk="0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avLst/>
                <a:gdLst/>
                <a:rect l="l" t="t" r="r" b="b"/>
                <a:pathLst>
                  <a:path w="1082" h="321" extrusionOk="0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avLst/>
                <a:gdLst/>
                <a:rect l="l" t="t" r="r" b="b"/>
                <a:pathLst>
                  <a:path w="1099" h="289" extrusionOk="0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avLst/>
                <a:gdLst/>
                <a:rect l="l" t="t" r="r" b="b"/>
                <a:pathLst>
                  <a:path w="236" h="222" extrusionOk="0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avLst/>
                <a:gdLst/>
                <a:rect l="l" t="t" r="r" b="b"/>
                <a:pathLst>
                  <a:path w="115" h="73" extrusionOk="0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avLst/>
                <a:gdLst/>
                <a:rect l="l" t="t" r="r" b="b"/>
                <a:pathLst>
                  <a:path w="1186" h="1020" extrusionOk="0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avLst/>
                <a:gdLst/>
                <a:rect l="l" t="t" r="r" b="b"/>
                <a:pathLst>
                  <a:path w="999" h="1061" extrusionOk="0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avLst/>
                <a:gdLst/>
                <a:rect l="l" t="t" r="r" b="b"/>
                <a:pathLst>
                  <a:path w="948" h="999" extrusionOk="0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avLst/>
                <a:gdLst/>
                <a:rect l="l" t="t" r="r" b="b"/>
                <a:pathLst>
                  <a:path w="1204" h="933" extrusionOk="0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avLst/>
                <a:gdLst/>
                <a:rect l="l" t="t" r="r" b="b"/>
                <a:pathLst>
                  <a:path w="875" h="919" extrusionOk="0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avLst/>
                <a:gdLst/>
                <a:rect l="l" t="t" r="r" b="b"/>
                <a:pathLst>
                  <a:path w="766" h="698" extrusionOk="0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avLst/>
                <a:gdLst/>
                <a:rect l="l" t="t" r="r" b="b"/>
                <a:pathLst>
                  <a:path w="684" h="628" extrusionOk="0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avLst/>
                <a:gdLst/>
                <a:rect l="l" t="t" r="r" b="b"/>
                <a:pathLst>
                  <a:path w="649" h="767" extrusionOk="0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avLst/>
                <a:gdLst/>
                <a:rect l="l" t="t" r="r" b="b"/>
                <a:pathLst>
                  <a:path w="480" h="407" extrusionOk="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avLst/>
                <a:gdLst/>
                <a:rect l="l" t="t" r="r" b="b"/>
                <a:pathLst>
                  <a:path w="434" h="448" extrusionOk="0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avLst/>
                <a:gdLst/>
                <a:rect l="l" t="t" r="r" b="b"/>
                <a:pathLst>
                  <a:path w="785" h="867" extrusionOk="0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quadBezTo>
                      <a:pt x="621" y="517"/>
                      <a:pt x="784" y="365"/>
                    </a:quad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avLst/>
                <a:gdLst/>
                <a:rect l="l" t="t" r="r" b="b"/>
                <a:pathLst>
                  <a:path w="1029" h="420" extrusionOk="0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avLst/>
                <a:gdLst/>
                <a:rect l="l" t="t" r="r" b="b"/>
                <a:pathLst>
                  <a:path w="826" h="445" extrusionOk="0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avLst/>
                <a:gdLst/>
                <a:rect l="l" t="t" r="r" b="b"/>
                <a:pathLst>
                  <a:path w="962" h="469" extrusionOk="0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avLst/>
                <a:gdLst/>
                <a:rect l="l" t="t" r="r" b="b"/>
                <a:pathLst>
                  <a:path w="670" h="455" extrusionOk="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avLst/>
                <a:gdLst/>
                <a:rect l="l" t="t" r="r" b="b"/>
                <a:pathLst>
                  <a:path w="1092" h="329" extrusionOk="0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avLst/>
                <a:gdLst/>
                <a:rect l="l" t="t" r="r" b="b"/>
                <a:pathLst>
                  <a:path w="538" h="437" extrusionOk="0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avLst/>
                <a:gdLst/>
                <a:rect l="l" t="t" r="r" b="b"/>
                <a:pathLst>
                  <a:path w="337" h="281" extrusionOk="0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93" name="Google Shape;593;p30"/>
            <p:cNvGrpSpPr/>
            <p:nvPr/>
          </p:nvGrpSpPr>
          <p:grpSpPr>
            <a:xfrm rot="21467290" flipH="1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594" name="Google Shape;594;p30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avLst/>
                <a:gdLst/>
                <a:rect l="l" t="t" r="r" b="b"/>
                <a:pathLst>
                  <a:path w="8350" h="387" extrusionOk="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avLst/>
                <a:gdLst/>
                <a:rect l="l" t="t" r="r" b="b"/>
                <a:pathLst>
                  <a:path w="5006" h="283" extrusionOk="0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596" name="Google Shape;596;p30"/>
          <p:cNvSpPr/>
          <p:nvPr/>
        </p:nvSpPr>
        <p:spPr>
          <a:xfrm>
            <a:off x="6200727" y="320229"/>
            <a:ext cx="405390" cy="446013"/>
          </a:xfrm>
          <a:custGeom>
            <a:avLst/>
            <a:gd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 rot="960421">
            <a:off x="7524084" y="3278887"/>
            <a:ext cx="405413" cy="486574"/>
          </a:xfrm>
          <a:custGeom>
            <a:avLst/>
            <a:gd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267402" y="4049879"/>
            <a:ext cx="670773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latin typeface="D2Coding"/>
                <a:ea typeface="D2Coding"/>
              </a:rPr>
              <a:t>Class </a:t>
            </a:r>
            <a:r>
              <a:rPr lang="ko-KR" altLang="en-US">
                <a:latin typeface="D2Coding"/>
                <a:ea typeface="D2Coding"/>
              </a:rPr>
              <a:t>포인터 변수 선언 후</a:t>
            </a:r>
            <a:endParaRPr lang="ko-KR" altLang="en-US">
              <a:latin typeface="D2Coding"/>
              <a:ea typeface="D2Coding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변수에 </a:t>
            </a:r>
            <a:r>
              <a:rPr lang="en-US" altLang="ko-KR">
                <a:latin typeface="D2Coding"/>
                <a:ea typeface="D2Coding"/>
              </a:rPr>
              <a:t>GetInstance</a:t>
            </a:r>
            <a:r>
              <a:rPr lang="ko-KR" altLang="en-US">
                <a:latin typeface="D2Coding"/>
                <a:ea typeface="D2Coding"/>
              </a:rPr>
              <a:t>를 호출하여 </a:t>
            </a:r>
            <a:r>
              <a:rPr lang="en-US" altLang="ko-KR">
                <a:latin typeface="D2Coding"/>
                <a:ea typeface="D2Coding"/>
              </a:rPr>
              <a:t>Instance</a:t>
            </a:r>
            <a:r>
              <a:rPr lang="ko-KR" altLang="en-US">
                <a:latin typeface="D2Coding"/>
                <a:ea typeface="D2Coding"/>
              </a:rPr>
              <a:t>를 넣어준다</a:t>
            </a:r>
            <a:r>
              <a:rPr lang="en-US" altLang="ko-KR">
                <a:latin typeface="D2Coding"/>
                <a:ea typeface="D2Coding"/>
              </a:rPr>
              <a:t>!</a:t>
            </a:r>
            <a:endParaRPr lang="en-US" altLang="ko-KR">
              <a:latin typeface="D2Coding"/>
              <a:ea typeface="D2Coding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만약 </a:t>
            </a:r>
            <a:r>
              <a:rPr lang="en-US" altLang="ko-KR">
                <a:latin typeface="D2Coding"/>
                <a:ea typeface="D2Coding"/>
              </a:rPr>
              <a:t>Instance</a:t>
            </a:r>
            <a:r>
              <a:rPr lang="ko-KR" altLang="en-US">
                <a:latin typeface="D2Coding"/>
                <a:ea typeface="D2Coding"/>
              </a:rPr>
              <a:t>가 없다면 생성되고</a:t>
            </a:r>
            <a:r>
              <a:rPr lang="en-US" altLang="ko-KR">
                <a:latin typeface="D2Coding"/>
                <a:ea typeface="D2Coding"/>
              </a:rPr>
              <a:t>, </a:t>
            </a:r>
            <a:r>
              <a:rPr lang="ko-KR" altLang="en-US">
                <a:latin typeface="D2Coding"/>
                <a:ea typeface="D2Coding"/>
              </a:rPr>
              <a:t>있다면 그걸 가져온다</a:t>
            </a:r>
            <a:r>
              <a:rPr lang="en-US" altLang="ko-KR">
                <a:latin typeface="D2Coding"/>
                <a:ea typeface="D2Coding"/>
              </a:rPr>
              <a:t>!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1167216" y="157030"/>
            <a:ext cx="6798358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>
                <a:latin typeface="+mn-ea"/>
                <a:ea typeface="+mn-ea"/>
              </a:rPr>
              <a:t>혹시나 해서</a:t>
            </a:r>
            <a:r>
              <a:rPr lang="en-US" altLang="ko-KR" sz="4800">
                <a:latin typeface="+mn-ea"/>
                <a:ea typeface="+mn-ea"/>
              </a:rPr>
              <a:t>..</a:t>
            </a:r>
            <a:endParaRPr sz="48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349873" y="3400482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8693" y="1241533"/>
            <a:ext cx="5926725" cy="2744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 idx="0"/>
          </p:nvPr>
        </p:nvSpPr>
        <p:spPr>
          <a:xfrm>
            <a:off x="690004" y="614568"/>
            <a:ext cx="4041900" cy="170906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ko-KR" altLang="en-US" sz="7300">
                <a:solidFill>
                  <a:schemeClr val="accent3"/>
                </a:solidFill>
              </a:rPr>
            </a:br>
            <a:r>
              <a:rPr lang="en-US" sz="7300">
                <a:solidFill>
                  <a:schemeClr val="accent3"/>
                </a:solidFill>
              </a:rPr>
              <a:t>QnA</a:t>
            </a:r>
            <a:br>
              <a:rPr lang="en-US" sz="7300">
                <a:solidFill>
                  <a:schemeClr val="accent3"/>
                </a:solidFill>
              </a:rPr>
            </a:br>
            <a:endParaRPr lang="en-US" sz="7300">
              <a:solidFill>
                <a:schemeClr val="accent3"/>
              </a:solidFill>
            </a:endParaRPr>
          </a:p>
        </p:txBody>
      </p:sp>
      <p:grpSp>
        <p:nvGrpSpPr>
          <p:cNvPr id="782" name="Google Shape;782;p37"/>
          <p:cNvGrpSpPr/>
          <p:nvPr/>
        </p:nvGrpSpPr>
        <p:grpSpPr>
          <a:xfrm rot="0">
            <a:off x="4989805" y="-19098"/>
            <a:ext cx="1077480" cy="3792801"/>
            <a:chOff x="3341163" y="-296155"/>
            <a:chExt cx="506501" cy="1782918"/>
          </a:xfrm>
        </p:grpSpPr>
        <p:sp>
          <p:nvSpPr>
            <p:cNvPr id="783" name="Google Shape;783;p37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03" name="Google Shape;803;p37"/>
          <p:cNvGrpSpPr/>
          <p:nvPr/>
        </p:nvGrpSpPr>
        <p:grpSpPr>
          <a:xfrm rot="0">
            <a:off x="6571830" y="-1392498"/>
            <a:ext cx="1077480" cy="3792801"/>
            <a:chOff x="3341163" y="-296155"/>
            <a:chExt cx="506501" cy="1782918"/>
          </a:xfrm>
        </p:grpSpPr>
        <p:sp>
          <p:nvSpPr>
            <p:cNvPr id="804" name="Google Shape;804;p37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24" name="Google Shape;781;p37"/>
          <p:cNvSpPr txBox="1">
            <a:spLocks noGrp="1"/>
          </p:cNvSpPr>
          <p:nvPr/>
        </p:nvSpPr>
        <p:spPr>
          <a:xfrm>
            <a:off x="229706" y="2159246"/>
            <a:ext cx="4958682" cy="1709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p>
            <a:pPr marL="0" marR="0" lvl="0" indent="0" algn="ctr" rtl="0" eaLnBrk="1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Sue Ellen Francisco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800" b="0" i="0" u="none" strike="noStrike" kern="0" cap="none" spc="0" normalizeH="0" baseline="0" mc:Ignorable="hp" hp:hslEmbossed="0">
                <a:solidFill>
                  <a:schemeClr val="accent3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Discussion</a:t>
            </a:r>
            <a:endParaRPr xmlns:mc="http://schemas.openxmlformats.org/markup-compatibility/2006" xmlns:hp="http://schemas.haansoft.com/office/presentation/8.0" kumimoji="0" lang="en-US" altLang="ko-KR" sz="5800" b="0" i="0" u="none" strike="noStrike" kern="0" cap="none" spc="0" normalizeH="0" baseline="0" mc:Ignorable="hp" hp:hslEmbossed="0">
              <a:solidFill>
                <a:schemeClr val="accent3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2"/>
          <p:cNvSpPr txBox="1">
            <a:spLocks noGrp="1"/>
          </p:cNvSpPr>
          <p:nvPr>
            <p:ph type="subTitle" idx="1"/>
          </p:nvPr>
        </p:nvSpPr>
        <p:spPr>
          <a:xfrm>
            <a:off x="707634" y="1763063"/>
            <a:ext cx="7718700" cy="150704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 Slab Light"/>
              <a:buChar char="●"/>
              <a:defRPr/>
            </a:pPr>
            <a:r>
              <a:rPr lang="en-US" altLang="ko-KR">
                <a:latin typeface="D2Coding"/>
                <a:ea typeface="D2Coding"/>
              </a:rPr>
              <a:t>16</a:t>
            </a:r>
            <a:r>
              <a:rPr lang="ko-KR" altLang="en-US">
                <a:latin typeface="D2Coding"/>
                <a:ea typeface="D2Coding"/>
              </a:rPr>
              <a:t>년도 홍익대학교 게임소프트웨어학과 입학</a:t>
            </a:r>
            <a:r>
              <a:rPr lang="en-US">
                <a:latin typeface="D2Coding"/>
                <a:ea typeface="D2Coding"/>
              </a:rPr>
              <a:t> </a:t>
            </a:r>
            <a:endParaRPr lang="en-US">
              <a:latin typeface="D2Coding"/>
              <a:ea typeface="D2Coding"/>
            </a:endParaRPr>
          </a:p>
          <a:p>
            <a:pPr marL="241300">
              <a:buClr>
                <a:schemeClr val="dk2"/>
              </a:buClr>
              <a:buFont typeface="Roboto Slab Light"/>
              <a:buChar char="●"/>
              <a:defRPr/>
            </a:pPr>
            <a:r>
              <a:rPr lang="en-US" altLang="ko-KR">
                <a:latin typeface="D2Coding"/>
                <a:ea typeface="D2Coding"/>
              </a:rPr>
              <a:t>17</a:t>
            </a:r>
            <a:r>
              <a:rPr lang="ko-KR" altLang="en-US">
                <a:latin typeface="D2Coding"/>
                <a:ea typeface="D2Coding"/>
              </a:rPr>
              <a:t>년도 </a:t>
            </a:r>
            <a:r>
              <a:rPr lang="en-US" altLang="ko-KR">
                <a:latin typeface="D2Coding"/>
                <a:ea typeface="D2Coding"/>
              </a:rPr>
              <a:t>2</a:t>
            </a:r>
            <a:r>
              <a:rPr lang="ko-KR" altLang="en-US">
                <a:latin typeface="D2Coding"/>
                <a:ea typeface="D2Coding"/>
              </a:rPr>
              <a:t>학기 부터 군휴학</a:t>
            </a:r>
            <a:endParaRPr lang="ko-KR" altLang="en-US">
              <a:latin typeface="D2Coding"/>
              <a:ea typeface="D2Coding"/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 Slab Light"/>
              <a:buChar char="●"/>
              <a:defRPr/>
            </a:pPr>
            <a:r>
              <a:rPr lang="en-US" altLang="ko-KR">
                <a:latin typeface="D2Coding"/>
                <a:ea typeface="D2Coding"/>
              </a:rPr>
              <a:t>19</a:t>
            </a:r>
            <a:r>
              <a:rPr lang="ko-KR" altLang="en-US">
                <a:latin typeface="D2Coding"/>
                <a:ea typeface="D2Coding"/>
              </a:rPr>
              <a:t>년도 </a:t>
            </a:r>
            <a:r>
              <a:rPr lang="en-US" altLang="ko-KR">
                <a:latin typeface="D2Coding"/>
                <a:ea typeface="D2Coding"/>
              </a:rPr>
              <a:t>5</a:t>
            </a:r>
            <a:r>
              <a:rPr lang="ko-KR" altLang="en-US">
                <a:latin typeface="D2Coding"/>
                <a:ea typeface="D2Coding"/>
              </a:rPr>
              <a:t>월 전역 후 바리스타 </a:t>
            </a:r>
            <a:r>
              <a:rPr lang="en-US" altLang="ko-KR">
                <a:latin typeface="D2Coding"/>
                <a:ea typeface="D2Coding"/>
              </a:rPr>
              <a:t>(</a:t>
            </a:r>
            <a:r>
              <a:rPr lang="ko-KR" altLang="en-US">
                <a:latin typeface="D2Coding"/>
                <a:ea typeface="D2Coding"/>
              </a:rPr>
              <a:t>스타벅스</a:t>
            </a:r>
            <a:r>
              <a:rPr lang="en-US" altLang="ko-KR">
                <a:latin typeface="D2Coding"/>
                <a:ea typeface="D2Coding"/>
              </a:rPr>
              <a:t>)</a:t>
            </a:r>
            <a:endParaRPr lang="en-US" altLang="ko-KR">
              <a:latin typeface="D2Coding"/>
              <a:ea typeface="D2Coding"/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 Slab Light"/>
              <a:buChar char="●"/>
              <a:defRPr/>
            </a:pPr>
            <a:r>
              <a:rPr lang="en-US" altLang="ko-KR">
                <a:latin typeface="D2Coding"/>
                <a:ea typeface="D2Coding"/>
              </a:rPr>
              <a:t>21</a:t>
            </a:r>
            <a:r>
              <a:rPr lang="ko-KR" altLang="en-US">
                <a:latin typeface="D2Coding"/>
                <a:ea typeface="D2Coding"/>
              </a:rPr>
              <a:t>년도 </a:t>
            </a:r>
            <a:r>
              <a:rPr lang="en-US" altLang="ko-KR">
                <a:latin typeface="D2Coding"/>
                <a:ea typeface="D2Coding"/>
              </a:rPr>
              <a:t>2</a:t>
            </a:r>
            <a:r>
              <a:rPr lang="ko-KR" altLang="en-US">
                <a:latin typeface="D2Coding"/>
                <a:ea typeface="D2Coding"/>
              </a:rPr>
              <a:t>학기 복학</a:t>
            </a:r>
            <a:endParaRPr lang="ko-KR" altLang="en-US">
              <a:latin typeface="D2Coding"/>
              <a:ea typeface="D2Coding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endParaRPr lang="en-US">
              <a:latin typeface="D2Coding"/>
              <a:ea typeface="D2Coding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endParaRPr lang="en-US">
              <a:latin typeface="D2Coding"/>
              <a:ea typeface="D2Coding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endParaRPr lang="en-US">
              <a:latin typeface="D2Coding"/>
              <a:ea typeface="D2Coding"/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 Slab Light"/>
              <a:buChar char="●"/>
              <a:defRPr/>
            </a:pPr>
            <a:endParaRPr lang="en-US">
              <a:latin typeface="D2Coding"/>
              <a:ea typeface="D2Coding"/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 Slab Light"/>
              <a:buChar char="●"/>
              <a:defRPr/>
            </a:pPr>
            <a:endParaRPr>
              <a:latin typeface="D2Coding"/>
              <a:ea typeface="D2Coding"/>
            </a:endParaRPr>
          </a:p>
        </p:txBody>
      </p:sp>
      <p:sp>
        <p:nvSpPr>
          <p:cNvPr id="635" name="Google Shape;635;p32"/>
          <p:cNvSpPr txBox="1">
            <a:spLocks noGrp="1"/>
          </p:cNvSpPr>
          <p:nvPr>
            <p:ph type="title" idx="0"/>
          </p:nvPr>
        </p:nvSpPr>
        <p:spPr>
          <a:xfrm>
            <a:off x="712674" y="688400"/>
            <a:ext cx="4014867" cy="79943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latin typeface="D2Coding"/>
                <a:ea typeface="D2Coding"/>
              </a:rPr>
              <a:t>1 6 </a:t>
            </a:r>
            <a:r>
              <a:rPr lang="ko-KR" altLang="en-US">
                <a:latin typeface="D2Coding"/>
                <a:ea typeface="D2Coding"/>
              </a:rPr>
              <a:t>학번 방찬웅</a:t>
            </a:r>
            <a:endParaRPr>
              <a:latin typeface="D2Coding"/>
              <a:ea typeface="D2Coding"/>
            </a:endParaRPr>
          </a:p>
        </p:txBody>
      </p:sp>
      <p:grpSp>
        <p:nvGrpSpPr>
          <p:cNvPr id="636" name="Google Shape;636;p32"/>
          <p:cNvGrpSpPr/>
          <p:nvPr/>
        </p:nvGrpSpPr>
        <p:grpSpPr>
          <a:xfrm rot="0"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637" name="Google Shape;637;p32"/>
            <p:cNvGrpSpPr/>
            <p:nvPr/>
          </p:nvGrpSpPr>
          <p:grpSpPr>
            <a:xfrm rot="0"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638" name="Google Shape;638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quadBezTo>
                      <a:pt x="8209" y="94"/>
                      <a:pt x="8898" y="1113"/>
                    </a:quad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639" name="Google Shape;639;p32"/>
              <p:cNvGrpSpPr/>
              <p:nvPr/>
            </p:nvGrpSpPr>
            <p:grpSpPr>
              <a:xfrm rot="0"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640" name="Google Shape;640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quadBezTo>
                        <a:pt x="7402" y="797"/>
                        <a:pt x="7397" y="797"/>
                      </a:quad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quadBezTo>
                        <a:pt x="12647" y="13665"/>
                        <a:pt x="12647" y="13662"/>
                      </a:quad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654" name="Google Shape;654;p32"/>
              <p:cNvGrpSpPr/>
              <p:nvPr/>
            </p:nvGrpSpPr>
            <p:grpSpPr>
              <a:xfrm rot="14600090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655" name="Google Shape;655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6" name="Google Shape;656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7" name="Google Shape;657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8" name="Google Shape;658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9" name="Google Shape;659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60" name="Google Shape;660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61" name="Google Shape;661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662" name="Google Shape;662;p32"/>
              <p:cNvSpPr/>
              <p:nvPr/>
            </p:nvSpPr>
            <p:spPr>
              <a:xfrm rot="12938700">
                <a:off x="8926802" y="3543584"/>
                <a:ext cx="198005" cy="61988"/>
              </a:xfrm>
              <a:custGeom>
                <a:avLst/>
                <a:gd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63" name="Google Shape;663;p32"/>
            <p:cNvGrpSpPr/>
            <p:nvPr/>
          </p:nvGrpSpPr>
          <p:grpSpPr>
            <a:xfrm rot="0"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664" name="Google Shape;664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rect l="l" t="t" r="r" b="b"/>
                <a:pathLst>
                  <a:path w="1883" h="2086" extrusionOk="0">
                    <a:moveTo>
                      <a:pt x="557" y="1969"/>
                    </a:moveTo>
                    <a:quadBezTo>
                      <a:pt x="557" y="1974"/>
                      <a:pt x="562" y="1974"/>
                    </a:quad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66" name="Google Shape;666;p32"/>
            <p:cNvGrpSpPr/>
            <p:nvPr/>
          </p:nvGrpSpPr>
          <p:grpSpPr>
            <a:xfrm rot="0"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667" name="Google Shape;667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rect l="l" t="t" r="r" b="b"/>
                <a:pathLst>
                  <a:path w="1883" h="2086" extrusionOk="0">
                    <a:moveTo>
                      <a:pt x="557" y="1969"/>
                    </a:moveTo>
                    <a:quadBezTo>
                      <a:pt x="557" y="1974"/>
                      <a:pt x="562" y="1974"/>
                    </a:quad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2"/>
          <p:cNvSpPr txBox="1">
            <a:spLocks noGrp="1"/>
          </p:cNvSpPr>
          <p:nvPr>
            <p:ph type="subTitle" idx="1"/>
          </p:nvPr>
        </p:nvSpPr>
        <p:spPr>
          <a:xfrm>
            <a:off x="707634" y="1763063"/>
            <a:ext cx="7718700" cy="150704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 Slab Light"/>
              <a:buChar char="●"/>
              <a:defRPr/>
            </a:pPr>
            <a:r>
              <a:rPr lang="en-US" altLang="ko-KR">
                <a:latin typeface="D2Coding"/>
                <a:ea typeface="D2Coding"/>
              </a:rPr>
              <a:t>16</a:t>
            </a:r>
            <a:r>
              <a:rPr lang="ko-KR" altLang="en-US">
                <a:latin typeface="D2Coding"/>
                <a:ea typeface="D2Coding"/>
              </a:rPr>
              <a:t>년도 홍익대학교 게임소프트웨어학과 입학</a:t>
            </a:r>
            <a:r>
              <a:rPr lang="en-US">
                <a:latin typeface="D2Coding"/>
                <a:ea typeface="D2Coding"/>
              </a:rPr>
              <a:t> </a:t>
            </a:r>
            <a:endParaRPr lang="en-US">
              <a:latin typeface="D2Coding"/>
              <a:ea typeface="D2Coding"/>
            </a:endParaRPr>
          </a:p>
          <a:p>
            <a:pPr marL="241300">
              <a:buClr>
                <a:schemeClr val="dk2"/>
              </a:buClr>
              <a:buFont typeface="Roboto Slab Light"/>
              <a:buChar char="●"/>
              <a:defRPr/>
            </a:pPr>
            <a:r>
              <a:rPr lang="en-US" altLang="ko-KR">
                <a:latin typeface="D2Coding"/>
                <a:ea typeface="D2Coding"/>
              </a:rPr>
              <a:t>17</a:t>
            </a:r>
            <a:r>
              <a:rPr lang="ko-KR" altLang="en-US">
                <a:latin typeface="D2Coding"/>
                <a:ea typeface="D2Coding"/>
              </a:rPr>
              <a:t>년도 </a:t>
            </a:r>
            <a:r>
              <a:rPr lang="en-US" altLang="ko-KR">
                <a:latin typeface="D2Coding"/>
                <a:ea typeface="D2Coding"/>
              </a:rPr>
              <a:t>2</a:t>
            </a:r>
            <a:r>
              <a:rPr lang="ko-KR" altLang="en-US">
                <a:latin typeface="D2Coding"/>
                <a:ea typeface="D2Coding"/>
              </a:rPr>
              <a:t>학기 부터 군휴학</a:t>
            </a:r>
            <a:endParaRPr lang="ko-KR" altLang="en-US">
              <a:latin typeface="D2Coding"/>
              <a:ea typeface="D2Coding"/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 Slab Light"/>
              <a:buChar char="●"/>
              <a:defRPr/>
            </a:pPr>
            <a:r>
              <a:rPr lang="en-US" altLang="ko-KR">
                <a:latin typeface="D2Coding"/>
                <a:ea typeface="D2Coding"/>
              </a:rPr>
              <a:t>19</a:t>
            </a:r>
            <a:r>
              <a:rPr lang="ko-KR" altLang="en-US">
                <a:latin typeface="D2Coding"/>
                <a:ea typeface="D2Coding"/>
              </a:rPr>
              <a:t>년도 </a:t>
            </a:r>
            <a:r>
              <a:rPr lang="en-US" altLang="ko-KR">
                <a:latin typeface="D2Coding"/>
                <a:ea typeface="D2Coding"/>
              </a:rPr>
              <a:t>5</a:t>
            </a:r>
            <a:r>
              <a:rPr lang="ko-KR" altLang="en-US">
                <a:latin typeface="D2Coding"/>
                <a:ea typeface="D2Coding"/>
              </a:rPr>
              <a:t>월 전역 후 바리스타 </a:t>
            </a:r>
            <a:r>
              <a:rPr lang="en-US" altLang="ko-KR">
                <a:latin typeface="D2Coding"/>
                <a:ea typeface="D2Coding"/>
              </a:rPr>
              <a:t>(</a:t>
            </a:r>
            <a:r>
              <a:rPr lang="ko-KR" altLang="en-US">
                <a:latin typeface="D2Coding"/>
                <a:ea typeface="D2Coding"/>
              </a:rPr>
              <a:t>스타벅스</a:t>
            </a:r>
            <a:r>
              <a:rPr lang="en-US" altLang="ko-KR">
                <a:latin typeface="D2Coding"/>
                <a:ea typeface="D2Coding"/>
              </a:rPr>
              <a:t>)</a:t>
            </a:r>
            <a:endParaRPr lang="en-US" altLang="ko-KR">
              <a:latin typeface="D2Coding"/>
              <a:ea typeface="D2Coding"/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 Slab Light"/>
              <a:buChar char="●"/>
              <a:defRPr/>
            </a:pPr>
            <a:r>
              <a:rPr lang="en-US" altLang="ko-KR">
                <a:latin typeface="D2Coding"/>
                <a:ea typeface="D2Coding"/>
              </a:rPr>
              <a:t>21</a:t>
            </a:r>
            <a:r>
              <a:rPr lang="ko-KR" altLang="en-US">
                <a:latin typeface="D2Coding"/>
                <a:ea typeface="D2Coding"/>
              </a:rPr>
              <a:t>년도 </a:t>
            </a:r>
            <a:r>
              <a:rPr lang="en-US" altLang="ko-KR">
                <a:latin typeface="D2Coding"/>
                <a:ea typeface="D2Coding"/>
              </a:rPr>
              <a:t>2</a:t>
            </a:r>
            <a:r>
              <a:rPr lang="ko-KR" altLang="en-US">
                <a:latin typeface="D2Coding"/>
                <a:ea typeface="D2Coding"/>
              </a:rPr>
              <a:t>학기 복학</a:t>
            </a:r>
            <a:endParaRPr lang="ko-KR" altLang="en-US">
              <a:latin typeface="D2Coding"/>
              <a:ea typeface="D2Coding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endParaRPr lang="en-US">
              <a:latin typeface="D2Coding"/>
              <a:ea typeface="D2Coding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endParaRPr lang="en-US">
              <a:latin typeface="D2Coding"/>
              <a:ea typeface="D2Coding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endParaRPr lang="en-US">
              <a:latin typeface="D2Coding"/>
              <a:ea typeface="D2Coding"/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 Slab Light"/>
              <a:buChar char="●"/>
              <a:defRPr/>
            </a:pPr>
            <a:endParaRPr lang="en-US">
              <a:latin typeface="D2Coding"/>
              <a:ea typeface="D2Coding"/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 Slab Light"/>
              <a:buChar char="●"/>
              <a:defRPr/>
            </a:pPr>
            <a:endParaRPr>
              <a:latin typeface="D2Coding"/>
              <a:ea typeface="D2Coding"/>
            </a:endParaRPr>
          </a:p>
        </p:txBody>
      </p:sp>
      <p:sp>
        <p:nvSpPr>
          <p:cNvPr id="635" name="Google Shape;635;p32"/>
          <p:cNvSpPr txBox="1">
            <a:spLocks noGrp="1"/>
          </p:cNvSpPr>
          <p:nvPr>
            <p:ph type="title" idx="0"/>
          </p:nvPr>
        </p:nvSpPr>
        <p:spPr>
          <a:xfrm>
            <a:off x="712674" y="688400"/>
            <a:ext cx="4014867" cy="79943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latin typeface="D2Coding"/>
                <a:ea typeface="D2Coding"/>
              </a:rPr>
              <a:t>1 6 </a:t>
            </a:r>
            <a:r>
              <a:rPr lang="ko-KR" altLang="en-US">
                <a:latin typeface="D2Coding"/>
                <a:ea typeface="D2Coding"/>
              </a:rPr>
              <a:t>학번 방찬웅</a:t>
            </a:r>
            <a:endParaRPr>
              <a:latin typeface="D2Coding"/>
              <a:ea typeface="D2Coding"/>
            </a:endParaRPr>
          </a:p>
        </p:txBody>
      </p:sp>
      <p:grpSp>
        <p:nvGrpSpPr>
          <p:cNvPr id="636" name="Google Shape;636;p32"/>
          <p:cNvGrpSpPr/>
          <p:nvPr/>
        </p:nvGrpSpPr>
        <p:grpSpPr>
          <a:xfrm rot="0"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637" name="Google Shape;637;p32"/>
            <p:cNvGrpSpPr/>
            <p:nvPr/>
          </p:nvGrpSpPr>
          <p:grpSpPr>
            <a:xfrm rot="0"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638" name="Google Shape;638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quadBezTo>
                      <a:pt x="8209" y="94"/>
                      <a:pt x="8898" y="1113"/>
                    </a:quad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639" name="Google Shape;639;p32"/>
              <p:cNvGrpSpPr/>
              <p:nvPr/>
            </p:nvGrpSpPr>
            <p:grpSpPr>
              <a:xfrm rot="0"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640" name="Google Shape;640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quadBezTo>
                        <a:pt x="7402" y="797"/>
                        <a:pt x="7397" y="797"/>
                      </a:quad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quadBezTo>
                        <a:pt x="12647" y="13665"/>
                        <a:pt x="12647" y="13662"/>
                      </a:quad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654" name="Google Shape;654;p32"/>
              <p:cNvGrpSpPr/>
              <p:nvPr/>
            </p:nvGrpSpPr>
            <p:grpSpPr>
              <a:xfrm rot="14600090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655" name="Google Shape;655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6" name="Google Shape;656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7" name="Google Shape;657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8" name="Google Shape;658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9" name="Google Shape;659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60" name="Google Shape;660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61" name="Google Shape;661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662" name="Google Shape;662;p32"/>
              <p:cNvSpPr/>
              <p:nvPr/>
            </p:nvSpPr>
            <p:spPr>
              <a:xfrm rot="12938700">
                <a:off x="8926802" y="3543584"/>
                <a:ext cx="198005" cy="61988"/>
              </a:xfrm>
              <a:custGeom>
                <a:avLst/>
                <a:gd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63" name="Google Shape;663;p32"/>
            <p:cNvGrpSpPr/>
            <p:nvPr/>
          </p:nvGrpSpPr>
          <p:grpSpPr>
            <a:xfrm rot="0"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664" name="Google Shape;664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rect l="l" t="t" r="r" b="b"/>
                <a:pathLst>
                  <a:path w="1883" h="2086" extrusionOk="0">
                    <a:moveTo>
                      <a:pt x="557" y="1969"/>
                    </a:moveTo>
                    <a:quadBezTo>
                      <a:pt x="557" y="1974"/>
                      <a:pt x="562" y="1974"/>
                    </a:quad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66" name="Google Shape;666;p32"/>
            <p:cNvGrpSpPr/>
            <p:nvPr/>
          </p:nvGrpSpPr>
          <p:grpSpPr>
            <a:xfrm rot="0"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667" name="Google Shape;667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rect l="l" t="t" r="r" b="b"/>
                <a:pathLst>
                  <a:path w="1883" h="2086" extrusionOk="0">
                    <a:moveTo>
                      <a:pt x="557" y="1969"/>
                    </a:moveTo>
                    <a:quadBezTo>
                      <a:pt x="557" y="1974"/>
                      <a:pt x="562" y="1974"/>
                    </a:quad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37" name="Google Shape;634;p32"/>
          <p:cNvSpPr txBox="1"/>
          <p:nvPr/>
        </p:nvSpPr>
        <p:spPr>
          <a:xfrm>
            <a:off x="717666" y="4001849"/>
            <a:ext cx="7718700" cy="3186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12700" indent="0">
              <a:buClr>
                <a:schemeClr val="dk2"/>
              </a:buClr>
              <a:defRPr/>
            </a:pPr>
            <a:r>
              <a:rPr lang="ko-KR" altLang="en-US">
                <a:latin typeface="D2Coding"/>
                <a:ea typeface="D2Coding"/>
              </a:rPr>
              <a:t>결론 </a:t>
            </a:r>
            <a:r>
              <a:rPr lang="en-US" altLang="ko-KR">
                <a:latin typeface="D2Coding"/>
                <a:ea typeface="D2Coding"/>
              </a:rPr>
              <a:t>: </a:t>
            </a:r>
            <a:r>
              <a:rPr lang="ko-KR" altLang="en-US">
                <a:latin typeface="D2Coding"/>
                <a:ea typeface="D2Coding"/>
              </a:rPr>
              <a:t>학번만 선배다</a:t>
            </a:r>
            <a:r>
              <a:rPr lang="en-US" altLang="ko-KR">
                <a:latin typeface="D2Coding"/>
                <a:ea typeface="D2Coding"/>
              </a:rPr>
              <a:t>. </a:t>
            </a:r>
            <a:r>
              <a:rPr lang="ko-KR" altLang="en-US">
                <a:latin typeface="D2Coding"/>
                <a:ea typeface="D2Coding"/>
              </a:rPr>
              <a:t>나이만 많다</a:t>
            </a:r>
            <a:r>
              <a:rPr lang="en-US" altLang="ko-KR">
                <a:latin typeface="D2Coding"/>
                <a:ea typeface="D2Coding"/>
              </a:rPr>
              <a:t>. </a:t>
            </a:r>
            <a:r>
              <a:rPr lang="ko-KR" altLang="en-US">
                <a:latin typeface="D2Coding"/>
                <a:ea typeface="D2Coding"/>
              </a:rPr>
              <a:t>실력은 같다</a:t>
            </a:r>
            <a:r>
              <a:rPr lang="en-US" altLang="ko-KR">
                <a:latin typeface="D2Coding"/>
                <a:ea typeface="D2Coding"/>
              </a:rPr>
              <a:t>. </a:t>
            </a:r>
            <a:r>
              <a:rPr lang="ko-KR" altLang="en-US">
                <a:latin typeface="D2Coding"/>
                <a:ea typeface="D2Coding"/>
              </a:rPr>
              <a:t>잘 지내고 싶다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 lang="en-US" altLang="ko-KR">
              <a:latin typeface="D2Coding"/>
              <a:ea typeface="D2Coding"/>
            </a:endParaRPr>
          </a:p>
          <a:p>
            <a:pPr marL="241300">
              <a:buClr>
                <a:schemeClr val="dk2"/>
              </a:buClr>
              <a:buFont typeface="Roboto Slab Light"/>
              <a:buChar char="●"/>
              <a:defRPr/>
            </a:pPr>
            <a:endParaRPr lang="ko-KR" altLang="en-US">
              <a:latin typeface="D2Coding"/>
              <a:ea typeface="D2Coding"/>
            </a:endParaRPr>
          </a:p>
          <a:p>
            <a:pPr marL="241300">
              <a:buFont typeface="Roboto Slab Light"/>
              <a:buChar char="●"/>
              <a:defRPr/>
            </a:pPr>
            <a:endParaRPr lang="ko-KR" altLang="en-US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>
            <a:spLocks noGrp="1"/>
          </p:cNvSpPr>
          <p:nvPr>
            <p:ph type="title" idx="0"/>
          </p:nvPr>
        </p:nvSpPr>
        <p:spPr>
          <a:xfrm>
            <a:off x="1022647" y="1213817"/>
            <a:ext cx="4183800" cy="158133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accent4"/>
                </a:solidFill>
                <a:latin typeface="D2Coding"/>
                <a:ea typeface="D2Coding"/>
              </a:rPr>
              <a:t>상속</a:t>
            </a:r>
            <a:endParaRPr>
              <a:solidFill>
                <a:schemeClr val="accent4"/>
              </a:solidFill>
              <a:latin typeface="D2Coding"/>
              <a:ea typeface="D2Coding"/>
            </a:endParaRPr>
          </a:p>
        </p:txBody>
      </p:sp>
      <p:sp>
        <p:nvSpPr>
          <p:cNvPr id="604" name="Google Shape;604;p31"/>
          <p:cNvSpPr txBox="1">
            <a:spLocks noGrp="1"/>
          </p:cNvSpPr>
          <p:nvPr>
            <p:ph type="title" idx="2"/>
          </p:nvPr>
        </p:nvSpPr>
        <p:spPr>
          <a:xfrm>
            <a:off x="7095443" y="2111604"/>
            <a:ext cx="1384200" cy="7902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2</a:t>
            </a:r>
            <a:r>
              <a:rPr lang="en"/>
              <a:t>.</a:t>
            </a:r>
            <a:endParaRPr/>
          </a:p>
        </p:txBody>
      </p:sp>
      <p:grpSp>
        <p:nvGrpSpPr>
          <p:cNvPr id="605" name="Google Shape;605;p31"/>
          <p:cNvGrpSpPr/>
          <p:nvPr/>
        </p:nvGrpSpPr>
        <p:grpSpPr>
          <a:xfrm rot="2857804" flipH="1">
            <a:off x="1851079" y="413912"/>
            <a:ext cx="1320352" cy="1028462"/>
            <a:chOff x="2489257" y="2639067"/>
            <a:chExt cx="2406830" cy="1875488"/>
          </a:xfrm>
        </p:grpSpPr>
        <p:sp>
          <p:nvSpPr>
            <p:cNvPr id="606" name="Google Shape;606;p31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21" name="Google Shape;621;p31"/>
          <p:cNvSpPr/>
          <p:nvPr/>
        </p:nvSpPr>
        <p:spPr>
          <a:xfrm>
            <a:off x="6027152" y="3437008"/>
            <a:ext cx="537331" cy="538087"/>
          </a:xfrm>
          <a:custGeom>
            <a:avLst/>
            <a:gd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quadBezTo>
                  <a:pt x="8209" y="94"/>
                  <a:pt x="8898" y="1113"/>
                </a:quad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22" name="Google Shape;622;p31"/>
          <p:cNvGrpSpPr/>
          <p:nvPr/>
        </p:nvGrpSpPr>
        <p:grpSpPr>
          <a:xfrm rot="0">
            <a:off x="5985007" y="3394945"/>
            <a:ext cx="1249472" cy="736055"/>
            <a:chOff x="3354887" y="4040758"/>
            <a:chExt cx="1612222" cy="949748"/>
          </a:xfrm>
        </p:grpSpPr>
        <p:sp>
          <p:nvSpPr>
            <p:cNvPr id="623" name="Google Shape;623;p31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34591" y="2087850"/>
            <a:ext cx="707481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일정한 친족적 관계가 있는 사람 사이에 한쪽이 사망하거나</a:t>
            </a:r>
            <a:endParaRPr lang="ko-KR" altLang="en-US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법률상의 원인이 발생 하였을</a:t>
            </a:r>
            <a:r>
              <a:rPr lang="en-US" altLang="ko-KR">
                <a:latin typeface="D2Coding"/>
                <a:ea typeface="D2Coding"/>
              </a:rPr>
              <a:t> </a:t>
            </a:r>
            <a:r>
              <a:rPr lang="ko-KR" altLang="en-US">
                <a:latin typeface="D2Coding"/>
                <a:ea typeface="D2Coding"/>
              </a:rPr>
              <a:t>때</a:t>
            </a:r>
            <a:endParaRPr lang="ko-KR" altLang="en-US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재산적 또는 친족적 권리와 의무를 </a:t>
            </a:r>
            <a:r>
              <a:rPr lang="ko-KR" altLang="en-US">
                <a:solidFill>
                  <a:srgbClr val="eb5800"/>
                </a:solidFill>
                <a:latin typeface="D2Coding"/>
                <a:ea typeface="D2Coding"/>
              </a:rPr>
              <a:t>계승</a:t>
            </a:r>
            <a:r>
              <a:rPr lang="ko-KR" altLang="en-US">
                <a:latin typeface="D2Coding"/>
                <a:ea typeface="D2Coding"/>
              </a:rPr>
              <a:t>하는 제도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2068684" y="384542"/>
            <a:ext cx="4995422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600">
                <a:latin typeface="+mn-ea"/>
                <a:ea typeface="+mn-ea"/>
              </a:rPr>
              <a:t>상속이란</a:t>
            </a:r>
            <a:r>
              <a:rPr lang="en-US" altLang="ko-KR" sz="6600">
                <a:latin typeface="+mn-ea"/>
                <a:ea typeface="+mn-ea"/>
              </a:rPr>
              <a:t>?</a:t>
            </a:r>
            <a:endParaRPr sz="66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34591" y="2277187"/>
            <a:ext cx="707481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클래스 간의 부모 자식 관계를 정하고</a:t>
            </a:r>
            <a:r>
              <a:rPr lang="en-US" altLang="ko-KR">
                <a:latin typeface="D2Coding"/>
                <a:ea typeface="D2Coding"/>
              </a:rPr>
              <a:t>,</a:t>
            </a:r>
            <a:endParaRPr lang="en-US" altLang="ko-KR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자식 클래스가 부모 클래스의 모든 속성을</a:t>
            </a:r>
            <a:endParaRPr lang="ko-KR" altLang="en-US">
              <a:latin typeface="D2Coding"/>
              <a:ea typeface="D2Codi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그대로 물려받아 사용할 수 있게 해주는 것</a:t>
            </a:r>
            <a:r>
              <a:rPr lang="en-US" altLang="ko-KR">
                <a:latin typeface="D2Coding"/>
                <a:ea typeface="D2Coding"/>
              </a:rPr>
              <a:t>.</a:t>
            </a:r>
            <a:endParaRPr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2068684" y="384542"/>
            <a:ext cx="4995422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600">
                <a:latin typeface="+mn-ea"/>
                <a:ea typeface="+mn-ea"/>
              </a:rPr>
              <a:t>상속이란</a:t>
            </a:r>
            <a:r>
              <a:rPr lang="en-US" altLang="ko-KR" sz="6600">
                <a:latin typeface="+mn-ea"/>
                <a:ea typeface="+mn-ea"/>
              </a:rPr>
              <a:t>?</a:t>
            </a:r>
            <a:endParaRPr sz="66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1026211" y="1786111"/>
            <a:ext cx="7074816" cy="967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D2Coding"/>
                <a:ea typeface="D2Coding"/>
              </a:rPr>
              <a:t>부모 클래스는 자식 클래스들의 공통점을 가진다</a:t>
            </a:r>
            <a:r>
              <a:rPr lang="en-US" altLang="ko-KR">
                <a:latin typeface="D2Coding"/>
                <a:ea typeface="D2Coding"/>
              </a:rPr>
              <a:t>!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0"/>
          </p:nvPr>
        </p:nvSpPr>
        <p:spPr>
          <a:xfrm>
            <a:off x="2065908" y="100090"/>
            <a:ext cx="4995422" cy="11739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5400">
                <a:latin typeface="+mn-ea"/>
                <a:ea typeface="+mn-ea"/>
              </a:rPr>
              <a:t>쉽게 말하자면</a:t>
            </a:r>
            <a:r>
              <a:rPr lang="en-US" altLang="ko-KR" sz="5400">
                <a:latin typeface="+mn-ea"/>
                <a:ea typeface="+mn-ea"/>
              </a:rPr>
              <a:t>!</a:t>
            </a:r>
            <a:endParaRPr sz="5400">
              <a:latin typeface="+mn-ea"/>
              <a:ea typeface="+mn-ea"/>
            </a:endParaRPr>
          </a:p>
        </p:txBody>
      </p:sp>
      <p:grpSp>
        <p:nvGrpSpPr>
          <p:cNvPr id="392" name="Google Shape;392;p27"/>
          <p:cNvGrpSpPr/>
          <p:nvPr/>
        </p:nvGrpSpPr>
        <p:grpSpPr>
          <a:xfrm rot="0"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393" name="Google Shape;393;p27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quadBezTo>
                    <a:pt x="8209" y="94"/>
                    <a:pt x="8898" y="1113"/>
                  </a:quad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4" name="Google Shape;394;p27"/>
            <p:cNvGrpSpPr/>
            <p:nvPr/>
          </p:nvGrpSpPr>
          <p:grpSpPr>
            <a:xfrm rot="21136504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quadBezTo>
                      <a:pt x="3937" y="4"/>
                      <a:pt x="3937" y="4"/>
                    </a:quad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28" name="Google Shape;428;p27"/>
          <p:cNvGrpSpPr/>
          <p:nvPr/>
        </p:nvGrpSpPr>
        <p:grpSpPr>
          <a:xfrm rot="21194904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29" name="Google Shape;429;p27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 rot="0"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36" name="Google Shape;436;p27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rot="0"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42" name="Google Shape;442;p27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quadBezTo>
                    <a:pt x="229" y="3056"/>
                    <a:pt x="232" y="3053"/>
                  </a:quad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quadBezTo>
                    <a:pt x="1472" y="3077"/>
                    <a:pt x="1472" y="3070"/>
                  </a:quad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quadBezTo>
                    <a:pt x="999" y="1411"/>
                    <a:pt x="1137" y="1254"/>
                  </a:quad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quadBezTo>
                    <a:pt x="187" y="6173"/>
                    <a:pt x="187" y="6173"/>
                  </a:quad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2446" y="2270011"/>
            <a:ext cx="4856333" cy="2571750"/>
          </a:xfrm>
          <a:prstGeom prst="rect">
            <a:avLst/>
          </a:prstGeom>
        </p:spPr>
      </p:pic>
      <p:sp>
        <p:nvSpPr>
          <p:cNvPr id="66" name="Google Shape;390;p27"/>
          <p:cNvSpPr txBox="1"/>
          <p:nvPr/>
        </p:nvSpPr>
        <p:spPr>
          <a:xfrm>
            <a:off x="3213163" y="4161186"/>
            <a:ext cx="908650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D2Coding"/>
                <a:ea typeface="D2Coding"/>
              </a:rPr>
              <a:t>자식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67" name="Google Shape;390;p27"/>
          <p:cNvSpPr txBox="1"/>
          <p:nvPr/>
        </p:nvSpPr>
        <p:spPr>
          <a:xfrm>
            <a:off x="3944248" y="2417615"/>
            <a:ext cx="908650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D2Coding"/>
                <a:ea typeface="D2Coding"/>
              </a:rPr>
              <a:t>부모</a:t>
            </a:r>
            <a:endParaRPr lang="ko-KR" altLang="en-US">
              <a:solidFill>
                <a:schemeClr val="accent6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68" name="Google Shape;390;p27"/>
          <p:cNvSpPr txBox="1"/>
          <p:nvPr/>
        </p:nvSpPr>
        <p:spPr>
          <a:xfrm>
            <a:off x="4691646" y="4128171"/>
            <a:ext cx="908650" cy="96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8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accent4">
                    <a:lumMod val="75000"/>
                  </a:schemeClr>
                </a:solidFill>
                <a:latin typeface="D2Coding"/>
                <a:ea typeface="D2Coding"/>
              </a:rPr>
              <a:t>자식</a:t>
            </a:r>
            <a:endParaRPr lang="ko-KR" altLang="en-US">
              <a:solidFill>
                <a:schemeClr val="accent4">
                  <a:lumMod val="75000"/>
                </a:schemeClr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672</ep:Words>
  <ep:PresentationFormat>화면 슬라이드 쇼(16:9)</ep:PresentationFormat>
  <ep:Paragraphs>208</ep:Paragraphs>
  <ep:Slides>36</ep:Slides>
  <ep:Notes>36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Chalkboard Background by Slidesgo</vt:lpstr>
      <vt:lpstr>C++ 학술회</vt:lpstr>
      <vt:lpstr>02</vt:lpstr>
      <vt:lpstr>간단한 소개</vt:lpstr>
      <vt:lpstr>1 6 학번 방찬웅</vt:lpstr>
      <vt:lpstr>1 6 학번 방찬웅</vt:lpstr>
      <vt:lpstr>상속</vt:lpstr>
      <vt:lpstr>상속이란?</vt:lpstr>
      <vt:lpstr>상속이란?</vt:lpstr>
      <vt:lpstr>쉽게 말하자면!</vt:lpstr>
      <vt:lpstr>왜 쓰는가?</vt:lpstr>
      <vt:lpstr>다형성</vt:lpstr>
      <vt:lpstr>다형성</vt:lpstr>
      <vt:lpstr>정의 및 접근 지정자</vt:lpstr>
      <vt:lpstr>만약 LOL 이라면</vt:lpstr>
      <vt:lpstr>이렇게!</vt:lpstr>
      <vt:lpstr>생성자, 소멸자 순서</vt:lpstr>
      <vt:lpstr>소멸자에 virtual을 쓰는 이유</vt:lpstr>
      <vt:lpstr>캐스팅</vt:lpstr>
      <vt:lpstr>캐스팅이란?</vt:lpstr>
      <vt:lpstr>일반적인 형변환</vt:lpstr>
      <vt:lpstr>static_cast</vt:lpstr>
      <vt:lpstr>dynamic_cast</vt:lpstr>
      <vt:lpstr>const_cast</vt:lpstr>
      <vt:lpstr>reinterpret_cast</vt:lpstr>
      <vt:lpstr>따라서 정리!</vt:lpstr>
      <vt:lpstr>싱글톤(디자인 패턴)</vt:lpstr>
      <vt:lpstr>디자인 패턴 이란?</vt:lpstr>
      <vt:lpstr>싱글톤이란?</vt:lpstr>
      <vt:lpstr>예를 들어..</vt:lpstr>
      <vt:lpstr>싱글톤 구현(1)</vt:lpstr>
      <vt:lpstr>싱글톤 구현(2)</vt:lpstr>
      <vt:lpstr>싱글톤 구현(3)</vt:lpstr>
      <vt:lpstr>싱글톤 구현(4)</vt:lpstr>
      <vt:lpstr>그리고   필요한 곳에 가져다 쓰면 된다!</vt:lpstr>
      <vt:lpstr>혹시나 해서..</vt:lpstr>
      <vt:lpstr>QnA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방찬웅</dc:creator>
  <cp:lastModifiedBy>방찬웅</cp:lastModifiedBy>
  <dcterms:modified xsi:type="dcterms:W3CDTF">2021-10-23T02:44:59.546</dcterms:modified>
  <cp:revision>40</cp:revision>
  <dc:title>C++ 학술회</dc:title>
  <cp:version/>
</cp:coreProperties>
</file>