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57" r:id="rId14"/>
    <p:sldId id="270" r:id="rId15"/>
    <p:sldId id="269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30" autoAdjust="0"/>
  </p:normalViewPr>
  <p:slideViewPr>
    <p:cSldViewPr snapToGrid="0" snapToObjects="1">
      <p:cViewPr>
        <p:scale>
          <a:sx n="100" d="100"/>
          <a:sy n="100" d="100"/>
        </p:scale>
        <p:origin x="-112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562ED-0894-7643-B0D9-50BEF38BA322}" type="datetimeFigureOut">
              <a:rPr lang="en-US" smtClean="0"/>
              <a:t>9/11/14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EF1AB-D6D8-1A47-8F8E-B51F9FA2A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10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a QUICK overview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Sample implementation of shared_ptr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Two shared_ptr&lt;T&gt;s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A</a:t>
            </a:r>
            <a:r>
              <a:rPr lang="en-US" baseline="0" dirty="0" smtClean="0"/>
              <a:t> shared_ptr&lt;T2&gt; created from cast of a shared_ptr&lt;T&gt;, where T2 is a type related to T (such as a subclass or superclass)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A </a:t>
            </a:r>
            <a:r>
              <a:rPr lang="en-US" baseline="0" dirty="0" err="1" smtClean="0"/>
              <a:t>reference_container</a:t>
            </a:r>
            <a:r>
              <a:rPr lang="en-US" baseline="0" dirty="0" smtClean="0"/>
              <a:t> for a T*, with counts and a deleter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Deleter is stored in </a:t>
            </a:r>
            <a:r>
              <a:rPr lang="en-US" baseline="0" dirty="0" err="1" smtClean="0"/>
              <a:t>reference_container</a:t>
            </a:r>
            <a:r>
              <a:rPr lang="en-US" baseline="0" dirty="0" smtClean="0"/>
              <a:t> block only for pointer that was allocated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Deleter and allocator are not parts of the shared_ptr type, even when specified (they are constructor parameters)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The pointer is stored both in the </a:t>
            </a:r>
            <a:r>
              <a:rPr lang="en-US" baseline="0" dirty="0" err="1" smtClean="0"/>
              <a:t>reference_container</a:t>
            </a:r>
            <a:r>
              <a:rPr lang="en-US" baseline="0" dirty="0" smtClean="0"/>
              <a:t> block for the deleter, and in each shared_ptr for fastest retrieval performance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21757-D1BF-458A-9D5B-A75169AD1B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4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A5B0-9E4F-2F46-8C47-A1A65F130021}" type="datetimeFigureOut">
              <a:rPr lang="en-US" smtClean="0"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A863-87F9-8E4C-BC79-97353D28E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5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A5B0-9E4F-2F46-8C47-A1A65F130021}" type="datetimeFigureOut">
              <a:rPr lang="en-US" smtClean="0"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A863-87F9-8E4C-BC79-97353D28E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9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A5B0-9E4F-2F46-8C47-A1A65F130021}" type="datetimeFigureOut">
              <a:rPr lang="en-US" smtClean="0"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A863-87F9-8E4C-BC79-97353D28E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1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A5B0-9E4F-2F46-8C47-A1A65F130021}" type="datetimeFigureOut">
              <a:rPr lang="en-US" smtClean="0"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A863-87F9-8E4C-BC79-97353D28E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1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A5B0-9E4F-2F46-8C47-A1A65F130021}" type="datetimeFigureOut">
              <a:rPr lang="en-US" smtClean="0"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A863-87F9-8E4C-BC79-97353D28E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5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A5B0-9E4F-2F46-8C47-A1A65F130021}" type="datetimeFigureOut">
              <a:rPr lang="en-US" smtClean="0"/>
              <a:t>9/11/14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A863-87F9-8E4C-BC79-97353D28E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6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A5B0-9E4F-2F46-8C47-A1A65F130021}" type="datetimeFigureOut">
              <a:rPr lang="en-US" smtClean="0"/>
              <a:t>9/11/14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A863-87F9-8E4C-BC79-97353D28E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3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A5B0-9E4F-2F46-8C47-A1A65F130021}" type="datetimeFigureOut">
              <a:rPr lang="en-US" smtClean="0"/>
              <a:t>9/11/14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A863-87F9-8E4C-BC79-97353D28E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8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A5B0-9E4F-2F46-8C47-A1A65F130021}" type="datetimeFigureOut">
              <a:rPr lang="en-US" smtClean="0"/>
              <a:t>9/11/14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A863-87F9-8E4C-BC79-97353D28E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9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A5B0-9E4F-2F46-8C47-A1A65F130021}" type="datetimeFigureOut">
              <a:rPr lang="en-US" smtClean="0"/>
              <a:t>9/11/14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A863-87F9-8E4C-BC79-97353D28E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8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A5B0-9E4F-2F46-8C47-A1A65F130021}" type="datetimeFigureOut">
              <a:rPr lang="en-US" smtClean="0"/>
              <a:t>9/11/14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2A863-87F9-8E4C-BC79-97353D28E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9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3A5B0-9E4F-2F46-8C47-A1A65F130021}" type="datetimeFigureOut">
              <a:rPr lang="en-US" smtClean="0"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2A863-87F9-8E4C-BC79-97353D28E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2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606" t="26608" r="26603" b="28155"/>
          <a:stretch/>
        </p:blipFill>
        <p:spPr>
          <a:xfrm rot="1439490">
            <a:off x="5875358" y="3724632"/>
            <a:ext cx="2734056" cy="26426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Anatomy of a Smart Pointer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Michael </a:t>
            </a:r>
            <a:r>
              <a:rPr lang="en-US" dirty="0" smtClean="0"/>
              <a:t>VanLoon</a:t>
            </a:r>
          </a:p>
          <a:p>
            <a:endParaRPr lang="en-US" dirty="0"/>
          </a:p>
          <a:p>
            <a:r>
              <a:rPr lang="en-US" sz="1600" dirty="0" err="1" smtClean="0"/>
              <a:t>CPPcon</a:t>
            </a:r>
            <a:r>
              <a:rPr lang="en-US" sz="1600" dirty="0" smtClean="0"/>
              <a:t> 2014</a:t>
            </a:r>
          </a:p>
          <a:p>
            <a:r>
              <a:rPr lang="en-US" sz="1600" dirty="0" err="1" smtClean="0"/>
              <a:t>michaelv@NonComposMentis.net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25206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works: </a:t>
            </a:r>
            <a:r>
              <a:rPr lang="en-US" dirty="0" err="1" smtClean="0"/>
              <a:t>auto_ptr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raw pointer and an ownership flag</a:t>
            </a:r>
          </a:p>
          <a:p>
            <a:r>
              <a:rPr lang="en-US" dirty="0" smtClean="0"/>
              <a:t>Ownership is transferred to last </a:t>
            </a:r>
            <a:r>
              <a:rPr lang="en-US" dirty="0" err="1" smtClean="0"/>
              <a:t>auto_ptr</a:t>
            </a:r>
            <a:r>
              <a:rPr lang="en-US" dirty="0" smtClean="0"/>
              <a:t> to contain pointer</a:t>
            </a:r>
          </a:p>
          <a:p>
            <a:r>
              <a:rPr lang="en-US" dirty="0" smtClean="0"/>
              <a:t>Problematic and error-prone ownership semantics, so it’s deprecated!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600" y="4483100"/>
            <a:ext cx="29083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76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it works:</a:t>
            </a:r>
            <a:br>
              <a:rPr lang="en-US" dirty="0" smtClean="0"/>
            </a:br>
            <a:r>
              <a:rPr lang="en-US" dirty="0" smtClean="0"/>
              <a:t>scoped_ptr and unique_ptr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raw pointer</a:t>
            </a:r>
          </a:p>
          <a:p>
            <a:r>
              <a:rPr lang="en-US" dirty="0" smtClean="0"/>
              <a:t>Does now allow transfer of ownership (except via move in unique_ptr), which simplifies logic</a:t>
            </a:r>
          </a:p>
          <a:p>
            <a:r>
              <a:rPr lang="en-US" dirty="0"/>
              <a:t>u</a:t>
            </a:r>
            <a:r>
              <a:rPr lang="en-US" dirty="0" smtClean="0"/>
              <a:t>nique_ptr optionally contains pointer to custom deleter </a:t>
            </a:r>
            <a:r>
              <a:rPr lang="en-US" dirty="0" err="1" smtClean="0"/>
              <a:t>func</a:t>
            </a:r>
            <a:r>
              <a:rPr lang="en-US" dirty="0" smtClean="0"/>
              <a:t>, which will be called instead of delete if desired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0" y="4572000"/>
            <a:ext cx="29083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55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works: shared_ptr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level overview:</a:t>
            </a:r>
          </a:p>
          <a:p>
            <a:r>
              <a:rPr lang="en-US" dirty="0" smtClean="0"/>
              <a:t>Contains a pointer and a reference count that is shared among all instances</a:t>
            </a:r>
          </a:p>
          <a:p>
            <a:r>
              <a:rPr lang="en-US" dirty="0" smtClean="0"/>
              <a:t>Contains optional custom deleter</a:t>
            </a:r>
          </a:p>
          <a:p>
            <a:r>
              <a:rPr lang="en-US" dirty="0" smtClean="0"/>
              <a:t>Last releaser decrements reference to zero, and object is deleted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81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shared_ptr implementation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l="-13180" r="-13180"/>
          <a:stretch>
            <a:fillRect/>
          </a:stretch>
        </p:blipFill>
        <p:spPr>
          <a:xfrm>
            <a:off x="304800" y="1447800"/>
            <a:ext cx="8465804" cy="4800600"/>
          </a:xfrm>
        </p:spPr>
      </p:pic>
    </p:spTree>
    <p:extLst>
      <p:ext uri="{BB962C8B-B14F-4D97-AF65-F5344CB8AC3E}">
        <p14:creationId xmlns:p14="http://schemas.microsoft.com/office/powerpoint/2010/main" val="4180808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make_shared optimization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8701" r="-87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03728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enable_shared_from_this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9438" r="-9438"/>
          <a:stretch>
            <a:fillRect/>
          </a:stretch>
        </p:blipFill>
        <p:spPr>
          <a:xfrm>
            <a:off x="304800" y="1417638"/>
            <a:ext cx="8585200" cy="5084762"/>
          </a:xfrm>
        </p:spPr>
      </p:pic>
    </p:spTree>
    <p:extLst>
      <p:ext uri="{BB962C8B-B14F-4D97-AF65-F5344CB8AC3E}">
        <p14:creationId xmlns:p14="http://schemas.microsoft.com/office/powerpoint/2010/main" val="2782570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a smart pointer.  It avoids the explicit, problematic manual delete</a:t>
            </a:r>
          </a:p>
          <a:p>
            <a:r>
              <a:rPr lang="en-US" dirty="0" smtClean="0"/>
              <a:t>Prefer unique_ptr (or boost::scoped_ptr if you don’t have C++11 yet) because of its efficiency and simplicity if possible</a:t>
            </a:r>
          </a:p>
          <a:p>
            <a:r>
              <a:rPr lang="en-US" dirty="0" smtClean="0"/>
              <a:t>Use shared_ptr for any variables that need shared semantics</a:t>
            </a:r>
          </a:p>
          <a:p>
            <a:r>
              <a:rPr lang="en-US" dirty="0" smtClean="0"/>
              <a:t>Use make_shared when possible; it may be more efficient, and avoids explicit new</a:t>
            </a:r>
          </a:p>
          <a:p>
            <a:r>
              <a:rPr lang="en-US" dirty="0" smtClean="0"/>
              <a:t>Consider object-based reference counting for cases where it fits a paradigm better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20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smart pointer?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container for a pointer</a:t>
            </a:r>
          </a:p>
          <a:p>
            <a:pPr lvl="1"/>
            <a:r>
              <a:rPr lang="en-US" dirty="0" smtClean="0"/>
              <a:t>It holds your pointer and gives it back to you</a:t>
            </a:r>
          </a:p>
          <a:p>
            <a:pPr lvl="1"/>
            <a:r>
              <a:rPr lang="en-US" dirty="0" smtClean="0"/>
              <a:t>It facilitates RAII</a:t>
            </a:r>
          </a:p>
          <a:p>
            <a:pPr lvl="2"/>
            <a:r>
              <a:rPr lang="en-US" dirty="0" smtClean="0"/>
              <a:t>Constructs with reasonable defaults</a:t>
            </a:r>
          </a:p>
          <a:p>
            <a:pPr lvl="2"/>
            <a:r>
              <a:rPr lang="en-US" dirty="0" smtClean="0"/>
              <a:t>Cleans up pointer at appropriate time</a:t>
            </a:r>
          </a:p>
          <a:p>
            <a:r>
              <a:rPr lang="en-US" dirty="0" smtClean="0"/>
              <a:t>(Ideally) properly conveys interface semantics</a:t>
            </a:r>
          </a:p>
          <a:p>
            <a:pPr lvl="1"/>
            <a:r>
              <a:rPr lang="en-US" dirty="0" smtClean="0"/>
              <a:t>Shared, unique,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272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smart pointer?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proxy for a pointer</a:t>
            </a:r>
          </a:p>
          <a:p>
            <a:pPr lvl="1"/>
            <a:r>
              <a:rPr lang="en-US" dirty="0" smtClean="0"/>
              <a:t>It stands in for the pointer in many cases where you might use the raw pointer</a:t>
            </a:r>
          </a:p>
          <a:p>
            <a:pPr lvl="1"/>
            <a:r>
              <a:rPr lang="en-US" dirty="0" smtClean="0"/>
              <a:t>In many cases it can act as if it is the original pointer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14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kinds of smart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“Generic” smart pointers:</a:t>
            </a:r>
          </a:p>
          <a:p>
            <a:pPr lvl="1"/>
            <a:r>
              <a:rPr lang="en-US" dirty="0" err="1" smtClean="0"/>
              <a:t>auto_ptr</a:t>
            </a:r>
            <a:endParaRPr lang="en-US" dirty="0" smtClean="0"/>
          </a:p>
          <a:p>
            <a:pPr lvl="1"/>
            <a:r>
              <a:rPr lang="en-US" dirty="0" smtClean="0"/>
              <a:t>scoped_ptr</a:t>
            </a:r>
          </a:p>
          <a:p>
            <a:pPr lvl="1"/>
            <a:r>
              <a:rPr lang="en-US" dirty="0" smtClean="0"/>
              <a:t>unique_ptr</a:t>
            </a:r>
          </a:p>
          <a:p>
            <a:pPr lvl="1"/>
            <a:r>
              <a:rPr lang="en-US" dirty="0" smtClean="0"/>
              <a:t>shared_ptr</a:t>
            </a:r>
          </a:p>
          <a:p>
            <a:pPr lvl="1"/>
            <a:r>
              <a:rPr lang="en-US" dirty="0" smtClean="0"/>
              <a:t>weak_ptr</a:t>
            </a:r>
          </a:p>
          <a:p>
            <a:pPr lvl="1"/>
            <a:r>
              <a:rPr lang="en-US" dirty="0" smtClean="0"/>
              <a:t>_</a:t>
            </a:r>
            <a:r>
              <a:rPr lang="en-US" dirty="0" err="1" smtClean="0"/>
              <a:t>com_ptr_t</a:t>
            </a:r>
            <a:endParaRPr lang="en-US" dirty="0" smtClean="0"/>
          </a:p>
          <a:p>
            <a:pPr lvl="1"/>
            <a:r>
              <a:rPr lang="en-US" dirty="0" err="1" smtClean="0"/>
              <a:t>CComPtr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94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kinds of smart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Domain-specific smart pointers:</a:t>
            </a:r>
          </a:p>
          <a:p>
            <a:pPr lvl="1"/>
            <a:r>
              <a:rPr lang="en-US" dirty="0" smtClean="0"/>
              <a:t>std::string</a:t>
            </a:r>
          </a:p>
          <a:p>
            <a:pPr lvl="1"/>
            <a:r>
              <a:rPr lang="en-US" dirty="0" smtClean="0"/>
              <a:t>_</a:t>
            </a:r>
            <a:r>
              <a:rPr lang="en-US" dirty="0" err="1" smtClean="0"/>
              <a:t>bstr_t</a:t>
            </a:r>
            <a:endParaRPr lang="en-US" dirty="0" smtClean="0"/>
          </a:p>
          <a:p>
            <a:pPr lvl="1"/>
            <a:r>
              <a:rPr lang="en-US" dirty="0" smtClean="0"/>
              <a:t>_</a:t>
            </a:r>
            <a:r>
              <a:rPr lang="en-US" dirty="0" err="1" smtClean="0"/>
              <a:t>variant_t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6591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different kinds of reference 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Object-based reference counting</a:t>
            </a:r>
          </a:p>
          <a:p>
            <a:pPr lvl="1"/>
            <a:r>
              <a:rPr lang="en-US" dirty="0" smtClean="0"/>
              <a:t>The count is stored in the object</a:t>
            </a:r>
          </a:p>
          <a:p>
            <a:pPr lvl="1"/>
            <a:r>
              <a:rPr lang="en-US" dirty="0" smtClean="0"/>
              <a:t>Microsoft COM model</a:t>
            </a:r>
          </a:p>
          <a:p>
            <a:pPr lvl="1"/>
            <a:r>
              <a:rPr lang="en-US" dirty="0" smtClean="0"/>
              <a:t>Sometimes referred to as “intrusive” (boost::</a:t>
            </a:r>
            <a:r>
              <a:rPr lang="en-US" dirty="0" err="1" smtClean="0"/>
              <a:t>intrusive_ptr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Container-based reference counting</a:t>
            </a:r>
          </a:p>
          <a:p>
            <a:pPr lvl="1"/>
            <a:r>
              <a:rPr lang="en-US" dirty="0" smtClean="0"/>
              <a:t>The count is stored in the smart pointer container</a:t>
            </a:r>
          </a:p>
          <a:p>
            <a:pPr lvl="1"/>
            <a:r>
              <a:rPr lang="en-US" dirty="0" smtClean="0"/>
              <a:t>shared_ptr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274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Object-based reference 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Very simple smart pointer logic</a:t>
            </a:r>
          </a:p>
          <a:p>
            <a:pPr lvl="1"/>
            <a:r>
              <a:rPr lang="en-US" dirty="0" smtClean="0"/>
              <a:t>Can easily mix with raw pointer usage</a:t>
            </a:r>
          </a:p>
          <a:p>
            <a:pPr lvl="1"/>
            <a:r>
              <a:rPr lang="en-US" dirty="0" smtClean="0"/>
              <a:t>Object has greater visibility into its lifetime and cleanup</a:t>
            </a:r>
          </a:p>
          <a:p>
            <a:pPr lvl="1"/>
            <a:r>
              <a:rPr lang="en-US" dirty="0" smtClean="0"/>
              <a:t>Lighter weight overall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Outside the COM world, less familiar</a:t>
            </a:r>
          </a:p>
          <a:p>
            <a:pPr lvl="1"/>
            <a:r>
              <a:rPr lang="en-US" dirty="0" smtClean="0"/>
              <a:t>Outside the COM world, no ready-made solution</a:t>
            </a:r>
          </a:p>
          <a:p>
            <a:pPr lvl="1"/>
            <a:r>
              <a:rPr lang="en-US" dirty="0" smtClean="0"/>
              <a:t>Object itself becomes slightly bigger and more complex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092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Container-based reference 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Can contain pointer to any objet; no added object knowledge or complexity</a:t>
            </a:r>
          </a:p>
          <a:p>
            <a:pPr lvl="1"/>
            <a:r>
              <a:rPr lang="en-US" dirty="0" smtClean="0"/>
              <a:t>Very standard and widely used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Difficult to mix with raw pointer usage</a:t>
            </a:r>
          </a:p>
          <a:p>
            <a:pPr lvl="1"/>
            <a:r>
              <a:rPr lang="en-US" dirty="0" smtClean="0"/>
              <a:t>Heavier weight overall because of complexity of good shared_ptr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52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it works: object-based reference 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Sorry this talk is too short, so here’s what you get:</a:t>
            </a:r>
          </a:p>
          <a:p>
            <a:pPr lvl="1"/>
            <a:r>
              <a:rPr lang="en-US" dirty="0" smtClean="0"/>
              <a:t>Stick an atomic count in an object</a:t>
            </a:r>
          </a:p>
          <a:p>
            <a:pPr lvl="1"/>
            <a:r>
              <a:rPr lang="en-US" dirty="0" smtClean="0"/>
              <a:t>Provide methods to add and release references</a:t>
            </a:r>
          </a:p>
          <a:p>
            <a:pPr lvl="1"/>
            <a:r>
              <a:rPr lang="en-US" dirty="0" smtClean="0"/>
              <a:t>Object deletes itself when reference goes to 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78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639</Words>
  <Application>Microsoft Macintosh PowerPoint</Application>
  <PresentationFormat>On-screen Show (4:3)</PresentationFormat>
  <Paragraphs>93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Anatomy of a Smart Pointer</vt:lpstr>
      <vt:lpstr>What is a smart pointer?</vt:lpstr>
      <vt:lpstr>What is a smart pointer?</vt:lpstr>
      <vt:lpstr>Various kinds of smart pointers</vt:lpstr>
      <vt:lpstr>Various kinds of smart pointers</vt:lpstr>
      <vt:lpstr>The different kinds of reference counting</vt:lpstr>
      <vt:lpstr>Object-based reference counting</vt:lpstr>
      <vt:lpstr>Container-based reference counting</vt:lpstr>
      <vt:lpstr>How it works: object-based reference counting</vt:lpstr>
      <vt:lpstr>How it works: auto_ptr</vt:lpstr>
      <vt:lpstr>How it works: scoped_ptr and unique_ptr</vt:lpstr>
      <vt:lpstr>How it works: shared_ptr</vt:lpstr>
      <vt:lpstr>Example shared_ptr implementation</vt:lpstr>
      <vt:lpstr>Example make_shared optimization</vt:lpstr>
      <vt:lpstr>Example enable_shared_from_this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Anatomy of a Smart Pointer</dc:title>
  <dc:creator>Michael VanLoon</dc:creator>
  <cp:lastModifiedBy>Michael VanLoon</cp:lastModifiedBy>
  <cp:revision>24</cp:revision>
  <dcterms:created xsi:type="dcterms:W3CDTF">2014-09-10T05:43:13Z</dcterms:created>
  <dcterms:modified xsi:type="dcterms:W3CDTF">2014-09-12T04:43:18Z</dcterms:modified>
</cp:coreProperties>
</file>