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78" r:id="rId4"/>
    <p:sldId id="259" r:id="rId5"/>
    <p:sldId id="280" r:id="rId6"/>
    <p:sldId id="261" r:id="rId7"/>
    <p:sldId id="265" r:id="rId8"/>
    <p:sldId id="262" r:id="rId9"/>
    <p:sldId id="263" r:id="rId10"/>
    <p:sldId id="266" r:id="rId11"/>
    <p:sldId id="279" r:id="rId12"/>
    <p:sldId id="268" r:id="rId13"/>
    <p:sldId id="269" r:id="rId14"/>
    <p:sldId id="271" r:id="rId15"/>
    <p:sldId id="272" r:id="rId16"/>
    <p:sldId id="273" r:id="rId17"/>
    <p:sldId id="274" r:id="rId18"/>
    <p:sldId id="281" r:id="rId19"/>
    <p:sldId id="282" r:id="rId20"/>
    <p:sldId id="283" r:id="rId21"/>
    <p:sldId id="284" r:id="rId22"/>
    <p:sldId id="285" r:id="rId23"/>
    <p:sldId id="287" r:id="rId24"/>
    <p:sldId id="286" r:id="rId25"/>
    <p:sldId id="275" r:id="rId26"/>
    <p:sldId id="276" r:id="rId27"/>
    <p:sldId id="277" r:id="rId28"/>
    <p:sldId id="264" r:id="rId29"/>
    <p:sldId id="27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4" autoAdjust="0"/>
  </p:normalViewPr>
  <p:slideViewPr>
    <p:cSldViewPr snapToGrid="0" snapToObjects="1">
      <p:cViewPr>
        <p:scale>
          <a:sx n="100" d="100"/>
          <a:sy n="100" d="100"/>
        </p:scale>
        <p:origin x="-112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E8A07-91DA-7244-AE91-14785DA13131}" type="datetimeFigureOut">
              <a:rPr lang="en-US" smtClean="0"/>
              <a:t>9/11/14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92346-E696-2A41-95BB-A894AC7AD106}" type="slidenum">
              <a:rPr lang="en-US" smtClean="0"/>
              <a:t>‹#›</a:t>
            </a:fld>
            <a:endParaRPr lang="en-US"/>
          </a:p>
        </p:txBody>
      </p:sp>
    </p:spTree>
    <p:extLst>
      <p:ext uri="{BB962C8B-B14F-4D97-AF65-F5344CB8AC3E}">
        <p14:creationId xmlns:p14="http://schemas.microsoft.com/office/powerpoint/2010/main" val="22213133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17</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18</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19</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20</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21</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Valid; state check that should always be true at this</a:t>
            </a:r>
            <a:r>
              <a:rPr lang="en-US" baseline="0" dirty="0" smtClean="0"/>
              <a:t> point in the code</a:t>
            </a:r>
          </a:p>
          <a:p>
            <a:pPr marL="228600" indent="-228600">
              <a:buAutoNum type="arabicPeriod"/>
            </a:pPr>
            <a:r>
              <a:rPr lang="en-US" baseline="0" dirty="0" smtClean="0"/>
              <a:t>Valid; object should never be invalid when we reach this code</a:t>
            </a:r>
          </a:p>
          <a:p>
            <a:pPr marL="228600" indent="-228600">
              <a:buAutoNum type="arabicPeriod"/>
            </a:pPr>
            <a:r>
              <a:rPr lang="en-US" baseline="0" dirty="0" smtClean="0"/>
              <a:t>Valid; computation is expected to always result in numbers within a certain range</a:t>
            </a:r>
          </a:p>
          <a:p>
            <a:pPr marL="228600" indent="-228600">
              <a:buAutoNum type="arabicPeriod"/>
            </a:pPr>
            <a:r>
              <a:rPr lang="en-US" baseline="0" dirty="0" smtClean="0"/>
              <a:t>Invalid; environmental input is unpredictable and we must expect and handle values that are out of range</a:t>
            </a:r>
          </a:p>
          <a:p>
            <a:pPr marL="228600" indent="-228600">
              <a:buAutoNum type="arabicPeriod"/>
            </a:pPr>
            <a:r>
              <a:rPr lang="en-US" baseline="0" dirty="0" smtClean="0"/>
              <a:t>Doubly invalid; </a:t>
            </a:r>
            <a:r>
              <a:rPr lang="en-US" baseline="0" dirty="0" err="1" smtClean="0"/>
              <a:t>nullptr</a:t>
            </a:r>
            <a:r>
              <a:rPr lang="en-US" baseline="0" dirty="0" smtClean="0"/>
              <a:t> must be expected and handled explicitly to report and clean up from failed memory allocation intelligently, and entire statement will get optimized out in release build, resulting in no object allocation at all</a:t>
            </a:r>
          </a:p>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22</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25</a:t>
            </a:fld>
            <a:endParaRPr lang="en-US"/>
          </a:p>
        </p:txBody>
      </p:sp>
    </p:spTree>
    <p:extLst>
      <p:ext uri="{BB962C8B-B14F-4D97-AF65-F5344CB8AC3E}">
        <p14:creationId xmlns:p14="http://schemas.microsoft.com/office/powerpoint/2010/main" val="7817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wave at</a:t>
            </a:r>
            <a:r>
              <a:rPr lang="en-US" baseline="0" dirty="0" smtClean="0"/>
              <a:t> it and move on…</a:t>
            </a:r>
            <a:endParaRPr lang="en-US" dirty="0"/>
          </a:p>
        </p:txBody>
      </p:sp>
      <p:sp>
        <p:nvSpPr>
          <p:cNvPr id="4" name="Slide Number Placeholder 3"/>
          <p:cNvSpPr>
            <a:spLocks noGrp="1"/>
          </p:cNvSpPr>
          <p:nvPr>
            <p:ph type="sldNum" sz="quarter" idx="10"/>
          </p:nvPr>
        </p:nvSpPr>
        <p:spPr/>
        <p:txBody>
          <a:bodyPr/>
          <a:lstStyle/>
          <a:p>
            <a:fld id="{9E892346-E696-2A41-95BB-A894AC7AD106}" type="slidenum">
              <a:rPr lang="en-US" smtClean="0"/>
              <a:t>27</a:t>
            </a:fld>
            <a:endParaRPr lang="en-US"/>
          </a:p>
        </p:txBody>
      </p:sp>
    </p:spTree>
    <p:extLst>
      <p:ext uri="{BB962C8B-B14F-4D97-AF65-F5344CB8AC3E}">
        <p14:creationId xmlns:p14="http://schemas.microsoft.com/office/powerpoint/2010/main" val="379267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8C34F-9783-584C-878B-A207C249E2D9}"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36199144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C34F-9783-584C-878B-A207C249E2D9}"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24465883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C34F-9783-584C-878B-A207C249E2D9}"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340660983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8C34F-9783-584C-878B-A207C249E2D9}"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228754907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C34F-9783-584C-878B-A207C249E2D9}" type="datetimeFigureOut">
              <a:rPr lang="en-US" smtClean="0"/>
              <a:t>9/11/14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4898568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8C34F-9783-584C-878B-A207C249E2D9}"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160985372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8C34F-9783-584C-878B-A207C249E2D9}" type="datetimeFigureOut">
              <a:rPr lang="en-US" smtClean="0"/>
              <a:t>9/11/14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309776910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8C34F-9783-584C-878B-A207C249E2D9}" type="datetimeFigureOut">
              <a:rPr lang="en-US" smtClean="0"/>
              <a:t>9/11/14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77531696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C34F-9783-584C-878B-A207C249E2D9}" type="datetimeFigureOut">
              <a:rPr lang="en-US" smtClean="0"/>
              <a:t>9/11/14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268470644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C34F-9783-584C-878B-A207C249E2D9}"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351284938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C34F-9783-584C-878B-A207C249E2D9}" type="datetimeFigureOut">
              <a:rPr lang="en-US" smtClean="0"/>
              <a:t>9/11/14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FDE5-533F-8D47-8002-5256EF725D66}" type="slidenum">
              <a:rPr lang="en-US" smtClean="0"/>
              <a:t>‹#›</a:t>
            </a:fld>
            <a:endParaRPr lang="en-US"/>
          </a:p>
        </p:txBody>
      </p:sp>
    </p:spTree>
    <p:extLst>
      <p:ext uri="{BB962C8B-B14F-4D97-AF65-F5344CB8AC3E}">
        <p14:creationId xmlns:p14="http://schemas.microsoft.com/office/powerpoint/2010/main" val="351679094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C34F-9783-584C-878B-A207C249E2D9}" type="datetimeFigureOut">
              <a:rPr lang="en-US" smtClean="0"/>
              <a:t>9/11/14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AFDE5-533F-8D47-8002-5256EF725D66}" type="slidenum">
              <a:rPr lang="en-US" smtClean="0"/>
              <a:t>‹#›</a:t>
            </a:fld>
            <a:endParaRPr lang="en-US"/>
          </a:p>
        </p:txBody>
      </p:sp>
    </p:spTree>
    <p:extLst>
      <p:ext uri="{BB962C8B-B14F-4D97-AF65-F5344CB8AC3E}">
        <p14:creationId xmlns:p14="http://schemas.microsoft.com/office/powerpoint/2010/main" val="150294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Assertions of Competence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Michael VanLoon,</a:t>
            </a:r>
          </a:p>
          <a:p>
            <a:r>
              <a:rPr lang="en-US" dirty="0" smtClean="0"/>
              <a:t>moderately </a:t>
            </a:r>
            <a:r>
              <a:rPr lang="en-US" dirty="0" smtClean="0"/>
              <a:t>competent</a:t>
            </a:r>
          </a:p>
          <a:p>
            <a:endParaRPr lang="en-US" dirty="0"/>
          </a:p>
          <a:p>
            <a:r>
              <a:rPr lang="en-US" sz="1900" dirty="0" err="1" smtClean="0"/>
              <a:t>CPPcon</a:t>
            </a:r>
            <a:r>
              <a:rPr lang="en-US" sz="1900" dirty="0" smtClean="0"/>
              <a:t> 2014</a:t>
            </a:r>
          </a:p>
          <a:p>
            <a:r>
              <a:rPr lang="en-US" sz="1900" dirty="0" err="1" smtClean="0"/>
              <a:t>michaelv@NonComposMentis.net</a:t>
            </a:r>
            <a:endParaRPr lang="en-US" sz="1900" dirty="0"/>
          </a:p>
        </p:txBody>
      </p:sp>
    </p:spTree>
    <p:extLst>
      <p:ext uri="{BB962C8B-B14F-4D97-AF65-F5344CB8AC3E}">
        <p14:creationId xmlns:p14="http://schemas.microsoft.com/office/powerpoint/2010/main" val="74005106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r>
              <a:rPr lang="en-US" dirty="0" smtClean="0"/>
              <a:t>Asserts are great for communicating to the end user that an assumption was incorrect.</a:t>
            </a:r>
          </a:p>
          <a:p>
            <a:r>
              <a:rPr lang="en-US" dirty="0" smtClean="0"/>
              <a:t>Soccer moms and elderly war veterans love to be reassured that their program was well written by seeing asserts.</a:t>
            </a:r>
            <a:endParaRPr lang="en-US" dirty="0"/>
          </a:p>
        </p:txBody>
      </p:sp>
    </p:spTree>
    <p:extLst>
      <p:ext uri="{BB962C8B-B14F-4D97-AF65-F5344CB8AC3E}">
        <p14:creationId xmlns:p14="http://schemas.microsoft.com/office/powerpoint/2010/main" val="231519606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Asserts are great for communicating to the end user that an assumption was incorrect.</a:t>
            </a:r>
          </a:p>
          <a:p>
            <a:r>
              <a:rPr lang="en-US" dirty="0" smtClean="0">
                <a:solidFill>
                  <a:schemeClr val="bg1">
                    <a:lumMod val="75000"/>
                  </a:schemeClr>
                </a:solidFill>
              </a:rPr>
              <a:t>Soccer moms and elderly war veterans love to be reassured that their program was well written by seeing asserts.</a:t>
            </a:r>
          </a:p>
          <a:p>
            <a:pPr marL="0" indent="0">
              <a:buNone/>
            </a:pPr>
            <a:endParaRPr lang="en-US" dirty="0">
              <a:solidFill>
                <a:schemeClr val="bg1">
                  <a:lumMod val="75000"/>
                </a:schemeClr>
              </a:solidFill>
            </a:endParaRPr>
          </a:p>
          <a:p>
            <a:pPr marL="0" indent="0">
              <a:buNone/>
            </a:pPr>
            <a:r>
              <a:rPr lang="en-US" dirty="0" smtClean="0"/>
              <a:t>Wait, what?</a:t>
            </a:r>
            <a:endParaRPr lang="en-US" dirty="0"/>
          </a:p>
        </p:txBody>
      </p:sp>
    </p:spTree>
    <p:extLst>
      <p:ext uri="{BB962C8B-B14F-4D97-AF65-F5344CB8AC3E}">
        <p14:creationId xmlns:p14="http://schemas.microsoft.com/office/powerpoint/2010/main" val="6048985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r>
              <a:rPr lang="en-US" dirty="0" smtClean="0"/>
              <a:t>Asserts are for the developer(s).  An end user should never see an assert.</a:t>
            </a:r>
          </a:p>
          <a:p>
            <a:r>
              <a:rPr lang="en-US" dirty="0" smtClean="0"/>
              <a:t>Asserts are only present in debug builds, and should be compiled out of shipping release builds.</a:t>
            </a:r>
          </a:p>
          <a:p>
            <a:r>
              <a:rPr lang="en-US" dirty="0" smtClean="0"/>
              <a:t>Therefore, YOU and your colleagues are the target audience for your asserts.</a:t>
            </a:r>
            <a:endParaRPr lang="en-US" dirty="0"/>
          </a:p>
        </p:txBody>
      </p:sp>
    </p:spTree>
    <p:extLst>
      <p:ext uri="{BB962C8B-B14F-4D97-AF65-F5344CB8AC3E}">
        <p14:creationId xmlns:p14="http://schemas.microsoft.com/office/powerpoint/2010/main" val="2186275317"/>
      </p:ext>
    </p:extLst>
  </p:cSld>
  <p:clrMapOvr>
    <a:masterClrMapping/>
  </p:clrMapOvr>
  <mc:AlternateContent xmlns:mc="http://schemas.openxmlformats.org/markup-compatibility/2006" xmlns:p14="http://schemas.microsoft.com/office/powerpoint/2010/main">
    <mc:Choice Requires="p14">
      <p:transition spd="slow" p14:dur="8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 on hombre…</a:t>
            </a:r>
            <a:endParaRPr lang="en-US" dirty="0"/>
          </a:p>
        </p:txBody>
      </p:sp>
      <p:sp>
        <p:nvSpPr>
          <p:cNvPr id="3" name="Content Placeholder 2"/>
          <p:cNvSpPr>
            <a:spLocks noGrp="1"/>
          </p:cNvSpPr>
          <p:nvPr>
            <p:ph idx="1"/>
          </p:nvPr>
        </p:nvSpPr>
        <p:spPr/>
        <p:txBody>
          <a:bodyPr/>
          <a:lstStyle/>
          <a:p>
            <a:r>
              <a:rPr lang="en-US" dirty="0" smtClean="0"/>
              <a:t>Asserts are not good for error checking?</a:t>
            </a:r>
          </a:p>
          <a:p>
            <a:r>
              <a:rPr lang="en-US" dirty="0" smtClean="0"/>
              <a:t>No: the user will never see them</a:t>
            </a:r>
          </a:p>
          <a:p>
            <a:r>
              <a:rPr lang="en-US" dirty="0" smtClean="0"/>
              <a:t>No: they will disappear from release code and be rendered completely inert</a:t>
            </a:r>
          </a:p>
          <a:p>
            <a:r>
              <a:rPr lang="en-US" dirty="0" smtClean="0"/>
              <a:t>No: an error is an exceptional condition that is </a:t>
            </a:r>
            <a:r>
              <a:rPr lang="en-US" i="1" dirty="0" smtClean="0"/>
              <a:t>expected</a:t>
            </a:r>
            <a:r>
              <a:rPr lang="en-US" dirty="0" smtClean="0"/>
              <a:t> and </a:t>
            </a:r>
            <a:r>
              <a:rPr lang="en-US" i="1" dirty="0" smtClean="0"/>
              <a:t>handled</a:t>
            </a:r>
            <a:r>
              <a:rPr lang="en-US" dirty="0" smtClean="0"/>
              <a:t>, not an invariant statement of something will never happen</a:t>
            </a:r>
          </a:p>
        </p:txBody>
      </p:sp>
    </p:spTree>
    <p:extLst>
      <p:ext uri="{BB962C8B-B14F-4D97-AF65-F5344CB8AC3E}">
        <p14:creationId xmlns:p14="http://schemas.microsoft.com/office/powerpoint/2010/main" val="292171684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other than that, we’re good, right?</a:t>
            </a:r>
            <a:endParaRPr lang="en-US" dirty="0"/>
          </a:p>
        </p:txBody>
      </p:sp>
      <p:sp>
        <p:nvSpPr>
          <p:cNvPr id="3" name="Content Placeholder 2"/>
          <p:cNvSpPr>
            <a:spLocks noGrp="1"/>
          </p:cNvSpPr>
          <p:nvPr>
            <p:ph idx="1"/>
          </p:nvPr>
        </p:nvSpPr>
        <p:spPr/>
        <p:txBody>
          <a:bodyPr/>
          <a:lstStyle/>
          <a:p>
            <a:pPr marL="0" indent="0">
              <a:buNone/>
            </a:pPr>
            <a:r>
              <a:rPr lang="en-US" dirty="0" smtClean="0"/>
              <a:t>Common results of an assert</a:t>
            </a:r>
          </a:p>
          <a:p>
            <a:r>
              <a:rPr lang="en-US" dirty="0" smtClean="0"/>
              <a:t>“</a:t>
            </a:r>
            <a:r>
              <a:rPr lang="en-US" dirty="0" err="1" smtClean="0"/>
              <a:t>unix</a:t>
            </a:r>
            <a:r>
              <a:rPr lang="en-US" dirty="0" smtClean="0"/>
              <a:t>”: kills process with SIGABRT</a:t>
            </a:r>
          </a:p>
          <a:p>
            <a:pPr lvl="1"/>
            <a:r>
              <a:rPr lang="en-US" dirty="0" smtClean="0"/>
              <a:t>Unless caught or handled, causes process to abort and potential core dump</a:t>
            </a:r>
          </a:p>
          <a:p>
            <a:r>
              <a:rPr lang="en-US" dirty="0" smtClean="0"/>
              <a:t>Windows:</a:t>
            </a:r>
          </a:p>
          <a:p>
            <a:pPr lvl="1"/>
            <a:r>
              <a:rPr lang="en-US" dirty="0" smtClean="0"/>
              <a:t>Pops up a dialog box asking if the user wants to ignore, debug, or quit the application</a:t>
            </a:r>
            <a:endParaRPr lang="en-US" dirty="0"/>
          </a:p>
        </p:txBody>
      </p:sp>
    </p:spTree>
    <p:extLst>
      <p:ext uri="{BB962C8B-B14F-4D97-AF65-F5344CB8AC3E}">
        <p14:creationId xmlns:p14="http://schemas.microsoft.com/office/powerpoint/2010/main" val="375389135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1800" y="1417639"/>
            <a:ext cx="3175000" cy="2326619"/>
          </a:xfrm>
          <a:prstGeom prst="rect">
            <a:avLst/>
          </a:prstGeom>
        </p:spPr>
      </p:pic>
      <p:sp>
        <p:nvSpPr>
          <p:cNvPr id="2" name="Title 1"/>
          <p:cNvSpPr>
            <a:spLocks noGrp="1"/>
          </p:cNvSpPr>
          <p:nvPr>
            <p:ph type="title"/>
          </p:nvPr>
        </p:nvSpPr>
        <p:spPr/>
        <p:txBody>
          <a:bodyPr>
            <a:normAutofit fontScale="90000"/>
          </a:bodyPr>
          <a:lstStyle/>
          <a:p>
            <a:r>
              <a:rPr lang="en-US" dirty="0" smtClean="0"/>
              <a:t>But other than that, we’re good, right?</a:t>
            </a:r>
            <a:endParaRPr lang="en-US" dirty="0"/>
          </a:p>
        </p:txBody>
      </p:sp>
      <p:sp>
        <p:nvSpPr>
          <p:cNvPr id="3" name="Content Placeholder 2"/>
          <p:cNvSpPr>
            <a:spLocks noGrp="1"/>
          </p:cNvSpPr>
          <p:nvPr>
            <p:ph idx="1"/>
          </p:nvPr>
        </p:nvSpPr>
        <p:spPr>
          <a:xfrm>
            <a:off x="457200" y="3744258"/>
            <a:ext cx="8229600" cy="2381905"/>
          </a:xfrm>
        </p:spPr>
        <p:txBody>
          <a:bodyPr>
            <a:noAutofit/>
          </a:bodyPr>
          <a:lstStyle/>
          <a:p>
            <a:pPr marL="0" indent="0">
              <a:buNone/>
            </a:pPr>
            <a:r>
              <a:rPr lang="en-US" sz="2400" dirty="0" smtClean="0"/>
              <a:t>What does a Linux end user experience when the application just disappears and they receive a “core dumped” message on the console?</a:t>
            </a:r>
          </a:p>
          <a:p>
            <a:pPr marL="0" indent="0">
              <a:buNone/>
            </a:pPr>
            <a:endParaRPr lang="en-US" sz="2400" dirty="0"/>
          </a:p>
          <a:p>
            <a:pPr marL="0" indent="0">
              <a:buNone/>
            </a:pPr>
            <a:r>
              <a:rPr lang="en-US" sz="2400" dirty="0" smtClean="0"/>
              <a:t>For one thing, they aren’t thanking you for your attention to detail.</a:t>
            </a:r>
            <a:endParaRPr lang="en-US" sz="2400" dirty="0"/>
          </a:p>
        </p:txBody>
      </p:sp>
      <p:sp>
        <p:nvSpPr>
          <p:cNvPr id="5" name="TextBox 4"/>
          <p:cNvSpPr txBox="1"/>
          <p:nvPr/>
        </p:nvSpPr>
        <p:spPr>
          <a:xfrm>
            <a:off x="457200" y="1531939"/>
            <a:ext cx="5054600" cy="1938992"/>
          </a:xfrm>
          <a:prstGeom prst="rect">
            <a:avLst/>
          </a:prstGeom>
          <a:noFill/>
        </p:spPr>
        <p:txBody>
          <a:bodyPr wrap="square" rtlCol="0">
            <a:spAutoFit/>
          </a:bodyPr>
          <a:lstStyle/>
          <a:p>
            <a:r>
              <a:rPr lang="en-US" sz="2400" dirty="0" smtClean="0"/>
              <a:t>What does a Windows end user experience when a dialog pops up with a source file and line number, asking if they to abort, retry, or ignore?</a:t>
            </a:r>
          </a:p>
          <a:p>
            <a:endParaRPr lang="en-US" sz="2400" dirty="0"/>
          </a:p>
        </p:txBody>
      </p:sp>
    </p:spTree>
    <p:extLst>
      <p:ext uri="{BB962C8B-B14F-4D97-AF65-F5344CB8AC3E}">
        <p14:creationId xmlns:p14="http://schemas.microsoft.com/office/powerpoint/2010/main" val="304962461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seriously, we’re good, right?</a:t>
            </a:r>
            <a:endParaRPr lang="en-US" dirty="0"/>
          </a:p>
        </p:txBody>
      </p:sp>
      <p:sp>
        <p:nvSpPr>
          <p:cNvPr id="3" name="Content Placeholder 2"/>
          <p:cNvSpPr>
            <a:spLocks noGrp="1"/>
          </p:cNvSpPr>
          <p:nvPr>
            <p:ph idx="1"/>
          </p:nvPr>
        </p:nvSpPr>
        <p:spPr>
          <a:xfrm>
            <a:off x="457200" y="1600200"/>
            <a:ext cx="8229600" cy="2590799"/>
          </a:xfrm>
        </p:spPr>
        <p:txBody>
          <a:bodyPr>
            <a:normAutofit fontScale="77500" lnSpcReduction="20000"/>
          </a:bodyPr>
          <a:lstStyle/>
          <a:p>
            <a:pPr marL="0" indent="0">
              <a:buNone/>
            </a:pPr>
            <a:r>
              <a:rPr lang="en-US" dirty="0" smtClean="0"/>
              <a:t>That’s cake compared to server software…</a:t>
            </a:r>
          </a:p>
          <a:p>
            <a:pPr marL="0" indent="0">
              <a:buNone/>
            </a:pPr>
            <a:endParaRPr lang="en-US" dirty="0"/>
          </a:p>
          <a:p>
            <a:pPr marL="0" indent="0">
              <a:buNone/>
            </a:pPr>
            <a:r>
              <a:rPr lang="en-US" dirty="0" smtClean="0"/>
              <a:t>What happens when you core dump on one of a thousand virtual servers in a remote datacenter?</a:t>
            </a:r>
          </a:p>
          <a:p>
            <a:pPr marL="0" indent="0">
              <a:buNone/>
            </a:pPr>
            <a:endParaRPr lang="en-US" dirty="0"/>
          </a:p>
          <a:p>
            <a:pPr marL="0" indent="0">
              <a:buNone/>
            </a:pPr>
            <a:r>
              <a:rPr lang="en-US" dirty="0" smtClean="0"/>
              <a:t>What happens when you pop up an assert dialog on a headless server in a remote datacenter?</a:t>
            </a:r>
          </a:p>
        </p:txBody>
      </p:sp>
      <p:pic>
        <p:nvPicPr>
          <p:cNvPr id="4" name="Picture 3"/>
          <p:cNvPicPr>
            <a:picLocks noChangeAspect="1"/>
          </p:cNvPicPr>
          <p:nvPr/>
        </p:nvPicPr>
        <p:blipFill>
          <a:blip r:embed="rId2"/>
          <a:stretch>
            <a:fillRect/>
          </a:stretch>
        </p:blipFill>
        <p:spPr>
          <a:xfrm>
            <a:off x="7042393" y="3929063"/>
            <a:ext cx="1365007" cy="2197100"/>
          </a:xfrm>
          <a:prstGeom prst="rect">
            <a:avLst/>
          </a:prstGeom>
        </p:spPr>
      </p:pic>
      <p:sp>
        <p:nvSpPr>
          <p:cNvPr id="6" name="TextBox 5"/>
          <p:cNvSpPr txBox="1"/>
          <p:nvPr/>
        </p:nvSpPr>
        <p:spPr>
          <a:xfrm>
            <a:off x="457200" y="4457700"/>
            <a:ext cx="6585193" cy="477054"/>
          </a:xfrm>
          <a:prstGeom prst="rect">
            <a:avLst/>
          </a:prstGeom>
          <a:noFill/>
        </p:spPr>
        <p:txBody>
          <a:bodyPr wrap="square" rtlCol="0">
            <a:spAutoFit/>
          </a:bodyPr>
          <a:lstStyle/>
          <a:p>
            <a:r>
              <a:rPr lang="en-US" sz="2500" dirty="0" smtClean="0"/>
              <a:t>They’re stringing your celebratory rope now…</a:t>
            </a:r>
          </a:p>
        </p:txBody>
      </p:sp>
    </p:spTree>
    <p:extLst>
      <p:ext uri="{BB962C8B-B14F-4D97-AF65-F5344CB8AC3E}">
        <p14:creationId xmlns:p14="http://schemas.microsoft.com/office/powerpoint/2010/main" val="25850572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spTree>
    <p:extLst>
      <p:ext uri="{BB962C8B-B14F-4D97-AF65-F5344CB8AC3E}">
        <p14:creationId xmlns:p14="http://schemas.microsoft.com/office/powerpoint/2010/main" val="5821076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pic>
        <p:nvPicPr>
          <p:cNvPr id="4" name="Picture 3"/>
          <p:cNvPicPr>
            <a:picLocks noChangeAspect="1"/>
          </p:cNvPicPr>
          <p:nvPr/>
        </p:nvPicPr>
        <p:blipFill>
          <a:blip r:embed="rId3"/>
          <a:stretch>
            <a:fillRect/>
          </a:stretch>
        </p:blipFill>
        <p:spPr>
          <a:xfrm>
            <a:off x="5334000" y="1600200"/>
            <a:ext cx="1358900" cy="827157"/>
          </a:xfrm>
          <a:prstGeom prst="rect">
            <a:avLst/>
          </a:prstGeom>
        </p:spPr>
      </p:pic>
    </p:spTree>
    <p:extLst>
      <p:ext uri="{BB962C8B-B14F-4D97-AF65-F5344CB8AC3E}">
        <p14:creationId xmlns:p14="http://schemas.microsoft.com/office/powerpoint/2010/main" val="39150902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pic>
        <p:nvPicPr>
          <p:cNvPr id="4" name="Picture 3"/>
          <p:cNvPicPr>
            <a:picLocks noChangeAspect="1"/>
          </p:cNvPicPr>
          <p:nvPr/>
        </p:nvPicPr>
        <p:blipFill>
          <a:blip r:embed="rId3"/>
          <a:stretch>
            <a:fillRect/>
          </a:stretch>
        </p:blipFill>
        <p:spPr>
          <a:xfrm>
            <a:off x="5334000" y="1600200"/>
            <a:ext cx="1358900" cy="827157"/>
          </a:xfrm>
          <a:prstGeom prst="rect">
            <a:avLst/>
          </a:prstGeom>
        </p:spPr>
      </p:pic>
      <p:pic>
        <p:nvPicPr>
          <p:cNvPr id="6" name="Picture 5"/>
          <p:cNvPicPr>
            <a:picLocks noChangeAspect="1"/>
          </p:cNvPicPr>
          <p:nvPr/>
        </p:nvPicPr>
        <p:blipFill>
          <a:blip r:embed="rId4"/>
          <a:stretch>
            <a:fillRect/>
          </a:stretch>
        </p:blipFill>
        <p:spPr>
          <a:xfrm>
            <a:off x="4177118" y="2427357"/>
            <a:ext cx="915581" cy="787400"/>
          </a:xfrm>
          <a:prstGeom prst="rect">
            <a:avLst/>
          </a:prstGeom>
        </p:spPr>
      </p:pic>
    </p:spTree>
    <p:extLst>
      <p:ext uri="{BB962C8B-B14F-4D97-AF65-F5344CB8AC3E}">
        <p14:creationId xmlns:p14="http://schemas.microsoft.com/office/powerpoint/2010/main" val="204765260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bg1">
                    <a:lumMod val="50000"/>
                  </a:schemeClr>
                </a:solidFill>
              </a:rPr>
              <a:t>transitive verb</a:t>
            </a:r>
          </a:p>
          <a:p>
            <a:pPr marL="0" indent="0">
              <a:buNone/>
            </a:pPr>
            <a:r>
              <a:rPr lang="en-US" b="1" dirty="0" smtClean="0"/>
              <a:t>1</a:t>
            </a:r>
            <a:r>
              <a:rPr lang="en-US" dirty="0" smtClean="0"/>
              <a:t>: to state or declare positively and often forcefully or aggressively</a:t>
            </a:r>
          </a:p>
          <a:p>
            <a:pPr marL="0" indent="0">
              <a:buNone/>
            </a:pPr>
            <a:r>
              <a:rPr lang="en-US" b="1" dirty="0" smtClean="0"/>
              <a:t>2 a</a:t>
            </a:r>
            <a:r>
              <a:rPr lang="en-US" dirty="0" smtClean="0"/>
              <a:t>: to demonstrate the existence of &lt;</a:t>
            </a:r>
            <a:r>
              <a:rPr lang="en-US" i="1" dirty="0" smtClean="0"/>
              <a:t>assert</a:t>
            </a:r>
            <a:r>
              <a:rPr lang="en-US" dirty="0" smtClean="0"/>
              <a:t> his manhood – James Joyce&gt;</a:t>
            </a:r>
          </a:p>
          <a:p>
            <a:pPr marL="0" indent="0">
              <a:buNone/>
            </a:pPr>
            <a:r>
              <a:rPr lang="en-US" dirty="0"/>
              <a:t> </a:t>
            </a:r>
            <a:r>
              <a:rPr lang="en-US" dirty="0" smtClean="0"/>
              <a:t>  </a:t>
            </a:r>
            <a:r>
              <a:rPr lang="en-US" b="1" dirty="0" smtClean="0"/>
              <a:t>b</a:t>
            </a:r>
            <a:r>
              <a:rPr lang="en-US" dirty="0" smtClean="0"/>
              <a:t>: POSIT, POSTULATE</a:t>
            </a:r>
          </a:p>
          <a:p>
            <a:pPr marL="0" indent="0">
              <a:buNone/>
            </a:pPr>
            <a:endParaRPr lang="en-US" dirty="0"/>
          </a:p>
        </p:txBody>
      </p:sp>
    </p:spTree>
    <p:extLst>
      <p:ext uri="{BB962C8B-B14F-4D97-AF65-F5344CB8AC3E}">
        <p14:creationId xmlns:p14="http://schemas.microsoft.com/office/powerpoint/2010/main" val="390744014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pic>
        <p:nvPicPr>
          <p:cNvPr id="4" name="Picture 3"/>
          <p:cNvPicPr>
            <a:picLocks noChangeAspect="1"/>
          </p:cNvPicPr>
          <p:nvPr/>
        </p:nvPicPr>
        <p:blipFill>
          <a:blip r:embed="rId3"/>
          <a:stretch>
            <a:fillRect/>
          </a:stretch>
        </p:blipFill>
        <p:spPr>
          <a:xfrm>
            <a:off x="5334000" y="1600200"/>
            <a:ext cx="1358900" cy="827157"/>
          </a:xfrm>
          <a:prstGeom prst="rect">
            <a:avLst/>
          </a:prstGeom>
        </p:spPr>
      </p:pic>
      <p:pic>
        <p:nvPicPr>
          <p:cNvPr id="6" name="Picture 5"/>
          <p:cNvPicPr>
            <a:picLocks noChangeAspect="1"/>
          </p:cNvPicPr>
          <p:nvPr/>
        </p:nvPicPr>
        <p:blipFill>
          <a:blip r:embed="rId4"/>
          <a:stretch>
            <a:fillRect/>
          </a:stretch>
        </p:blipFill>
        <p:spPr>
          <a:xfrm>
            <a:off x="4177118" y="2427357"/>
            <a:ext cx="915581" cy="787400"/>
          </a:xfrm>
          <a:prstGeom prst="rect">
            <a:avLst/>
          </a:prstGeom>
        </p:spPr>
      </p:pic>
      <p:pic>
        <p:nvPicPr>
          <p:cNvPr id="5" name="Picture 4"/>
          <p:cNvPicPr>
            <a:picLocks noChangeAspect="1"/>
          </p:cNvPicPr>
          <p:nvPr/>
        </p:nvPicPr>
        <p:blipFill>
          <a:blip r:embed="rId5"/>
          <a:stretch>
            <a:fillRect/>
          </a:stretch>
        </p:blipFill>
        <p:spPr>
          <a:xfrm>
            <a:off x="4775200" y="3214757"/>
            <a:ext cx="1117600" cy="1117600"/>
          </a:xfrm>
          <a:prstGeom prst="rect">
            <a:avLst/>
          </a:prstGeom>
        </p:spPr>
      </p:pic>
    </p:spTree>
    <p:extLst>
      <p:ext uri="{BB962C8B-B14F-4D97-AF65-F5344CB8AC3E}">
        <p14:creationId xmlns:p14="http://schemas.microsoft.com/office/powerpoint/2010/main" val="14102693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pic>
        <p:nvPicPr>
          <p:cNvPr id="4" name="Picture 3"/>
          <p:cNvPicPr>
            <a:picLocks noChangeAspect="1"/>
          </p:cNvPicPr>
          <p:nvPr/>
        </p:nvPicPr>
        <p:blipFill>
          <a:blip r:embed="rId3"/>
          <a:stretch>
            <a:fillRect/>
          </a:stretch>
        </p:blipFill>
        <p:spPr>
          <a:xfrm>
            <a:off x="5334000" y="1600200"/>
            <a:ext cx="1358900" cy="827157"/>
          </a:xfrm>
          <a:prstGeom prst="rect">
            <a:avLst/>
          </a:prstGeom>
        </p:spPr>
      </p:pic>
      <p:pic>
        <p:nvPicPr>
          <p:cNvPr id="6" name="Picture 5"/>
          <p:cNvPicPr>
            <a:picLocks noChangeAspect="1"/>
          </p:cNvPicPr>
          <p:nvPr/>
        </p:nvPicPr>
        <p:blipFill>
          <a:blip r:embed="rId4"/>
          <a:stretch>
            <a:fillRect/>
          </a:stretch>
        </p:blipFill>
        <p:spPr>
          <a:xfrm>
            <a:off x="4177118" y="2427357"/>
            <a:ext cx="915581" cy="787400"/>
          </a:xfrm>
          <a:prstGeom prst="rect">
            <a:avLst/>
          </a:prstGeom>
        </p:spPr>
      </p:pic>
      <p:pic>
        <p:nvPicPr>
          <p:cNvPr id="5" name="Picture 4"/>
          <p:cNvPicPr>
            <a:picLocks noChangeAspect="1"/>
          </p:cNvPicPr>
          <p:nvPr/>
        </p:nvPicPr>
        <p:blipFill>
          <a:blip r:embed="rId5"/>
          <a:stretch>
            <a:fillRect/>
          </a:stretch>
        </p:blipFill>
        <p:spPr>
          <a:xfrm>
            <a:off x="4775200" y="3214757"/>
            <a:ext cx="1117600" cy="1117600"/>
          </a:xfrm>
          <a:prstGeom prst="rect">
            <a:avLst/>
          </a:prstGeom>
        </p:spPr>
      </p:pic>
      <p:pic>
        <p:nvPicPr>
          <p:cNvPr id="7" name="Picture 6"/>
          <p:cNvPicPr>
            <a:picLocks noChangeAspect="1"/>
          </p:cNvPicPr>
          <p:nvPr/>
        </p:nvPicPr>
        <p:blipFill>
          <a:blip r:embed="rId6"/>
          <a:stretch>
            <a:fillRect/>
          </a:stretch>
        </p:blipFill>
        <p:spPr>
          <a:xfrm>
            <a:off x="4286634" y="4136444"/>
            <a:ext cx="806065" cy="1057855"/>
          </a:xfrm>
          <a:prstGeom prst="rect">
            <a:avLst/>
          </a:prstGeom>
        </p:spPr>
      </p:pic>
    </p:spTree>
    <p:extLst>
      <p:ext uri="{BB962C8B-B14F-4D97-AF65-F5344CB8AC3E}">
        <p14:creationId xmlns:p14="http://schemas.microsoft.com/office/powerpoint/2010/main" val="2014140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Courier New"/>
                <a:cs typeface="Courier New"/>
              </a:rPr>
              <a:t>// 1. seems legit</a:t>
            </a:r>
          </a:p>
          <a:p>
            <a:pPr marL="0" indent="0">
              <a:buNone/>
            </a:pPr>
            <a:r>
              <a:rPr lang="en-US" dirty="0" smtClean="0">
                <a:latin typeface="Courier New"/>
                <a:cs typeface="Courier New"/>
              </a:rPr>
              <a:t>assert(state == </a:t>
            </a:r>
            <a:r>
              <a:rPr lang="en-US" dirty="0" err="1" smtClean="0">
                <a:latin typeface="Courier New"/>
                <a:cs typeface="Courier New"/>
              </a:rPr>
              <a:t>eStateSending</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2. sure why not</a:t>
            </a:r>
          </a:p>
          <a:p>
            <a:pPr marL="0" indent="0">
              <a:buNone/>
            </a:pPr>
            <a:r>
              <a:rPr lang="en-US" dirty="0" smtClean="0">
                <a:latin typeface="Courier New"/>
                <a:cs typeface="Courier New"/>
              </a:rPr>
              <a:t>assert(</a:t>
            </a:r>
            <a:r>
              <a:rPr lang="en-US" dirty="0" err="1" smtClean="0">
                <a:latin typeface="Courier New"/>
                <a:cs typeface="Courier New"/>
              </a:rPr>
              <a:t>obj.isValid</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 3. safety in numbers</a:t>
            </a:r>
          </a:p>
          <a:p>
            <a:pPr marL="0" indent="0">
              <a:buNone/>
            </a:pPr>
            <a:r>
              <a:rPr lang="en-US" dirty="0" smtClean="0">
                <a:latin typeface="Courier New"/>
                <a:cs typeface="Courier New"/>
              </a:rPr>
              <a:t>assert(x &gt; 0 &amp;&amp; x &lt;= 1000);</a:t>
            </a:r>
          </a:p>
          <a:p>
            <a:pPr marL="0" indent="0">
              <a:buNone/>
            </a:pPr>
            <a:endParaRPr lang="en-US" dirty="0" smtClean="0">
              <a:latin typeface="Courier New"/>
              <a:cs typeface="Courier New"/>
            </a:endParaRPr>
          </a:p>
          <a:p>
            <a:pPr marL="0" indent="0">
              <a:buNone/>
            </a:pPr>
            <a:r>
              <a:rPr lang="en-US" dirty="0" smtClean="0">
                <a:latin typeface="Courier New"/>
                <a:cs typeface="Courier New"/>
              </a:rPr>
              <a:t>// 4. not so much...</a:t>
            </a:r>
          </a:p>
          <a:p>
            <a:pPr marL="0" indent="0">
              <a:buNone/>
            </a:pPr>
            <a:r>
              <a:rPr lang="en-US" dirty="0" smtClean="0">
                <a:latin typeface="Courier New"/>
                <a:cs typeface="Courier New"/>
              </a:rPr>
              <a:t>assert(</a:t>
            </a:r>
            <a:r>
              <a:rPr lang="en-US" dirty="0" err="1" smtClean="0">
                <a:latin typeface="Courier New"/>
                <a:cs typeface="Courier New"/>
              </a:rPr>
              <a:t>inChar</a:t>
            </a:r>
            <a:r>
              <a:rPr lang="en-US" dirty="0" smtClean="0">
                <a:latin typeface="Courier New"/>
                <a:cs typeface="Courier New"/>
              </a:rPr>
              <a:t> != '\n');</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 5. yeah... no.</a:t>
            </a:r>
          </a:p>
          <a:p>
            <a:pPr marL="0" indent="0">
              <a:buNone/>
            </a:pPr>
            <a:r>
              <a:rPr lang="en-US" dirty="0" smtClean="0">
                <a:latin typeface="Courier New"/>
                <a:cs typeface="Courier New"/>
              </a:rPr>
              <a:t>assert((</a:t>
            </a:r>
            <a:r>
              <a:rPr lang="en-US" dirty="0" err="1" smtClean="0">
                <a:latin typeface="Courier New"/>
                <a:cs typeface="Courier New"/>
              </a:rPr>
              <a:t>newObj</a:t>
            </a:r>
            <a:r>
              <a:rPr lang="en-US" dirty="0" smtClean="0">
                <a:latin typeface="Courier New"/>
                <a:cs typeface="Courier New"/>
              </a:rPr>
              <a:t> = new </a:t>
            </a:r>
            <a:r>
              <a:rPr lang="en-US" dirty="0" err="1" smtClean="0">
                <a:latin typeface="Courier New"/>
                <a:cs typeface="Courier New"/>
              </a:rPr>
              <a:t>Obj</a:t>
            </a:r>
            <a:r>
              <a:rPr lang="en-US" dirty="0" smtClean="0">
                <a:latin typeface="Courier New"/>
                <a:cs typeface="Courier New"/>
              </a:rPr>
              <a:t>) != </a:t>
            </a:r>
            <a:r>
              <a:rPr lang="en-US" dirty="0" err="1" smtClean="0">
                <a:latin typeface="Courier New"/>
                <a:cs typeface="Courier New"/>
              </a:rPr>
              <a:t>nullptr</a:t>
            </a:r>
            <a:r>
              <a:rPr lang="en-US" dirty="0" smtClean="0">
                <a:latin typeface="Courier New"/>
                <a:cs typeface="Courier New"/>
              </a:rPr>
              <a:t>);</a:t>
            </a:r>
          </a:p>
        </p:txBody>
      </p:sp>
      <p:pic>
        <p:nvPicPr>
          <p:cNvPr id="4" name="Picture 3"/>
          <p:cNvPicPr>
            <a:picLocks noChangeAspect="1"/>
          </p:cNvPicPr>
          <p:nvPr/>
        </p:nvPicPr>
        <p:blipFill>
          <a:blip r:embed="rId3"/>
          <a:stretch>
            <a:fillRect/>
          </a:stretch>
        </p:blipFill>
        <p:spPr>
          <a:xfrm>
            <a:off x="5334000" y="1600200"/>
            <a:ext cx="1358900" cy="827157"/>
          </a:xfrm>
          <a:prstGeom prst="rect">
            <a:avLst/>
          </a:prstGeom>
        </p:spPr>
      </p:pic>
      <p:pic>
        <p:nvPicPr>
          <p:cNvPr id="6" name="Picture 5"/>
          <p:cNvPicPr>
            <a:picLocks noChangeAspect="1"/>
          </p:cNvPicPr>
          <p:nvPr/>
        </p:nvPicPr>
        <p:blipFill>
          <a:blip r:embed="rId4"/>
          <a:stretch>
            <a:fillRect/>
          </a:stretch>
        </p:blipFill>
        <p:spPr>
          <a:xfrm>
            <a:off x="4177118" y="2427357"/>
            <a:ext cx="915581" cy="787400"/>
          </a:xfrm>
          <a:prstGeom prst="rect">
            <a:avLst/>
          </a:prstGeom>
        </p:spPr>
      </p:pic>
      <p:pic>
        <p:nvPicPr>
          <p:cNvPr id="5" name="Picture 4"/>
          <p:cNvPicPr>
            <a:picLocks noChangeAspect="1"/>
          </p:cNvPicPr>
          <p:nvPr/>
        </p:nvPicPr>
        <p:blipFill>
          <a:blip r:embed="rId5"/>
          <a:stretch>
            <a:fillRect/>
          </a:stretch>
        </p:blipFill>
        <p:spPr>
          <a:xfrm>
            <a:off x="4775200" y="3214757"/>
            <a:ext cx="1117600" cy="1117600"/>
          </a:xfrm>
          <a:prstGeom prst="rect">
            <a:avLst/>
          </a:prstGeom>
        </p:spPr>
      </p:pic>
      <p:pic>
        <p:nvPicPr>
          <p:cNvPr id="7" name="Picture 6"/>
          <p:cNvPicPr>
            <a:picLocks noChangeAspect="1"/>
          </p:cNvPicPr>
          <p:nvPr/>
        </p:nvPicPr>
        <p:blipFill>
          <a:blip r:embed="rId6"/>
          <a:stretch>
            <a:fillRect/>
          </a:stretch>
        </p:blipFill>
        <p:spPr>
          <a:xfrm>
            <a:off x="4286634" y="4136444"/>
            <a:ext cx="806065" cy="1057855"/>
          </a:xfrm>
          <a:prstGeom prst="rect">
            <a:avLst/>
          </a:prstGeom>
        </p:spPr>
      </p:pic>
      <p:pic>
        <p:nvPicPr>
          <p:cNvPr id="8" name="Picture 7"/>
          <p:cNvPicPr>
            <a:picLocks noChangeAspect="1"/>
          </p:cNvPicPr>
          <p:nvPr/>
        </p:nvPicPr>
        <p:blipFill>
          <a:blip r:embed="rId7"/>
          <a:stretch>
            <a:fillRect/>
          </a:stretch>
        </p:blipFill>
        <p:spPr>
          <a:xfrm>
            <a:off x="6370734" y="4838700"/>
            <a:ext cx="862301" cy="1168400"/>
          </a:xfrm>
          <a:prstGeom prst="rect">
            <a:avLst/>
          </a:prstGeom>
        </p:spPr>
      </p:pic>
    </p:spTree>
    <p:extLst>
      <p:ext uri="{BB962C8B-B14F-4D97-AF65-F5344CB8AC3E}">
        <p14:creationId xmlns:p14="http://schemas.microsoft.com/office/powerpoint/2010/main" val="16493111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use them at compile time?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I want compile-time asserts!</a:t>
            </a:r>
          </a:p>
          <a:p>
            <a:pPr marL="0" indent="0">
              <a:buNone/>
            </a:pPr>
            <a:endParaRPr lang="en-US" dirty="0"/>
          </a:p>
          <a:p>
            <a:pPr marL="0" indent="0">
              <a:buNone/>
            </a:pPr>
            <a:r>
              <a:rPr lang="en-US" dirty="0">
                <a:latin typeface="Courier New"/>
                <a:cs typeface="Courier New"/>
              </a:rPr>
              <a:t>template &lt;class T&gt; void swap( T&amp; a, T&amp; </a:t>
            </a:r>
            <a:r>
              <a:rPr lang="en-US" dirty="0" smtClean="0">
                <a:latin typeface="Courier New"/>
                <a:cs typeface="Courier New"/>
              </a:rPr>
              <a:t>b)</a:t>
            </a:r>
          </a:p>
          <a:p>
            <a:pPr marL="0" indent="0">
              <a:buNone/>
            </a:pPr>
            <a:r>
              <a:rPr lang="en-US" dirty="0" smtClean="0">
                <a:latin typeface="Courier New"/>
                <a:cs typeface="Courier New"/>
              </a:rPr>
              <a:t>{</a:t>
            </a:r>
          </a:p>
          <a:p>
            <a:pPr marL="0" indent="0">
              <a:buNone/>
            </a:pPr>
            <a:r>
              <a:rPr lang="en-US" dirty="0" smtClean="0">
                <a:latin typeface="Courier New"/>
                <a:cs typeface="Courier New"/>
              </a:rPr>
              <a:t>    </a:t>
            </a:r>
            <a:r>
              <a:rPr lang="en-US" b="1" dirty="0" err="1" smtClean="0">
                <a:latin typeface="Courier New"/>
                <a:cs typeface="Courier New"/>
              </a:rPr>
              <a:t>static_assert</a:t>
            </a:r>
            <a:r>
              <a:rPr lang="en-US" dirty="0" smtClean="0">
                <a:latin typeface="Courier New"/>
                <a:cs typeface="Courier New"/>
              </a:rPr>
              <a:t>(</a:t>
            </a:r>
            <a:endParaRPr lang="en-US" dirty="0">
              <a:latin typeface="Courier New"/>
              <a:cs typeface="Courier New"/>
            </a:endParaRPr>
          </a:p>
          <a:p>
            <a:pPr marL="0" indent="0">
              <a:buNone/>
            </a:pPr>
            <a:r>
              <a:rPr lang="en-US" dirty="0" smtClean="0">
                <a:latin typeface="Courier New"/>
                <a:cs typeface="Courier New"/>
              </a:rPr>
              <a:t>        </a:t>
            </a:r>
            <a:r>
              <a:rPr lang="en-US" dirty="0" err="1" smtClean="0">
                <a:latin typeface="Courier New"/>
                <a:cs typeface="Courier New"/>
              </a:rPr>
              <a:t>is_copy_constructible</a:t>
            </a:r>
            <a:r>
              <a:rPr lang="en-US" dirty="0">
                <a:latin typeface="Courier New"/>
                <a:cs typeface="Courier New"/>
              </a:rPr>
              <a:t>&lt;T&gt;::value</a:t>
            </a:r>
            <a:r>
              <a:rPr lang="en-US" dirty="0" smtClean="0">
                <a:latin typeface="Courier New"/>
                <a:cs typeface="Courier New"/>
              </a:rPr>
              <a:t>,</a:t>
            </a:r>
          </a:p>
          <a:p>
            <a:pPr marL="0" indent="0">
              <a:buNone/>
            </a:pPr>
            <a:r>
              <a:rPr lang="en-US" dirty="0" smtClean="0">
                <a:latin typeface="Courier New"/>
                <a:cs typeface="Courier New"/>
              </a:rPr>
              <a:t>        "</a:t>
            </a:r>
            <a:r>
              <a:rPr lang="en-US" dirty="0">
                <a:latin typeface="Courier New"/>
                <a:cs typeface="Courier New"/>
              </a:rPr>
              <a:t>Swap requires copying")</a:t>
            </a:r>
            <a:r>
              <a:rPr lang="en-US" dirty="0" smtClean="0">
                <a:latin typeface="Courier New"/>
                <a:cs typeface="Courier New"/>
              </a:rPr>
              <a:t>;</a:t>
            </a:r>
          </a:p>
          <a:p>
            <a:pPr marL="0" indent="0">
              <a:buNone/>
            </a:pPr>
            <a:r>
              <a:rPr lang="en-US" dirty="0" smtClean="0">
                <a:latin typeface="Courier New"/>
                <a:cs typeface="Courier New"/>
              </a:rPr>
              <a:t>    </a:t>
            </a:r>
            <a:r>
              <a:rPr lang="en-US" b="1" dirty="0" err="1" smtClean="0">
                <a:latin typeface="Courier New"/>
                <a:cs typeface="Courier New"/>
              </a:rPr>
              <a:t>static_assert</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noexcept</a:t>
            </a:r>
            <a:r>
              <a:rPr lang="en-US" dirty="0">
                <a:latin typeface="Courier New"/>
                <a:cs typeface="Courier New"/>
              </a:rPr>
              <a:t>(std::is_nothrow_move_constructible&lt;T&gt;::</a:t>
            </a:r>
            <a:r>
              <a:rPr lang="en-US" dirty="0" smtClean="0">
                <a:latin typeface="Courier New"/>
                <a:cs typeface="Courier New"/>
              </a:rPr>
              <a:t>value &amp;&amp;</a:t>
            </a:r>
          </a:p>
          <a:p>
            <a:pPr marL="0" indent="0">
              <a:buNone/>
            </a:pPr>
            <a:r>
              <a:rPr lang="en-US" dirty="0">
                <a:latin typeface="Courier New"/>
                <a:cs typeface="Courier New"/>
              </a:rPr>
              <a:t> </a:t>
            </a:r>
            <a:r>
              <a:rPr lang="en-US" dirty="0" smtClean="0">
                <a:latin typeface="Courier New"/>
                <a:cs typeface="Courier New"/>
              </a:rPr>
              <a:t>           std</a:t>
            </a:r>
            <a:r>
              <a:rPr lang="en-US" dirty="0">
                <a:latin typeface="Courier New"/>
                <a:cs typeface="Courier New"/>
              </a:rPr>
              <a:t>::is_nothrow_move_assignable&lt;T&gt;::value)</a:t>
            </a:r>
            <a:r>
              <a:rPr lang="en-US" dirty="0" smtClean="0">
                <a:latin typeface="Courier New"/>
                <a:cs typeface="Courier New"/>
              </a:rPr>
              <a:t>,</a:t>
            </a:r>
          </a:p>
          <a:p>
            <a:pPr marL="0" indent="0">
              <a:buNone/>
            </a:pPr>
            <a:r>
              <a:rPr lang="en-US" dirty="0" smtClean="0">
                <a:latin typeface="Courier New"/>
                <a:cs typeface="Courier New"/>
              </a:rPr>
              <a:t>        "</a:t>
            </a:r>
            <a:r>
              <a:rPr lang="en-US" dirty="0">
                <a:latin typeface="Courier New"/>
                <a:cs typeface="Courier New"/>
              </a:rPr>
              <a:t>Swap may throw")</a:t>
            </a:r>
            <a:r>
              <a:rPr lang="en-US" dirty="0" smtClean="0">
                <a:latin typeface="Courier New"/>
                <a:cs typeface="Courier New"/>
              </a:rPr>
              <a:t>;</a:t>
            </a:r>
          </a:p>
          <a:p>
            <a:pPr marL="0" indent="0">
              <a:buNone/>
            </a:pPr>
            <a:r>
              <a:rPr lang="en-US" dirty="0" smtClean="0">
                <a:latin typeface="Courier New"/>
                <a:cs typeface="Courier New"/>
              </a:rPr>
              <a:t>    auto </a:t>
            </a:r>
            <a:r>
              <a:rPr lang="en-US" dirty="0">
                <a:latin typeface="Courier New"/>
                <a:cs typeface="Courier New"/>
              </a:rPr>
              <a:t>c = b</a:t>
            </a:r>
            <a:r>
              <a:rPr lang="en-US" dirty="0" smtClean="0">
                <a:latin typeface="Courier New"/>
                <a:cs typeface="Courier New"/>
              </a:rPr>
              <a:t>;</a:t>
            </a:r>
          </a:p>
          <a:p>
            <a:pPr marL="0" indent="0">
              <a:buNone/>
            </a:pPr>
            <a:r>
              <a:rPr lang="en-US" dirty="0" smtClean="0">
                <a:latin typeface="Courier New"/>
                <a:cs typeface="Courier New"/>
              </a:rPr>
              <a:t>    b </a:t>
            </a:r>
            <a:r>
              <a:rPr lang="en-US" dirty="0">
                <a:latin typeface="Courier New"/>
                <a:cs typeface="Courier New"/>
              </a:rPr>
              <a:t>= a</a:t>
            </a:r>
            <a:r>
              <a:rPr lang="en-US" dirty="0" smtClean="0">
                <a:latin typeface="Courier New"/>
                <a:cs typeface="Courier New"/>
              </a:rPr>
              <a:t>;</a:t>
            </a:r>
          </a:p>
          <a:p>
            <a:pPr marL="0" indent="0">
              <a:buNone/>
            </a:pPr>
            <a:r>
              <a:rPr lang="en-US" dirty="0" smtClean="0">
                <a:latin typeface="Courier New"/>
                <a:cs typeface="Courier New"/>
              </a:rPr>
              <a:t>    a </a:t>
            </a:r>
            <a:r>
              <a:rPr lang="en-US" dirty="0">
                <a:latin typeface="Courier New"/>
                <a:cs typeface="Courier New"/>
              </a:rPr>
              <a:t>= c</a:t>
            </a:r>
            <a:r>
              <a:rPr lang="en-US" dirty="0" smtClean="0">
                <a:latin typeface="Courier New"/>
                <a:cs typeface="Courier New"/>
              </a:rPr>
              <a:t>;</a:t>
            </a:r>
          </a:p>
          <a:p>
            <a:pPr marL="0" indent="0">
              <a:buNone/>
            </a:pPr>
            <a:r>
              <a:rPr lang="en-US" dirty="0" smtClean="0">
                <a:latin typeface="Courier New"/>
                <a:cs typeface="Courier New"/>
              </a:rPr>
              <a:t>}</a:t>
            </a:r>
            <a:r>
              <a:rPr lang="en-US" dirty="0" smtClean="0">
                <a:effectLst/>
                <a:latin typeface="Courier New"/>
                <a:cs typeface="Courier New"/>
              </a:rPr>
              <a:t> </a:t>
            </a:r>
            <a:r>
              <a:rPr lang="en-US" dirty="0">
                <a:latin typeface="Courier New"/>
                <a:cs typeface="Courier New"/>
              </a:rPr>
              <a:t> </a:t>
            </a:r>
          </a:p>
          <a:p>
            <a:pPr marL="0" indent="0">
              <a:buNone/>
            </a:pPr>
            <a:endParaRPr lang="en-US" dirty="0" smtClean="0"/>
          </a:p>
          <a:p>
            <a:pPr marL="0" indent="0">
              <a:buNone/>
            </a:pPr>
            <a:r>
              <a:rPr lang="en-US" dirty="0" smtClean="0"/>
              <a:t>(</a:t>
            </a:r>
            <a:r>
              <a:rPr lang="en-US" dirty="0" err="1" smtClean="0"/>
              <a:t>Blatently</a:t>
            </a:r>
            <a:r>
              <a:rPr lang="en-US" dirty="0" smtClean="0"/>
              <a:t> copied from http://</a:t>
            </a:r>
            <a:r>
              <a:rPr lang="en-US" dirty="0" err="1" smtClean="0"/>
              <a:t>cppreference.com</a:t>
            </a:r>
            <a:r>
              <a:rPr lang="en-US" dirty="0" smtClean="0"/>
              <a:t>)</a:t>
            </a:r>
            <a:endParaRPr lang="en-US" dirty="0"/>
          </a:p>
        </p:txBody>
      </p:sp>
    </p:spTree>
    <p:extLst>
      <p:ext uri="{BB962C8B-B14F-4D97-AF65-F5344CB8AC3E}">
        <p14:creationId xmlns:p14="http://schemas.microsoft.com/office/powerpoint/2010/main" val="42152937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them on a server?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Write a custom wrapper that asserts to a file.</a:t>
            </a:r>
          </a:p>
          <a:p>
            <a:pPr marL="0" indent="0">
              <a:buNone/>
            </a:pPr>
            <a:endParaRPr lang="en-US" dirty="0"/>
          </a:p>
          <a:p>
            <a:pPr marL="0" indent="0">
              <a:buNone/>
            </a:pPr>
            <a:r>
              <a:rPr lang="en-US" dirty="0" smtClean="0"/>
              <a:t>Or, on Windows:</a:t>
            </a:r>
          </a:p>
          <a:p>
            <a:pPr marL="0" indent="0">
              <a:buNone/>
            </a:pPr>
            <a:r>
              <a:rPr lang="en-US" dirty="0" smtClean="0">
                <a:latin typeface="Courier New"/>
                <a:cs typeface="Courier New"/>
              </a:rPr>
              <a:t>    </a:t>
            </a:r>
            <a:r>
              <a:rPr lang="en-US" b="1" dirty="0" smtClean="0">
                <a:latin typeface="Courier New"/>
                <a:cs typeface="Courier New"/>
              </a:rPr>
              <a:t>_</a:t>
            </a:r>
            <a:r>
              <a:rPr lang="en-US" b="1" dirty="0" err="1" smtClean="0">
                <a:latin typeface="Courier New"/>
                <a:cs typeface="Courier New"/>
              </a:rPr>
              <a:t>CrtSetReportMode</a:t>
            </a:r>
            <a:r>
              <a:rPr lang="en-US" dirty="0">
                <a:latin typeface="Courier New"/>
                <a:cs typeface="Courier New"/>
              </a:rPr>
              <a:t>(</a:t>
            </a:r>
            <a:r>
              <a:rPr lang="en-US" b="1" dirty="0">
                <a:latin typeface="Courier New"/>
                <a:cs typeface="Courier New"/>
              </a:rPr>
              <a:t>_CRT_ASSERT</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b="1" dirty="0" smtClean="0">
                <a:latin typeface="Courier New"/>
                <a:cs typeface="Courier New"/>
              </a:rPr>
              <a:t>_CRTDBG_MODE_FILE</a:t>
            </a:r>
            <a:r>
              <a:rPr lang="en-US" dirty="0" smtClean="0">
                <a:latin typeface="Courier New"/>
                <a:cs typeface="Courier New"/>
              </a:rPr>
              <a:t> </a:t>
            </a:r>
            <a:r>
              <a:rPr lang="en-US" dirty="0">
                <a:latin typeface="Courier New"/>
                <a:cs typeface="Courier New"/>
              </a:rPr>
              <a:t>| </a:t>
            </a:r>
            <a:r>
              <a:rPr lang="en-US" b="1" dirty="0">
                <a:latin typeface="Courier New"/>
                <a:cs typeface="Courier New"/>
              </a:rPr>
              <a:t>_CRTDBG_MODE_DEBUG</a:t>
            </a:r>
            <a:r>
              <a:rPr lang="en-US" dirty="0">
                <a:latin typeface="Courier New"/>
                <a:cs typeface="Courier New"/>
              </a:rPr>
              <a:t>);</a:t>
            </a:r>
          </a:p>
          <a:p>
            <a:pPr marL="0" indent="0">
              <a:buNone/>
            </a:pPr>
            <a:r>
              <a:rPr lang="en-US" dirty="0" smtClean="0">
                <a:latin typeface="Courier New"/>
                <a:cs typeface="Courier New"/>
              </a:rPr>
              <a:t>    HANDLE </a:t>
            </a:r>
            <a:r>
              <a:rPr lang="en-US" dirty="0" err="1">
                <a:latin typeface="Courier New"/>
                <a:cs typeface="Courier New"/>
              </a:rPr>
              <a:t>hAssertLog</a:t>
            </a:r>
            <a:r>
              <a:rPr lang="en-US" dirty="0">
                <a:latin typeface="Courier New"/>
                <a:cs typeface="Courier New"/>
              </a:rPr>
              <a:t> = </a:t>
            </a:r>
            <a:r>
              <a:rPr lang="en-US" dirty="0" err="1">
                <a:latin typeface="Courier New"/>
                <a:cs typeface="Courier New"/>
              </a:rPr>
              <a:t>CreateFile</a:t>
            </a:r>
            <a:r>
              <a:rPr lang="en-US" dirty="0">
                <a:latin typeface="Courier New"/>
                <a:cs typeface="Courier New"/>
              </a:rPr>
              <a:t>("c:/</a:t>
            </a:r>
            <a:r>
              <a:rPr lang="en-US" dirty="0" err="1" smtClean="0">
                <a:latin typeface="Courier New"/>
                <a:cs typeface="Courier New"/>
              </a:rPr>
              <a:t>log.txt</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GENERIC_WRITE</a:t>
            </a:r>
            <a:r>
              <a:rPr lang="en-US" dirty="0">
                <a:latin typeface="Courier New"/>
                <a:cs typeface="Courier New"/>
              </a:rPr>
              <a:t>, FILE_SHARE_WRITE, NULL</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CREATE_ALWAYS</a:t>
            </a:r>
            <a:r>
              <a:rPr lang="en-US" dirty="0">
                <a:latin typeface="Courier New"/>
                <a:cs typeface="Courier New"/>
              </a:rPr>
              <a:t>, FILE_ATTRIBUTE_NORMAL</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NULL</a:t>
            </a:r>
            <a:r>
              <a:rPr lang="en-US" dirty="0">
                <a:latin typeface="Courier New"/>
                <a:cs typeface="Courier New"/>
              </a:rPr>
              <a:t>);</a:t>
            </a:r>
          </a:p>
          <a:p>
            <a:pPr marL="0" indent="0">
              <a:buNone/>
            </a:pPr>
            <a:r>
              <a:rPr lang="en-US" dirty="0" smtClean="0">
                <a:latin typeface="Courier New"/>
                <a:cs typeface="Courier New"/>
              </a:rPr>
              <a:t>    </a:t>
            </a:r>
            <a:r>
              <a:rPr lang="en-US" b="1" dirty="0" smtClean="0">
                <a:latin typeface="Courier New"/>
                <a:cs typeface="Courier New"/>
              </a:rPr>
              <a:t>_</a:t>
            </a:r>
            <a:r>
              <a:rPr lang="en-US" b="1" dirty="0" err="1" smtClean="0">
                <a:latin typeface="Courier New"/>
                <a:cs typeface="Courier New"/>
              </a:rPr>
              <a:t>CrtSetReportFile</a:t>
            </a:r>
            <a:r>
              <a:rPr lang="en-US" dirty="0">
                <a:latin typeface="Courier New"/>
                <a:cs typeface="Courier New"/>
              </a:rPr>
              <a:t>(</a:t>
            </a:r>
            <a:r>
              <a:rPr lang="en-US" b="1" dirty="0">
                <a:latin typeface="Courier New"/>
                <a:cs typeface="Courier New"/>
              </a:rPr>
              <a:t>_CRT_ASSERT</a:t>
            </a:r>
            <a:r>
              <a:rPr lang="en-US" dirty="0">
                <a:latin typeface="Courier New"/>
                <a:cs typeface="Courier New"/>
              </a:rPr>
              <a:t>, </a:t>
            </a:r>
            <a:r>
              <a:rPr lang="en-US" b="1" dirty="0" err="1">
                <a:latin typeface="Courier New"/>
                <a:cs typeface="Courier New"/>
              </a:rPr>
              <a:t>hAssertLog</a:t>
            </a:r>
            <a:r>
              <a:rPr lang="en-US" dirty="0">
                <a:latin typeface="Courier New"/>
                <a:cs typeface="Courier New"/>
              </a:rPr>
              <a:t>);</a:t>
            </a:r>
          </a:p>
          <a:p>
            <a:pPr marL="0" indent="0">
              <a:buNone/>
            </a:pPr>
            <a:r>
              <a:rPr lang="en-US" dirty="0" smtClean="0">
                <a:latin typeface="Courier New"/>
                <a:cs typeface="Courier New"/>
              </a:rPr>
              <a:t>    </a:t>
            </a:r>
            <a:r>
              <a:rPr lang="en-US" b="1" dirty="0" smtClean="0">
                <a:latin typeface="Courier New"/>
                <a:cs typeface="Courier New"/>
              </a:rPr>
              <a:t>_ASSERT(</a:t>
            </a:r>
            <a:r>
              <a:rPr lang="en-US" b="1" dirty="0" err="1" smtClean="0">
                <a:latin typeface="Courier New"/>
                <a:cs typeface="Courier New"/>
              </a:rPr>
              <a:t>someInvariant</a:t>
            </a:r>
            <a:r>
              <a:rPr lang="en-US" b="1" dirty="0" smtClean="0">
                <a:latin typeface="Courier New"/>
                <a:cs typeface="Courier New"/>
              </a:rPr>
              <a:t>)</a:t>
            </a:r>
            <a:r>
              <a:rPr lang="en-US" b="1" dirty="0">
                <a:latin typeface="Courier New"/>
                <a:cs typeface="Courier New"/>
              </a:rPr>
              <a:t>;</a:t>
            </a:r>
          </a:p>
        </p:txBody>
      </p:sp>
    </p:spTree>
    <p:extLst>
      <p:ext uri="{BB962C8B-B14F-4D97-AF65-F5344CB8AC3E}">
        <p14:creationId xmlns:p14="http://schemas.microsoft.com/office/powerpoint/2010/main" val="35888513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use them?</a:t>
            </a:r>
            <a:endParaRPr lang="en-US" dirty="0"/>
          </a:p>
        </p:txBody>
      </p:sp>
      <p:sp>
        <p:nvSpPr>
          <p:cNvPr id="3" name="Content Placeholder 2"/>
          <p:cNvSpPr>
            <a:spLocks noGrp="1"/>
          </p:cNvSpPr>
          <p:nvPr>
            <p:ph idx="1"/>
          </p:nvPr>
        </p:nvSpPr>
        <p:spPr/>
        <p:txBody>
          <a:bodyPr>
            <a:normAutofit/>
          </a:bodyPr>
          <a:lstStyle/>
          <a:p>
            <a:pPr marL="0" indent="0">
              <a:buNone/>
            </a:pPr>
            <a:r>
              <a:rPr lang="en-US" sz="1900" dirty="0" smtClean="0">
                <a:latin typeface="Courier New"/>
                <a:cs typeface="Courier New"/>
              </a:rPr>
              <a:t>// handling side-effect correctly</a:t>
            </a:r>
          </a:p>
          <a:p>
            <a:pPr marL="0" indent="0">
              <a:buNone/>
            </a:pPr>
            <a:r>
              <a:rPr lang="en-US" sz="1900" dirty="0" smtClean="0">
                <a:latin typeface="Courier New"/>
                <a:cs typeface="Courier New"/>
              </a:rPr>
              <a:t>verify((</a:t>
            </a:r>
            <a:r>
              <a:rPr lang="en-US" sz="1900" dirty="0" err="1" smtClean="0">
                <a:latin typeface="Courier New"/>
                <a:cs typeface="Courier New"/>
              </a:rPr>
              <a:t>newstate</a:t>
            </a:r>
            <a:r>
              <a:rPr lang="en-US" sz="1900" dirty="0" smtClean="0">
                <a:latin typeface="Courier New"/>
                <a:cs typeface="Courier New"/>
              </a:rPr>
              <a:t> = </a:t>
            </a:r>
            <a:r>
              <a:rPr lang="en-US" sz="1900" dirty="0" err="1" smtClean="0">
                <a:latin typeface="Courier New"/>
                <a:cs typeface="Courier New"/>
              </a:rPr>
              <a:t>getNewState</a:t>
            </a:r>
            <a:r>
              <a:rPr lang="en-US" sz="1900" dirty="0" smtClean="0">
                <a:latin typeface="Courier New"/>
                <a:cs typeface="Courier New"/>
              </a:rPr>
              <a:t>()) == </a:t>
            </a:r>
            <a:r>
              <a:rPr lang="en-US" sz="1900" dirty="0" err="1" smtClean="0">
                <a:latin typeface="Courier New"/>
                <a:cs typeface="Courier New"/>
              </a:rPr>
              <a:t>eStateReceiving</a:t>
            </a:r>
            <a:r>
              <a:rPr lang="en-US" sz="1900" dirty="0" smtClean="0">
                <a:latin typeface="Courier New"/>
                <a:cs typeface="Courier New"/>
              </a:rPr>
              <a:t>);</a:t>
            </a:r>
          </a:p>
          <a:p>
            <a:pPr marL="0" indent="0">
              <a:buNone/>
            </a:pPr>
            <a:endParaRPr lang="en-US" sz="1900" dirty="0" smtClean="0">
              <a:latin typeface="Courier New"/>
              <a:cs typeface="Courier New"/>
            </a:endParaRPr>
          </a:p>
          <a:p>
            <a:pPr marL="0" indent="0">
              <a:buNone/>
            </a:pPr>
            <a:r>
              <a:rPr lang="en-US" sz="1900" dirty="0" smtClean="0">
                <a:cs typeface="Courier New"/>
              </a:rPr>
              <a:t>Verify is a non-standard extension found in some custom assert implementations.  It operates as a normal assert in debug builds.  In non-debug builds, it still executes the contained statement with side-effect, but skips the assert.</a:t>
            </a:r>
          </a:p>
        </p:txBody>
      </p:sp>
    </p:spTree>
    <p:extLst>
      <p:ext uri="{BB962C8B-B14F-4D97-AF65-F5344CB8AC3E}">
        <p14:creationId xmlns:p14="http://schemas.microsoft.com/office/powerpoint/2010/main" val="3737032736"/>
      </p:ext>
    </p:extLst>
  </p:cSld>
  <p:clrMapOvr>
    <a:masterClrMapping/>
  </p:clrMapOvr>
  <mc:AlternateContent xmlns:mc="http://schemas.openxmlformats.org/markup-compatibility/2006">
    <mc:Choice xmlns:p14="http://schemas.microsoft.com/office/powerpoint/2010/main" Requires="p14">
      <p:transition>
        <p14:flythrough/>
      </p:transition>
    </mc:Choice>
    <mc:Fallback>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they’re so limited,</a:t>
            </a:r>
            <a:br>
              <a:rPr lang="en-US" dirty="0" smtClean="0"/>
            </a:br>
            <a:r>
              <a:rPr lang="en-US" dirty="0" smtClean="0"/>
              <a:t>what else can we do?</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 already assume you’re designing your code with intention and attention to detail.</a:t>
            </a:r>
          </a:p>
          <a:p>
            <a:r>
              <a:rPr lang="en-US" dirty="0" smtClean="0"/>
              <a:t>Step through your code in the debugger, to see if it actually works the way you think it does.</a:t>
            </a:r>
          </a:p>
          <a:p>
            <a:r>
              <a:rPr lang="en-US" dirty="0" smtClean="0"/>
              <a:t>Actual run-time checking for conditions that are not appropriate for asserts.</a:t>
            </a:r>
          </a:p>
          <a:p>
            <a:pPr lvl="1"/>
            <a:r>
              <a:rPr lang="en-US" dirty="0" smtClean="0"/>
              <a:t>Asserts should not replace standard runtime condition checks</a:t>
            </a:r>
          </a:p>
          <a:p>
            <a:pPr lvl="1"/>
            <a:r>
              <a:rPr lang="en-US" dirty="0" smtClean="0"/>
              <a:t>Asserts can complement runtime checks for extra safety</a:t>
            </a:r>
          </a:p>
          <a:p>
            <a:r>
              <a:rPr lang="en-US" dirty="0" smtClean="0"/>
              <a:t>Unit test</a:t>
            </a:r>
          </a:p>
          <a:p>
            <a:r>
              <a:rPr lang="en-US" dirty="0" smtClean="0"/>
              <a:t>Make your code more tolerant</a:t>
            </a:r>
          </a:p>
        </p:txBody>
      </p:sp>
    </p:spTree>
    <p:extLst>
      <p:ext uri="{BB962C8B-B14F-4D97-AF65-F5344CB8AC3E}">
        <p14:creationId xmlns:p14="http://schemas.microsoft.com/office/powerpoint/2010/main" val="208594144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many unit test and testing methodologies, these are just a few</a:t>
            </a:r>
          </a:p>
          <a:p>
            <a:r>
              <a:rPr lang="en-US" dirty="0" smtClean="0"/>
              <a:t>Test your objects as fine-grained components</a:t>
            </a:r>
          </a:p>
          <a:p>
            <a:r>
              <a:rPr lang="en-US" dirty="0" smtClean="0"/>
              <a:t>Test larger blocks of your application as course-grained components</a:t>
            </a:r>
          </a:p>
          <a:p>
            <a:r>
              <a:rPr lang="en-US" dirty="0" smtClean="0"/>
              <a:t>Positive/negative (valid/invalid) inputs</a:t>
            </a:r>
          </a:p>
          <a:p>
            <a:r>
              <a:rPr lang="en-US" dirty="0" smtClean="0"/>
              <a:t>Border and cross-over inputs</a:t>
            </a:r>
          </a:p>
          <a:p>
            <a:r>
              <a:rPr lang="en-US" dirty="0" smtClean="0"/>
              <a:t>Integrate your unit tests with your build, so they run every time you build</a:t>
            </a:r>
          </a:p>
        </p:txBody>
      </p:sp>
    </p:spTree>
    <p:extLst>
      <p:ext uri="{BB962C8B-B14F-4D97-AF65-F5344CB8AC3E}">
        <p14:creationId xmlns:p14="http://schemas.microsoft.com/office/powerpoint/2010/main" val="116350856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Asserts, conclusion</a:t>
            </a:r>
            <a:endParaRPr lang="en-US" dirty="0"/>
          </a:p>
        </p:txBody>
      </p:sp>
      <p:sp>
        <p:nvSpPr>
          <p:cNvPr id="3" name="Content Placeholder 2"/>
          <p:cNvSpPr>
            <a:spLocks noGrp="1"/>
          </p:cNvSpPr>
          <p:nvPr>
            <p:ph idx="1"/>
          </p:nvPr>
        </p:nvSpPr>
        <p:spPr/>
        <p:txBody>
          <a:bodyPr/>
          <a:lstStyle/>
          <a:p>
            <a:pPr marL="0" indent="0">
              <a:buNone/>
            </a:pPr>
            <a:r>
              <a:rPr lang="en-US" dirty="0" smtClean="0"/>
              <a:t>So why use them if they have all these limitations?</a:t>
            </a:r>
          </a:p>
          <a:p>
            <a:r>
              <a:rPr lang="en-US" dirty="0" smtClean="0"/>
              <a:t>They nicely complement other error checking and testing methods</a:t>
            </a:r>
          </a:p>
          <a:p>
            <a:r>
              <a:rPr lang="en-US" dirty="0" smtClean="0"/>
              <a:t>They have no negative impact on release code</a:t>
            </a:r>
          </a:p>
          <a:p>
            <a:r>
              <a:rPr lang="en-US" dirty="0" smtClean="0"/>
              <a:t>They are self-debugging code, and who doesn’t love that?!</a:t>
            </a:r>
            <a:endParaRPr lang="en-US" dirty="0"/>
          </a:p>
        </p:txBody>
      </p:sp>
    </p:spTree>
    <p:extLst>
      <p:ext uri="{BB962C8B-B14F-4D97-AF65-F5344CB8AC3E}">
        <p14:creationId xmlns:p14="http://schemas.microsoft.com/office/powerpoint/2010/main" val="399287259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Asserts, 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Use them.</a:t>
            </a:r>
          </a:p>
          <a:p>
            <a:pPr marL="0" indent="0">
              <a:buNone/>
            </a:pPr>
            <a:r>
              <a:rPr lang="en-US" dirty="0" smtClean="0"/>
              <a:t>Use them carefully.</a:t>
            </a:r>
          </a:p>
          <a:p>
            <a:pPr marL="0" indent="0">
              <a:buNone/>
            </a:pPr>
            <a:r>
              <a:rPr lang="en-US" dirty="0" smtClean="0"/>
              <a:t>Use them deliberately.</a:t>
            </a:r>
          </a:p>
          <a:p>
            <a:pPr marL="0" indent="0">
              <a:buNone/>
            </a:pPr>
            <a:r>
              <a:rPr lang="en-US" dirty="0" smtClean="0"/>
              <a:t>And also use their friends:</a:t>
            </a:r>
          </a:p>
          <a:p>
            <a:pPr lvl="1"/>
            <a:r>
              <a:rPr lang="en-US" dirty="0" err="1" smtClean="0"/>
              <a:t>dev</a:t>
            </a:r>
            <a:r>
              <a:rPr lang="en-US" dirty="0" smtClean="0"/>
              <a:t> testing</a:t>
            </a:r>
          </a:p>
          <a:p>
            <a:pPr lvl="1"/>
            <a:r>
              <a:rPr lang="en-US" dirty="0" smtClean="0"/>
              <a:t>unit testing</a:t>
            </a:r>
          </a:p>
          <a:p>
            <a:pPr lvl="1"/>
            <a:r>
              <a:rPr lang="en-US" dirty="0" smtClean="0"/>
              <a:t>runtime checking</a:t>
            </a:r>
          </a:p>
          <a:p>
            <a:pPr lvl="1"/>
            <a:r>
              <a:rPr lang="en-US" dirty="0" smtClean="0"/>
              <a:t>attention to detail</a:t>
            </a:r>
            <a:endParaRPr lang="en-US" dirty="0"/>
          </a:p>
        </p:txBody>
      </p:sp>
    </p:spTree>
    <p:extLst>
      <p:ext uri="{BB962C8B-B14F-4D97-AF65-F5344CB8AC3E}">
        <p14:creationId xmlns:p14="http://schemas.microsoft.com/office/powerpoint/2010/main" val="270871371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bg1">
                    <a:lumMod val="50000"/>
                  </a:schemeClr>
                </a:solidFill>
              </a:rPr>
              <a:t>transitive verb</a:t>
            </a:r>
          </a:p>
          <a:p>
            <a:pPr marL="0" indent="0">
              <a:buNone/>
            </a:pPr>
            <a:r>
              <a:rPr lang="en-US" b="1" dirty="0" smtClean="0"/>
              <a:t>1</a:t>
            </a:r>
            <a:r>
              <a:rPr lang="en-US" dirty="0" smtClean="0"/>
              <a:t>: to state or declare positively and often forcefully or aggressively</a:t>
            </a:r>
          </a:p>
          <a:p>
            <a:pPr marL="0" indent="0">
              <a:buNone/>
            </a:pPr>
            <a:r>
              <a:rPr lang="en-US" b="1" dirty="0" smtClean="0"/>
              <a:t>2 a</a:t>
            </a:r>
            <a:r>
              <a:rPr lang="en-US" dirty="0" smtClean="0"/>
              <a:t>: to demonstrate the existence of &lt;</a:t>
            </a:r>
            <a:r>
              <a:rPr lang="en-US" i="1" dirty="0" smtClean="0"/>
              <a:t>assert</a:t>
            </a:r>
            <a:r>
              <a:rPr lang="en-US" dirty="0" smtClean="0"/>
              <a:t> his manhood – James Joyce&gt;</a:t>
            </a:r>
          </a:p>
          <a:p>
            <a:pPr marL="0" indent="0">
              <a:buNone/>
            </a:pPr>
            <a:r>
              <a:rPr lang="en-US" dirty="0"/>
              <a:t> </a:t>
            </a:r>
            <a:r>
              <a:rPr lang="en-US" dirty="0" smtClean="0"/>
              <a:t>  </a:t>
            </a:r>
            <a:r>
              <a:rPr lang="en-US" b="1" dirty="0" smtClean="0"/>
              <a:t>b</a:t>
            </a:r>
            <a:r>
              <a:rPr lang="en-US" dirty="0" smtClean="0"/>
              <a:t>: POSIT, POSTULATE</a:t>
            </a:r>
          </a:p>
          <a:p>
            <a:pPr marL="0" indent="0">
              <a:buNone/>
            </a:pPr>
            <a:endParaRPr lang="en-US" dirty="0" smtClean="0"/>
          </a:p>
          <a:p>
            <a:pPr marL="0" indent="0">
              <a:buNone/>
            </a:pPr>
            <a:r>
              <a:rPr lang="en-US" dirty="0" smtClean="0"/>
              <a:t>We will not be discussing my manhood…</a:t>
            </a:r>
            <a:endParaRPr lang="en-US" dirty="0"/>
          </a:p>
        </p:txBody>
      </p:sp>
    </p:spTree>
    <p:extLst>
      <p:ext uri="{BB962C8B-B14F-4D97-AF65-F5344CB8AC3E}">
        <p14:creationId xmlns:p14="http://schemas.microsoft.com/office/powerpoint/2010/main" val="19839816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an Assert?</a:t>
            </a:r>
            <a:endParaRPr lang="en-US" dirty="0"/>
          </a:p>
        </p:txBody>
      </p:sp>
      <p:sp>
        <p:nvSpPr>
          <p:cNvPr id="3" name="Content Placeholder 2"/>
          <p:cNvSpPr>
            <a:spLocks noGrp="1"/>
          </p:cNvSpPr>
          <p:nvPr>
            <p:ph idx="1"/>
          </p:nvPr>
        </p:nvSpPr>
        <p:spPr/>
        <p:txBody>
          <a:bodyPr/>
          <a:lstStyle/>
          <a:p>
            <a:r>
              <a:rPr lang="en-US" dirty="0" smtClean="0"/>
              <a:t>To validate input</a:t>
            </a:r>
          </a:p>
          <a:p>
            <a:r>
              <a:rPr lang="en-US" dirty="0" smtClean="0"/>
              <a:t>To check for something that happens only every now and then</a:t>
            </a:r>
          </a:p>
          <a:p>
            <a:r>
              <a:rPr lang="en-US" dirty="0" smtClean="0"/>
              <a:t>Really great way to unit test your code</a:t>
            </a:r>
          </a:p>
          <a:p>
            <a:r>
              <a:rPr lang="en-US" dirty="0" smtClean="0"/>
              <a:t>Quick way to create dialog boxes</a:t>
            </a:r>
          </a:p>
        </p:txBody>
      </p:sp>
    </p:spTree>
    <p:extLst>
      <p:ext uri="{BB962C8B-B14F-4D97-AF65-F5344CB8AC3E}">
        <p14:creationId xmlns:p14="http://schemas.microsoft.com/office/powerpoint/2010/main" val="122622427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an Assert?</a:t>
            </a:r>
            <a:endParaRPr lang="en-US" dirty="0"/>
          </a:p>
        </p:txBody>
      </p:sp>
      <p:sp>
        <p:nvSpPr>
          <p:cNvPr id="3" name="Content Placeholder 2"/>
          <p:cNvSpPr>
            <a:spLocks noGrp="1"/>
          </p:cNvSpPr>
          <p:nvPr>
            <p:ph idx="1"/>
          </p:nvPr>
        </p:nvSpPr>
        <p:spPr/>
        <p:txBody>
          <a:bodyPr/>
          <a:lstStyle/>
          <a:p>
            <a:r>
              <a:rPr lang="en-US" dirty="0" smtClean="0">
                <a:solidFill>
                  <a:srgbClr val="BFBFBF"/>
                </a:solidFill>
              </a:rPr>
              <a:t>To validate input</a:t>
            </a:r>
          </a:p>
          <a:p>
            <a:r>
              <a:rPr lang="en-US" dirty="0" smtClean="0">
                <a:solidFill>
                  <a:srgbClr val="BFBFBF"/>
                </a:solidFill>
              </a:rPr>
              <a:t>To check for something that happens only every now and then</a:t>
            </a:r>
          </a:p>
          <a:p>
            <a:r>
              <a:rPr lang="en-US" dirty="0" smtClean="0">
                <a:solidFill>
                  <a:srgbClr val="BFBFBF"/>
                </a:solidFill>
              </a:rPr>
              <a:t>Really great way to unit test your code</a:t>
            </a:r>
          </a:p>
          <a:p>
            <a:r>
              <a:rPr lang="en-US" dirty="0" smtClean="0">
                <a:solidFill>
                  <a:srgbClr val="BFBFBF"/>
                </a:solidFill>
              </a:rPr>
              <a:t>Quick way to create dialog boxes</a:t>
            </a:r>
          </a:p>
          <a:p>
            <a:pPr marL="0" indent="0">
              <a:buNone/>
            </a:pPr>
            <a:endParaRPr lang="en-US" dirty="0"/>
          </a:p>
          <a:p>
            <a:pPr marL="0" indent="0">
              <a:buNone/>
            </a:pPr>
            <a:r>
              <a:rPr lang="en-US" dirty="0" smtClean="0"/>
              <a:t>Uh… no.</a:t>
            </a:r>
            <a:endParaRPr lang="en-US" dirty="0"/>
          </a:p>
        </p:txBody>
      </p:sp>
    </p:spTree>
    <p:extLst>
      <p:ext uri="{BB962C8B-B14F-4D97-AF65-F5344CB8AC3E}">
        <p14:creationId xmlns:p14="http://schemas.microsoft.com/office/powerpoint/2010/main" val="48703168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Assert: to positively declare a perceived invariant fact.</a:t>
            </a:r>
            <a:endParaRPr lang="en-US" dirty="0"/>
          </a:p>
        </p:txBody>
      </p:sp>
      <p:sp>
        <p:nvSpPr>
          <p:cNvPr id="3" name="Content Placeholder 2"/>
          <p:cNvSpPr>
            <a:spLocks noGrp="1"/>
          </p:cNvSpPr>
          <p:nvPr>
            <p:ph idx="1"/>
          </p:nvPr>
        </p:nvSpPr>
        <p:spPr/>
        <p:txBody>
          <a:bodyPr>
            <a:normAutofit lnSpcReduction="10000"/>
          </a:bodyPr>
          <a:lstStyle/>
          <a:p>
            <a:r>
              <a:rPr lang="en-US" dirty="0" smtClean="0"/>
              <a:t>Positively declare: actually going to the trouble of coding an assert statement</a:t>
            </a:r>
          </a:p>
          <a:p>
            <a:r>
              <a:rPr lang="en-US" dirty="0" smtClean="0"/>
              <a:t>Perceived: we may find that other influences prove our expectation to be invalid</a:t>
            </a:r>
          </a:p>
          <a:p>
            <a:r>
              <a:rPr lang="en-US" dirty="0" smtClean="0"/>
              <a:t>Invariant: never changing, regardless of runtime data input, error conditions, environmental conditions</a:t>
            </a:r>
          </a:p>
          <a:p>
            <a:r>
              <a:rPr lang="en-US" dirty="0" smtClean="0"/>
              <a:t>Fact: if our perceptions are correct, this assertion is real, actual, certain</a:t>
            </a:r>
            <a:endParaRPr lang="en-US" dirty="0"/>
          </a:p>
        </p:txBody>
      </p:sp>
    </p:spTree>
    <p:extLst>
      <p:ext uri="{BB962C8B-B14F-4D97-AF65-F5344CB8AC3E}">
        <p14:creationId xmlns:p14="http://schemas.microsoft.com/office/powerpoint/2010/main" val="56837189"/>
      </p:ext>
    </p:extLst>
  </p:cSld>
  <p:clrMapOvr>
    <a:masterClrMapping/>
  </p:clrMapOvr>
  <mc:AlternateContent xmlns:mc="http://schemas.openxmlformats.org/markup-compatibility/2006" xmlns:p14="http://schemas.microsoft.com/office/powerpoint/2010/main">
    <mc:Choice Requires="p14">
      <p:transition spd="slow" p14:dur="8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Assert: to positively declare a perceived invariant fact.</a:t>
            </a:r>
            <a:endParaRPr lang="en-US" dirty="0"/>
          </a:p>
        </p:txBody>
      </p:sp>
      <p:sp>
        <p:nvSpPr>
          <p:cNvPr id="3" name="Content Placeholder 2"/>
          <p:cNvSpPr>
            <a:spLocks noGrp="1"/>
          </p:cNvSpPr>
          <p:nvPr>
            <p:ph idx="1"/>
          </p:nvPr>
        </p:nvSpPr>
        <p:spPr/>
        <p:txBody>
          <a:bodyPr/>
          <a:lstStyle/>
          <a:p>
            <a:pPr marL="0" indent="0">
              <a:buNone/>
            </a:pPr>
            <a:r>
              <a:rPr lang="en-US" dirty="0" smtClean="0"/>
              <a:t>For example…</a:t>
            </a:r>
          </a:p>
          <a:p>
            <a:r>
              <a:rPr lang="en-US" dirty="0" smtClean="0"/>
              <a:t>Assert an </a:t>
            </a:r>
            <a:r>
              <a:rPr lang="en-US" i="1" dirty="0" smtClean="0"/>
              <a:t>expectation</a:t>
            </a:r>
            <a:r>
              <a:rPr lang="en-US" dirty="0" smtClean="0"/>
              <a:t> that a variable will </a:t>
            </a:r>
            <a:r>
              <a:rPr lang="en-US" i="1" dirty="0" smtClean="0"/>
              <a:t>always</a:t>
            </a:r>
            <a:r>
              <a:rPr lang="en-US" dirty="0" smtClean="0"/>
              <a:t> or will </a:t>
            </a:r>
            <a:r>
              <a:rPr lang="en-US" i="1" dirty="0" smtClean="0"/>
              <a:t>never</a:t>
            </a:r>
            <a:r>
              <a:rPr lang="en-US" dirty="0" smtClean="0"/>
              <a:t> be a certain value</a:t>
            </a:r>
          </a:p>
          <a:p>
            <a:r>
              <a:rPr lang="en-US" dirty="0" smtClean="0"/>
              <a:t>Assert an </a:t>
            </a:r>
            <a:r>
              <a:rPr lang="en-US" i="1" dirty="0" smtClean="0"/>
              <a:t>expectation</a:t>
            </a:r>
            <a:r>
              <a:rPr lang="en-US" dirty="0" smtClean="0"/>
              <a:t> that a condition will </a:t>
            </a:r>
            <a:r>
              <a:rPr lang="en-US" i="1" dirty="0" smtClean="0"/>
              <a:t>always</a:t>
            </a:r>
            <a:r>
              <a:rPr lang="en-US" dirty="0" smtClean="0"/>
              <a:t> or will </a:t>
            </a:r>
            <a:r>
              <a:rPr lang="en-US" i="1" dirty="0" smtClean="0"/>
              <a:t>never</a:t>
            </a:r>
            <a:r>
              <a:rPr lang="en-US" dirty="0" smtClean="0"/>
              <a:t> happen</a:t>
            </a:r>
          </a:p>
          <a:p>
            <a:pPr marL="0" indent="0">
              <a:buNone/>
            </a:pPr>
            <a:endParaRPr lang="en-US" dirty="0" smtClean="0"/>
          </a:p>
          <a:p>
            <a:pPr marL="0" indent="0">
              <a:buNone/>
            </a:pPr>
            <a:r>
              <a:rPr lang="en-US" dirty="0" smtClean="0"/>
              <a:t>In essence, you should code an assert with the assumption that it will never fire.</a:t>
            </a:r>
            <a:endParaRPr lang="en-US" dirty="0"/>
          </a:p>
        </p:txBody>
      </p:sp>
    </p:spTree>
    <p:extLst>
      <p:ext uri="{BB962C8B-B14F-4D97-AF65-F5344CB8AC3E}">
        <p14:creationId xmlns:p14="http://schemas.microsoft.com/office/powerpoint/2010/main" val="42799737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Assert: to positively declare a perceived invariant fact.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Why an </a:t>
            </a:r>
            <a:r>
              <a:rPr lang="en-US" i="1" dirty="0" smtClean="0"/>
              <a:t>expectation</a:t>
            </a:r>
            <a:r>
              <a:rPr lang="en-US" dirty="0" smtClean="0"/>
              <a:t>?</a:t>
            </a:r>
          </a:p>
          <a:p>
            <a:pPr marL="0" indent="0">
              <a:buNone/>
            </a:pPr>
            <a:endParaRPr lang="en-US" dirty="0"/>
          </a:p>
          <a:p>
            <a:pPr marL="0" indent="0">
              <a:buNone/>
            </a:pPr>
            <a:r>
              <a:rPr lang="en-US" dirty="0" smtClean="0"/>
              <a:t>Because we’re writing complex code, and we introduce an assert to double-check that our expectation is truly invariant and factual.</a:t>
            </a:r>
          </a:p>
          <a:p>
            <a:pPr marL="0" indent="0">
              <a:buNone/>
            </a:pPr>
            <a:endParaRPr lang="en-US" dirty="0"/>
          </a:p>
          <a:p>
            <a:pPr marL="0" indent="0">
              <a:buNone/>
            </a:pPr>
            <a:r>
              <a:rPr lang="en-US" dirty="0" smtClean="0"/>
              <a:t>In the case where the assert fails, it means our expectation was incorrect and not invariant or not factual.  We need to either adjust our expectation, or we need to fix the bug that violated that assertion.</a:t>
            </a:r>
            <a:endParaRPr lang="en-US" dirty="0"/>
          </a:p>
        </p:txBody>
      </p:sp>
    </p:spTree>
    <p:extLst>
      <p:ext uri="{BB962C8B-B14F-4D97-AF65-F5344CB8AC3E}">
        <p14:creationId xmlns:p14="http://schemas.microsoft.com/office/powerpoint/2010/main" val="258885619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Assert: to positively declare a perceived invariant fact.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Also, because code changes as it grows and is maintained, the assert is valuable for enforcing the expectation of invariant fact in the case where it was true, and we want it to remain invariant and factual as code changes.</a:t>
            </a:r>
            <a:endParaRPr lang="en-US" dirty="0"/>
          </a:p>
        </p:txBody>
      </p:sp>
    </p:spTree>
    <p:extLst>
      <p:ext uri="{BB962C8B-B14F-4D97-AF65-F5344CB8AC3E}">
        <p14:creationId xmlns:p14="http://schemas.microsoft.com/office/powerpoint/2010/main" val="125026217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3349</TotalTime>
  <Words>2496</Words>
  <Application>Microsoft Macintosh PowerPoint</Application>
  <PresentationFormat>On-screen Show (4:3)</PresentationFormat>
  <Paragraphs>277</Paragraphs>
  <Slides>29</Slides>
  <Notes>8</Notes>
  <HiddenSlides>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Assertions of Competence</vt:lpstr>
      <vt:lpstr>Assert</vt:lpstr>
      <vt:lpstr>Assert</vt:lpstr>
      <vt:lpstr>What is the purpose of an Assert?</vt:lpstr>
      <vt:lpstr>What is the purpose of an Assert?</vt:lpstr>
      <vt:lpstr>Assert: to positively declare a perceived invariant fact.</vt:lpstr>
      <vt:lpstr>Assert: to positively declare a perceived invariant fact.</vt:lpstr>
      <vt:lpstr>Assert: to positively declare a perceived invariant fact.</vt:lpstr>
      <vt:lpstr>Assert: to positively declare a perceived invariant fact.</vt:lpstr>
      <vt:lpstr>Who cares?</vt:lpstr>
      <vt:lpstr>Who cares?</vt:lpstr>
      <vt:lpstr>Who cares?</vt:lpstr>
      <vt:lpstr>Hold on hombre…</vt:lpstr>
      <vt:lpstr>But other than that, we’re good, right?</vt:lpstr>
      <vt:lpstr>But other than that, we’re good, right?</vt:lpstr>
      <vt:lpstr>No seriously, we’re good, right?</vt:lpstr>
      <vt:lpstr>So, how do we use them?</vt:lpstr>
      <vt:lpstr>So, how do we use them?</vt:lpstr>
      <vt:lpstr>So, how do we use them?</vt:lpstr>
      <vt:lpstr>So, how do we use them?</vt:lpstr>
      <vt:lpstr>So, how do we use them?</vt:lpstr>
      <vt:lpstr>So, how do we use them?</vt:lpstr>
      <vt:lpstr>How do we use them at compile time?</vt:lpstr>
      <vt:lpstr>How do we use them on a server?</vt:lpstr>
      <vt:lpstr>So, how do we use them?</vt:lpstr>
      <vt:lpstr>If they’re so limited, what else can we do?</vt:lpstr>
      <vt:lpstr>Unit Tests</vt:lpstr>
      <vt:lpstr>Asserts, conclusion</vt:lpstr>
      <vt:lpstr>Asserts,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Assertions of Competence</dc:title>
  <dc:creator>Michael VanLoon</dc:creator>
  <cp:lastModifiedBy>Michael VanLoon</cp:lastModifiedBy>
  <cp:revision>71</cp:revision>
  <dcterms:created xsi:type="dcterms:W3CDTF">2014-09-07T19:35:58Z</dcterms:created>
  <dcterms:modified xsi:type="dcterms:W3CDTF">2014-09-12T04:27:46Z</dcterms:modified>
</cp:coreProperties>
</file>