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5" r:id="rId7"/>
    <p:sldId id="268" r:id="rId8"/>
    <p:sldId id="278" r:id="rId9"/>
    <p:sldId id="277" r:id="rId10"/>
    <p:sldId id="267" r:id="rId11"/>
    <p:sldId id="272" r:id="rId12"/>
    <p:sldId id="266" r:id="rId13"/>
    <p:sldId id="269" r:id="rId14"/>
    <p:sldId id="270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8903" autoAdjust="0"/>
  </p:normalViewPr>
  <p:slideViewPr>
    <p:cSldViewPr snapToGrid="0">
      <p:cViewPr varScale="1">
        <p:scale>
          <a:sx n="82" d="100"/>
          <a:sy n="82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73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D6C84-EA6E-43EC-96C9-CB6E0D85316D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C9E5-FC1F-433C-AA72-94429E038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5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6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2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2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3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9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1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0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EC9E5-FC1F-433C-AA72-94429E0382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7842FC-D626-4747-99D7-9B78A13E8D4E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28B8-1939-41F2-8980-F04C8D23A119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FC367E3-D94C-4606-A492-2F80738688B5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294224-CAEB-4DB9-9177-27419E512755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4BEBC8-0A19-409D-A958-A51B2DB78156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ABAD-4B08-43A7-BA3A-719F3AF838E9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140D-C5A8-416F-A011-0F8F3247146C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318E-EC17-439D-B2B1-83D7075FB0EE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E26555-8EA6-4226-9778-F969BCC8829B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0580" y="6355844"/>
            <a:ext cx="2910840" cy="365125"/>
          </a:xfrm>
        </p:spPr>
        <p:txBody>
          <a:bodyPr/>
          <a:lstStyle>
            <a:lvl1pPr algn="ctr">
              <a:defRPr/>
            </a:lvl1pPr>
          </a:lstStyle>
          <a:p>
            <a:fld id="{44C6746F-7F85-40F7-A78A-53F19A590BA8}" type="datetime1">
              <a:rPr lang="en-US" smtClean="0"/>
              <a:pPr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3962400" cy="365125"/>
          </a:xfrm>
        </p:spPr>
        <p:txBody>
          <a:bodyPr/>
          <a:lstStyle/>
          <a:p>
            <a:r>
              <a:rPr lang="en-US" dirty="0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376063"/>
            <a:ext cx="2318657" cy="365125"/>
          </a:xfrm>
        </p:spPr>
        <p:txBody>
          <a:bodyPr/>
          <a:lstStyle>
            <a:lvl1pPr>
              <a:defRPr sz="1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4" descr="http://www.coolercases.co.uk/skull/intel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043" y="5902726"/>
            <a:ext cx="1208314" cy="9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0942292" y="38089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6952D0-45DD-448A-B78F-5A448C4FD839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F2E5-7AD5-42F7-BD5F-FBD150C207B0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A04-2DC5-4B47-92E5-95C7AE6347B6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D804-C918-4F2B-98CD-1FF503C24578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0F20-4A5D-43D7-842F-145FB4EF0607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C466-2B9E-48DA-8C73-3915543A29B0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A905-A8B7-41B7-A167-D9AEF7EB57DD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FF87-5AD6-449C-8ABE-25F4AC774056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35000"/>
            <a:ext cx="5143500" cy="5130800"/>
          </a:xfrm>
        </p:spPr>
        <p:txBody>
          <a:bodyPr>
            <a:noAutofit/>
          </a:bodyPr>
          <a:lstStyle/>
          <a:p>
            <a: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>PIMP</a:t>
            </a:r>
            <a:b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</a:br>
            <a:r>
              <a:rPr lang="en-US" sz="8800" b="1" cap="none" dirty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> </a:t>
            </a:r>
            <a: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>  MY  </a:t>
            </a:r>
            <a:b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</a:br>
            <a:r>
              <a:rPr lang="en-US" sz="8800" b="1" cap="none" dirty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> </a:t>
            </a:r>
            <a: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>   LOG()</a:t>
            </a:r>
            <a: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  <a:t/>
            </a:r>
            <a:br>
              <a:rPr lang="en-US" sz="88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arlow Solid Italic" panose="04030604020F02020D02" pitchFamily="82" charset="0"/>
              </a:rPr>
            </a:br>
            <a:endParaRPr lang="en-US" sz="4800" b="1" i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899" y="3502758"/>
            <a:ext cx="4978401" cy="208655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Marc </a:t>
            </a:r>
            <a:r>
              <a:rPr lang="en-US" sz="2800" dirty="0" smtClean="0"/>
              <a:t>Eaddy, </a:t>
            </a:r>
            <a:r>
              <a:rPr lang="en-US" sz="2800" dirty="0" smtClean="0"/>
              <a:t>Intel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92800" y="1166534"/>
            <a:ext cx="5988627" cy="28176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/>
              <a:t>Cheap, Simple, And Safe Logging Using C++ Expression Templates</a:t>
            </a:r>
            <a:endParaRPr lang="en-US" sz="3600" i="1" dirty="0"/>
          </a:p>
        </p:txBody>
      </p:sp>
      <p:sp>
        <p:nvSpPr>
          <p:cNvPr id="5" name="4-Point Star 4"/>
          <p:cNvSpPr/>
          <p:nvPr/>
        </p:nvSpPr>
        <p:spPr>
          <a:xfrm>
            <a:off x="1371600" y="1246908"/>
            <a:ext cx="353290" cy="4572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/>
          <p:cNvSpPr/>
          <p:nvPr/>
        </p:nvSpPr>
        <p:spPr>
          <a:xfrm>
            <a:off x="3888020" y="3103907"/>
            <a:ext cx="353290" cy="4572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2282536" y="3899191"/>
            <a:ext cx="353290" cy="457200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2.gstatic.com/images?q=tbn:ANd9GcTTiKLIZQMjha3eHGUqXTC7ujJ--7nNGwwAZx9dkH7g2xB4KXG2BKjDU3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078" y="5257572"/>
            <a:ext cx="2260922" cy="16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6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repeatCount="indefinit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repeatCount="indefinite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37" y="1776845"/>
            <a:ext cx="11516809" cy="4831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template&lt;typename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TLogData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Log(const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char* file, int line,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TLogData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__((__</a:t>
            </a:r>
            <a:r>
              <a:rPr lang="en-US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noinline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std::cout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file &lt;&lt;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"("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line &lt;&lt;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(std::cout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std::forward&lt;typename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TLogData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::type&gt;(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template&lt;typename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TLogDataPair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(std::ostream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TLogDataPair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std::forward&lt;typename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TLogDataPair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data.first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std::forward&lt;typename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TLogDataPair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data.second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inline 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(std::ostream&amp;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None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F764-0833-4FAA-9A1F-003D2FE765C3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STREAM MANIPULATORS (</a:t>
            </a:r>
            <a:r>
              <a:rPr lang="en-US" dirty="0" err="1" smtClean="0"/>
              <a:t>eg</a:t>
            </a:r>
            <a:r>
              <a:rPr lang="en-US" dirty="0" smtClean="0"/>
              <a:t> ENDL)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11" y="2441864"/>
            <a:ext cx="11472615" cy="377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std::ostream&amp; (*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PfnManipulator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)(std::ostream&amp;);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template&lt;typename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Begin&gt;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&lt;pair&lt;Begin&amp;&amp;,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PfnManipulator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operator&lt;&lt;(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&lt;Begin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&gt;&amp;&amp;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PfnManipulator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pfn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{{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std::forward&lt;Begin&gt;(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begin.list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pfn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7ED0-36B9-4156-BA6A-0EDDA099C0E7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284527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template&lt;typename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Begin, size_t 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&lt;pair&lt;Begin&amp;&amp;,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char*&gt;&gt; operator&lt;&lt;(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&lt;Begin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&gt;&amp;&amp;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const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{{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std::forward&lt;Begin&gt;(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begin.list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8E37-B2C6-416D-B991-99201D4E9F5D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5429668" y="4797672"/>
            <a:ext cx="2856622" cy="1194590"/>
          </a:xfrm>
          <a:prstGeom prst="borderCallout2">
            <a:avLst>
              <a:gd name="adj1" fmla="val 19835"/>
              <a:gd name="adj2" fmla="val 105082"/>
              <a:gd name="adj3" fmla="val -13801"/>
              <a:gd name="adj4" fmla="val 141870"/>
              <a:gd name="adj5" fmla="val -110281"/>
              <a:gd name="adj6" fmla="val 1653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Specialization handles all string literals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7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92583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g_bLogging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(%rip), %al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%al, %al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je    ..B6.7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$0,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$.L_2__STRING.4,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ecx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$.L_2__STRING.3,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$40,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lea   128(%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%r9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  void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Log&lt;pair&lt;pair&lt;pair&lt;pair&lt;pair&lt;None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const*&gt;, string const&amp;&gt;, char const*&gt;, int const&amp;&gt;, char const*&gt;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const*,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int,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LogData&lt;pair&lt;pair&lt;pair&lt;pair&lt;pair&lt;None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const*&gt;, string const&amp;&gt;, char const*&gt;, int const&amp;&gt;, char const*&gt; 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2C45F-DA90-4D51-A07C-21EF7CB63CC9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512" y="3600660"/>
            <a:ext cx="4524776" cy="107721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9 instructions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 </a:t>
            </a:r>
            <a:r>
              <a:rPr lang="en-US" sz="3200" dirty="0" err="1" smtClean="0">
                <a:solidFill>
                  <a:schemeClr val="bg1"/>
                </a:solidFill>
              </a:rPr>
              <a:t>pimp’d</a:t>
            </a:r>
            <a:r>
              <a:rPr lang="en-US" sz="3200" dirty="0" smtClean="0">
                <a:solidFill>
                  <a:schemeClr val="bg1"/>
                </a:solidFill>
              </a:rPr>
              <a:t> function call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://www.fancydressball.co.uk/big_images1/purple-pimp-costume-0083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099" y="1909393"/>
            <a:ext cx="1995055" cy="43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44710"/>
            <a:ext cx="10325637" cy="47762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Expression templates solution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Reduced instructions at call site by 73% (33 </a:t>
            </a:r>
            <a:r>
              <a:rPr lang="en-US" sz="3200" dirty="0" smtClean="0">
                <a:sym typeface="Wingdings" panose="05000000000000000000" pitchFamily="2" charset="2"/>
              </a:rPr>
              <a:t> 9)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ym typeface="Wingdings" panose="05000000000000000000" pitchFamily="2" charset="2"/>
              </a:rPr>
              <a:t>Mo' </a:t>
            </a:r>
            <a:r>
              <a:rPr lang="en-US" sz="3200" dirty="0" err="1" smtClean="0">
                <a:sym typeface="Wingdings" panose="05000000000000000000" pitchFamily="2" charset="2"/>
              </a:rPr>
              <a:t>args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mo</a:t>
            </a:r>
            <a:r>
              <a:rPr lang="en-US" sz="3200" dirty="0" smtClean="0">
                <a:sym typeface="Wingdings" panose="05000000000000000000" pitchFamily="2" charset="2"/>
              </a:rPr>
              <a:t>' savings</a:t>
            </a:r>
          </a:p>
          <a:p>
            <a:pPr lvl="1">
              <a:lnSpc>
                <a:spcPct val="100000"/>
              </a:lnSpc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273C-875F-4AC7-B3D2-D4501AB4D12C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38CE-110E-45D4-BDEE-5FC966870E97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http://s3.amazonaws.com/rapgenius/1369690280_Lil_Jon_Pimp_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6" y="1906073"/>
            <a:ext cx="6696980" cy="444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64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LOG(...) Log(__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FILE__, __LINE__,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__VA_ARGS__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Log_Variadic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(const char* file, int line,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&amp;...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std::cout &lt;&lt; file &lt;&lt; "(" &lt;&lt; line &lt;&lt; "): 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(file, line, std::cout,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std::cout &lt;&lt; std::endl;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template&lt;typename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typename...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(const char* file, int line, std::ostream&amp;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&amp;... rest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first;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(file, line,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rest...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Log_Recursive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(const char* file, int line, std::ostream&amp;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/* Empty */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0013-A034-48D9-B07C-713E96674423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6635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g_bLogging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(%rip), %al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%al, %al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je    ..B1.7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$-16,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$.L_2__STRING.3,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$26,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$.L_2__STRING.4,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edx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$.L_2__STRING.5, %r8d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lea   24(%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lea   32(%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%r9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$.L_2__STRING.6, (%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 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Log_Variadic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&lt;char [14], string, char [3], int, char [2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]&gt;(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const*, int, char const (&amp;) [14], string 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const (&amp;) [3], int const&amp;, char const (&amp;) [2])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026-CDF9-4C8B-8891-E1B013086A1A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5656" y="3326977"/>
            <a:ext cx="3234044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12 instructions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 funky function call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userserve-ak.last.fm/serve/500/47752183/LMFA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5" r="2915"/>
          <a:stretch/>
        </p:blipFill>
        <p:spPr bwMode="auto">
          <a:xfrm>
            <a:off x="9558527" y="1889255"/>
            <a:ext cx="2255521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Con: lose streaming convenience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2F3-455A-4864-8D05-AA3C08E9F1CF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431290" y="3241019"/>
            <a:ext cx="822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LOG("Read failed: " &lt;&lt; file &lt;&lt; " (" &lt;&lt; error &lt;&lt; ")");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431289" y="4618344"/>
            <a:ext cx="822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LOG("Read failed: "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file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 ("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")");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226627" y="3841966"/>
            <a:ext cx="1007918" cy="565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LOG macro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7806" y="1749626"/>
            <a:ext cx="1118767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LOG(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\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s_bLoggingEnabled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\</a:t>
            </a:r>
            <a:endParaRPr lang="en-US" sz="20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 &lt;&lt; __FILE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&lt;&lt; "(" &lt;&lt; __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 &lt;&lt; "):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std::endl </a:t>
            </a:r>
            <a:endParaRPr lang="en-US" sz="20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file = "blah.txt";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error = 123;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("Read failed: " &lt;&lt; file &lt;&lt; " (" &lt;&lt; error &lt;&lt;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test.cpp(5): 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failed: blah.txt (123)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F61B-235E-4BD5-A30A-1A4A7CE5B397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Line Callout 2 11"/>
          <p:cNvSpPr/>
          <p:nvPr/>
        </p:nvSpPr>
        <p:spPr>
          <a:xfrm>
            <a:off x="7200900" y="5193184"/>
            <a:ext cx="3089320" cy="1362161"/>
          </a:xfrm>
          <a:prstGeom prst="borderCallout2">
            <a:avLst>
              <a:gd name="adj1" fmla="val 18750"/>
              <a:gd name="adj2" fmla="val -4268"/>
              <a:gd name="adj3" fmla="val 18750"/>
              <a:gd name="adj4" fmla="val -44309"/>
              <a:gd name="adj5" fmla="val -25595"/>
              <a:gd name="adj6" fmla="val -9521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Convenient </a:t>
            </a:r>
            <a:br>
              <a:rPr lang="en-US" sz="2400" dirty="0" smtClean="0"/>
            </a:br>
            <a:r>
              <a:rPr lang="en-US" sz="2400" dirty="0" smtClean="0"/>
              <a:t>and type safe </a:t>
            </a:r>
            <a:br>
              <a:rPr lang="en-US" sz="2400" dirty="0" smtClean="0"/>
            </a:br>
            <a:r>
              <a:rPr lang="en-US" sz="2400" dirty="0" smtClean="0"/>
              <a:t>streaming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8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7806" y="2519067"/>
            <a:ext cx="102002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file = "blah.txt";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error = 123;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s_bLoggingEnabled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std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::cout &lt;&lt;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"foo.cpp" &lt;&lt;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"(" &lt;&lt;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53 &lt;&lt;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"): " </a:t>
            </a:r>
            <a:endParaRPr lang="en-US" sz="2000" dirty="0" smtClean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&lt;&lt;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failed: " &lt;&lt; file &lt;&lt; " (" &lt;&lt; error &lt;&lt; ")"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&lt;&lt;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std::endl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C8A5-7B07-4A7D-915C-6438F2E452F4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7806" y="1641900"/>
            <a:ext cx="505458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foo()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file = "blah.txt";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error = 123;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movb  g_bLogging(%rip), %al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testb %al, %al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je    ..B2.14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  $_ZSt4cout, %edi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  $.L_2__STRING.3, %esi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 ostream&amp; </a:t>
            </a:r>
            <a:r>
              <a:rPr lang="nl-NL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&lt;&lt;(ostream&amp;, char const*)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  %rax, %rdi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  $.L_2__STRING.0, %esi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 ostream&amp; </a:t>
            </a:r>
            <a:r>
              <a:rPr lang="nl-NL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&lt;&lt;(ostream&amp;, char const*)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  %rax, %rdi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  $19, %esi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 ostream::operator&lt;&lt;(int)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movq  </a:t>
            </a: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%rax, %rdi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  </a:t>
            </a:r>
            <a:r>
              <a:rPr lang="nl-NL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$ostream</a:t>
            </a: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endl(ostream&amp;), %esi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 ostream::operator&lt;&lt;(ostream&amp; (*)(ostream&amp;))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425E-5F79-492F-8EAF-F436A43EDFC8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2808" y="2922590"/>
            <a:ext cx="3400023" cy="107721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33 instructions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10 function calls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3244" y="1903512"/>
            <a:ext cx="4855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icc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--std=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11 -O3 -g 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fcode-asm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test.cpp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://global3.memecdn.com/rmx-douchebag-is-a-douchebag_o_9485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1772" r="3719" b="44592"/>
          <a:stretch/>
        </p:blipFill>
        <p:spPr bwMode="auto">
          <a:xfrm>
            <a:off x="8251362" y="3119533"/>
            <a:ext cx="3065319" cy="23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Log-related </a:t>
            </a:r>
            <a:r>
              <a:rPr lang="en-US" sz="2800" dirty="0" smtClean="0"/>
              <a:t>instructions...</a:t>
            </a:r>
            <a:endParaRPr lang="en-US" sz="2800" dirty="0" smtClean="0"/>
          </a:p>
          <a:p>
            <a:pPr lvl="1">
              <a:lnSpc>
                <a:spcPct val="110000"/>
              </a:lnSpc>
            </a:pPr>
            <a:r>
              <a:rPr lang="en-US" sz="2800" dirty="0"/>
              <a:t>m</a:t>
            </a:r>
            <a:r>
              <a:rPr lang="en-US" sz="2800" dirty="0" smtClean="0"/>
              <a:t>ay </a:t>
            </a:r>
            <a:r>
              <a:rPr lang="en-US" sz="2800" dirty="0" smtClean="0"/>
              <a:t>prevent compiler optimizations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m</a:t>
            </a:r>
            <a:r>
              <a:rPr lang="en-US" sz="2800" dirty="0" smtClean="0"/>
              <a:t>ay </a:t>
            </a:r>
            <a:r>
              <a:rPr lang="en-US" sz="2800" dirty="0" smtClean="0"/>
              <a:t>hurt </a:t>
            </a:r>
            <a:r>
              <a:rPr lang="en-US" sz="2800" dirty="0" err="1" smtClean="0"/>
              <a:t>icache</a:t>
            </a:r>
            <a:r>
              <a:rPr lang="en-US" sz="2800" dirty="0" smtClean="0"/>
              <a:t> performance</a:t>
            </a:r>
          </a:p>
          <a:p>
            <a:pPr lvl="1"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 smtClean="0"/>
              <a:t>Goal: Reduce instructions at call site </a:t>
            </a:r>
            <a:r>
              <a:rPr lang="en-US" sz="3000" dirty="0" smtClean="0"/>
              <a:t>but retain</a:t>
            </a:r>
            <a:endParaRPr lang="en-US" sz="3000" dirty="0" smtClean="0"/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Speed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Type safety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Convenience</a:t>
            </a:r>
          </a:p>
          <a:p>
            <a:pPr>
              <a:lnSpc>
                <a:spcPct val="110000"/>
              </a:lnSpc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CE3C-09D2-4BA8-B656-365CC78AD480}" type="datetime1">
              <a:rPr lang="en-US" smtClean="0"/>
              <a:t>9/11/2014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Displaying 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39094" r="31419" b="22430"/>
          <a:stretch/>
        </p:blipFill>
        <p:spPr bwMode="auto">
          <a:xfrm>
            <a:off x="9549114" y="2264416"/>
            <a:ext cx="2430683" cy="27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3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32972"/>
            <a:ext cx="11328723" cy="42857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How to retain streaming interface without </a:t>
            </a:r>
            <a:r>
              <a:rPr lang="en-US" sz="2800" dirty="0" smtClean="0"/>
              <a:t>op&lt;&lt; </a:t>
            </a:r>
            <a:r>
              <a:rPr lang="en-US" sz="2800" dirty="0" smtClean="0"/>
              <a:t>function </a:t>
            </a:r>
            <a:r>
              <a:rPr lang="en-US" sz="2800" dirty="0" smtClean="0"/>
              <a:t>calls at call site?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E</a:t>
            </a:r>
            <a:r>
              <a:rPr lang="en-US" sz="2800" dirty="0" smtClean="0"/>
              <a:t>valuate expressions at compile-time instead of runtime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"Expression templates" </a:t>
            </a:r>
            <a:r>
              <a:rPr lang="en-US" sz="2800" dirty="0" smtClean="0"/>
              <a:t>use operator overloading to pack an </a:t>
            </a:r>
            <a:r>
              <a:rPr lang="en-US" sz="2800" dirty="0" smtClean="0"/>
              <a:t>expression into </a:t>
            </a:r>
            <a:r>
              <a:rPr lang="en-US" sz="2800" dirty="0" smtClean="0"/>
              <a:t>a type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Matrix D = 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pPr lvl="1">
              <a:lnSpc>
                <a:spcPct val="100000"/>
              </a:lnSpc>
            </a:pPr>
            <a:r>
              <a:rPr lang="fr-F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polygons.Find</a:t>
            </a:r>
            <a:r>
              <a:rPr lang="fr-FR" sz="2800" dirty="0">
                <a:latin typeface="Consolas" panose="020B0609020204030204" pitchFamily="49" charset="0"/>
                <a:cs typeface="Consolas" panose="020B0609020204030204" pitchFamily="49" charset="0"/>
              </a:rPr>
              <a:t>(VERTICES == 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&amp;&amp; WIDTH &gt;= 20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LOG("Read failed: " &lt;&lt; file &lt;&lt; " (" &lt;&lt; error &lt;&lt; ")");</a:t>
            </a:r>
          </a:p>
          <a:p>
            <a:pPr lvl="1">
              <a:lnSpc>
                <a:spcPct val="100000"/>
              </a:lnSpc>
            </a:pPr>
            <a:endParaRPr lang="fr-FR" sz="2800" dirty="0" smtClean="0"/>
          </a:p>
          <a:p>
            <a:pPr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91" y="6334919"/>
            <a:ext cx="9009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Adapted from Vaughn </a:t>
            </a:r>
            <a:r>
              <a:rPr lang="en-US" sz="1400" i="1" dirty="0"/>
              <a:t>Cato’s </a:t>
            </a:r>
            <a:r>
              <a:rPr lang="en-US" sz="1400" i="1" dirty="0" smtClean="0"/>
              <a:t>solution</a:t>
            </a:r>
          </a:p>
          <a:p>
            <a:r>
              <a:rPr lang="en-US" sz="1400" i="1" dirty="0" smtClean="0"/>
              <a:t>http</a:t>
            </a:r>
            <a:r>
              <a:rPr lang="en-US" sz="1400" i="1" dirty="0"/>
              <a:t>://</a:t>
            </a:r>
            <a:r>
              <a:rPr lang="en-US" sz="1400" i="1" dirty="0" smtClean="0"/>
              <a:t>stackoverflow.com/questions/19415845/a-better-log-macro-using-template-metaprogramming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1789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LOGDATA&lt;&gt;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80586"/>
            <a:ext cx="11085653" cy="4640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LOG(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\</a:t>
            </a:r>
          </a:p>
          <a:p>
            <a:pPr marL="0" lv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s_bLoggingEnabled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\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(__FILE__, __LINE__,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LogData&lt;None&gt;() &lt;&lt;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template&lt;typename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struct LogData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 type;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List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struct None {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2F23-B5D8-4F72-ACB7-3DE82F16C389}" type="datetime1">
              <a:rPr lang="en-US" smtClean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LOGDATA&lt;&gt;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61376"/>
            <a:ext cx="11381704" cy="5059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template&lt;typename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Begin, typename Value&gt;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LogData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&lt;std::pair&lt;Begin&amp;&amp;, Value&amp;&amp;&gt;&gt;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operator&lt;&lt;(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&lt;Begin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&gt;&amp;&amp;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begin,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Value&amp;&amp; v)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{{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std::forward&lt;Begin&gt;(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begin.list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std::forward&lt;Value&gt;(v)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LOGDATA&lt;&gt;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 Eaddy, Intel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8143" y="2764572"/>
            <a:ext cx="6814686" cy="409342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LogData&lt;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pair&lt;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pair&lt;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pair&lt;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pair&lt;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pair&lt;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None,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char const*&gt;,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string const&amp;&gt;,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char const*&gt;,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int const&amp;&gt;,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char const*&gt;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8946" y="2159288"/>
            <a:ext cx="9723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LOG("Read failed: " &lt;&lt; file &lt;&lt; " (" &lt;&lt; error &lt;&lt; ")");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262829" y="4860544"/>
            <a:ext cx="2109216" cy="281383"/>
          </a:xfrm>
          <a:prstGeom prst="wedgeRectCallout">
            <a:avLst>
              <a:gd name="adj1" fmla="val -64438"/>
              <a:gd name="adj2" fmla="val 23106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 failed: " 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9020526" y="5246119"/>
            <a:ext cx="750488" cy="343311"/>
          </a:xfrm>
          <a:prstGeom prst="wedgeRectCallout">
            <a:avLst>
              <a:gd name="adj1" fmla="val -96009"/>
              <a:gd name="adj2" fmla="val 434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8054068" y="5589430"/>
            <a:ext cx="750488" cy="279029"/>
          </a:xfrm>
          <a:prstGeom prst="wedgeRectCallout">
            <a:avLst>
              <a:gd name="adj1" fmla="val -96009"/>
              <a:gd name="adj2" fmla="val 434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("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7402257" y="5868459"/>
            <a:ext cx="871681" cy="301911"/>
          </a:xfrm>
          <a:prstGeom prst="wedgeRectCallout">
            <a:avLst>
              <a:gd name="adj1" fmla="val -96009"/>
              <a:gd name="adj2" fmla="val 434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6450412" y="6208433"/>
            <a:ext cx="750488" cy="294824"/>
          </a:xfrm>
          <a:prstGeom prst="wedgeRectCallout">
            <a:avLst>
              <a:gd name="adj1" fmla="val -96009"/>
              <a:gd name="adj2" fmla="val 434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3448</TotalTime>
  <Words>1280</Words>
  <Application>Microsoft Office PowerPoint</Application>
  <PresentationFormat>Widescreen</PresentationFormat>
  <Paragraphs>252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Harlow Solid Italic</vt:lpstr>
      <vt:lpstr>Wingdings</vt:lpstr>
      <vt:lpstr>Vapor Trail</vt:lpstr>
      <vt:lpstr>PIMP    MY       LOG() </vt:lpstr>
      <vt:lpstr>A SIMPLE LOG macro</vt:lpstr>
      <vt:lpstr>After PRE-PROCESSING</vt:lpstr>
      <vt:lpstr>ASSEMBLER</vt:lpstr>
      <vt:lpstr>PROBLEM</vt:lpstr>
      <vt:lpstr>A SOLUTION</vt:lpstr>
      <vt:lpstr>LOGDATA&lt;&gt;</vt:lpstr>
      <vt:lpstr>LOGDATA&lt;&gt;</vt:lpstr>
      <vt:lpstr>LOGDATA&lt;&gt;</vt:lpstr>
      <vt:lpstr>Log()</vt:lpstr>
      <vt:lpstr>HANDLE STREAM MANIPULATORS (eg ENDL)</vt:lpstr>
      <vt:lpstr>STRING LITERAL OPTIMIZATION</vt:lpstr>
      <vt:lpstr>ASSEMBLER</vt:lpstr>
      <vt:lpstr>Summary</vt:lpstr>
      <vt:lpstr>Thank you!</vt:lpstr>
      <vt:lpstr>variadic template solution</vt:lpstr>
      <vt:lpstr>variadic template ASSEMBLER</vt:lpstr>
      <vt:lpstr>Variadic template solution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PIMP MY LOG()</dc:title>
  <dc:creator>Eaddy, Marc</dc:creator>
  <cp:lastModifiedBy>Eaddy, Marc</cp:lastModifiedBy>
  <cp:revision>93</cp:revision>
  <dcterms:created xsi:type="dcterms:W3CDTF">2013-10-21T20:44:10Z</dcterms:created>
  <dcterms:modified xsi:type="dcterms:W3CDTF">2014-09-12T16:11:42Z</dcterms:modified>
</cp:coreProperties>
</file>