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41" r:id="rId3"/>
    <p:sldId id="342" r:id="rId4"/>
    <p:sldId id="257" r:id="rId5"/>
    <p:sldId id="258" r:id="rId6"/>
    <p:sldId id="271" r:id="rId7"/>
    <p:sldId id="288" r:id="rId8"/>
    <p:sldId id="287" r:id="rId9"/>
    <p:sldId id="289" r:id="rId10"/>
    <p:sldId id="290" r:id="rId11"/>
    <p:sldId id="291" r:id="rId12"/>
    <p:sldId id="292" r:id="rId13"/>
    <p:sldId id="294" r:id="rId14"/>
    <p:sldId id="308" r:id="rId15"/>
    <p:sldId id="309" r:id="rId16"/>
    <p:sldId id="293" r:id="rId17"/>
    <p:sldId id="311" r:id="rId18"/>
    <p:sldId id="310" r:id="rId19"/>
    <p:sldId id="300" r:id="rId20"/>
    <p:sldId id="301" r:id="rId21"/>
    <p:sldId id="295" r:id="rId22"/>
    <p:sldId id="299" r:id="rId23"/>
    <p:sldId id="302" r:id="rId24"/>
    <p:sldId id="303" r:id="rId25"/>
    <p:sldId id="304" r:id="rId26"/>
    <p:sldId id="305" r:id="rId27"/>
    <p:sldId id="306" r:id="rId28"/>
    <p:sldId id="296" r:id="rId29"/>
    <p:sldId id="307" r:id="rId30"/>
    <p:sldId id="337" r:id="rId31"/>
    <p:sldId id="298" r:id="rId32"/>
    <p:sldId id="326" r:id="rId33"/>
    <p:sldId id="277" r:id="rId34"/>
    <p:sldId id="262" r:id="rId35"/>
    <p:sldId id="316" r:id="rId36"/>
    <p:sldId id="338" r:id="rId37"/>
    <p:sldId id="273" r:id="rId38"/>
    <p:sldId id="274" r:id="rId39"/>
    <p:sldId id="317" r:id="rId40"/>
    <p:sldId id="339" r:id="rId41"/>
    <p:sldId id="267" r:id="rId42"/>
    <p:sldId id="280" r:id="rId43"/>
    <p:sldId id="282" r:id="rId44"/>
    <p:sldId id="344" r:id="rId45"/>
    <p:sldId id="330" r:id="rId46"/>
    <p:sldId id="331" r:id="rId47"/>
    <p:sldId id="332" r:id="rId48"/>
    <p:sldId id="333" r:id="rId49"/>
    <p:sldId id="334" r:id="rId50"/>
    <p:sldId id="335" r:id="rId51"/>
    <p:sldId id="336" r:id="rId52"/>
    <p:sldId id="340" r:id="rId53"/>
    <p:sldId id="264" r:id="rId54"/>
    <p:sldId id="278" r:id="rId55"/>
    <p:sldId id="279" r:id="rId56"/>
    <p:sldId id="319" r:id="rId57"/>
    <p:sldId id="320" r:id="rId58"/>
    <p:sldId id="343" r:id="rId59"/>
    <p:sldId id="322" r:id="rId60"/>
    <p:sldId id="323" r:id="rId61"/>
    <p:sldId id="328" r:id="rId62"/>
    <p:sldId id="329" r:id="rId63"/>
    <p:sldId id="272" r:id="rId64"/>
    <p:sldId id="312" r:id="rId65"/>
    <p:sldId id="313" r:id="rId66"/>
    <p:sldId id="314" r:id="rId67"/>
    <p:sldId id="315" r:id="rId68"/>
    <p:sldId id="268" r:id="rId69"/>
    <p:sldId id="34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26" autoAdjust="0"/>
    <p:restoredTop sz="86018" autoAdjust="0"/>
  </p:normalViewPr>
  <p:slideViewPr>
    <p:cSldViewPr>
      <p:cViewPr>
        <p:scale>
          <a:sx n="100" d="100"/>
          <a:sy n="100" d="100"/>
        </p:scale>
        <p:origin x="-62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805F6-6110-4228-AF4C-D1C11D3B9C68}" type="datetimeFigureOut">
              <a:rPr lang="en-US" smtClean="0"/>
              <a:t>9/2/14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21757-D1BF-458A-9D5B-A75169AD1B98}" type="slidenum">
              <a:rPr lang="en-US" smtClean="0"/>
              <a:t>‹#›</a:t>
            </a:fld>
            <a:endParaRPr lang="en-US"/>
          </a:p>
        </p:txBody>
      </p:sp>
    </p:spTree>
    <p:extLst>
      <p:ext uri="{BB962C8B-B14F-4D97-AF65-F5344CB8AC3E}">
        <p14:creationId xmlns:p14="http://schemas.microsoft.com/office/powerpoint/2010/main" val="263412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a:t>
            </a:fld>
            <a:endParaRPr lang="en-US"/>
          </a:p>
        </p:txBody>
      </p:sp>
    </p:spTree>
    <p:extLst>
      <p:ext uri="{BB962C8B-B14F-4D97-AF65-F5344CB8AC3E}">
        <p14:creationId xmlns:p14="http://schemas.microsoft.com/office/powerpoint/2010/main" val="236557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10</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11</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Deterministic:</a:t>
            </a:r>
            <a:r>
              <a:rPr lang="en-US" baseline="0" dirty="0" smtClean="0"/>
              <a:t> </a:t>
            </a:r>
            <a:r>
              <a:rPr lang="en-US" dirty="0" smtClean="0"/>
              <a:t>We</a:t>
            </a:r>
            <a:r>
              <a:rPr lang="en-US" baseline="0" dirty="0" smtClean="0"/>
              <a:t> </a:t>
            </a:r>
            <a:r>
              <a:rPr lang="en-US" baseline="0" dirty="0" smtClean="0"/>
              <a:t>can reliably expect the object to be deleted at the end of each for loop</a:t>
            </a:r>
          </a:p>
          <a:p>
            <a:pPr marL="171450" indent="-171450">
              <a:buFont typeface="Arial"/>
              <a:buChar char="•"/>
            </a:pPr>
            <a:r>
              <a:rPr lang="en-US" dirty="0" smtClean="0"/>
              <a:t>Encapsulation:</a:t>
            </a:r>
            <a:r>
              <a:rPr lang="en-US" baseline="0" dirty="0" smtClean="0"/>
              <a:t> </a:t>
            </a:r>
            <a:r>
              <a:rPr lang="en-US" dirty="0" smtClean="0"/>
              <a:t>The </a:t>
            </a:r>
            <a:r>
              <a:rPr lang="en-US" dirty="0" smtClean="0"/>
              <a:t>SBRM class contains all the code for managing the pointer</a:t>
            </a:r>
          </a:p>
          <a:p>
            <a:pPr marL="171450" indent="-171450">
              <a:buFont typeface="Arial"/>
              <a:buChar char="•"/>
            </a:pPr>
            <a:r>
              <a:rPr lang="en-US" dirty="0" smtClean="0"/>
              <a:t>Locality:</a:t>
            </a:r>
            <a:r>
              <a:rPr lang="en-US" baseline="0" dirty="0" smtClean="0"/>
              <a:t> </a:t>
            </a:r>
            <a:r>
              <a:rPr lang="en-US" dirty="0" smtClean="0"/>
              <a:t>The </a:t>
            </a:r>
            <a:r>
              <a:rPr lang="en-US" dirty="0" smtClean="0"/>
              <a:t>cleanup code is in one place, the destructor</a:t>
            </a:r>
            <a:r>
              <a:rPr lang="en-US" baseline="0" dirty="0" smtClean="0"/>
              <a:t> of SBRM, not in each place where the C* is used</a:t>
            </a:r>
          </a:p>
          <a:p>
            <a:pPr marL="171450" indent="-171450">
              <a:buFont typeface="Arial"/>
              <a:buChar char="•"/>
            </a:pPr>
            <a:r>
              <a:rPr lang="en-US" baseline="0" dirty="0" smtClean="0"/>
              <a:t>Exception </a:t>
            </a:r>
            <a:r>
              <a:rPr lang="en-US" baseline="0" dirty="0" smtClean="0"/>
              <a:t>Safety: Even </a:t>
            </a:r>
            <a:r>
              <a:rPr lang="en-US" baseline="0" dirty="0" smtClean="0"/>
              <a:t>if we throw an exception in the for loop, the cleanup code will still be run by standard stack unwinding</a:t>
            </a:r>
          </a:p>
          <a:p>
            <a:endParaRPr lang="en-US"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12</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13</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14</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15</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16</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17</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18</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works</a:t>
            </a:r>
            <a:r>
              <a:rPr lang="en-US" baseline="0" dirty="0" smtClean="0"/>
              <a:t> in the simple scoped_ptr example, previously</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20</a:t>
            </a:fld>
            <a:endParaRPr lang="en-US"/>
          </a:p>
        </p:txBody>
      </p:sp>
    </p:spTree>
    <p:extLst>
      <p:ext uri="{BB962C8B-B14F-4D97-AF65-F5344CB8AC3E}">
        <p14:creationId xmlns:p14="http://schemas.microsoft.com/office/powerpoint/2010/main" val="143657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Intro:</a:t>
            </a:r>
            <a:r>
              <a:rPr lang="en-US" baseline="0" dirty="0" smtClean="0"/>
              <a:t> Rachel, Michael, F5</a:t>
            </a:r>
          </a:p>
          <a:p>
            <a:pPr marL="171450" indent="-171450">
              <a:buFont typeface="Arial"/>
              <a:buChar char="•"/>
            </a:pPr>
            <a:r>
              <a:rPr lang="en-US" baseline="0" dirty="0" smtClean="0"/>
              <a:t>We aren’t Boost gurus.  We are just regular boost users like the rest of you, and we’ll be speaking from that perspective.</a:t>
            </a:r>
          </a:p>
          <a:p>
            <a:pPr marL="171450" indent="-171450">
              <a:buFont typeface="Arial"/>
              <a:buChar char="•"/>
            </a:pPr>
            <a:r>
              <a:rPr lang="en-US" baseline="0" dirty="0" smtClean="0"/>
              <a:t>We have a LOT of information, so we’re going to blast through it and get to questions afterwards</a:t>
            </a:r>
          </a:p>
          <a:p>
            <a:pPr marL="171450" indent="-171450">
              <a:buFontTx/>
              <a:buChar char="-"/>
            </a:pPr>
            <a:r>
              <a:rPr lang="en-US" baseline="0" dirty="0" smtClean="0"/>
              <a:t>C++ 11 has new language features that make code safer, more performant, and easier to read/write</a:t>
            </a:r>
          </a:p>
          <a:p>
            <a:pPr marL="171450" indent="-171450">
              <a:buFontTx/>
              <a:buChar char="-"/>
            </a:pPr>
            <a:r>
              <a:rPr lang="en-US" baseline="0" dirty="0" smtClean="0"/>
              <a:t>For those who are stuck in C++98, there is hope via Boost. Some of the C++11 features are largely integrated from boost, and we will touch on some of those.</a:t>
            </a:r>
          </a:p>
          <a:p>
            <a:pPr marL="171450" indent="-171450">
              <a:buFontTx/>
              <a:buChar char="-"/>
            </a:pPr>
            <a:r>
              <a:rPr lang="en-US" baseline="0" dirty="0" smtClean="0"/>
              <a:t>We will also demo some other cool boost libraries used in F5 code base.</a:t>
            </a:r>
          </a:p>
          <a:p>
            <a:pPr marL="171450" indent="-171450">
              <a:buFontTx/>
              <a:buChar char="-"/>
            </a:pPr>
            <a:r>
              <a:rPr lang="en-US" baseline="0" dirty="0" smtClean="0"/>
              <a:t>Who is this presentation for?  (see slide)</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a:t>
            </a:fld>
            <a:endParaRPr lang="en-US"/>
          </a:p>
        </p:txBody>
      </p:sp>
    </p:spTree>
    <p:extLst>
      <p:ext uri="{BB962C8B-B14F-4D97-AF65-F5344CB8AC3E}">
        <p14:creationId xmlns:p14="http://schemas.microsoft.com/office/powerpoint/2010/main" val="259303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21</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QUICK overview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Sample </a:t>
            </a:r>
            <a:r>
              <a:rPr lang="en-US" dirty="0" smtClean="0"/>
              <a:t>implementation of shared_ptr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Two shared_ptr&lt;T&gt;s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A</a:t>
            </a:r>
            <a:r>
              <a:rPr lang="en-US" baseline="0" dirty="0" smtClean="0"/>
              <a:t> shared_ptr&lt;T2&gt; created from cast of a shared_ptr&lt;T&gt;, where T2 is a type related to T (such as a subclass or superclass)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 </a:t>
            </a:r>
            <a:r>
              <a:rPr lang="en-US" baseline="0" dirty="0" err="1" smtClean="0"/>
              <a:t>reference_container</a:t>
            </a:r>
            <a:r>
              <a:rPr lang="en-US" baseline="0" dirty="0" smtClean="0"/>
              <a:t> for a T*, with counts and a deleter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Deleter is stored in </a:t>
            </a:r>
            <a:r>
              <a:rPr lang="en-US" baseline="0" dirty="0" err="1" smtClean="0"/>
              <a:t>reference_container</a:t>
            </a:r>
            <a:r>
              <a:rPr lang="en-US" baseline="0" dirty="0" smtClean="0"/>
              <a:t> block only for pointer that was allocated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Deleter and allocator are not parts of the shared_ptr type, even when specified (they are constructor parameters)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pointer is stored both in the </a:t>
            </a:r>
            <a:r>
              <a:rPr lang="en-US" baseline="0" dirty="0" err="1" smtClean="0"/>
              <a:t>reference_container</a:t>
            </a:r>
            <a:r>
              <a:rPr lang="en-US" baseline="0" dirty="0" smtClean="0"/>
              <a:t> block for the deleter, and in each shared_ptr for fastest retrieval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22</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Use make_shared to allocate shared_ptr and C whenever possible.</a:t>
            </a:r>
          </a:p>
          <a:p>
            <a:pPr marL="628650" lvl="1" indent="-171450">
              <a:buFont typeface="Arial"/>
              <a:buChar char="•"/>
            </a:pPr>
            <a:r>
              <a:rPr lang="en-US" dirty="0" smtClean="0"/>
              <a:t>It’s more efficient because it does operation in one allocation, reduces</a:t>
            </a:r>
            <a:r>
              <a:rPr lang="en-US" baseline="0" dirty="0" smtClean="0"/>
              <a:t> fragmentation, increases locality</a:t>
            </a:r>
            <a:endParaRPr lang="en-US" dirty="0" smtClean="0"/>
          </a:p>
          <a:p>
            <a:pPr marL="628650" lvl="1" indent="-171450">
              <a:buFont typeface="Arial"/>
              <a:buChar char="•"/>
            </a:pPr>
            <a:r>
              <a:rPr lang="en-US" dirty="0" smtClean="0"/>
              <a:t>It is exception safe because there is no risk of decoupled allocations</a:t>
            </a:r>
          </a:p>
          <a:p>
            <a:pPr marL="628650" lvl="1" indent="-171450">
              <a:buFont typeface="Arial"/>
              <a:buChar char="•"/>
            </a:pPr>
            <a:r>
              <a:rPr lang="en-US" dirty="0" smtClean="0"/>
              <a:t>It’s simpler to read</a:t>
            </a:r>
          </a:p>
          <a:p>
            <a:pPr marL="171450" indent="-171450">
              <a:buFont typeface="Arial"/>
              <a:buChar char="•"/>
            </a:pPr>
            <a:r>
              <a:rPr lang="en-US" dirty="0" smtClean="0"/>
              <a:t>However, make_shared cannot be used in these cases:</a:t>
            </a:r>
          </a:p>
          <a:p>
            <a:pPr marL="628650" lvl="1" indent="-171450">
              <a:buFont typeface="Arial"/>
              <a:buChar char="•"/>
            </a:pPr>
            <a:r>
              <a:rPr lang="en-US" dirty="0" smtClean="0"/>
              <a:t>A customer </a:t>
            </a:r>
            <a:r>
              <a:rPr lang="en-US" dirty="0" err="1" smtClean="0"/>
              <a:t>deallocator</a:t>
            </a:r>
            <a:r>
              <a:rPr lang="en-US" baseline="0" dirty="0" smtClean="0"/>
              <a:t> is needed, which is passed in the constructor for the shared_ptr</a:t>
            </a:r>
          </a:p>
          <a:p>
            <a:pPr marL="628650" lvl="1" indent="-171450">
              <a:buFont typeface="Arial"/>
              <a:buChar char="•"/>
            </a:pPr>
            <a:r>
              <a:rPr lang="en-US" baseline="0" dirty="0" smtClean="0"/>
              <a:t>We are assuming ownership for a raw pointer that is being given to us already created</a:t>
            </a:r>
          </a:p>
          <a:p>
            <a:pPr marL="628650" lvl="1" indent="-171450">
              <a:buFont typeface="Arial"/>
              <a:buChar char="•"/>
            </a:pPr>
            <a:r>
              <a:rPr lang="en-US" baseline="0" dirty="0" smtClean="0"/>
              <a:t>Sometimes bonus: big class object with lots of weak pointers; not using make_shared allows class to be deleted while retaining reference count block for </a:t>
            </a:r>
            <a:r>
              <a:rPr lang="en-US" baseline="0" dirty="0" err="1" smtClean="0"/>
              <a:t>weak_ptrs</a:t>
            </a:r>
            <a:endParaRPr lang="en-US" baseline="0" dirty="0" smtClean="0"/>
          </a:p>
          <a:p>
            <a:pPr marL="171450" indent="-171450">
              <a:buFont typeface="Arial"/>
              <a:buChar char="•"/>
            </a:pPr>
            <a:r>
              <a:rPr lang="en-US" baseline="0" dirty="0" smtClean="0"/>
              <a:t>Copy construction of second shared_ptr from first, adds a second ref</a:t>
            </a:r>
          </a:p>
          <a:p>
            <a:pPr marL="171450" indent="-171450">
              <a:buFont typeface="Arial"/>
              <a:buChar char="•"/>
            </a:pPr>
            <a:r>
              <a:rPr lang="en-US" baseline="0" dirty="0" smtClean="0"/>
              <a:t>(Re)assignment of shared_ptr releases old and adds ref to  new</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23</a:t>
            </a:fld>
            <a:endParaRPr lang="en-US"/>
          </a:p>
        </p:txBody>
      </p:sp>
    </p:spTree>
    <p:extLst>
      <p:ext uri="{BB962C8B-B14F-4D97-AF65-F5344CB8AC3E}">
        <p14:creationId xmlns:p14="http://schemas.microsoft.com/office/powerpoint/2010/main" val="2349135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Class contains function</a:t>
            </a:r>
            <a:r>
              <a:rPr lang="en-US" baseline="0" dirty="0" smtClean="0"/>
              <a:t> to return shared_ptr wrapper of class instance.</a:t>
            </a:r>
          </a:p>
          <a:p>
            <a:pPr marL="171450" indent="-171450">
              <a:buFont typeface="Arial"/>
              <a:buChar char="•"/>
            </a:pPr>
            <a:r>
              <a:rPr lang="en-US" baseline="0" dirty="0" smtClean="0"/>
              <a:t>Each shared_ptr returned is distinct and separate from any others – they do not know of each others’ existence.</a:t>
            </a:r>
          </a:p>
          <a:p>
            <a:pPr marL="171450" indent="-171450">
              <a:buFont typeface="Arial"/>
              <a:buChar char="•"/>
            </a:pPr>
            <a:r>
              <a:rPr lang="en-US" baseline="0" dirty="0" smtClean="0"/>
              <a:t>This will cause multiple deletes for the same object!</a:t>
            </a:r>
          </a:p>
          <a:p>
            <a:pPr marL="171450" indent="-171450">
              <a:buFont typeface="Arial"/>
              <a:buChar char="•"/>
            </a:pPr>
            <a:r>
              <a:rPr lang="en-US" baseline="0" dirty="0" smtClean="0"/>
              <a:t>This is BAD!</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25</a:t>
            </a:fld>
            <a:endParaRPr lang="en-US"/>
          </a:p>
        </p:txBody>
      </p:sp>
    </p:spTree>
    <p:extLst>
      <p:ext uri="{BB962C8B-B14F-4D97-AF65-F5344CB8AC3E}">
        <p14:creationId xmlns:p14="http://schemas.microsoft.com/office/powerpoint/2010/main" val="1704366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Class is derived from enable_shared_from_this&lt;&gt; template.</a:t>
            </a:r>
          </a:p>
          <a:p>
            <a:pPr marL="171450" indent="-171450">
              <a:buFont typeface="Arial"/>
              <a:buChar char="•"/>
            </a:pPr>
            <a:r>
              <a:rPr lang="en-US" dirty="0" smtClean="0"/>
              <a:t>Class has implicitly embedded weak_ptr,</a:t>
            </a:r>
            <a:r>
              <a:rPr lang="en-US" baseline="0" dirty="0" smtClean="0"/>
              <a:t> which has knowledge of shared_ptr containers that share it.</a:t>
            </a:r>
          </a:p>
          <a:p>
            <a:pPr marL="171450" indent="-171450">
              <a:buFont typeface="Arial"/>
              <a:buChar char="•"/>
            </a:pPr>
            <a:r>
              <a:rPr lang="en-US" baseline="0" dirty="0" smtClean="0"/>
              <a:t>At least one shared_ptr&lt;Good&gt; must already exist before </a:t>
            </a:r>
            <a:r>
              <a:rPr lang="en-US" baseline="0" dirty="0" err="1" smtClean="0"/>
              <a:t>shared_from_this</a:t>
            </a:r>
            <a:r>
              <a:rPr lang="en-US" baseline="0" dirty="0" smtClean="0"/>
              <a:t>() is called, or shared reference count block will not exist yet.</a:t>
            </a:r>
          </a:p>
          <a:p>
            <a:pPr marL="171450" indent="-171450">
              <a:buFont typeface="Arial"/>
              <a:buChar char="•"/>
            </a:pPr>
            <a:r>
              <a:rPr lang="en-US" baseline="0" dirty="0" smtClean="0"/>
              <a:t>All </a:t>
            </a:r>
            <a:r>
              <a:rPr lang="en-US" baseline="0" dirty="0" err="1" smtClean="0"/>
              <a:t>shared_ptrs</a:t>
            </a:r>
            <a:r>
              <a:rPr lang="en-US" baseline="0" dirty="0" smtClean="0"/>
              <a:t> returned from </a:t>
            </a:r>
            <a:r>
              <a:rPr lang="en-US" baseline="0" dirty="0" err="1" smtClean="0"/>
              <a:t>getSP</a:t>
            </a:r>
            <a:r>
              <a:rPr lang="en-US" baseline="0" dirty="0" smtClean="0"/>
              <a:t>() will have knowledge of each other, because they share the same reference count block.</a:t>
            </a:r>
          </a:p>
          <a:p>
            <a:pPr marL="171450" indent="-171450">
              <a:buFont typeface="Arial"/>
              <a:buChar char="•"/>
            </a:pPr>
            <a:r>
              <a:rPr lang="en-US" baseline="0" dirty="0" smtClean="0"/>
              <a:t>As with normal shared_ptr behavior, only one delete will happen, when the last shared_ptr goes out of scope.</a:t>
            </a:r>
          </a:p>
          <a:p>
            <a:pPr marL="171450" indent="-171450">
              <a:buFont typeface="Arial"/>
              <a:buChar char="•"/>
            </a:pPr>
            <a:r>
              <a:rPr lang="en-US" baseline="0" dirty="0" smtClean="0"/>
              <a:t>This is Good!</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26</a:t>
            </a:fld>
            <a:endParaRPr lang="en-US"/>
          </a:p>
        </p:txBody>
      </p:sp>
    </p:spTree>
    <p:extLst>
      <p:ext uri="{BB962C8B-B14F-4D97-AF65-F5344CB8AC3E}">
        <p14:creationId xmlns:p14="http://schemas.microsoft.com/office/powerpoint/2010/main" val="1317636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Shared_res</a:t>
            </a:r>
            <a:r>
              <a:rPr lang="en-US" dirty="0" smtClean="0"/>
              <a:t> represents some shared resource,</a:t>
            </a:r>
            <a:r>
              <a:rPr lang="en-US" baseline="0" dirty="0" smtClean="0"/>
              <a:t> say a shared memory segment, with custom allocation an </a:t>
            </a:r>
            <a:r>
              <a:rPr lang="en-US" baseline="0" dirty="0" err="1" smtClean="0"/>
              <a:t>deallocation</a:t>
            </a:r>
            <a:r>
              <a:rPr lang="en-US" baseline="0" dirty="0" smtClean="0"/>
              <a:t> semantics.</a:t>
            </a:r>
          </a:p>
          <a:p>
            <a:pPr marL="171450" indent="-171450">
              <a:buFont typeface="Arial"/>
              <a:buChar char="•"/>
            </a:pPr>
            <a:r>
              <a:rPr lang="en-US" baseline="0" dirty="0" smtClean="0"/>
              <a:t>The </a:t>
            </a:r>
            <a:r>
              <a:rPr lang="en-US" baseline="0" dirty="0" err="1" smtClean="0"/>
              <a:t>allocShared</a:t>
            </a:r>
            <a:r>
              <a:rPr lang="en-US" baseline="0" dirty="0" smtClean="0"/>
              <a:t>() function allocates this shared resource and returns a raw pointer.</a:t>
            </a:r>
          </a:p>
          <a:p>
            <a:pPr marL="171450" indent="-171450">
              <a:buFont typeface="Arial"/>
              <a:buChar char="•"/>
            </a:pPr>
            <a:r>
              <a:rPr lang="en-US" baseline="0" dirty="0" smtClean="0"/>
              <a:t>The </a:t>
            </a:r>
            <a:r>
              <a:rPr lang="en-US" baseline="0" dirty="0" err="1" smtClean="0"/>
              <a:t>releaseShared</a:t>
            </a:r>
            <a:r>
              <a:rPr lang="en-US" baseline="0" dirty="0" smtClean="0"/>
              <a:t>() function reclaims the shared resource in whatever strange and wonderful way it requires.</a:t>
            </a:r>
          </a:p>
          <a:p>
            <a:pPr marL="171450" indent="-171450">
              <a:buFont typeface="Arial"/>
              <a:buChar char="•"/>
            </a:pPr>
            <a:r>
              <a:rPr lang="en-US" baseline="0" dirty="0" smtClean="0"/>
              <a:t>The </a:t>
            </a:r>
            <a:r>
              <a:rPr lang="en-US" baseline="0" dirty="0" err="1" smtClean="0"/>
              <a:t>sr</a:t>
            </a:r>
            <a:r>
              <a:rPr lang="en-US" baseline="0" dirty="0" smtClean="0"/>
              <a:t> shared_ptr contains the resource for its lifetime, and automatically calls </a:t>
            </a:r>
            <a:r>
              <a:rPr lang="en-US" baseline="0" dirty="0" err="1" smtClean="0"/>
              <a:t>releaseShared</a:t>
            </a:r>
            <a:r>
              <a:rPr lang="en-US" baseline="0" dirty="0" smtClean="0"/>
              <a:t>() when all references have exited their scopes.</a:t>
            </a:r>
          </a:p>
          <a:p>
            <a:pPr marL="171450" indent="-171450">
              <a:buFont typeface="Arial"/>
              <a:buChar char="•"/>
            </a:pPr>
            <a:r>
              <a:rPr lang="en-US" baseline="0" dirty="0" smtClean="0"/>
              <a:t>Note: shared_ptr does not make the custom deleter part of the type (a template parameter), so that pointers to the same type of object (</a:t>
            </a:r>
            <a:r>
              <a:rPr lang="en-US" baseline="0" dirty="0" err="1" smtClean="0"/>
              <a:t>shared_res</a:t>
            </a:r>
            <a:r>
              <a:rPr lang="en-US" baseline="0" dirty="0" smtClean="0"/>
              <a:t> in this example) can be passed interchangeably between different </a:t>
            </a:r>
            <a:r>
              <a:rPr lang="en-US" baseline="0" dirty="0" err="1" smtClean="0"/>
              <a:t>shared_ptrs</a:t>
            </a:r>
            <a:r>
              <a:rPr lang="en-US" baseline="0" dirty="0" smtClean="0"/>
              <a:t>, even if they are allocated in different regions/arenas/pools with different deleters.  Because unique_ptr does not support sharing, it makes the custom deleter part of the type (a template parameter), which makes the constructor simpler and the code more efficient.</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27</a:t>
            </a:fld>
            <a:endParaRPr lang="en-US"/>
          </a:p>
        </p:txBody>
      </p:sp>
    </p:spTree>
    <p:extLst>
      <p:ext uri="{BB962C8B-B14F-4D97-AF65-F5344CB8AC3E}">
        <p14:creationId xmlns:p14="http://schemas.microsoft.com/office/powerpoint/2010/main" val="1176646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28</a:t>
            </a:fld>
            <a:endParaRPr lang="en-US"/>
          </a:p>
        </p:txBody>
      </p:sp>
    </p:spTree>
    <p:extLst>
      <p:ext uri="{BB962C8B-B14F-4D97-AF65-F5344CB8AC3E}">
        <p14:creationId xmlns:p14="http://schemas.microsoft.com/office/powerpoint/2010/main" val="2684043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Weak_ptr w1 is declared</a:t>
            </a:r>
          </a:p>
          <a:p>
            <a:pPr marL="171450" indent="-171450">
              <a:buFont typeface="Arial"/>
              <a:buChar char="•"/>
            </a:pPr>
            <a:r>
              <a:rPr lang="en-US" dirty="0" smtClean="0"/>
              <a:t>Shared_ptr p1 is created, with a single reference</a:t>
            </a:r>
          </a:p>
          <a:p>
            <a:pPr marL="171450" indent="-171450">
              <a:buFont typeface="Arial"/>
              <a:buChar char="•"/>
            </a:pPr>
            <a:r>
              <a:rPr lang="en-US" dirty="0" smtClean="0"/>
              <a:t>W1 is </a:t>
            </a:r>
            <a:r>
              <a:rPr lang="en-US" dirty="0" err="1" smtClean="0"/>
              <a:t>assocated</a:t>
            </a:r>
            <a:r>
              <a:rPr lang="en-US" dirty="0" smtClean="0"/>
              <a:t> with p1, but it’s a weak</a:t>
            </a:r>
            <a:r>
              <a:rPr lang="en-US" baseline="0" dirty="0" smtClean="0"/>
              <a:t> association and does not increase reference</a:t>
            </a:r>
          </a:p>
          <a:p>
            <a:pPr marL="171450" indent="-171450">
              <a:buFont typeface="Arial"/>
              <a:buChar char="•"/>
            </a:pPr>
            <a:r>
              <a:rPr lang="en-US" baseline="0" dirty="0" smtClean="0"/>
              <a:t>W1 cannot be used as a pointer until another shared_ptr is obtained via lock(), which adds reference</a:t>
            </a:r>
          </a:p>
          <a:p>
            <a:pPr marL="171450" indent="-171450">
              <a:buFont typeface="Arial"/>
              <a:buChar char="•"/>
            </a:pPr>
            <a:r>
              <a:rPr lang="en-US" baseline="0" dirty="0" smtClean="0"/>
              <a:t>After </a:t>
            </a:r>
            <a:r>
              <a:rPr lang="en-US" baseline="0" dirty="0" err="1" smtClean="0"/>
              <a:t>shared_ptrs</a:t>
            </a:r>
            <a:r>
              <a:rPr lang="en-US" baseline="0" dirty="0" smtClean="0"/>
              <a:t> go out of scope, references go to zero, object is destroyed, and weak pointer can no longer use associated object</a:t>
            </a:r>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29</a:t>
            </a:fld>
            <a:endParaRPr lang="en-US"/>
          </a:p>
        </p:txBody>
      </p:sp>
    </p:spTree>
    <p:extLst>
      <p:ext uri="{BB962C8B-B14F-4D97-AF65-F5344CB8AC3E}">
        <p14:creationId xmlns:p14="http://schemas.microsoft.com/office/powerpoint/2010/main" val="990839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C++11 scoped </a:t>
            </a:r>
            <a:r>
              <a:rPr lang="en-US" baseline="0" dirty="0" err="1" smtClean="0"/>
              <a:t>enums</a:t>
            </a:r>
            <a:r>
              <a:rPr lang="en-US" baseline="0" dirty="0" smtClean="0"/>
              <a:t>. </a:t>
            </a:r>
          </a:p>
          <a:p>
            <a:pPr marL="171450" lvl="0" indent="-171450">
              <a:buFontTx/>
              <a:buChar char="-"/>
            </a:pPr>
            <a:r>
              <a:rPr lang="en-US" baseline="0" dirty="0" smtClean="0"/>
              <a:t>Since this new standard, traditional </a:t>
            </a:r>
            <a:r>
              <a:rPr lang="en-US" baseline="0" dirty="0" err="1" smtClean="0"/>
              <a:t>enums</a:t>
            </a:r>
            <a:r>
              <a:rPr lang="en-US" baseline="0" dirty="0" smtClean="0"/>
              <a:t> are now known as ‘</a:t>
            </a:r>
            <a:r>
              <a:rPr lang="en-US" baseline="0" dirty="0" err="1" smtClean="0"/>
              <a:t>unscoped</a:t>
            </a:r>
            <a:r>
              <a:rPr lang="en-US" baseline="0" dirty="0" smtClean="0"/>
              <a:t>’.</a:t>
            </a:r>
          </a:p>
          <a:p>
            <a:pPr marL="171450" lvl="0" indent="-171450">
              <a:buFontTx/>
              <a:buChar char="-"/>
            </a:pPr>
            <a:r>
              <a:rPr lang="en-US" baseline="0" dirty="0" smtClean="0"/>
              <a:t>Problems with </a:t>
            </a:r>
            <a:r>
              <a:rPr lang="en-US" baseline="0" dirty="0" err="1" smtClean="0"/>
              <a:t>unscoped</a:t>
            </a:r>
            <a:r>
              <a:rPr lang="en-US" baseline="0" dirty="0" smtClean="0"/>
              <a:t> </a:t>
            </a:r>
            <a:r>
              <a:rPr lang="en-US" baseline="0" dirty="0" err="1" smtClean="0"/>
              <a:t>enums</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Namespace pollution: the names “leak into the scope containing their </a:t>
            </a:r>
            <a:r>
              <a:rPr lang="en-US" baseline="0" dirty="0" err="1" smtClean="0"/>
              <a:t>enum</a:t>
            </a:r>
            <a:r>
              <a:rPr lang="en-US" baseline="0" dirty="0" smtClean="0"/>
              <a:t> definition” – you can’t name variables with the same name, </a:t>
            </a:r>
            <a:r>
              <a:rPr lang="en-US" baseline="0" dirty="0" err="1" smtClean="0"/>
              <a:t>etc</a:t>
            </a:r>
            <a:endParaRPr lang="en-US" baseline="0" dirty="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Typically defined in a global header – included everywhere it will be used. Compile times = yuck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Have to define </a:t>
            </a:r>
            <a:r>
              <a:rPr lang="en-US" baseline="0" dirty="0" err="1" smtClean="0"/>
              <a:t>enum</a:t>
            </a:r>
            <a:r>
              <a:rPr lang="en-US" baseline="0" dirty="0" smtClean="0"/>
              <a:t> at time of declaration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30</a:t>
            </a:fld>
            <a:endParaRPr lang="en-US"/>
          </a:p>
        </p:txBody>
      </p:sp>
    </p:spTree>
    <p:extLst>
      <p:ext uri="{BB962C8B-B14F-4D97-AF65-F5344CB8AC3E}">
        <p14:creationId xmlns:p14="http://schemas.microsoft.com/office/powerpoint/2010/main" val="44526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Non-scoped </a:t>
            </a:r>
            <a:r>
              <a:rPr lang="en-US" baseline="0" dirty="0" err="1" smtClean="0"/>
              <a:t>enums</a:t>
            </a:r>
            <a:endParaRPr lang="en-US" baseline="0" dirty="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Namespace pollution: nowhere in the same scope can I name any variable any of these names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Implicit conversion to integer (</a:t>
            </a:r>
            <a:r>
              <a:rPr lang="en-US" baseline="0" dirty="0" err="1" smtClean="0"/>
              <a:t>state_false</a:t>
            </a:r>
            <a:r>
              <a:rPr lang="en-US" baseline="0" dirty="0" smtClean="0"/>
              <a:t> = 0, </a:t>
            </a:r>
            <a:r>
              <a:rPr lang="en-US" baseline="0" dirty="0" err="1" smtClean="0"/>
              <a:t>state_true</a:t>
            </a:r>
            <a:r>
              <a:rPr lang="en-US" baseline="0" dirty="0" smtClean="0"/>
              <a:t> = 1, </a:t>
            </a:r>
            <a:r>
              <a:rPr lang="en-US" baseline="0" dirty="0" err="1" smtClean="0"/>
              <a:t>state_unknown</a:t>
            </a:r>
            <a:r>
              <a:rPr lang="en-US" baseline="0" dirty="0" smtClean="0"/>
              <a:t> = 2)</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If I were to add or remove any of these </a:t>
            </a:r>
            <a:r>
              <a:rPr lang="en-US" baseline="0" dirty="0" err="1" smtClean="0"/>
              <a:t>enums</a:t>
            </a:r>
            <a:r>
              <a:rPr lang="en-US" baseline="0" dirty="0" smtClean="0"/>
              <a:t>, not only will the compile times suck, I would also have to worry about regression</a:t>
            </a:r>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31</a:t>
            </a:fld>
            <a:endParaRPr lang="en-US"/>
          </a:p>
        </p:txBody>
      </p:sp>
    </p:spTree>
    <p:extLst>
      <p:ext uri="{BB962C8B-B14F-4D97-AF65-F5344CB8AC3E}">
        <p14:creationId xmlns:p14="http://schemas.microsoft.com/office/powerpoint/2010/main" val="231928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(9/5/14 12:29) -----</a:t>
            </a:r>
          </a:p>
          <a:p>
            <a:r>
              <a:rPr lang="en-US"/>
              <a:t>What the FRAK is Boost?</a:t>
            </a:r>
          </a:p>
          <a:p>
            <a:endParaRPr lang="en-US"/>
          </a:p>
        </p:txBody>
      </p:sp>
      <p:sp>
        <p:nvSpPr>
          <p:cNvPr id="4" name="Slide Number Placeholder 3"/>
          <p:cNvSpPr>
            <a:spLocks noGrp="1"/>
          </p:cNvSpPr>
          <p:nvPr>
            <p:ph type="sldNum" sz="quarter" idx="10"/>
          </p:nvPr>
        </p:nvSpPr>
        <p:spPr/>
        <p:txBody>
          <a:bodyPr/>
          <a:lstStyle/>
          <a:p>
            <a:fld id="{36221757-D1BF-458A-9D5B-A75169AD1B98}" type="slidenum">
              <a:rPr lang="en-US" smtClean="0"/>
              <a:t>3</a:t>
            </a:fld>
            <a:endParaRPr lang="en-US"/>
          </a:p>
        </p:txBody>
      </p:sp>
    </p:spTree>
    <p:extLst>
      <p:ext uri="{BB962C8B-B14F-4D97-AF65-F5344CB8AC3E}">
        <p14:creationId xmlns:p14="http://schemas.microsoft.com/office/powerpoint/2010/main" val="2159670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GUI developer referenced an </a:t>
            </a:r>
            <a:r>
              <a:rPr lang="en-US" dirty="0" err="1" smtClean="0"/>
              <a:t>enum</a:t>
            </a:r>
            <a:r>
              <a:rPr lang="en-US" dirty="0" smtClean="0"/>
              <a:t> by its integer</a:t>
            </a:r>
            <a:r>
              <a:rPr lang="en-US" baseline="0" dirty="0" smtClean="0"/>
              <a:t> value instead of the </a:t>
            </a:r>
            <a:r>
              <a:rPr lang="en-US" baseline="0" dirty="0" err="1" smtClean="0"/>
              <a:t>enum</a:t>
            </a:r>
            <a:r>
              <a:rPr lang="en-US" baseline="0" dirty="0" smtClean="0"/>
              <a:t> tag in a couple of places. As a result, when one of the </a:t>
            </a:r>
            <a:r>
              <a:rPr lang="en-US" baseline="0" dirty="0" err="1" smtClean="0"/>
              <a:t>enum</a:t>
            </a:r>
            <a:r>
              <a:rPr lang="en-US" baseline="0" dirty="0" smtClean="0"/>
              <a:t> values were removed, the code no longer worked as expected. You can soon find the known issue on F5 Networks support docs (bug 473202 titled ‘Creating an IPv4 node results in an IPv6 node’). There’s an </a:t>
            </a:r>
            <a:r>
              <a:rPr lang="en-US" baseline="0" dirty="0" err="1" smtClean="0"/>
              <a:t>enum</a:t>
            </a:r>
            <a:r>
              <a:rPr lang="en-US" baseline="0" dirty="0" smtClean="0"/>
              <a:t> in there somewhere…</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32</a:t>
            </a:fld>
            <a:endParaRPr lang="en-US"/>
          </a:p>
        </p:txBody>
      </p:sp>
    </p:spTree>
    <p:extLst>
      <p:ext uri="{BB962C8B-B14F-4D97-AF65-F5344CB8AC3E}">
        <p14:creationId xmlns:p14="http://schemas.microsoft.com/office/powerpoint/2010/main" val="382026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C++11 - Scoped </a:t>
            </a:r>
            <a:r>
              <a:rPr lang="en-US" baseline="0" dirty="0" err="1" smtClean="0"/>
              <a:t>enums</a:t>
            </a:r>
            <a:endParaRPr lang="en-US" baseline="0" dirty="0" smtClean="0"/>
          </a:p>
          <a:p>
            <a:pPr marL="628650" lvl="1" indent="-171450">
              <a:buFontTx/>
              <a:buChar char="-"/>
            </a:pPr>
            <a:r>
              <a:rPr lang="en-US" baseline="0" dirty="0" smtClean="0"/>
              <a:t>Strongly typed</a:t>
            </a:r>
          </a:p>
          <a:p>
            <a:pPr marL="1085850" lvl="2" indent="-171450">
              <a:buFontTx/>
              <a:buChar char="-"/>
            </a:pPr>
            <a:r>
              <a:rPr lang="en-US" baseline="0" dirty="0" smtClean="0"/>
              <a:t>First example, by default the type will be an integer</a:t>
            </a:r>
          </a:p>
          <a:p>
            <a:pPr marL="1085850" lvl="2" indent="-171450">
              <a:buFontTx/>
              <a:buChar char="-"/>
            </a:pPr>
            <a:r>
              <a:rPr lang="en-US" baseline="0" dirty="0" smtClean="0"/>
              <a:t>Second example is set to char, which means that the </a:t>
            </a:r>
            <a:r>
              <a:rPr lang="en-US" baseline="0" dirty="0" err="1" smtClean="0"/>
              <a:t>enum</a:t>
            </a:r>
            <a:r>
              <a:rPr lang="en-US" baseline="0" dirty="0" smtClean="0"/>
              <a:t> value is stored in 8 bits, not a real char.</a:t>
            </a:r>
          </a:p>
          <a:p>
            <a:pPr marL="628650" lvl="1" indent="-171450">
              <a:buFontTx/>
              <a:buChar char="-"/>
            </a:pPr>
            <a:r>
              <a:rPr lang="en-US" dirty="0" smtClean="0"/>
              <a:t>No implicit type conversions – attempting to do so will fail to compile.</a:t>
            </a:r>
          </a:p>
          <a:p>
            <a:pPr marL="1085850" lvl="2" indent="-171450">
              <a:buFontTx/>
              <a:buChar char="-"/>
            </a:pPr>
            <a:r>
              <a:rPr lang="en-US" dirty="0" smtClean="0"/>
              <a:t>However, you could just do a cast if you really really really want to.</a:t>
            </a:r>
            <a:endParaRPr lang="en-US" baseline="0" dirty="0" smtClean="0"/>
          </a:p>
          <a:p>
            <a:pPr marL="628650" lvl="1" indent="-171450">
              <a:buFontTx/>
              <a:buChar char="-"/>
            </a:pPr>
            <a:r>
              <a:rPr lang="en-US" baseline="0" dirty="0" smtClean="0"/>
              <a:t>Forward declaration</a:t>
            </a:r>
          </a:p>
          <a:p>
            <a:pPr marL="171450" lvl="0" indent="-171450">
              <a:buFontTx/>
              <a:buChar char="-"/>
            </a:pPr>
            <a:r>
              <a:rPr lang="en-US" dirty="0" smtClean="0"/>
              <a:t>C++11 – </a:t>
            </a:r>
            <a:r>
              <a:rPr lang="en-US" dirty="0" err="1" smtClean="0"/>
              <a:t>uncoped</a:t>
            </a:r>
            <a:r>
              <a:rPr lang="en-US" baseline="0" dirty="0" smtClean="0"/>
              <a:t> </a:t>
            </a:r>
            <a:r>
              <a:rPr lang="en-US" baseline="0" dirty="0" err="1" smtClean="0"/>
              <a:t>enums</a:t>
            </a:r>
            <a:endParaRPr lang="en-US" baseline="0" dirty="0" smtClean="0"/>
          </a:p>
          <a:p>
            <a:pPr marL="628650" lvl="1" indent="-171450">
              <a:buFontTx/>
              <a:buChar char="-"/>
            </a:pPr>
            <a:r>
              <a:rPr lang="en-US" baseline="0" dirty="0" smtClean="0"/>
              <a:t>Support forward declaration and type specification.</a:t>
            </a:r>
          </a:p>
          <a:p>
            <a:pPr marL="628650" lvl="1" indent="-171450">
              <a:buFontTx/>
              <a:buChar char="-"/>
            </a:pPr>
            <a:r>
              <a:rPr lang="en-US" baseline="0" dirty="0" smtClean="0"/>
              <a:t>The resulting benefit of scoped </a:t>
            </a:r>
            <a:r>
              <a:rPr lang="en-US" baseline="0" dirty="0" err="1" smtClean="0"/>
              <a:t>enums</a:t>
            </a:r>
            <a:r>
              <a:rPr lang="en-US" baseline="0" dirty="0" smtClean="0"/>
              <a:t> then, are reduction in namespace pollution and type safety.</a:t>
            </a:r>
          </a:p>
          <a:p>
            <a:pPr marL="628650" lvl="1" indent="-171450">
              <a:buFontTx/>
              <a:buChar char="-"/>
            </a:pPr>
            <a:r>
              <a:rPr lang="en-US" baseline="0" dirty="0" smtClean="0"/>
              <a:t>There are *some* scenarios in which you would prefer to use </a:t>
            </a:r>
            <a:r>
              <a:rPr lang="en-US" baseline="0" dirty="0" err="1" smtClean="0"/>
              <a:t>unscoped</a:t>
            </a:r>
            <a:r>
              <a:rPr lang="en-US" baseline="0" dirty="0" smtClean="0"/>
              <a:t> </a:t>
            </a:r>
            <a:r>
              <a:rPr lang="en-US" baseline="0" dirty="0" err="1" smtClean="0"/>
              <a:t>enums</a:t>
            </a:r>
            <a:r>
              <a:rPr lang="en-US" baseline="0" dirty="0" smtClean="0"/>
              <a:t>, and I will leave that as a reading exercise to the audience</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33</a:t>
            </a:fld>
            <a:endParaRPr lang="en-US"/>
          </a:p>
        </p:txBody>
      </p:sp>
    </p:spTree>
    <p:extLst>
      <p:ext uri="{BB962C8B-B14F-4D97-AF65-F5344CB8AC3E}">
        <p14:creationId xmlns:p14="http://schemas.microsoft.com/office/powerpoint/2010/main" val="606647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Boost has a useful parallel for those of stuck in C++03.</a:t>
            </a:r>
          </a:p>
          <a:p>
            <a:pPr marL="628650" lvl="1" indent="-171450">
              <a:buFontTx/>
              <a:buChar char="-"/>
            </a:pPr>
            <a:r>
              <a:rPr lang="en-US" dirty="0" smtClean="0"/>
              <a:t>Doesn’t quite offer</a:t>
            </a:r>
            <a:r>
              <a:rPr lang="en-US" baseline="0" dirty="0" smtClean="0"/>
              <a:t> forward declaration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Benefits of type specification, reduction in namespace pollution and type safety.</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34</a:t>
            </a:fld>
            <a:endParaRPr lang="en-US"/>
          </a:p>
        </p:txBody>
      </p:sp>
    </p:spTree>
    <p:extLst>
      <p:ext uri="{BB962C8B-B14F-4D97-AF65-F5344CB8AC3E}">
        <p14:creationId xmlns:p14="http://schemas.microsoft.com/office/powerpoint/2010/main" val="424953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Boost covers type safety and namespace pollution.</a:t>
            </a:r>
          </a:p>
          <a:p>
            <a:pPr marL="171450" indent="-171450">
              <a:buFontTx/>
              <a:buChar char="-"/>
            </a:pPr>
            <a:r>
              <a:rPr lang="en-US" dirty="0" smtClean="0"/>
              <a:t>Here’s roughly what the macro generates.</a:t>
            </a:r>
          </a:p>
          <a:p>
            <a:pPr marL="628650" lvl="1" indent="-171450">
              <a:buFontTx/>
              <a:buChar char="-"/>
            </a:pPr>
            <a:r>
              <a:rPr lang="en-US" dirty="0" smtClean="0"/>
              <a:t>Doesn’t quite support forward declaration – impossible to without compiler support.</a:t>
            </a:r>
          </a:p>
          <a:p>
            <a:pPr marL="628650" lvl="1" indent="-171450">
              <a:buFontTx/>
              <a:buChar char="-"/>
            </a:pPr>
            <a:r>
              <a:rPr lang="en-US" dirty="0" smtClean="0"/>
              <a:t>If</a:t>
            </a:r>
            <a:r>
              <a:rPr lang="en-US" baseline="0" dirty="0" smtClean="0"/>
              <a:t> on a C++03 compiler, it generates a forward declaration of a </a:t>
            </a:r>
            <a:r>
              <a:rPr lang="en-US" baseline="0" dirty="0" err="1" smtClean="0"/>
              <a:t>struct</a:t>
            </a:r>
            <a:r>
              <a:rPr lang="en-US" baseline="0" dirty="0" smtClean="0"/>
              <a:t> type.</a:t>
            </a:r>
          </a:p>
          <a:p>
            <a:pPr marL="628650" lvl="1" indent="-171450">
              <a:buFontTx/>
              <a:buChar char="-"/>
            </a:pPr>
            <a:r>
              <a:rPr lang="en-US" baseline="0" dirty="0" smtClean="0"/>
              <a:t>If on a C++11 compiler, it’ll generate C++11 </a:t>
            </a:r>
            <a:r>
              <a:rPr lang="en-US" baseline="0" dirty="0" err="1" smtClean="0"/>
              <a:t>enum</a:t>
            </a:r>
            <a:r>
              <a:rPr lang="en-US" baseline="0" dirty="0" smtClean="0"/>
              <a:t> class code.</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35</a:t>
            </a:fld>
            <a:endParaRPr lang="en-US"/>
          </a:p>
        </p:txBody>
      </p:sp>
    </p:spTree>
    <p:extLst>
      <p:ext uri="{BB962C8B-B14F-4D97-AF65-F5344CB8AC3E}">
        <p14:creationId xmlns:p14="http://schemas.microsoft.com/office/powerpoint/2010/main" val="235417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Next….read slide.</a:t>
            </a:r>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36</a:t>
            </a:fld>
            <a:endParaRPr lang="en-US"/>
          </a:p>
        </p:txBody>
      </p:sp>
    </p:spTree>
    <p:extLst>
      <p:ext uri="{BB962C8B-B14F-4D97-AF65-F5344CB8AC3E}">
        <p14:creationId xmlns:p14="http://schemas.microsoft.com/office/powerpoint/2010/main" val="3451109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Cannot be used in static initialization</a:t>
            </a:r>
          </a:p>
          <a:p>
            <a:pPr marL="171450" indent="-171450">
              <a:buFontTx/>
              <a:buChar char="-"/>
            </a:pPr>
            <a:r>
              <a:rPr lang="en-US" dirty="0" smtClean="0"/>
              <a:t>Here, insertions into container</a:t>
            </a:r>
            <a:r>
              <a:rPr lang="en-US" baseline="0" dirty="0" smtClean="0"/>
              <a:t> requires repeated calls to member functions, </a:t>
            </a:r>
            <a:r>
              <a:rPr lang="en-US" baseline="0" dirty="0" err="1" smtClean="0"/>
              <a:t>push_back</a:t>
            </a:r>
            <a:r>
              <a:rPr lang="en-US" baseline="0" dirty="0" smtClean="0"/>
              <a:t>, insert…</a:t>
            </a:r>
          </a:p>
          <a:p>
            <a:pPr marL="628650" lvl="1" indent="-171450">
              <a:buFontTx/>
              <a:buChar char="-"/>
            </a:pPr>
            <a:r>
              <a:rPr lang="en-US" baseline="0" dirty="0" err="1" smtClean="0"/>
              <a:t>Omg</a:t>
            </a:r>
            <a:r>
              <a:rPr lang="en-US" baseline="0" dirty="0" smtClean="0"/>
              <a:t> so tedious</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37</a:t>
            </a:fld>
            <a:endParaRPr lang="en-US"/>
          </a:p>
        </p:txBody>
      </p:sp>
    </p:spTree>
    <p:extLst>
      <p:ext uri="{BB962C8B-B14F-4D97-AF65-F5344CB8AC3E}">
        <p14:creationId xmlns:p14="http://schemas.microsoft.com/office/powerpoint/2010/main" val="609630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C++ 11 has addressed the issue with new syntax,</a:t>
            </a:r>
            <a:r>
              <a:rPr lang="en-US" baseline="0" dirty="0" smtClean="0"/>
              <a:t> methods, and initializer lists. </a:t>
            </a:r>
          </a:p>
          <a:p>
            <a:pPr marL="171450" indent="-171450">
              <a:buFontTx/>
              <a:buChar char="-"/>
            </a:pPr>
            <a:r>
              <a:rPr lang="en-US" baseline="0" dirty="0" smtClean="0"/>
              <a:t>It can </a:t>
            </a:r>
            <a:r>
              <a:rPr lang="en-US" dirty="0" smtClean="0"/>
              <a:t>be used for static initialization</a:t>
            </a:r>
          </a:p>
          <a:p>
            <a:pPr marL="171450" indent="-171450">
              <a:buFontTx/>
              <a:buChar char="-"/>
            </a:pPr>
            <a:r>
              <a:rPr lang="en-US" dirty="0" smtClean="0"/>
              <a:t>It is also more performant</a:t>
            </a:r>
            <a:r>
              <a:rPr lang="en-US" baseline="0" dirty="0" smtClean="0"/>
              <a:t> with the advent of move semantics.</a:t>
            </a:r>
          </a:p>
          <a:p>
            <a:pPr marL="171450" indent="-171450">
              <a:buFontTx/>
              <a:buChar char="-"/>
            </a:pPr>
            <a:r>
              <a:rPr lang="en-US" baseline="0" dirty="0" smtClean="0"/>
              <a:t>Best of all it is cleaner, easier to read, and looks almost like a scripting language.</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38</a:t>
            </a:fld>
            <a:endParaRPr lang="en-US"/>
          </a:p>
        </p:txBody>
      </p:sp>
    </p:spTree>
    <p:extLst>
      <p:ext uri="{BB962C8B-B14F-4D97-AF65-F5344CB8AC3E}">
        <p14:creationId xmlns:p14="http://schemas.microsoft.com/office/powerpoint/2010/main" val="888776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Boost doesn’t have static initialization</a:t>
            </a:r>
          </a:p>
          <a:p>
            <a:pPr marL="171450" indent="-171450">
              <a:buFontTx/>
              <a:buChar char="-"/>
            </a:pPr>
            <a:r>
              <a:rPr lang="en-US" dirty="0" smtClean="0"/>
              <a:t>Code</a:t>
            </a:r>
            <a:r>
              <a:rPr lang="en-US" baseline="0" dirty="0" smtClean="0"/>
              <a:t> looks similar but not the same as </a:t>
            </a:r>
            <a:r>
              <a:rPr lang="en-US" baseline="0" dirty="0" err="1" smtClean="0"/>
              <a:t>c++</a:t>
            </a:r>
            <a:r>
              <a:rPr lang="en-US" baseline="0" dirty="0" smtClean="0"/>
              <a:t>11 standards.</a:t>
            </a:r>
            <a:endParaRPr lang="en-US" dirty="0" smtClean="0"/>
          </a:p>
          <a:p>
            <a:pPr marL="171450" indent="-171450">
              <a:buFontTx/>
              <a:buChar char="-"/>
            </a:pPr>
            <a:r>
              <a:rPr lang="en-US" dirty="0" smtClean="0"/>
              <a:t>Comes with some cool operators</a:t>
            </a:r>
            <a:r>
              <a:rPr lang="en-US" baseline="0" dirty="0" smtClean="0"/>
              <a:t> and methods.</a:t>
            </a:r>
          </a:p>
          <a:p>
            <a:pPr marL="628650" lvl="1" indent="-171450">
              <a:buFontTx/>
              <a:buChar char="-"/>
            </a:pPr>
            <a:r>
              <a:rPr lang="en-US" baseline="0" dirty="0" smtClean="0"/>
              <a:t>I personally think they should be included in the C++ language downstream.</a:t>
            </a:r>
          </a:p>
          <a:p>
            <a:pPr marL="171450" indent="-171450">
              <a:buFontTx/>
              <a:buChar char="-"/>
            </a:pPr>
            <a:r>
              <a:rPr lang="en-US" baseline="0" dirty="0" smtClean="0"/>
              <a:t>You’ll have to include the boost headers and use the boost namespace version of vector.</a:t>
            </a:r>
          </a:p>
          <a:p>
            <a:pPr marL="628650" lvl="1" indent="-171450">
              <a:buFontTx/>
              <a:buChar char="-"/>
            </a:pPr>
            <a:r>
              <a:rPr lang="en-US" baseline="0" dirty="0" smtClean="0"/>
              <a:t>Underneath the covers it actually uses the std::vector.</a:t>
            </a:r>
            <a:endParaRPr lang="en-US"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39</a:t>
            </a:fld>
            <a:endParaRPr lang="en-US"/>
          </a:p>
        </p:txBody>
      </p:sp>
    </p:spTree>
    <p:extLst>
      <p:ext uri="{BB962C8B-B14F-4D97-AF65-F5344CB8AC3E}">
        <p14:creationId xmlns:p14="http://schemas.microsoft.com/office/powerpoint/2010/main" val="2466421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41</a:t>
            </a:fld>
            <a:endParaRPr lang="en-US"/>
          </a:p>
        </p:txBody>
      </p:sp>
    </p:spTree>
    <p:extLst>
      <p:ext uri="{BB962C8B-B14F-4D97-AF65-F5344CB8AC3E}">
        <p14:creationId xmlns:p14="http://schemas.microsoft.com/office/powerpoint/2010/main" val="2427067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flexible because of “stuff”</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43</a:t>
            </a:fld>
            <a:endParaRPr lang="en-US"/>
          </a:p>
        </p:txBody>
      </p:sp>
    </p:spTree>
    <p:extLst>
      <p:ext uri="{BB962C8B-B14F-4D97-AF65-F5344CB8AC3E}">
        <p14:creationId xmlns:p14="http://schemas.microsoft.com/office/powerpoint/2010/main" val="22481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a:t>
            </a:fld>
            <a:endParaRPr lang="en-US"/>
          </a:p>
        </p:txBody>
      </p:sp>
    </p:spTree>
    <p:extLst>
      <p:ext uri="{BB962C8B-B14F-4D97-AF65-F5344CB8AC3E}">
        <p14:creationId xmlns:p14="http://schemas.microsoft.com/office/powerpoint/2010/main" val="3600927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44</a:t>
            </a:fld>
            <a:endParaRPr lang="en-US"/>
          </a:p>
        </p:txBody>
      </p:sp>
    </p:spTree>
    <p:extLst>
      <p:ext uri="{BB962C8B-B14F-4D97-AF65-F5344CB8AC3E}">
        <p14:creationId xmlns:p14="http://schemas.microsoft.com/office/powerpoint/2010/main" val="4034376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Posix</a:t>
            </a:r>
            <a:r>
              <a:rPr lang="en-US" baseline="0" dirty="0" smtClean="0"/>
              <a:t> regex library comes standard with many popular </a:t>
            </a:r>
            <a:r>
              <a:rPr lang="en-US" baseline="0" dirty="0" err="1" smtClean="0"/>
              <a:t>unix</a:t>
            </a:r>
            <a:r>
              <a:rPr lang="en-US" baseline="0" dirty="0" smtClean="0"/>
              <a:t> systems</a:t>
            </a:r>
            <a:endParaRPr lang="en-US" dirty="0" smtClean="0"/>
          </a:p>
          <a:p>
            <a:pPr marL="171450" indent="-171450">
              <a:buFont typeface="Arial"/>
              <a:buChar char="•"/>
            </a:pPr>
            <a:r>
              <a:rPr lang="en-US" dirty="0" smtClean="0"/>
              <a:t>C API</a:t>
            </a:r>
          </a:p>
          <a:p>
            <a:pPr marL="171450" indent="-171450">
              <a:buFont typeface="Arial"/>
              <a:buChar char="•"/>
            </a:pPr>
            <a:r>
              <a:rPr lang="en-US" baseline="0" dirty="0" smtClean="0"/>
              <a:t>Static compiled regex needs to be initialized with non-static initializer</a:t>
            </a:r>
          </a:p>
          <a:p>
            <a:pPr marL="171450" indent="-171450">
              <a:buFont typeface="Arial"/>
              <a:buChar char="•"/>
            </a:pPr>
            <a:r>
              <a:rPr lang="en-US" baseline="0" dirty="0" smtClean="0"/>
              <a:t>Array of matches of arbitrary size needs to be passed in</a:t>
            </a:r>
          </a:p>
          <a:p>
            <a:pPr marL="628650" lvl="1" indent="-171450">
              <a:buFont typeface="Arial"/>
              <a:buChar char="•"/>
            </a:pPr>
            <a:r>
              <a:rPr lang="en-US" baseline="0" dirty="0" smtClean="0"/>
              <a:t>How big is big enough?</a:t>
            </a:r>
          </a:p>
          <a:p>
            <a:pPr marL="628650" lvl="1" indent="-171450">
              <a:buFont typeface="Arial"/>
              <a:buChar char="•"/>
            </a:pPr>
            <a:r>
              <a:rPr lang="en-US" baseline="0" dirty="0" smtClean="0"/>
              <a:t>Change regex and might need to resize; hard to keep in sync</a:t>
            </a:r>
          </a:p>
          <a:p>
            <a:pPr marL="171450" indent="-171450">
              <a:buFont typeface="Arial"/>
              <a:buChar char="•"/>
            </a:pPr>
            <a:r>
              <a:rPr lang="en-US" baseline="0" dirty="0" smtClean="0"/>
              <a:t>Getting group substrings involves icky character offsets in original string</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46</a:t>
            </a:fld>
            <a:endParaRPr lang="en-US"/>
          </a:p>
        </p:txBody>
      </p:sp>
    </p:spTree>
    <p:extLst>
      <p:ext uri="{BB962C8B-B14F-4D97-AF65-F5344CB8AC3E}">
        <p14:creationId xmlns:p14="http://schemas.microsoft.com/office/powerpoint/2010/main" val="14041550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Very popular </a:t>
            </a:r>
            <a:r>
              <a:rPr lang="en-US" dirty="0" err="1" smtClean="0"/>
              <a:t>featureful</a:t>
            </a:r>
            <a:r>
              <a:rPr lang="en-US" baseline="0" dirty="0" smtClean="0"/>
              <a:t> C-based regex </a:t>
            </a:r>
            <a:r>
              <a:rPr lang="en-US" baseline="0" dirty="0" smtClean="0"/>
              <a:t>library: Perl Compatible Regular Expressions</a:t>
            </a:r>
            <a:endParaRPr lang="en-US" dirty="0" smtClean="0"/>
          </a:p>
          <a:p>
            <a:pPr marL="171450" indent="-171450">
              <a:buFont typeface="Arial"/>
              <a:buChar char="•"/>
            </a:pPr>
            <a:r>
              <a:rPr lang="en-US" dirty="0" smtClean="0"/>
              <a:t>C API</a:t>
            </a:r>
          </a:p>
          <a:p>
            <a:pPr marL="171450" indent="-171450">
              <a:buFont typeface="Arial"/>
              <a:buChar char="•"/>
            </a:pPr>
            <a:r>
              <a:rPr lang="en-US" baseline="0" dirty="0" smtClean="0"/>
              <a:t>Static compiled regex needs to be initialized with non-static initializer</a:t>
            </a:r>
          </a:p>
          <a:p>
            <a:pPr marL="171450" indent="-171450">
              <a:buFont typeface="Arial"/>
              <a:buChar char="•"/>
            </a:pPr>
            <a:r>
              <a:rPr lang="en-US" baseline="0" dirty="0" smtClean="0"/>
              <a:t>Helper function to easily convert matches to strings</a:t>
            </a:r>
          </a:p>
          <a:p>
            <a:pPr marL="171450" indent="-171450">
              <a:buFont typeface="Arial"/>
              <a:buChar char="•"/>
            </a:pPr>
            <a:r>
              <a:rPr lang="en-US" baseline="0" dirty="0" smtClean="0"/>
              <a:t>Array of matches of arbitrary size needs to be passed in</a:t>
            </a:r>
          </a:p>
          <a:p>
            <a:pPr marL="628650" lvl="1" indent="-171450">
              <a:buFont typeface="Arial"/>
              <a:buChar char="•"/>
            </a:pPr>
            <a:r>
              <a:rPr lang="en-US" baseline="0" dirty="0" smtClean="0"/>
              <a:t>How big is big enough?</a:t>
            </a:r>
          </a:p>
          <a:p>
            <a:pPr marL="628650" lvl="1" indent="-171450">
              <a:buFont typeface="Arial"/>
              <a:buChar char="•"/>
            </a:pPr>
            <a:r>
              <a:rPr lang="en-US" baseline="0" dirty="0" smtClean="0"/>
              <a:t>Change regex and might need to resize; hard to keep in sync</a:t>
            </a:r>
          </a:p>
          <a:p>
            <a:pPr marL="171450" indent="-171450">
              <a:buFont typeface="Arial"/>
              <a:buChar char="•"/>
            </a:pPr>
            <a:r>
              <a:rPr lang="en-US" baseline="0" dirty="0" smtClean="0"/>
              <a:t>Getting group substrings involves icky character offsets in original string</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47</a:t>
            </a:fld>
            <a:endParaRPr lang="en-US"/>
          </a:p>
        </p:txBody>
      </p:sp>
    </p:spTree>
    <p:extLst>
      <p:ext uri="{BB962C8B-B14F-4D97-AF65-F5344CB8AC3E}">
        <p14:creationId xmlns:p14="http://schemas.microsoft.com/office/powerpoint/2010/main" val="2183441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Much</a:t>
            </a:r>
            <a:r>
              <a:rPr lang="en-US" baseline="0" dirty="0" smtClean="0"/>
              <a:t> simpler API as opposed to the C </a:t>
            </a:r>
            <a:r>
              <a:rPr lang="en-US" baseline="0" dirty="0" smtClean="0"/>
              <a:t>API</a:t>
            </a:r>
          </a:p>
          <a:p>
            <a:pPr marL="171450" indent="-171450">
              <a:buFont typeface="Arial"/>
              <a:buChar char="•"/>
            </a:pPr>
            <a:r>
              <a:rPr lang="en-US" baseline="0" dirty="0" smtClean="0"/>
              <a:t>Contributed by Google</a:t>
            </a:r>
            <a:endParaRPr lang="en-US" baseline="0" dirty="0" smtClean="0"/>
          </a:p>
          <a:p>
            <a:pPr marL="171450" indent="-171450">
              <a:buFont typeface="Arial"/>
              <a:buChar char="•"/>
            </a:pPr>
            <a:r>
              <a:rPr lang="en-US" baseline="0" dirty="0" smtClean="0"/>
              <a:t>Awkward interface doesn’t make use of match object like most other regex APIs to return group matching</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48</a:t>
            </a:fld>
            <a:endParaRPr lang="en-US"/>
          </a:p>
        </p:txBody>
      </p:sp>
    </p:spTree>
    <p:extLst>
      <p:ext uri="{BB962C8B-B14F-4D97-AF65-F5344CB8AC3E}">
        <p14:creationId xmlns:p14="http://schemas.microsoft.com/office/powerpoint/2010/main" val="870270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a:t>
            </a:r>
            <a:r>
              <a:rPr lang="en-US" baseline="0" dirty="0" smtClean="0"/>
              <a:t> general, the boost and std::regex code is identical, making for a smooth upgrade path</a:t>
            </a:r>
          </a:p>
          <a:p>
            <a:pPr marL="171450" indent="-171450">
              <a:buFont typeface="Arial"/>
              <a:buChar char="•"/>
            </a:pPr>
            <a:r>
              <a:rPr lang="en-US" baseline="0" dirty="0" smtClean="0"/>
              <a:t>Very simple interface, similar to many other regex syntaxes in other object-oriented languages</a:t>
            </a:r>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49</a:t>
            </a:fld>
            <a:endParaRPr lang="en-US"/>
          </a:p>
        </p:txBody>
      </p:sp>
    </p:spTree>
    <p:extLst>
      <p:ext uri="{BB962C8B-B14F-4D97-AF65-F5344CB8AC3E}">
        <p14:creationId xmlns:p14="http://schemas.microsoft.com/office/powerpoint/2010/main" val="3582230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PCRE C API (and </a:t>
            </a:r>
            <a:r>
              <a:rPr lang="en-US" dirty="0" err="1" smtClean="0"/>
              <a:t>posix</a:t>
            </a:r>
            <a:r>
              <a:rPr lang="en-US" dirty="0" smtClean="0"/>
              <a:t> C API) lacks any built in facility</a:t>
            </a:r>
            <a:r>
              <a:rPr lang="en-US" baseline="0" dirty="0" smtClean="0"/>
              <a:t> for simple regex replacement</a:t>
            </a:r>
          </a:p>
          <a:p>
            <a:pPr marL="171450" indent="-171450">
              <a:buFont typeface="Arial"/>
              <a:buChar char="•"/>
            </a:pPr>
            <a:r>
              <a:rPr lang="en-US" baseline="0" dirty="0" smtClean="0"/>
              <a:t>Doing this in C would be possible, but would require explicit character offset manipulation in C string</a:t>
            </a:r>
          </a:p>
          <a:p>
            <a:pPr marL="171450" indent="-171450">
              <a:buFont typeface="Arial"/>
              <a:buChar char="•"/>
            </a:pPr>
            <a:r>
              <a:rPr lang="en-US" baseline="0" dirty="0" smtClean="0"/>
              <a:t>Note that replacement string inserts additional text both before and after replaced match</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50</a:t>
            </a:fld>
            <a:endParaRPr lang="en-US"/>
          </a:p>
        </p:txBody>
      </p:sp>
    </p:spTree>
    <p:extLst>
      <p:ext uri="{BB962C8B-B14F-4D97-AF65-F5344CB8AC3E}">
        <p14:creationId xmlns:p14="http://schemas.microsoft.com/office/powerpoint/2010/main" val="1564874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Similar to the </a:t>
            </a:r>
            <a:r>
              <a:rPr lang="en-US" dirty="0" err="1" smtClean="0"/>
              <a:t>PCREcpp</a:t>
            </a:r>
            <a:r>
              <a:rPr lang="en-US" baseline="0" dirty="0" smtClean="0"/>
              <a:t> version, except it’s built into the compiler libraries in C++11, and compatible with them in Boost!</a:t>
            </a:r>
          </a:p>
          <a:p>
            <a:pPr marL="171450" indent="-171450">
              <a:buFont typeface="Arial"/>
              <a:buChar char="•"/>
            </a:pPr>
            <a:r>
              <a:rPr lang="en-US" baseline="0" dirty="0" smtClean="0"/>
              <a:t>Unlike </a:t>
            </a:r>
            <a:r>
              <a:rPr lang="en-US" baseline="0" dirty="0" err="1" smtClean="0"/>
              <a:t>PCREcpp</a:t>
            </a:r>
            <a:r>
              <a:rPr lang="en-US" baseline="0" dirty="0" smtClean="0"/>
              <a:t>, does not do replacement in-place, but returns new string</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51</a:t>
            </a:fld>
            <a:endParaRPr lang="en-US"/>
          </a:p>
        </p:txBody>
      </p:sp>
    </p:spTree>
    <p:extLst>
      <p:ext uri="{BB962C8B-B14F-4D97-AF65-F5344CB8AC3E}">
        <p14:creationId xmlns:p14="http://schemas.microsoft.com/office/powerpoint/2010/main" val="3582230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Range algorithms</a:t>
            </a:r>
          </a:p>
          <a:p>
            <a:endParaRPr lang="en-US" dirty="0" smtClean="0"/>
          </a:p>
          <a:p>
            <a:r>
              <a:rPr lang="en-US" dirty="0" smtClean="0"/>
              <a:t>Allow writing </a:t>
            </a:r>
            <a:r>
              <a:rPr lang="en-US" dirty="0" err="1" smtClean="0"/>
              <a:t>loopish</a:t>
            </a:r>
            <a:r>
              <a:rPr lang="en-US" dirty="0" smtClean="0"/>
              <a:t> code in a more declarative style</a:t>
            </a:r>
          </a:p>
          <a:p>
            <a:endParaRPr lang="en-US" dirty="0" smtClean="0"/>
          </a:p>
          <a:p>
            <a:r>
              <a:rPr lang="en-US" dirty="0" smtClean="0"/>
              <a:t>If</a:t>
            </a:r>
            <a:r>
              <a:rPr lang="en-US" baseline="0" dirty="0" smtClean="0"/>
              <a:t> it finds a non-digit character, the iterator won’t point to the end of the string.</a:t>
            </a:r>
            <a:endParaRPr lang="en-US" dirty="0" smtClean="0"/>
          </a:p>
          <a:p>
            <a:endParaRPr lang="en-US" dirty="0" smtClean="0"/>
          </a:p>
          <a:p>
            <a:pPr marL="0" indent="0">
              <a:buFontTx/>
              <a:buNone/>
            </a:pPr>
            <a:r>
              <a:rPr lang="en-US" dirty="0" smtClean="0"/>
              <a:t>Research new C++11 ones: (good reference http://en.cppreference.com/w/cpp/algorithm)</a:t>
            </a:r>
          </a:p>
          <a:p>
            <a:pPr marL="171450" indent="-171450">
              <a:buFontTx/>
              <a:buChar char="-"/>
            </a:pPr>
            <a:r>
              <a:rPr lang="en-US" dirty="0" err="1" smtClean="0"/>
              <a:t>find_if_not</a:t>
            </a:r>
            <a:endParaRPr lang="en-US" dirty="0" smtClean="0"/>
          </a:p>
          <a:p>
            <a:pPr marL="171450" indent="-171450">
              <a:buFontTx/>
              <a:buChar char="-"/>
            </a:pPr>
            <a:r>
              <a:rPr lang="en-US" dirty="0" err="1" smtClean="0"/>
              <a:t>all_of</a:t>
            </a:r>
            <a:endParaRPr lang="en-US" dirty="0" smtClean="0"/>
          </a:p>
          <a:p>
            <a:pPr marL="628650" lvl="1" indent="-171450">
              <a:buFontTx/>
              <a:buChar char="-"/>
            </a:pPr>
            <a:r>
              <a:rPr lang="en-US" b="1" dirty="0" smtClean="0"/>
              <a:t>Example</a:t>
            </a:r>
            <a:r>
              <a:rPr lang="en-US" dirty="0" smtClean="0"/>
              <a:t> replace the below</a:t>
            </a:r>
            <a:br>
              <a:rPr lang="en-US" dirty="0" smtClean="0"/>
            </a:br>
            <a:r>
              <a:rPr lang="en-US" dirty="0" smtClean="0"/>
              <a:t>(</a:t>
            </a:r>
            <a:r>
              <a:rPr lang="en-US" dirty="0" err="1" smtClean="0"/>
              <a:t>find_if</a:t>
            </a:r>
            <a:r>
              <a:rPr lang="en-US" dirty="0" smtClean="0"/>
              <a:t>(</a:t>
            </a:r>
            <a:r>
              <a:rPr lang="en-US" dirty="0" err="1" smtClean="0"/>
              <a:t>vec.begin</a:t>
            </a:r>
            <a:r>
              <a:rPr lang="en-US" dirty="0" smtClean="0"/>
              <a:t>(), </a:t>
            </a:r>
            <a:r>
              <a:rPr lang="en-US" dirty="0" err="1" smtClean="0"/>
              <a:t>vec.end</a:t>
            </a:r>
            <a:r>
              <a:rPr lang="en-US" dirty="0" smtClean="0"/>
              <a:t>(), !bind(&amp;</a:t>
            </a:r>
            <a:r>
              <a:rPr lang="en-US" dirty="0" err="1" smtClean="0"/>
              <a:t>isdigit</a:t>
            </a:r>
            <a:r>
              <a:rPr lang="en-US" dirty="0" smtClean="0"/>
              <a:t>&lt;char&gt;, boost::</a:t>
            </a:r>
            <a:r>
              <a:rPr lang="en-US" dirty="0" err="1" smtClean="0"/>
              <a:t>arg</a:t>
            </a:r>
            <a:r>
              <a:rPr lang="en-US" dirty="0" smtClean="0"/>
              <a:t>&lt;1&gt;(), std::locale(""))) == </a:t>
            </a:r>
            <a:r>
              <a:rPr lang="en-US" dirty="0" err="1" smtClean="0"/>
              <a:t>vec.end</a:t>
            </a:r>
            <a:r>
              <a:rPr lang="en-US" dirty="0" smtClean="0"/>
              <a:t>())</a:t>
            </a:r>
          </a:p>
          <a:p>
            <a:pPr marL="171450" lvl="0" indent="-171450">
              <a:buFontTx/>
              <a:buChar char="-"/>
            </a:pPr>
            <a:r>
              <a:rPr lang="en-US" dirty="0" err="1" smtClean="0"/>
              <a:t>copy_if</a:t>
            </a:r>
            <a:endParaRPr lang="en-US" dirty="0" smtClean="0"/>
          </a:p>
          <a:p>
            <a:pPr marL="171450" indent="-171450">
              <a:buFontTx/>
              <a:buChar char="-"/>
            </a:pPr>
            <a:endParaRPr lang="en-US" dirty="0" smtClean="0"/>
          </a:p>
          <a:p>
            <a:pPr marL="0" indent="0">
              <a:buFontTx/>
              <a:buNone/>
            </a:pPr>
            <a:r>
              <a:rPr lang="en-US" dirty="0" smtClean="0"/>
              <a:t>Boost for C++98/03:</a:t>
            </a:r>
          </a:p>
          <a:p>
            <a:pPr marL="171450" indent="-171450">
              <a:buFontTx/>
              <a:buChar char="-"/>
            </a:pPr>
            <a:r>
              <a:rPr lang="en-US" baseline="0" dirty="0" smtClean="0"/>
              <a:t>C++11</a:t>
            </a:r>
          </a:p>
          <a:p>
            <a:pPr marL="171450" indent="-171450">
              <a:buFontTx/>
              <a:buChar char="-"/>
            </a:pPr>
            <a:r>
              <a:rPr lang="en-US" baseline="0" dirty="0" smtClean="0"/>
              <a:t>General semantic cleaner ones</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53</a:t>
            </a:fld>
            <a:endParaRPr lang="en-US"/>
          </a:p>
        </p:txBody>
      </p:sp>
    </p:spTree>
    <p:extLst>
      <p:ext uri="{BB962C8B-B14F-4D97-AF65-F5344CB8AC3E}">
        <p14:creationId xmlns:p14="http://schemas.microsoft.com/office/powerpoint/2010/main" val="24053578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54</a:t>
            </a:fld>
            <a:endParaRPr lang="en-US"/>
          </a:p>
        </p:txBody>
      </p:sp>
    </p:spTree>
    <p:extLst>
      <p:ext uri="{BB962C8B-B14F-4D97-AF65-F5344CB8AC3E}">
        <p14:creationId xmlns:p14="http://schemas.microsoft.com/office/powerpoint/2010/main" val="67233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Description</a:t>
            </a:r>
            <a:r>
              <a:rPr lang="en-US" baseline="0" dirty="0" smtClean="0"/>
              <a:t> container with multiple indexes.</a:t>
            </a:r>
          </a:p>
          <a:p>
            <a:pPr marL="628650" lvl="1" indent="-171450">
              <a:buFontTx/>
              <a:buChar char="-"/>
            </a:pPr>
            <a:r>
              <a:rPr lang="en-US" baseline="0" dirty="0" smtClean="0"/>
              <a:t>Keys can be specified as unique, non unique</a:t>
            </a:r>
          </a:p>
          <a:p>
            <a:pPr marL="628650" lvl="1" indent="-171450">
              <a:buFontTx/>
              <a:buChar char="-"/>
            </a:pPr>
            <a:r>
              <a:rPr lang="en-US" baseline="0" dirty="0" smtClean="0"/>
              <a:t>Can have a single attribute, or a composite key.</a:t>
            </a:r>
          </a:p>
          <a:p>
            <a:pPr marL="171450" indent="-171450">
              <a:buFontTx/>
              <a:buChar char="-"/>
            </a:pPr>
            <a:r>
              <a:rPr lang="en-US" baseline="0" dirty="0" smtClean="0"/>
              <a:t>What we have then is the notion of primary keys, partial key searches</a:t>
            </a:r>
          </a:p>
          <a:p>
            <a:pPr marL="171450" indent="-171450">
              <a:buFontTx/>
              <a:buChar char="-"/>
            </a:pPr>
            <a:r>
              <a:rPr lang="en-US" baseline="0" dirty="0" smtClean="0"/>
              <a:t>Multi index container also features key updates for </a:t>
            </a:r>
            <a:r>
              <a:rPr lang="en-US" baseline="0" dirty="0" err="1" smtClean="0"/>
              <a:t>reindexing</a:t>
            </a:r>
            <a:r>
              <a:rPr lang="en-US" baseline="0" dirty="0" smtClean="0"/>
              <a:t> – cannot be done with standard containers</a:t>
            </a:r>
          </a:p>
          <a:p>
            <a:pPr marL="171450" indent="-171450">
              <a:buFontTx/>
              <a:buChar char="-"/>
            </a:pPr>
            <a:r>
              <a:rPr lang="en-US" baseline="0" dirty="0" smtClean="0"/>
              <a:t>Faster development than implementing your own with std::map or std::</a:t>
            </a:r>
            <a:r>
              <a:rPr lang="en-US" baseline="0" dirty="0" err="1" smtClean="0"/>
              <a:t>multimap</a:t>
            </a:r>
            <a:endParaRPr lang="en-US" baseline="0"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56</a:t>
            </a:fld>
            <a:endParaRPr lang="en-US"/>
          </a:p>
        </p:txBody>
      </p:sp>
    </p:spTree>
    <p:extLst>
      <p:ext uri="{BB962C8B-B14F-4D97-AF65-F5344CB8AC3E}">
        <p14:creationId xmlns:p14="http://schemas.microsoft.com/office/powerpoint/2010/main" val="66793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off slide…</a:t>
            </a:r>
          </a:p>
          <a:p>
            <a:endParaRPr lang="en-US" dirty="0" smtClean="0"/>
          </a:p>
          <a:p>
            <a:r>
              <a:rPr lang="en-US" dirty="0" smtClean="0"/>
              <a:t>- Hand</a:t>
            </a:r>
            <a:r>
              <a:rPr lang="en-US" baseline="0" dirty="0" smtClean="0"/>
              <a:t> off to MVL, who will discuss SBRM, a core concept in C++.</a:t>
            </a:r>
            <a:endParaRPr lang="en-US" dirty="0" smtClean="0"/>
          </a:p>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a:t>
            </a:fld>
            <a:endParaRPr lang="en-US"/>
          </a:p>
        </p:txBody>
      </p:sp>
    </p:spTree>
    <p:extLst>
      <p:ext uri="{BB962C8B-B14F-4D97-AF65-F5344CB8AC3E}">
        <p14:creationId xmlns:p14="http://schemas.microsoft.com/office/powerpoint/2010/main" val="8106749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57</a:t>
            </a:fld>
            <a:endParaRPr lang="en-US"/>
          </a:p>
        </p:txBody>
      </p:sp>
    </p:spTree>
    <p:extLst>
      <p:ext uri="{BB962C8B-B14F-4D97-AF65-F5344CB8AC3E}">
        <p14:creationId xmlns:p14="http://schemas.microsoft.com/office/powerpoint/2010/main" val="667938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59</a:t>
            </a:fld>
            <a:endParaRPr lang="en-US"/>
          </a:p>
        </p:txBody>
      </p:sp>
    </p:spTree>
    <p:extLst>
      <p:ext uri="{BB962C8B-B14F-4D97-AF65-F5344CB8AC3E}">
        <p14:creationId xmlns:p14="http://schemas.microsoft.com/office/powerpoint/2010/main" val="5037527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C++11 ‘auto’</a:t>
            </a:r>
          </a:p>
          <a:p>
            <a:pPr marL="171450" indent="-171450">
              <a:buFontTx/>
              <a:buChar char="-"/>
            </a:pPr>
            <a:r>
              <a:rPr lang="en-US" dirty="0" smtClean="0"/>
              <a:t>Auto type deduction</a:t>
            </a:r>
          </a:p>
          <a:p>
            <a:pPr marL="628650" lvl="1" indent="-171450">
              <a:buFontTx/>
              <a:buChar char="-"/>
            </a:pPr>
            <a:r>
              <a:rPr lang="en-US" dirty="0" smtClean="0"/>
              <a:t>Mainly uses template type deduction with the exception of uniform initialization.</a:t>
            </a:r>
          </a:p>
          <a:p>
            <a:pPr marL="171450" indent="-171450">
              <a:buFontTx/>
              <a:buChar char="-"/>
            </a:pPr>
            <a:r>
              <a:rPr lang="en-US" dirty="0" smtClean="0"/>
              <a:t>Available in boost</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63</a:t>
            </a:fld>
            <a:endParaRPr lang="en-US"/>
          </a:p>
        </p:txBody>
      </p:sp>
    </p:spTree>
    <p:extLst>
      <p:ext uri="{BB962C8B-B14F-4D97-AF65-F5344CB8AC3E}">
        <p14:creationId xmlns:p14="http://schemas.microsoft.com/office/powerpoint/2010/main" val="513923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Async, promise, future came from C++11 back into boost</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64</a:t>
            </a:fld>
            <a:endParaRPr lang="en-US"/>
          </a:p>
        </p:txBody>
      </p:sp>
    </p:spTree>
    <p:extLst>
      <p:ext uri="{BB962C8B-B14F-4D97-AF65-F5344CB8AC3E}">
        <p14:creationId xmlns:p14="http://schemas.microsoft.com/office/powerpoint/2010/main" val="1544913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pthreads</a:t>
            </a:r>
            <a:r>
              <a:rPr lang="en-US" baseline="0" dirty="0" smtClean="0"/>
              <a:t> </a:t>
            </a:r>
            <a:r>
              <a:rPr lang="en-US" baseline="0" dirty="0" smtClean="0"/>
              <a:t>is a solid under-pinning for must non-Windows threads implementations</a:t>
            </a:r>
          </a:p>
          <a:p>
            <a:pPr marL="171450" indent="-171450">
              <a:buFontTx/>
              <a:buChar char="-"/>
            </a:pPr>
            <a:r>
              <a:rPr lang="en-US" baseline="0" dirty="0" smtClean="0"/>
              <a:t>It is not SBRM/RAII compliant; you must explicitly initialize and unlock/</a:t>
            </a:r>
            <a:r>
              <a:rPr lang="en-US" baseline="0" dirty="0" err="1" smtClean="0"/>
              <a:t>uninitialize</a:t>
            </a:r>
            <a:r>
              <a:rPr lang="en-US" baseline="0" dirty="0" smtClean="0"/>
              <a:t>/destroy many data structures</a:t>
            </a:r>
          </a:p>
          <a:p>
            <a:pPr marL="171450" indent="-171450">
              <a:buFontTx/>
              <a:buChar char="-"/>
            </a:pPr>
            <a:r>
              <a:rPr lang="en-US" baseline="0" dirty="0" smtClean="0"/>
              <a:t>Being a C API, there is no </a:t>
            </a:r>
            <a:r>
              <a:rPr lang="en-US" baseline="0" dirty="0" err="1" smtClean="0"/>
              <a:t>templatization</a:t>
            </a:r>
            <a:r>
              <a:rPr lang="en-US" baseline="0" dirty="0" smtClean="0"/>
              <a:t> or type deduction, so argument passing is more primitive and strict</a:t>
            </a:r>
          </a:p>
          <a:p>
            <a:pPr marL="171450" indent="-171450">
              <a:buFontTx/>
              <a:buChar char="-"/>
            </a:pPr>
            <a:r>
              <a:rPr lang="en-US" baseline="0" dirty="0" smtClean="0"/>
              <a:t>It does not contain any parallels to async, future, promise, or other more sophisticated threading paradigms</a:t>
            </a:r>
          </a:p>
          <a:p>
            <a:pPr marL="0" indent="0">
              <a:buFontTx/>
              <a:buNone/>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65</a:t>
            </a:fld>
            <a:endParaRPr lang="en-US"/>
          </a:p>
        </p:txBody>
      </p:sp>
    </p:spTree>
    <p:extLst>
      <p:ext uri="{BB962C8B-B14F-4D97-AF65-F5344CB8AC3E}">
        <p14:creationId xmlns:p14="http://schemas.microsoft.com/office/powerpoint/2010/main" val="15449138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Want to do some traditional threading with a better API?</a:t>
            </a:r>
          </a:p>
          <a:p>
            <a:pPr marL="171450" indent="-171450">
              <a:buFontTx/>
              <a:buChar char="-"/>
            </a:pPr>
            <a:r>
              <a:rPr lang="en-US" baseline="0" dirty="0" smtClean="0"/>
              <a:t>Thread object corresponds 1:1 with a single thread of execution</a:t>
            </a:r>
          </a:p>
          <a:p>
            <a:pPr marL="171450" indent="-171450">
              <a:buFontTx/>
              <a:buChar char="-"/>
            </a:pPr>
            <a:r>
              <a:rPr lang="en-US" baseline="0" dirty="0" smtClean="0"/>
              <a:t>Threads must be joined after they exit; join blocks until thread exits</a:t>
            </a:r>
          </a:p>
          <a:p>
            <a:pPr marL="171450" indent="-171450">
              <a:buFontTx/>
              <a:buChar char="-"/>
            </a:pPr>
            <a:r>
              <a:rPr lang="en-US" dirty="0" smtClean="0"/>
              <a:t>Single and recursive</a:t>
            </a:r>
            <a:r>
              <a:rPr lang="en-US" baseline="0" dirty="0" smtClean="0"/>
              <a:t> </a:t>
            </a:r>
            <a:r>
              <a:rPr lang="en-US" baseline="0" dirty="0" err="1" smtClean="0"/>
              <a:t>mutex</a:t>
            </a:r>
            <a:r>
              <a:rPr lang="en-US" baseline="0" dirty="0" smtClean="0"/>
              <a:t> objects available, as well as shared (reader/writer) </a:t>
            </a:r>
            <a:r>
              <a:rPr lang="en-US" baseline="0" dirty="0" err="1" smtClean="0"/>
              <a:t>mutex</a:t>
            </a:r>
            <a:endParaRPr lang="en-US" baseline="0" dirty="0" smtClean="0"/>
          </a:p>
          <a:p>
            <a:pPr marL="171450" indent="-171450">
              <a:buFontTx/>
              <a:buChar char="-"/>
            </a:pPr>
            <a:r>
              <a:rPr lang="en-US" baseline="0" dirty="0" smtClean="0"/>
              <a:t>Unique and shared locks available</a:t>
            </a:r>
          </a:p>
          <a:p>
            <a:pPr marL="171450" indent="-171450">
              <a:buFontTx/>
              <a:buChar char="-"/>
            </a:pPr>
            <a:r>
              <a:rPr lang="en-US" baseline="0" dirty="0" smtClean="0"/>
              <a:t>Lock objects offer full SBRM/RAII behavior</a:t>
            </a:r>
          </a:p>
          <a:p>
            <a:pPr marL="171450" indent="-171450">
              <a:buFontTx/>
              <a:buChar char="-"/>
            </a:pPr>
            <a:r>
              <a:rPr lang="en-US" baseline="0" dirty="0" err="1" smtClean="0"/>
              <a:t>Call_once</a:t>
            </a:r>
            <a:r>
              <a:rPr lang="en-US" baseline="0" dirty="0" smtClean="0"/>
              <a:t>, condition variables</a:t>
            </a:r>
          </a:p>
          <a:p>
            <a:pPr marL="171450" indent="-171450">
              <a:buFontTx/>
              <a:buChar char="-"/>
            </a:pPr>
            <a:r>
              <a:rPr lang="en-US" baseline="0" dirty="0" smtClean="0"/>
              <a:t>Threading functions and classes are much more functional, allowing more </a:t>
            </a:r>
            <a:r>
              <a:rPr lang="en-US" baseline="0" dirty="0" err="1" smtClean="0"/>
              <a:t>flexability</a:t>
            </a:r>
            <a:r>
              <a:rPr lang="en-US" baseline="0" dirty="0" smtClean="0"/>
              <a:t> in parameters passed and function definition</a:t>
            </a:r>
          </a:p>
          <a:p>
            <a:pPr marL="0" indent="0">
              <a:buFontTx/>
              <a:buNone/>
            </a:pP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66</a:t>
            </a:fld>
            <a:endParaRPr lang="en-US"/>
          </a:p>
        </p:txBody>
      </p:sp>
    </p:spTree>
    <p:extLst>
      <p:ext uri="{BB962C8B-B14F-4D97-AF65-F5344CB8AC3E}">
        <p14:creationId xmlns:p14="http://schemas.microsoft.com/office/powerpoint/2010/main" val="1544913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Want to do something asynchronously without doing “thread work”?</a:t>
            </a:r>
          </a:p>
          <a:p>
            <a:pPr marL="171450" indent="-171450">
              <a:buFontTx/>
              <a:buChar char="-"/>
            </a:pPr>
            <a:r>
              <a:rPr lang="en-US" baseline="0" dirty="0" smtClean="0"/>
              <a:t>Async is a very simple way to do asynchronous work without explicitly managing threads</a:t>
            </a:r>
          </a:p>
          <a:p>
            <a:pPr marL="171450" indent="-171450">
              <a:buFontTx/>
              <a:buChar char="-"/>
            </a:pPr>
            <a:r>
              <a:rPr lang="en-US" baseline="0" dirty="0" smtClean="0"/>
              <a:t>Internally, async creates a </a:t>
            </a:r>
            <a:r>
              <a:rPr lang="en-US" baseline="0" dirty="0" err="1" smtClean="0"/>
              <a:t>packaged_task</a:t>
            </a:r>
            <a:r>
              <a:rPr lang="en-US" baseline="0" dirty="0" smtClean="0"/>
              <a:t>, with an implicit promise wrapping the worker function, and a future returned to retrieve that promise when it’s ready</a:t>
            </a:r>
          </a:p>
          <a:p>
            <a:pPr marL="171450" indent="-171450">
              <a:buFontTx/>
              <a:buChar char="-"/>
            </a:pPr>
            <a:r>
              <a:rPr lang="en-US" baseline="0" dirty="0" smtClean="0"/>
              <a:t>Runtime automatically manages thread pool to create one or more threads to execute async functions based on available resources</a:t>
            </a:r>
          </a:p>
          <a:p>
            <a:pPr marL="171450" indent="-171450">
              <a:buFontTx/>
              <a:buChar char="-"/>
            </a:pPr>
            <a:r>
              <a:rPr lang="en-US" baseline="0" dirty="0" smtClean="0"/>
              <a:t>Async </a:t>
            </a:r>
            <a:r>
              <a:rPr lang="en-US" baseline="0" dirty="0" err="1" smtClean="0"/>
              <a:t>packaged_task</a:t>
            </a:r>
            <a:r>
              <a:rPr lang="en-US" baseline="0" dirty="0" smtClean="0"/>
              <a:t> also packages exceptions thrown during execution and presents them to the caller</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67</a:t>
            </a:fld>
            <a:endParaRPr lang="en-US"/>
          </a:p>
        </p:txBody>
      </p:sp>
    </p:spTree>
    <p:extLst>
      <p:ext uri="{BB962C8B-B14F-4D97-AF65-F5344CB8AC3E}">
        <p14:creationId xmlns:p14="http://schemas.microsoft.com/office/powerpoint/2010/main" val="15449138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68</a:t>
            </a:fld>
            <a:endParaRPr lang="en-US"/>
          </a:p>
        </p:txBody>
      </p:sp>
    </p:spTree>
    <p:extLst>
      <p:ext uri="{BB962C8B-B14F-4D97-AF65-F5344CB8AC3E}">
        <p14:creationId xmlns:p14="http://schemas.microsoft.com/office/powerpoint/2010/main" val="47495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Reasons for discussing</a:t>
            </a:r>
            <a:r>
              <a:rPr lang="en-US" baseline="0" dirty="0" smtClean="0"/>
              <a:t> this: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It is one of the most important concepts in modern C++</a:t>
            </a:r>
          </a:p>
          <a:p>
            <a:pPr marL="228600" indent="-228600">
              <a:buAutoNum type="arabicPeriod"/>
            </a:pPr>
            <a:r>
              <a:rPr lang="en-US" baseline="0" dirty="0" smtClean="0"/>
              <a:t>It is fundamental to many of the modern standard libraries, including Boost</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36221757-D1BF-458A-9D5B-A75169AD1B98}" type="slidenum">
              <a:rPr lang="en-US" smtClean="0"/>
              <a:t>6</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SBRM allows you to rely on the destruction of your resources happening</a:t>
            </a:r>
            <a:r>
              <a:rPr lang="en-US" baseline="0" dirty="0" smtClean="0"/>
              <a:t> reliably, when you expect, every time.</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7</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Cleanup code is kept with the object code</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8</a:t>
            </a:fld>
            <a:endParaRPr lang="en-US"/>
          </a:p>
        </p:txBody>
      </p:sp>
    </p:spTree>
    <p:extLst>
      <p:ext uri="{BB962C8B-B14F-4D97-AF65-F5344CB8AC3E}">
        <p14:creationId xmlns:p14="http://schemas.microsoft.com/office/powerpoint/2010/main" val="3286788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Cleanup code is contained in</a:t>
            </a:r>
            <a:r>
              <a:rPr lang="en-US" baseline="0" dirty="0" smtClean="0"/>
              <a:t> one location</a:t>
            </a:r>
            <a:endParaRPr lang="en-US" dirty="0"/>
          </a:p>
        </p:txBody>
      </p:sp>
      <p:sp>
        <p:nvSpPr>
          <p:cNvPr id="4" name="Slide Number Placeholder 3"/>
          <p:cNvSpPr>
            <a:spLocks noGrp="1"/>
          </p:cNvSpPr>
          <p:nvPr>
            <p:ph type="sldNum" sz="quarter" idx="10"/>
          </p:nvPr>
        </p:nvSpPr>
        <p:spPr/>
        <p:txBody>
          <a:bodyPr/>
          <a:lstStyle/>
          <a:p>
            <a:fld id="{36221757-D1BF-458A-9D5B-A75169AD1B98}" type="slidenum">
              <a:rPr lang="en-US" smtClean="0"/>
              <a:t>9</a:t>
            </a:fld>
            <a:endParaRPr lang="en-US"/>
          </a:p>
        </p:txBody>
      </p:sp>
    </p:spTree>
    <p:extLst>
      <p:ext uri="{BB962C8B-B14F-4D97-AF65-F5344CB8AC3E}">
        <p14:creationId xmlns:p14="http://schemas.microsoft.com/office/powerpoint/2010/main" val="328678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6269F9-31DD-4929-8677-2A91D99C97AC}"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387411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269F9-31DD-4929-8677-2A91D99C97AC}"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88135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269F9-31DD-4929-8677-2A91D99C97AC}"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214149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269F9-31DD-4929-8677-2A91D99C97AC}"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146159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269F9-31DD-4929-8677-2A91D99C97AC}"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160036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6269F9-31DD-4929-8677-2A91D99C97AC}"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32830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6269F9-31DD-4929-8677-2A91D99C97AC}"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42309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269F9-31DD-4929-8677-2A91D99C97AC}"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71894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269F9-31DD-4929-8677-2A91D99C97AC}"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45832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269F9-31DD-4929-8677-2A91D99C97AC}"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363951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269F9-31DD-4929-8677-2A91D99C97AC}"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459795D-E183-4EC6-91AC-AFF26BB5062D}" type="slidenum">
              <a:rPr lang="en-US" smtClean="0"/>
              <a:t>‹#›</a:t>
            </a:fld>
            <a:endParaRPr lang="en-US"/>
          </a:p>
        </p:txBody>
      </p:sp>
    </p:spTree>
    <p:extLst>
      <p:ext uri="{BB962C8B-B14F-4D97-AF65-F5344CB8AC3E}">
        <p14:creationId xmlns:p14="http://schemas.microsoft.com/office/powerpoint/2010/main" val="162327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269F9-31DD-4929-8677-2A91D99C97AC}" type="datetimeFigureOut">
              <a:rPr lang="en-US" smtClean="0"/>
              <a:t>9/2/14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Rectangle 7"/>
          <p:cNvSpPr/>
          <p:nvPr userDrawn="1"/>
        </p:nvSpPr>
        <p:spPr>
          <a:xfrm>
            <a:off x="0" y="0"/>
            <a:ext cx="9144000" cy="415925"/>
          </a:xfrm>
          <a:prstGeom prst="rect">
            <a:avLst/>
          </a:prstGeom>
          <a:gradFill flip="none" rotWithShape="1">
            <a:gsLst>
              <a:gs pos="34000">
                <a:srgbClr val="A5072B"/>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cxnSp>
        <p:nvCxnSpPr>
          <p:cNvPr id="9" name="Straight Connector 8"/>
          <p:cNvCxnSpPr/>
          <p:nvPr userDrawn="1"/>
        </p:nvCxnSpPr>
        <p:spPr>
          <a:xfrm rot="5400000">
            <a:off x="402431" y="207169"/>
            <a:ext cx="415925" cy="1588"/>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 Box 9"/>
          <p:cNvSpPr txBox="1">
            <a:spLocks noChangeArrowheads="1"/>
          </p:cNvSpPr>
          <p:nvPr userDrawn="1"/>
        </p:nvSpPr>
        <p:spPr bwMode="auto">
          <a:xfrm>
            <a:off x="8629650" y="30163"/>
            <a:ext cx="381000" cy="261937"/>
          </a:xfrm>
          <a:prstGeom prst="rect">
            <a:avLst/>
          </a:prstGeom>
          <a:noFill/>
          <a:ln w="9525">
            <a:noFill/>
            <a:miter lim="800000"/>
            <a:headEnd/>
            <a:tailEnd/>
          </a:ln>
          <a:effectLst/>
        </p:spPr>
        <p:txBody>
          <a:bodyPr>
            <a:spAutoFit/>
          </a:bodyPr>
          <a:lstStyle/>
          <a:p>
            <a:pPr algn="r"/>
            <a:fld id="{C41D87F5-9C40-4A4E-BFED-EE2D6014E05B}" type="slidenum">
              <a:rPr lang="en-US" sz="1100">
                <a:solidFill>
                  <a:schemeClr val="bg1"/>
                </a:solidFill>
                <a:latin typeface="Arial" pitchFamily="34" charset="0"/>
                <a:cs typeface="Arial" pitchFamily="34" charset="0"/>
              </a:rPr>
              <a:pPr algn="r"/>
              <a:t>‹#›</a:t>
            </a:fld>
            <a:endParaRPr lang="en-US" sz="1100">
              <a:solidFill>
                <a:schemeClr val="bg1"/>
              </a:solidFill>
              <a:latin typeface="Arial" pitchFamily="34" charset="0"/>
              <a:cs typeface="Arial" pitchFamily="34" charset="0"/>
            </a:endParaRPr>
          </a:p>
        </p:txBody>
      </p:sp>
      <p:cxnSp>
        <p:nvCxnSpPr>
          <p:cNvPr id="11" name="Straight Connector 10"/>
          <p:cNvCxnSpPr/>
          <p:nvPr userDrawn="1"/>
        </p:nvCxnSpPr>
        <p:spPr>
          <a:xfrm rot="10800000" flipH="1">
            <a:off x="0" y="304801"/>
            <a:ext cx="9144000" cy="1587"/>
          </a:xfrm>
          <a:prstGeom prst="line">
            <a:avLst/>
          </a:prstGeom>
          <a:ln w="22225" cap="flat" cmpd="sng" algn="ctr">
            <a:solidFill>
              <a:srgbClr val="F7B23D"/>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1" descr="F5_logo.jpg"/>
          <p:cNvPicPr>
            <a:picLocks noChangeAspect="1"/>
          </p:cNvPicPr>
          <p:nvPr userDrawn="1"/>
        </p:nvPicPr>
        <p:blipFill>
          <a:blip r:embed="rId13" cstate="print"/>
          <a:srcRect/>
          <a:stretch>
            <a:fillRect/>
          </a:stretch>
        </p:blipFill>
        <p:spPr bwMode="auto">
          <a:xfrm>
            <a:off x="7010400" y="6248400"/>
            <a:ext cx="477838" cy="477838"/>
          </a:xfrm>
          <a:prstGeom prst="rect">
            <a:avLst/>
          </a:prstGeom>
          <a:noFill/>
          <a:ln w="9525">
            <a:noFill/>
            <a:miter lim="800000"/>
            <a:headEnd/>
            <a:tailEnd/>
          </a:ln>
        </p:spPr>
      </p:pic>
      <p:sp>
        <p:nvSpPr>
          <p:cNvPr id="13" name="TextBox 12"/>
          <p:cNvSpPr txBox="1"/>
          <p:nvPr userDrawn="1"/>
        </p:nvSpPr>
        <p:spPr>
          <a:xfrm>
            <a:off x="7467600" y="6248400"/>
            <a:ext cx="1454244" cy="461665"/>
          </a:xfrm>
          <a:prstGeom prst="rect">
            <a:avLst/>
          </a:prstGeom>
          <a:noFill/>
        </p:spPr>
        <p:txBody>
          <a:bodyPr wrap="none" rtlCol="0">
            <a:spAutoFit/>
          </a:bodyPr>
          <a:lstStyle/>
          <a:p>
            <a:r>
              <a:rPr lang="en-US" sz="1200" dirty="0" smtClean="0">
                <a:solidFill>
                  <a:schemeClr val="bg1">
                    <a:lumMod val="65000"/>
                  </a:schemeClr>
                </a:solidFill>
              </a:rPr>
              <a:t>Applications</a:t>
            </a:r>
          </a:p>
          <a:p>
            <a:r>
              <a:rPr lang="en-US" sz="1200" dirty="0" smtClean="0">
                <a:solidFill>
                  <a:schemeClr val="bg1">
                    <a:lumMod val="65000"/>
                  </a:schemeClr>
                </a:solidFill>
              </a:rPr>
              <a:t>Without</a:t>
            </a:r>
            <a:r>
              <a:rPr lang="en-US" sz="1200" baseline="0" dirty="0" smtClean="0">
                <a:solidFill>
                  <a:schemeClr val="bg1">
                    <a:lumMod val="65000"/>
                  </a:schemeClr>
                </a:solidFill>
              </a:rPr>
              <a:t> Constraints</a:t>
            </a:r>
            <a:endParaRPr lang="en-US" sz="1200" dirty="0">
              <a:solidFill>
                <a:schemeClr val="bg1">
                  <a:lumMod val="65000"/>
                </a:schemeClr>
              </a:solidFill>
            </a:endParaRPr>
          </a:p>
        </p:txBody>
      </p:sp>
    </p:spTree>
    <p:extLst>
      <p:ext uri="{BB962C8B-B14F-4D97-AF65-F5344CB8AC3E}">
        <p14:creationId xmlns:p14="http://schemas.microsoft.com/office/powerpoint/2010/main" val="56570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Boost – </a:t>
            </a:r>
            <a:r>
              <a:rPr lang="en-US" dirty="0"/>
              <a:t>a</a:t>
            </a:r>
            <a:r>
              <a:rPr lang="en-US" dirty="0" smtClean="0"/>
              <a:t> Bridge</a:t>
            </a:r>
            <a:br>
              <a:rPr lang="en-US" dirty="0" smtClean="0"/>
            </a:br>
            <a:r>
              <a:rPr lang="en-US" dirty="0" smtClean="0"/>
              <a:t>From C++</a:t>
            </a:r>
            <a:r>
              <a:rPr lang="en-US" dirty="0" smtClean="0"/>
              <a:t>98 </a:t>
            </a:r>
            <a:r>
              <a:rPr lang="en-US" dirty="0" smtClean="0"/>
              <a:t>to C++11</a:t>
            </a:r>
            <a:endParaRPr lang="en-US" dirty="0"/>
          </a:p>
        </p:txBody>
      </p:sp>
      <p:sp>
        <p:nvSpPr>
          <p:cNvPr id="3" name="Subtitle 2"/>
          <p:cNvSpPr>
            <a:spLocks noGrp="1"/>
          </p:cNvSpPr>
          <p:nvPr>
            <p:ph type="subTitle" idx="1"/>
          </p:nvPr>
        </p:nvSpPr>
        <p:spPr/>
        <p:txBody>
          <a:bodyPr/>
          <a:lstStyle/>
          <a:p>
            <a:r>
              <a:rPr lang="en-US" dirty="0" smtClean="0"/>
              <a:t>CPP Con 2014</a:t>
            </a:r>
          </a:p>
          <a:p>
            <a:r>
              <a:rPr lang="en-US" sz="1600" dirty="0" smtClean="0"/>
              <a:t>9/12/14</a:t>
            </a:r>
          </a:p>
          <a:p>
            <a:endParaRPr lang="en-US" sz="1600" dirty="0"/>
          </a:p>
          <a:p>
            <a:r>
              <a:rPr lang="en-US" sz="1600" dirty="0" smtClean="0"/>
              <a:t>Rachel Cheng and Michael VanLoon</a:t>
            </a:r>
          </a:p>
          <a:p>
            <a:r>
              <a:rPr lang="en-US" sz="1600" dirty="0" smtClean="0"/>
              <a:t>F5 Networks</a:t>
            </a:r>
            <a:endParaRPr lang="en-US" sz="1600" dirty="0"/>
          </a:p>
        </p:txBody>
      </p:sp>
    </p:spTree>
    <p:extLst>
      <p:ext uri="{BB962C8B-B14F-4D97-AF65-F5344CB8AC3E}">
        <p14:creationId xmlns:p14="http://schemas.microsoft.com/office/powerpoint/2010/main" val="4614169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or SBRM</a:t>
            </a:r>
            <a:br>
              <a:rPr lang="en-US" dirty="0" smtClean="0"/>
            </a:br>
            <a:r>
              <a:rPr lang="en-US" dirty="0" smtClean="0"/>
              <a:t>(Scope-Based Resource Management)</a:t>
            </a:r>
            <a:endParaRPr lang="en-US" dirty="0"/>
          </a:p>
        </p:txBody>
      </p:sp>
      <p:sp>
        <p:nvSpPr>
          <p:cNvPr id="3" name="Content Placeholder 2"/>
          <p:cNvSpPr>
            <a:spLocks noGrp="1"/>
          </p:cNvSpPr>
          <p:nvPr>
            <p:ph idx="1"/>
          </p:nvPr>
        </p:nvSpPr>
        <p:spPr/>
        <p:txBody>
          <a:bodyPr>
            <a:normAutofit/>
          </a:bodyPr>
          <a:lstStyle/>
          <a:p>
            <a:r>
              <a:rPr lang="en-US" dirty="0" smtClean="0"/>
              <a:t>Exception Safety:</a:t>
            </a:r>
          </a:p>
          <a:p>
            <a:pPr lvl="1"/>
            <a:r>
              <a:rPr lang="en-US" dirty="0" smtClean="0"/>
              <a:t>Stack-based variables will exit scope as stack is unwound following exception</a:t>
            </a:r>
          </a:p>
          <a:p>
            <a:pPr lvl="1"/>
            <a:r>
              <a:rPr lang="en-US" dirty="0" smtClean="0"/>
              <a:t>SBRM-based variables will automatically clean up resources as they exit scope</a:t>
            </a:r>
          </a:p>
        </p:txBody>
      </p:sp>
    </p:spTree>
    <p:extLst>
      <p:ext uri="{BB962C8B-B14F-4D97-AF65-F5344CB8AC3E}">
        <p14:creationId xmlns:p14="http://schemas.microsoft.com/office/powerpoint/2010/main" val="3509921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RAII/SBRM</a:t>
            </a:r>
            <a:br>
              <a:rPr lang="en-US" dirty="0" smtClean="0"/>
            </a:br>
            <a:r>
              <a:rPr lang="en-US" sz="1800" b="1" dirty="0" smtClean="0"/>
              <a:t>old and busted </a:t>
            </a:r>
            <a:r>
              <a:rPr lang="en-US" sz="1800" dirty="0" smtClean="0">
                <a:solidFill>
                  <a:schemeClr val="bg1">
                    <a:lumMod val="50000"/>
                  </a:schemeClr>
                </a:solidFill>
              </a:rPr>
              <a:t>&gt;&gt; new hotness</a:t>
            </a:r>
            <a:endParaRPr lang="en-US" sz="1800" dirty="0">
              <a:solidFill>
                <a:schemeClr val="bg1">
                  <a:lumMod val="50000"/>
                </a:schemeClr>
              </a:solidFill>
            </a:endParaRPr>
          </a:p>
        </p:txBody>
      </p:sp>
      <p:sp>
        <p:nvSpPr>
          <p:cNvPr id="4" name="Content Placeholder 3"/>
          <p:cNvSpPr>
            <a:spLocks noGrp="1"/>
          </p:cNvSpPr>
          <p:nvPr>
            <p:ph sz="half" idx="2"/>
          </p:nvPr>
        </p:nvSpPr>
        <p:spPr>
          <a:xfrm>
            <a:off x="3886200" y="1600201"/>
            <a:ext cx="5257800" cy="3886200"/>
          </a:xfrm>
          <a:ln>
            <a:noFill/>
          </a:ln>
        </p:spPr>
        <p:txBody>
          <a:bodyPr>
            <a:normAutofit/>
          </a:bodyPr>
          <a:lstStyle/>
          <a:p>
            <a:pPr marL="0" indent="0">
              <a:buNone/>
            </a:pPr>
            <a:r>
              <a:rPr lang="en-US" sz="1900" dirty="0" err="1">
                <a:solidFill>
                  <a:srgbClr val="00B050"/>
                </a:solidFill>
                <a:latin typeface="Courier New" pitchFamily="49" charset="0"/>
                <a:cs typeface="Courier New" pitchFamily="49" charset="0"/>
              </a:rPr>
              <a:t>int</a:t>
            </a:r>
            <a:r>
              <a:rPr lang="en-US" sz="1900" dirty="0">
                <a:solidFill>
                  <a:srgbClr val="00B050"/>
                </a:solidFill>
                <a:latin typeface="Courier New" pitchFamily="49" charset="0"/>
                <a:cs typeface="Courier New" pitchFamily="49" charset="0"/>
              </a:rPr>
              <a:t> </a:t>
            </a: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main(</a:t>
            </a:r>
            <a:r>
              <a:rPr lang="en-US" sz="1900" dirty="0" err="1" smtClean="0">
                <a:solidFill>
                  <a:srgbClr val="00B050"/>
                </a:solidFill>
                <a:latin typeface="Courier New" pitchFamily="49" charset="0"/>
                <a:cs typeface="Courier New" pitchFamily="49" charset="0"/>
              </a:rPr>
              <a:t>int</a:t>
            </a:r>
            <a:r>
              <a:rPr lang="en-US" sz="1900" dirty="0" smtClean="0">
                <a:latin typeface="Courier New" pitchFamily="49" charset="0"/>
                <a:cs typeface="Courier New" pitchFamily="49" charset="0"/>
              </a:rPr>
              <a:t> </a:t>
            </a:r>
            <a:r>
              <a:rPr lang="en-US" sz="1900" dirty="0" err="1">
                <a:latin typeface="Courier New" pitchFamily="49" charset="0"/>
                <a:cs typeface="Courier New" pitchFamily="49" charset="0"/>
              </a:rPr>
              <a:t>argc</a:t>
            </a:r>
            <a:r>
              <a:rPr lang="en-US" sz="1900" dirty="0">
                <a:latin typeface="Courier New" pitchFamily="49" charset="0"/>
                <a:cs typeface="Courier New" pitchFamily="49" charset="0"/>
              </a:rPr>
              <a:t>, </a:t>
            </a:r>
            <a:r>
              <a:rPr lang="en-US" sz="1900" dirty="0" err="1">
                <a:solidFill>
                  <a:srgbClr val="00B050"/>
                </a:solidFill>
                <a:latin typeface="Courier New" pitchFamily="49" charset="0"/>
                <a:cs typeface="Courier New" pitchFamily="49" charset="0"/>
              </a:rPr>
              <a:t>const</a:t>
            </a:r>
            <a:r>
              <a:rPr lang="en-US" sz="1900" dirty="0">
                <a:solidFill>
                  <a:srgbClr val="00B050"/>
                </a:solidFill>
                <a:latin typeface="Courier New" pitchFamily="49" charset="0"/>
                <a:cs typeface="Courier New" pitchFamily="49" charset="0"/>
              </a:rPr>
              <a:t> char</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argv</a:t>
            </a: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    for (</a:t>
            </a:r>
            <a:r>
              <a:rPr lang="en-US" sz="1900" dirty="0" err="1">
                <a:solidFill>
                  <a:srgbClr val="00B050"/>
                </a:solidFill>
                <a:latin typeface="Courier New" pitchFamily="49" charset="0"/>
                <a:cs typeface="Courier New" pitchFamily="49" charset="0"/>
              </a:rPr>
              <a:t>int</a:t>
            </a:r>
            <a:r>
              <a:rPr lang="en-US" sz="1900" dirty="0">
                <a:solidFill>
                  <a:srgbClr val="00B050"/>
                </a:solidFill>
                <a:latin typeface="Courier New" pitchFamily="49" charset="0"/>
                <a:cs typeface="Courier New" pitchFamily="49" charset="0"/>
              </a:rPr>
              <a:t> </a:t>
            </a:r>
            <a:r>
              <a:rPr lang="en-US" sz="1900" dirty="0">
                <a:latin typeface="Courier New" pitchFamily="49" charset="0"/>
                <a:cs typeface="Courier New" pitchFamily="49" charset="0"/>
              </a:rPr>
              <a:t>i = </a:t>
            </a:r>
            <a:r>
              <a:rPr lang="en-US" sz="1900" dirty="0">
                <a:solidFill>
                  <a:srgbClr val="C00000"/>
                </a:solidFill>
                <a:latin typeface="Courier New" pitchFamily="49" charset="0"/>
                <a:cs typeface="Courier New" pitchFamily="49" charset="0"/>
              </a:rPr>
              <a:t>0</a:t>
            </a:r>
            <a:r>
              <a:rPr lang="en-US" sz="1900" dirty="0">
                <a:latin typeface="Courier New" pitchFamily="49" charset="0"/>
                <a:cs typeface="Courier New" pitchFamily="49" charset="0"/>
              </a:rPr>
              <a:t>; i &lt; </a:t>
            </a:r>
            <a:r>
              <a:rPr lang="en-US" sz="1900" dirty="0">
                <a:solidFill>
                  <a:srgbClr val="C00000"/>
                </a:solidFill>
                <a:latin typeface="Courier New" pitchFamily="49" charset="0"/>
                <a:cs typeface="Courier New" pitchFamily="49" charset="0"/>
              </a:rPr>
              <a:t>100</a:t>
            </a:r>
            <a:r>
              <a:rPr lang="en-US" sz="1900" dirty="0">
                <a:latin typeface="Courier New" pitchFamily="49" charset="0"/>
                <a:cs typeface="Courier New" pitchFamily="49" charset="0"/>
              </a:rPr>
              <a:t>; ++i)</a:t>
            </a:r>
          </a:p>
          <a:p>
            <a:pPr marL="0" indent="0">
              <a:buNone/>
            </a:pPr>
            <a:r>
              <a:rPr lang="en-US" sz="1900" dirty="0">
                <a:latin typeface="Courier New" pitchFamily="49" charset="0"/>
                <a:cs typeface="Courier New" pitchFamily="49" charset="0"/>
              </a:rPr>
              <a:t>    {</a:t>
            </a:r>
          </a:p>
          <a:p>
            <a:pPr marL="0" indent="0">
              <a:buNone/>
            </a:pPr>
            <a:r>
              <a:rPr lang="en-US" sz="1900" b="1" dirty="0">
                <a:latin typeface="Courier New" pitchFamily="49" charset="0"/>
                <a:cs typeface="Courier New" pitchFamily="49" charset="0"/>
              </a:rPr>
              <a:t>        C* c = </a:t>
            </a:r>
            <a:r>
              <a:rPr lang="en-US" sz="1900" b="1" dirty="0">
                <a:solidFill>
                  <a:schemeClr val="accent6">
                    <a:lumMod val="75000"/>
                  </a:schemeClr>
                </a:solidFill>
                <a:latin typeface="Courier New" pitchFamily="49" charset="0"/>
                <a:cs typeface="Courier New" pitchFamily="49" charset="0"/>
              </a:rPr>
              <a:t>new</a:t>
            </a:r>
            <a:r>
              <a:rPr lang="en-US" sz="1900" b="1" dirty="0">
                <a:latin typeface="Courier New" pitchFamily="49" charset="0"/>
                <a:cs typeface="Courier New" pitchFamily="49" charset="0"/>
              </a:rPr>
              <a:t> C(i);</a:t>
            </a:r>
          </a:p>
          <a:p>
            <a:pPr marL="0" indent="0">
              <a:buNone/>
            </a:pPr>
            <a:r>
              <a:rPr lang="en-US" sz="1900" dirty="0">
                <a:latin typeface="Courier New" pitchFamily="49" charset="0"/>
                <a:cs typeface="Courier New" pitchFamily="49" charset="0"/>
              </a:rPr>
              <a:t>        </a:t>
            </a:r>
            <a:r>
              <a:rPr lang="en-US" sz="1900" dirty="0">
                <a:solidFill>
                  <a:srgbClr val="FF00FF"/>
                </a:solidFill>
                <a:latin typeface="Courier New" pitchFamily="49" charset="0"/>
                <a:cs typeface="Courier New" pitchFamily="49" charset="0"/>
              </a:rPr>
              <a:t>/* do something with c */</a:t>
            </a:r>
          </a:p>
          <a:p>
            <a:pPr marL="0" indent="0">
              <a:buNone/>
            </a:pPr>
            <a:r>
              <a:rPr lang="en-US" sz="1900" b="1" dirty="0">
                <a:latin typeface="Courier New" pitchFamily="49" charset="0"/>
                <a:cs typeface="Courier New" pitchFamily="49" charset="0"/>
              </a:rPr>
              <a:t>        </a:t>
            </a:r>
            <a:r>
              <a:rPr lang="en-US" sz="1900" b="1" dirty="0">
                <a:solidFill>
                  <a:schemeClr val="accent6">
                    <a:lumMod val="75000"/>
                  </a:schemeClr>
                </a:solidFill>
                <a:latin typeface="Courier New" pitchFamily="49" charset="0"/>
                <a:cs typeface="Courier New" pitchFamily="49" charset="0"/>
              </a:rPr>
              <a:t>delete</a:t>
            </a:r>
            <a:r>
              <a:rPr lang="en-US" sz="1900" b="1" dirty="0">
                <a:latin typeface="Courier New" pitchFamily="49" charset="0"/>
                <a:cs typeface="Courier New" pitchFamily="49" charset="0"/>
              </a:rPr>
              <a:t> c;</a:t>
            </a:r>
          </a:p>
          <a:p>
            <a:pPr marL="0" indent="0">
              <a:buNone/>
            </a:pPr>
            <a:r>
              <a:rPr lang="en-US" sz="1900" dirty="0">
                <a:latin typeface="Courier New" pitchFamily="49" charset="0"/>
                <a:cs typeface="Courier New" pitchFamily="49" charset="0"/>
              </a:rPr>
              <a:t>    }</a:t>
            </a:r>
          </a:p>
          <a:p>
            <a:pPr marL="0" indent="0">
              <a:buNone/>
            </a:pPr>
            <a:r>
              <a:rPr lang="en-US" sz="1900" dirty="0">
                <a:latin typeface="Courier New" pitchFamily="49" charset="0"/>
                <a:cs typeface="Courier New" pitchFamily="49" charset="0"/>
              </a:rPr>
              <a:t>    </a:t>
            </a:r>
            <a:r>
              <a:rPr lang="en-US" sz="1900" dirty="0">
                <a:solidFill>
                  <a:schemeClr val="accent6">
                    <a:lumMod val="75000"/>
                  </a:schemeClr>
                </a:solidFill>
                <a:latin typeface="Courier New" pitchFamily="49" charset="0"/>
                <a:cs typeface="Courier New" pitchFamily="49" charset="0"/>
              </a:rPr>
              <a:t>return</a:t>
            </a:r>
            <a:r>
              <a:rPr lang="en-US" sz="1900" dirty="0">
                <a:latin typeface="Courier New" pitchFamily="49" charset="0"/>
                <a:cs typeface="Courier New" pitchFamily="49" charset="0"/>
              </a:rPr>
              <a:t> </a:t>
            </a:r>
            <a:r>
              <a:rPr lang="en-US" sz="1900" dirty="0">
                <a:solidFill>
                  <a:srgbClr val="C00000"/>
                </a:solidFill>
                <a:latin typeface="Courier New" pitchFamily="49" charset="0"/>
                <a:cs typeface="Courier New" pitchFamily="49" charset="0"/>
              </a:rPr>
              <a:t>0</a:t>
            </a:r>
            <a:r>
              <a:rPr lang="en-US" sz="1900" dirty="0">
                <a:latin typeface="Courier New" pitchFamily="49" charset="0"/>
                <a:cs typeface="Courier New" pitchFamily="49" charset="0"/>
              </a:rPr>
              <a:t>;</a:t>
            </a:r>
          </a:p>
          <a:p>
            <a:pPr marL="0" indent="0">
              <a:buNone/>
            </a:pPr>
            <a:r>
              <a:rPr lang="en-US" sz="1900" dirty="0">
                <a:latin typeface="Courier New" pitchFamily="49" charset="0"/>
                <a:cs typeface="Courier New" pitchFamily="49" charset="0"/>
              </a:rPr>
              <a:t>}</a:t>
            </a:r>
          </a:p>
          <a:p>
            <a:endParaRPr lang="en-US" dirty="0"/>
          </a:p>
        </p:txBody>
      </p:sp>
      <p:sp>
        <p:nvSpPr>
          <p:cNvPr id="5" name="Content Placeholder 4"/>
          <p:cNvSpPr>
            <a:spLocks noGrp="1"/>
          </p:cNvSpPr>
          <p:nvPr>
            <p:ph sz="half" idx="1"/>
          </p:nvPr>
        </p:nvSpPr>
        <p:spPr>
          <a:xfrm>
            <a:off x="381000" y="1676400"/>
            <a:ext cx="3352800" cy="4525963"/>
          </a:xfrm>
        </p:spPr>
        <p:txBody>
          <a:bodyPr>
            <a:normAutofit/>
          </a:bodyPr>
          <a:lstStyle/>
          <a:p>
            <a:pPr marL="0" indent="0">
              <a:buNone/>
            </a:pPr>
            <a:r>
              <a:rPr lang="en-US" sz="1800" dirty="0">
                <a:solidFill>
                  <a:srgbClr val="00B050"/>
                </a:solidFill>
                <a:latin typeface="Courier New" pitchFamily="49" charset="0"/>
                <a:cs typeface="Courier New" pitchFamily="49" charset="0"/>
              </a:rPr>
              <a:t>class</a:t>
            </a:r>
            <a:r>
              <a:rPr lang="en-US" sz="1800" dirty="0">
                <a:latin typeface="Courier New" pitchFamily="49" charset="0"/>
                <a:cs typeface="Courier New" pitchFamily="49" charset="0"/>
              </a:rPr>
              <a:t> C</a:t>
            </a:r>
          </a:p>
          <a:p>
            <a:pPr marL="0" indent="0">
              <a:buNone/>
            </a:pPr>
            <a:r>
              <a:rPr lang="en-US" sz="1800" dirty="0">
                <a:latin typeface="Courier New" pitchFamily="49" charset="0"/>
                <a:cs typeface="Courier New" pitchFamily="49" charset="0"/>
              </a:rPr>
              <a:t>{</a:t>
            </a:r>
          </a:p>
          <a:p>
            <a:pPr marL="0" indent="0">
              <a:buNone/>
            </a:pPr>
            <a:r>
              <a:rPr lang="en-US" sz="1800" dirty="0">
                <a:solidFill>
                  <a:schemeClr val="accent6">
                    <a:lumMod val="75000"/>
                  </a:schemeClr>
                </a:solidFill>
                <a:latin typeface="Courier New" pitchFamily="49" charset="0"/>
                <a:cs typeface="Courier New" pitchFamily="49" charset="0"/>
              </a:rPr>
              <a:t>public:</a:t>
            </a:r>
          </a:p>
          <a:p>
            <a:pPr marL="0" indent="0">
              <a:buNone/>
            </a:pPr>
            <a:r>
              <a:rPr lang="en-US" sz="1800" dirty="0">
                <a:latin typeface="Courier New" pitchFamily="49" charset="0"/>
                <a:cs typeface="Courier New" pitchFamily="49" charset="0"/>
              </a:rPr>
              <a:t>    C(</a:t>
            </a:r>
            <a:r>
              <a:rPr lang="en-US" sz="1800" dirty="0" err="1">
                <a:solidFill>
                  <a:srgbClr val="00B050"/>
                </a:solidFill>
                <a:latin typeface="Courier New" pitchFamily="49" charset="0"/>
                <a:cs typeface="Courier New" pitchFamily="49" charset="0"/>
              </a:rPr>
              <a:t>int</a:t>
            </a:r>
            <a:r>
              <a:rPr lang="en-US" sz="1800" dirty="0">
                <a:latin typeface="Courier New" pitchFamily="49" charset="0"/>
                <a:cs typeface="Courier New" pitchFamily="49" charset="0"/>
              </a:rPr>
              <a:t> i): x(i) { }</a:t>
            </a:r>
          </a:p>
          <a:p>
            <a:pPr marL="0" indent="0">
              <a:buNone/>
            </a:pPr>
            <a:r>
              <a:rPr lang="en-US" sz="1800" dirty="0">
                <a:latin typeface="Courier New" pitchFamily="49" charset="0"/>
                <a:cs typeface="Courier New" pitchFamily="49" charset="0"/>
              </a:rPr>
              <a:t>    ~C() { }</a:t>
            </a:r>
          </a:p>
          <a:p>
            <a:pPr marL="0" indent="0">
              <a:buNone/>
            </a:pPr>
            <a:r>
              <a:rPr lang="en-US" sz="1800" dirty="0">
                <a:solidFill>
                  <a:schemeClr val="accent6">
                    <a:lumMod val="75000"/>
                  </a:schemeClr>
                </a:solidFill>
                <a:latin typeface="Courier New" pitchFamily="49" charset="0"/>
                <a:cs typeface="Courier New" pitchFamily="49" charset="0"/>
              </a:rPr>
              <a:t>private:</a:t>
            </a:r>
          </a:p>
          <a:p>
            <a:pPr marL="0" indent="0">
              <a:buNone/>
            </a:pPr>
            <a:r>
              <a:rPr lang="en-US" sz="1800" dirty="0">
                <a:latin typeface="Courier New" pitchFamily="49" charset="0"/>
                <a:cs typeface="Courier New" pitchFamily="49" charset="0"/>
              </a:rPr>
              <a:t>    </a:t>
            </a:r>
            <a:r>
              <a:rPr lang="en-US" sz="1800"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dirty="0">
                <a:latin typeface="Courier New" pitchFamily="49" charset="0"/>
                <a:cs typeface="Courier New" pitchFamily="49" charset="0"/>
              </a:rPr>
              <a:t>x;</a:t>
            </a:r>
          </a:p>
          <a:p>
            <a:pPr marL="0" indent="0">
              <a:buNone/>
            </a:pPr>
            <a:r>
              <a:rPr lang="en-US" sz="1800"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5106427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RAII/SBRM</a:t>
            </a:r>
            <a:br>
              <a:rPr lang="en-US" dirty="0" smtClean="0"/>
            </a:br>
            <a:r>
              <a:rPr lang="en-US" sz="1800" dirty="0" smtClean="0">
                <a:solidFill>
                  <a:srgbClr val="7F7F7F"/>
                </a:solidFill>
              </a:rPr>
              <a:t>old and busted &gt;&gt; </a:t>
            </a:r>
            <a:r>
              <a:rPr lang="en-US" sz="1800" b="1" dirty="0" smtClean="0"/>
              <a:t>new hotness</a:t>
            </a:r>
            <a:endParaRPr lang="en-US" sz="1800" b="1" dirty="0"/>
          </a:p>
        </p:txBody>
      </p:sp>
      <p:sp>
        <p:nvSpPr>
          <p:cNvPr id="4" name="Content Placeholder 3"/>
          <p:cNvSpPr>
            <a:spLocks noGrp="1"/>
          </p:cNvSpPr>
          <p:nvPr>
            <p:ph sz="half" idx="2"/>
          </p:nvPr>
        </p:nvSpPr>
        <p:spPr>
          <a:xfrm>
            <a:off x="3962400" y="1600201"/>
            <a:ext cx="5105400" cy="4114800"/>
          </a:xfrm>
        </p:spPr>
        <p:txBody>
          <a:bodyPr>
            <a:normAutofit fontScale="92500"/>
          </a:bodyPr>
          <a:lstStyle/>
          <a:p>
            <a:pPr marL="0" indent="0">
              <a:buNone/>
            </a:pPr>
            <a:r>
              <a:rPr lang="en-US" sz="2100" dirty="0" err="1">
                <a:solidFill>
                  <a:srgbClr val="00B050"/>
                </a:solidFill>
                <a:latin typeface="Courier New" pitchFamily="49" charset="0"/>
                <a:cs typeface="Courier New" pitchFamily="49" charset="0"/>
              </a:rPr>
              <a:t>int</a:t>
            </a:r>
            <a:r>
              <a:rPr lang="en-US" sz="2100" dirty="0">
                <a:solidFill>
                  <a:srgbClr val="00B050"/>
                </a:solidFill>
                <a:latin typeface="Courier New" pitchFamily="49" charset="0"/>
                <a:cs typeface="Courier New" pitchFamily="49" charset="0"/>
              </a:rPr>
              <a:t> </a:t>
            </a:r>
            <a:r>
              <a:rPr lang="en-US" sz="2100" dirty="0" smtClean="0">
                <a:latin typeface="Courier New" pitchFamily="49" charset="0"/>
                <a:cs typeface="Courier New" pitchFamily="49" charset="0"/>
              </a:rPr>
              <a:t/>
            </a:r>
            <a:br>
              <a:rPr lang="en-US" sz="2100" dirty="0" smtClean="0">
                <a:latin typeface="Courier New" pitchFamily="49" charset="0"/>
                <a:cs typeface="Courier New" pitchFamily="49" charset="0"/>
              </a:rPr>
            </a:br>
            <a:r>
              <a:rPr lang="en-US" sz="2100" dirty="0" smtClean="0">
                <a:latin typeface="Courier New" pitchFamily="49" charset="0"/>
                <a:cs typeface="Courier New" pitchFamily="49" charset="0"/>
              </a:rPr>
              <a:t>main(</a:t>
            </a:r>
            <a:r>
              <a:rPr lang="en-US" sz="2100" dirty="0" err="1" smtClean="0">
                <a:solidFill>
                  <a:srgbClr val="00B050"/>
                </a:solidFill>
                <a:latin typeface="Courier New" pitchFamily="49" charset="0"/>
                <a:cs typeface="Courier New" pitchFamily="49" charset="0"/>
              </a:rPr>
              <a:t>int</a:t>
            </a:r>
            <a:r>
              <a:rPr lang="en-US" sz="2100" dirty="0" smtClean="0">
                <a:latin typeface="Courier New" pitchFamily="49" charset="0"/>
                <a:cs typeface="Courier New" pitchFamily="49" charset="0"/>
              </a:rPr>
              <a:t> </a:t>
            </a:r>
            <a:r>
              <a:rPr lang="en-US" sz="2100" dirty="0" err="1">
                <a:latin typeface="Courier New" pitchFamily="49" charset="0"/>
                <a:cs typeface="Courier New" pitchFamily="49" charset="0"/>
              </a:rPr>
              <a:t>argc</a:t>
            </a:r>
            <a:r>
              <a:rPr lang="en-US" sz="2100" dirty="0">
                <a:latin typeface="Courier New" pitchFamily="49" charset="0"/>
                <a:cs typeface="Courier New" pitchFamily="49" charset="0"/>
              </a:rPr>
              <a:t>, </a:t>
            </a:r>
            <a:r>
              <a:rPr lang="en-US" sz="2100" dirty="0" err="1">
                <a:solidFill>
                  <a:srgbClr val="00B050"/>
                </a:solidFill>
                <a:latin typeface="Courier New" pitchFamily="49" charset="0"/>
                <a:cs typeface="Courier New" pitchFamily="49" charset="0"/>
              </a:rPr>
              <a:t>const</a:t>
            </a:r>
            <a:r>
              <a:rPr lang="en-US" sz="2100" dirty="0">
                <a:solidFill>
                  <a:srgbClr val="00B050"/>
                </a:solidFill>
                <a:latin typeface="Courier New" pitchFamily="49" charset="0"/>
                <a:cs typeface="Courier New" pitchFamily="49" charset="0"/>
              </a:rPr>
              <a:t> </a:t>
            </a:r>
            <a:r>
              <a:rPr lang="en-US" sz="2100" dirty="0" smtClean="0">
                <a:solidFill>
                  <a:srgbClr val="00B050"/>
                </a:solidFill>
                <a:latin typeface="Courier New" pitchFamily="49" charset="0"/>
                <a:cs typeface="Courier New" pitchFamily="49" charset="0"/>
              </a:rPr>
              <a:t>char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argv</a:t>
            </a: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    </a:t>
            </a:r>
            <a:r>
              <a:rPr lang="en-US" sz="2100" dirty="0">
                <a:solidFill>
                  <a:schemeClr val="accent6">
                    <a:lumMod val="75000"/>
                  </a:schemeClr>
                </a:solidFill>
                <a:latin typeface="Courier New" pitchFamily="49" charset="0"/>
                <a:cs typeface="Courier New" pitchFamily="49" charset="0"/>
              </a:rPr>
              <a:t>for</a:t>
            </a:r>
            <a:r>
              <a:rPr lang="en-US" sz="2100" dirty="0">
                <a:latin typeface="Courier New" pitchFamily="49" charset="0"/>
                <a:cs typeface="Courier New" pitchFamily="49" charset="0"/>
              </a:rPr>
              <a:t> (</a:t>
            </a:r>
            <a:r>
              <a:rPr lang="en-US" sz="2100" dirty="0" err="1">
                <a:solidFill>
                  <a:srgbClr val="00B050"/>
                </a:solidFill>
                <a:latin typeface="Courier New" pitchFamily="49" charset="0"/>
                <a:cs typeface="Courier New" pitchFamily="49" charset="0"/>
              </a:rPr>
              <a:t>int</a:t>
            </a:r>
            <a:r>
              <a:rPr lang="en-US" sz="2100" dirty="0">
                <a:solidFill>
                  <a:srgbClr val="00B050"/>
                </a:solidFill>
                <a:latin typeface="Courier New" pitchFamily="49" charset="0"/>
                <a:cs typeface="Courier New" pitchFamily="49" charset="0"/>
              </a:rPr>
              <a:t> </a:t>
            </a:r>
            <a:r>
              <a:rPr lang="en-US" sz="2100" dirty="0">
                <a:latin typeface="Courier New" pitchFamily="49" charset="0"/>
                <a:cs typeface="Courier New" pitchFamily="49" charset="0"/>
              </a:rPr>
              <a:t>i = </a:t>
            </a:r>
            <a:r>
              <a:rPr lang="en-US" sz="2100" dirty="0">
                <a:solidFill>
                  <a:srgbClr val="C00000"/>
                </a:solidFill>
                <a:latin typeface="Courier New" pitchFamily="49" charset="0"/>
                <a:cs typeface="Courier New" pitchFamily="49" charset="0"/>
              </a:rPr>
              <a:t>0</a:t>
            </a:r>
            <a:r>
              <a:rPr lang="en-US" sz="2100" dirty="0">
                <a:latin typeface="Courier New" pitchFamily="49" charset="0"/>
                <a:cs typeface="Courier New" pitchFamily="49" charset="0"/>
              </a:rPr>
              <a:t>; i &lt; </a:t>
            </a:r>
            <a:r>
              <a:rPr lang="en-US" sz="2100" dirty="0">
                <a:solidFill>
                  <a:srgbClr val="C00000"/>
                </a:solidFill>
                <a:latin typeface="Courier New" pitchFamily="49" charset="0"/>
                <a:cs typeface="Courier New" pitchFamily="49" charset="0"/>
              </a:rPr>
              <a:t>100</a:t>
            </a:r>
            <a:r>
              <a:rPr lang="en-US" sz="2100" dirty="0">
                <a:latin typeface="Courier New" pitchFamily="49" charset="0"/>
                <a:cs typeface="Courier New" pitchFamily="49" charset="0"/>
              </a:rPr>
              <a:t>; ++i)</a:t>
            </a:r>
          </a:p>
          <a:p>
            <a:pPr marL="0" indent="0">
              <a:buNone/>
            </a:pPr>
            <a:r>
              <a:rPr lang="en-US" sz="2100" dirty="0">
                <a:latin typeface="Courier New" pitchFamily="49" charset="0"/>
                <a:cs typeface="Courier New" pitchFamily="49" charset="0"/>
              </a:rPr>
              <a:t>    {</a:t>
            </a:r>
          </a:p>
          <a:p>
            <a:pPr marL="0" indent="0">
              <a:buNone/>
            </a:pPr>
            <a:r>
              <a:rPr lang="en-US" sz="2100" b="1" dirty="0">
                <a:latin typeface="Courier New" pitchFamily="49" charset="0"/>
                <a:cs typeface="Courier New" pitchFamily="49" charset="0"/>
              </a:rPr>
              <a:t>        SBRM cc(</a:t>
            </a:r>
            <a:r>
              <a:rPr lang="en-US" sz="2100" b="1" dirty="0">
                <a:solidFill>
                  <a:schemeClr val="accent6">
                    <a:lumMod val="75000"/>
                  </a:schemeClr>
                </a:solidFill>
                <a:latin typeface="Courier New" pitchFamily="49" charset="0"/>
                <a:cs typeface="Courier New" pitchFamily="49" charset="0"/>
              </a:rPr>
              <a:t>new</a:t>
            </a:r>
            <a:r>
              <a:rPr lang="en-US" sz="2100" b="1" dirty="0">
                <a:latin typeface="Courier New" pitchFamily="49" charset="0"/>
                <a:cs typeface="Courier New" pitchFamily="49" charset="0"/>
              </a:rPr>
              <a:t> C(i));</a:t>
            </a:r>
          </a:p>
          <a:p>
            <a:pPr marL="0" indent="0">
              <a:buNone/>
            </a:pPr>
            <a:r>
              <a:rPr lang="en-US" sz="2100" dirty="0">
                <a:latin typeface="Courier New" pitchFamily="49" charset="0"/>
                <a:cs typeface="Courier New" pitchFamily="49" charset="0"/>
              </a:rPr>
              <a:t>        C* c = cc;</a:t>
            </a:r>
          </a:p>
          <a:p>
            <a:pPr marL="0" indent="0">
              <a:buNone/>
            </a:pPr>
            <a:r>
              <a:rPr lang="en-US" sz="2100" dirty="0">
                <a:latin typeface="Courier New" pitchFamily="49" charset="0"/>
                <a:cs typeface="Courier New" pitchFamily="49" charset="0"/>
              </a:rPr>
              <a:t>        </a:t>
            </a:r>
            <a:r>
              <a:rPr lang="en-US" sz="2100" dirty="0">
                <a:solidFill>
                  <a:srgbClr val="FF00FF"/>
                </a:solidFill>
                <a:latin typeface="Courier New" pitchFamily="49" charset="0"/>
                <a:cs typeface="Courier New" pitchFamily="49" charset="0"/>
              </a:rPr>
              <a:t>/* do something with c */</a:t>
            </a:r>
          </a:p>
          <a:p>
            <a:pPr marL="0" indent="0">
              <a:buNone/>
            </a:pPr>
            <a:r>
              <a:rPr lang="en-US" sz="2100" dirty="0">
                <a:latin typeface="Courier New" pitchFamily="49" charset="0"/>
                <a:cs typeface="Courier New" pitchFamily="49" charset="0"/>
              </a:rPr>
              <a:t>    }</a:t>
            </a:r>
          </a:p>
          <a:p>
            <a:pPr marL="0" indent="0">
              <a:buNone/>
            </a:pPr>
            <a:r>
              <a:rPr lang="en-US" sz="2100" dirty="0">
                <a:latin typeface="Courier New" pitchFamily="49" charset="0"/>
                <a:cs typeface="Courier New" pitchFamily="49" charset="0"/>
              </a:rPr>
              <a:t>    </a:t>
            </a:r>
            <a:r>
              <a:rPr lang="en-US" sz="2100" dirty="0">
                <a:solidFill>
                  <a:schemeClr val="accent6">
                    <a:lumMod val="75000"/>
                  </a:schemeClr>
                </a:solidFill>
                <a:latin typeface="Courier New" pitchFamily="49" charset="0"/>
                <a:cs typeface="Courier New" pitchFamily="49" charset="0"/>
              </a:rPr>
              <a:t>return</a:t>
            </a:r>
            <a:r>
              <a:rPr lang="en-US" sz="2100" dirty="0">
                <a:latin typeface="Courier New" pitchFamily="49" charset="0"/>
                <a:cs typeface="Courier New" pitchFamily="49" charset="0"/>
              </a:rPr>
              <a:t> </a:t>
            </a:r>
            <a:r>
              <a:rPr lang="en-US" sz="2100" dirty="0">
                <a:solidFill>
                  <a:srgbClr val="C00000"/>
                </a:solidFill>
                <a:latin typeface="Courier New" pitchFamily="49" charset="0"/>
                <a:cs typeface="Courier New" pitchFamily="49" charset="0"/>
              </a:rPr>
              <a:t>0</a:t>
            </a: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a:t>
            </a:r>
          </a:p>
          <a:p>
            <a:endParaRPr lang="en-US" dirty="0"/>
          </a:p>
        </p:txBody>
      </p:sp>
      <p:sp>
        <p:nvSpPr>
          <p:cNvPr id="5" name="TextBox 4"/>
          <p:cNvSpPr txBox="1"/>
          <p:nvPr/>
        </p:nvSpPr>
        <p:spPr>
          <a:xfrm>
            <a:off x="228600" y="1676400"/>
            <a:ext cx="3429000" cy="4247317"/>
          </a:xfrm>
          <a:prstGeom prst="rect">
            <a:avLst/>
          </a:prstGeom>
          <a:noFill/>
        </p:spPr>
        <p:txBody>
          <a:bodyPr wrap="square" rtlCol="0">
            <a:spAutoFit/>
          </a:bodyPr>
          <a:lstStyle/>
          <a:p>
            <a:r>
              <a:rPr lang="en-US" dirty="0">
                <a:solidFill>
                  <a:srgbClr val="00B050"/>
                </a:solidFill>
                <a:latin typeface="Courier New" pitchFamily="49" charset="0"/>
                <a:cs typeface="Courier New" pitchFamily="49" charset="0"/>
              </a:rPr>
              <a:t>class</a:t>
            </a:r>
            <a:r>
              <a:rPr lang="en-US" dirty="0">
                <a:latin typeface="Courier New" pitchFamily="49" charset="0"/>
                <a:cs typeface="Courier New" pitchFamily="49" charset="0"/>
              </a:rPr>
              <a:t> C;</a:t>
            </a:r>
          </a:p>
          <a:p>
            <a:endParaRPr lang="en-US" dirty="0">
              <a:latin typeface="Courier New" pitchFamily="49" charset="0"/>
              <a:cs typeface="Courier New" pitchFamily="49" charset="0"/>
            </a:endParaRPr>
          </a:p>
          <a:p>
            <a:r>
              <a:rPr lang="en-US" dirty="0">
                <a:solidFill>
                  <a:srgbClr val="00B050"/>
                </a:solidFill>
                <a:latin typeface="Courier New" pitchFamily="49" charset="0"/>
                <a:cs typeface="Courier New" pitchFamily="49" charset="0"/>
              </a:rPr>
              <a:t>class</a:t>
            </a:r>
            <a:r>
              <a:rPr lang="en-US" dirty="0">
                <a:latin typeface="Courier New" pitchFamily="49" charset="0"/>
                <a:cs typeface="Courier New" pitchFamily="49" charset="0"/>
              </a:rPr>
              <a:t> SBRM</a:t>
            </a:r>
          </a:p>
          <a:p>
            <a:r>
              <a:rPr lang="en-US" dirty="0">
                <a:latin typeface="Courier New" pitchFamily="49" charset="0"/>
                <a:cs typeface="Courier New" pitchFamily="49" charset="0"/>
              </a:rPr>
              <a:t>{</a:t>
            </a:r>
          </a:p>
          <a:p>
            <a:r>
              <a:rPr lang="en-US" dirty="0">
                <a:solidFill>
                  <a:schemeClr val="accent6">
                    <a:lumMod val="75000"/>
                  </a:schemeClr>
                </a:solidFill>
                <a:latin typeface="Courier New" pitchFamily="49" charset="0"/>
                <a:cs typeface="Courier New" pitchFamily="49" charset="0"/>
              </a:rPr>
              <a:t>public:</a:t>
            </a:r>
          </a:p>
          <a:p>
            <a:r>
              <a:rPr lang="en-US" dirty="0">
                <a:latin typeface="Courier New" pitchFamily="49" charset="0"/>
                <a:cs typeface="Courier New" pitchFamily="49" charset="0"/>
              </a:rPr>
              <a:t>    SBRM(C* c): pc(c) </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 </a:t>
            </a:r>
            <a:r>
              <a:rPr lang="en-US" dirty="0">
                <a:latin typeface="Courier New" pitchFamily="49" charset="0"/>
                <a:cs typeface="Courier New" pitchFamily="49" charset="0"/>
              </a:rPr>
              <a:t>}</a:t>
            </a:r>
          </a:p>
          <a:p>
            <a:r>
              <a:rPr lang="en-US" dirty="0">
                <a:latin typeface="Courier New" pitchFamily="49" charset="0"/>
                <a:cs typeface="Courier New" pitchFamily="49" charset="0"/>
              </a:rPr>
              <a:t>    ~SBRM() </a:t>
            </a:r>
            <a:endParaRPr lang="en-US"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 </a:t>
            </a:r>
            <a:r>
              <a:rPr lang="en-US" b="1" dirty="0">
                <a:latin typeface="Courier New" pitchFamily="49" charset="0"/>
                <a:cs typeface="Courier New" pitchFamily="49" charset="0"/>
              </a:rPr>
              <a:t>delete pc; }</a:t>
            </a:r>
          </a:p>
          <a:p>
            <a:r>
              <a:rPr lang="en-US" dirty="0">
                <a:latin typeface="Courier New" pitchFamily="49" charset="0"/>
                <a:cs typeface="Courier New" pitchFamily="49" charset="0"/>
              </a:rPr>
              <a:t>    operator C*() </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 </a:t>
            </a:r>
            <a:r>
              <a:rPr lang="en-US" dirty="0">
                <a:latin typeface="Courier New" pitchFamily="49" charset="0"/>
                <a:cs typeface="Courier New" pitchFamily="49" charset="0"/>
              </a:rPr>
              <a:t>return pc; }</a:t>
            </a:r>
          </a:p>
          <a:p>
            <a:r>
              <a:rPr lang="en-US" dirty="0">
                <a:solidFill>
                  <a:schemeClr val="accent6">
                    <a:lumMod val="75000"/>
                  </a:schemeClr>
                </a:solidFill>
                <a:latin typeface="Courier New" pitchFamily="49" charset="0"/>
                <a:cs typeface="Courier New" pitchFamily="49" charset="0"/>
              </a:rPr>
              <a:t>private:</a:t>
            </a:r>
          </a:p>
          <a:p>
            <a:r>
              <a:rPr lang="en-US" dirty="0">
                <a:latin typeface="Courier New" pitchFamily="49" charset="0"/>
                <a:cs typeface="Courier New" pitchFamily="49" charset="0"/>
              </a:rPr>
              <a:t>    C* pc;</a:t>
            </a:r>
          </a:p>
          <a:p>
            <a:r>
              <a:rPr lang="en-US"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38784148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 the toolbox</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Boost::scoped_ptr and std::unique_ptr (C++11)</a:t>
            </a:r>
          </a:p>
          <a:p>
            <a:r>
              <a:rPr lang="en-US" dirty="0" smtClean="0"/>
              <a:t>shared_ptr, with make_shared and enable_shared_from_this</a:t>
            </a:r>
          </a:p>
          <a:p>
            <a:r>
              <a:rPr lang="en-US" dirty="0" smtClean="0"/>
              <a:t>weak_ptr</a:t>
            </a:r>
          </a:p>
        </p:txBody>
      </p:sp>
    </p:spTree>
    <p:extLst>
      <p:ext uri="{BB962C8B-B14F-4D97-AF65-F5344CB8AC3E}">
        <p14:creationId xmlns:p14="http://schemas.microsoft.com/office/powerpoint/2010/main" val="36900827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 what they can do</a:t>
            </a:r>
            <a:endParaRPr lang="en-US" dirty="0"/>
          </a:p>
        </p:txBody>
      </p:sp>
      <p:sp>
        <p:nvSpPr>
          <p:cNvPr id="3" name="Content Placeholder 2"/>
          <p:cNvSpPr>
            <a:spLocks noGrp="1"/>
          </p:cNvSpPr>
          <p:nvPr>
            <p:ph idx="1"/>
          </p:nvPr>
        </p:nvSpPr>
        <p:spPr>
          <a:xfrm>
            <a:off x="457200" y="1600200"/>
            <a:ext cx="8305800" cy="4525963"/>
          </a:xfrm>
        </p:spPr>
        <p:txBody>
          <a:bodyPr>
            <a:normAutofit fontScale="92500"/>
          </a:bodyPr>
          <a:lstStyle/>
          <a:p>
            <a:r>
              <a:rPr lang="en-US" dirty="0" smtClean="0"/>
              <a:t>Features</a:t>
            </a:r>
          </a:p>
          <a:p>
            <a:pPr lvl="1"/>
            <a:r>
              <a:rPr lang="en-US" dirty="0" smtClean="0"/>
              <a:t>SBRM/RAII, with all its benefits</a:t>
            </a:r>
          </a:p>
          <a:p>
            <a:pPr lvl="1"/>
            <a:r>
              <a:rPr lang="en-US" dirty="0" smtClean="0"/>
              <a:t>Custom deleters</a:t>
            </a:r>
            <a:r>
              <a:rPr lang="en-US" dirty="0"/>
              <a:t> </a:t>
            </a:r>
            <a:r>
              <a:rPr lang="en-US" dirty="0" smtClean="0"/>
              <a:t>– not just new/delete!</a:t>
            </a:r>
          </a:p>
          <a:p>
            <a:pPr lvl="1"/>
            <a:r>
              <a:rPr lang="en-US" dirty="0" smtClean="0"/>
              <a:t>Reference counted in some cases</a:t>
            </a:r>
          </a:p>
          <a:p>
            <a:pPr lvl="1"/>
            <a:r>
              <a:rPr lang="en-US" dirty="0" smtClean="0"/>
              <a:t>Guarantee of deterministic delete</a:t>
            </a:r>
          </a:p>
          <a:p>
            <a:r>
              <a:rPr lang="en-US" dirty="0" smtClean="0"/>
              <a:t>Benefits</a:t>
            </a:r>
          </a:p>
          <a:p>
            <a:pPr lvl="1"/>
            <a:r>
              <a:rPr lang="en-US" dirty="0" smtClean="0"/>
              <a:t>No more memory leaks or multiple frees</a:t>
            </a:r>
          </a:p>
          <a:p>
            <a:pPr lvl="1"/>
            <a:r>
              <a:rPr lang="en-US" dirty="0" smtClean="0"/>
              <a:t>Code easier to read, easier to maintain, with less bugs</a:t>
            </a:r>
          </a:p>
          <a:p>
            <a:pPr lvl="1"/>
            <a:r>
              <a:rPr lang="en-US" dirty="0" smtClean="0"/>
              <a:t>Simpler code logic; no messy ownership tracking</a:t>
            </a:r>
          </a:p>
        </p:txBody>
      </p:sp>
    </p:spTree>
    <p:extLst>
      <p:ext uri="{BB962C8B-B14F-4D97-AF65-F5344CB8AC3E}">
        <p14:creationId xmlns:p14="http://schemas.microsoft.com/office/powerpoint/2010/main" val="15050202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Best Practices</a:t>
            </a:r>
            <a:endParaRPr lang="en-US" dirty="0"/>
          </a:p>
        </p:txBody>
      </p:sp>
      <p:sp>
        <p:nvSpPr>
          <p:cNvPr id="3" name="Content Placeholder 2"/>
          <p:cNvSpPr>
            <a:spLocks noGrp="1"/>
          </p:cNvSpPr>
          <p:nvPr>
            <p:ph idx="1"/>
          </p:nvPr>
        </p:nvSpPr>
        <p:spPr>
          <a:xfrm>
            <a:off x="457200" y="1447800"/>
            <a:ext cx="8305800" cy="4876800"/>
          </a:xfrm>
        </p:spPr>
        <p:txBody>
          <a:bodyPr>
            <a:normAutofit fontScale="77500" lnSpcReduction="20000"/>
          </a:bodyPr>
          <a:lstStyle/>
          <a:p>
            <a:r>
              <a:rPr lang="en-US" dirty="0" smtClean="0"/>
              <a:t>Avoid explicit new/delete whenever possible</a:t>
            </a:r>
          </a:p>
          <a:p>
            <a:pPr lvl="1"/>
            <a:r>
              <a:rPr lang="en-US" dirty="0" smtClean="0"/>
              <a:t>e.g. make_shared, make_unique, or custom factory</a:t>
            </a:r>
          </a:p>
          <a:p>
            <a:r>
              <a:rPr lang="en-US" dirty="0" smtClean="0"/>
              <a:t>Avoid delete except for exceptional circumstances</a:t>
            </a:r>
          </a:p>
          <a:p>
            <a:pPr lvl="1"/>
            <a:r>
              <a:rPr lang="en-US" dirty="0" smtClean="0"/>
              <a:t>It’s a sign you need to re-think pointer handling code</a:t>
            </a:r>
          </a:p>
          <a:p>
            <a:pPr lvl="1"/>
            <a:r>
              <a:rPr lang="en-US" dirty="0" smtClean="0"/>
              <a:t>It’s easy to forget</a:t>
            </a:r>
          </a:p>
          <a:p>
            <a:pPr lvl="1"/>
            <a:r>
              <a:rPr lang="en-US" dirty="0" smtClean="0"/>
              <a:t>It’s easy to </a:t>
            </a:r>
            <a:r>
              <a:rPr lang="en-US" dirty="0" smtClean="0"/>
              <a:t>accidentally maintain </a:t>
            </a:r>
            <a:r>
              <a:rPr lang="en-US" dirty="0" smtClean="0"/>
              <a:t>around</a:t>
            </a:r>
          </a:p>
          <a:p>
            <a:r>
              <a:rPr lang="en-US" dirty="0" smtClean="0"/>
              <a:t>Avoid handling raw pointers whenever possible</a:t>
            </a:r>
          </a:p>
          <a:p>
            <a:pPr lvl="1"/>
            <a:r>
              <a:rPr lang="en-US" dirty="0" smtClean="0"/>
              <a:t>Put them into a container as soon as you get them</a:t>
            </a:r>
          </a:p>
          <a:p>
            <a:pPr lvl="1"/>
            <a:r>
              <a:rPr lang="en-US" dirty="0" smtClean="0"/>
              <a:t>Even b</a:t>
            </a:r>
            <a:r>
              <a:rPr lang="en-US" dirty="0" smtClean="0"/>
              <a:t>etter</a:t>
            </a:r>
            <a:r>
              <a:rPr lang="en-US" dirty="0"/>
              <a:t>:</a:t>
            </a:r>
            <a:r>
              <a:rPr lang="en-US" dirty="0" smtClean="0"/>
              <a:t> </a:t>
            </a:r>
            <a:r>
              <a:rPr lang="en-US" dirty="0" smtClean="0"/>
              <a:t>use make_shared or make_unique</a:t>
            </a:r>
            <a:endParaRPr lang="en-US" dirty="0"/>
          </a:p>
          <a:p>
            <a:r>
              <a:rPr lang="en-US" dirty="0" smtClean="0"/>
              <a:t>How?</a:t>
            </a:r>
          </a:p>
          <a:p>
            <a:pPr lvl="1"/>
            <a:r>
              <a:rPr lang="en-US" dirty="0" smtClean="0"/>
              <a:t>Boost::scoped_ptr or std::unique_ptr</a:t>
            </a:r>
          </a:p>
          <a:p>
            <a:pPr lvl="1"/>
            <a:r>
              <a:rPr lang="en-US" dirty="0" smtClean="0"/>
              <a:t>shared_ptr</a:t>
            </a:r>
          </a:p>
          <a:p>
            <a:pPr lvl="1"/>
            <a:r>
              <a:rPr lang="en-US" dirty="0" smtClean="0"/>
              <a:t>Custom container of your own design</a:t>
            </a:r>
          </a:p>
        </p:txBody>
      </p:sp>
    </p:spTree>
    <p:extLst>
      <p:ext uri="{BB962C8B-B14F-4D97-AF65-F5344CB8AC3E}">
        <p14:creationId xmlns:p14="http://schemas.microsoft.com/office/powerpoint/2010/main" val="13658476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boost::scoped_ptr and</a:t>
            </a:r>
            <a:br>
              <a:rPr lang="en-US" dirty="0" smtClean="0"/>
            </a:br>
            <a:r>
              <a:rPr lang="en-US" dirty="0" smtClean="0"/>
              <a:t>std::unique_ptr</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r>
              <a:rPr lang="en-US" dirty="0" smtClean="0"/>
              <a:t>Both adhere to SBRM/RAII principles</a:t>
            </a:r>
          </a:p>
          <a:p>
            <a:r>
              <a:rPr lang="en-US" dirty="0" smtClean="0"/>
              <a:t>Both appropriate for managing local, scope-based resources</a:t>
            </a:r>
          </a:p>
          <a:p>
            <a:r>
              <a:rPr lang="en-US" dirty="0" smtClean="0"/>
              <a:t>Both actively prevent unintentional sharing of resource</a:t>
            </a:r>
          </a:p>
          <a:p>
            <a:r>
              <a:rPr lang="en-US" dirty="0"/>
              <a:t>Both are faster and simpler than shared_ptr</a:t>
            </a:r>
          </a:p>
          <a:p>
            <a:r>
              <a:rPr lang="en-US" dirty="0" smtClean="0"/>
              <a:t>Prefer unique_ptr if you have it.  If not, scoped_ptr and shared_ptr solve many of the same problems.</a:t>
            </a:r>
          </a:p>
        </p:txBody>
      </p:sp>
    </p:spTree>
    <p:extLst>
      <p:ext uri="{BB962C8B-B14F-4D97-AF65-F5344CB8AC3E}">
        <p14:creationId xmlns:p14="http://schemas.microsoft.com/office/powerpoint/2010/main" val="7812373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boost::scoped_ptr</a:t>
            </a:r>
            <a:endParaRPr lang="en-US" dirty="0"/>
          </a:p>
        </p:txBody>
      </p:sp>
      <p:sp>
        <p:nvSpPr>
          <p:cNvPr id="3" name="Content Placeholder 2"/>
          <p:cNvSpPr>
            <a:spLocks noGrp="1"/>
          </p:cNvSpPr>
          <p:nvPr>
            <p:ph idx="1"/>
          </p:nvPr>
        </p:nvSpPr>
        <p:spPr>
          <a:xfrm>
            <a:off x="457200" y="1600200"/>
            <a:ext cx="8305800" cy="4525963"/>
          </a:xfrm>
        </p:spPr>
        <p:txBody>
          <a:bodyPr>
            <a:normAutofit/>
          </a:bodyPr>
          <a:lstStyle/>
          <a:p>
            <a:r>
              <a:rPr lang="en-US" dirty="0" smtClean="0"/>
              <a:t>Available in boost</a:t>
            </a:r>
          </a:p>
          <a:p>
            <a:r>
              <a:rPr lang="en-US" dirty="0" smtClean="0"/>
              <a:t>scoped_ptr has neither Move nor Copy semantics; it is truly local scope only</a:t>
            </a:r>
          </a:p>
          <a:p>
            <a:r>
              <a:rPr lang="en-US" dirty="0" smtClean="0"/>
              <a:t>Separate scoped_array for </a:t>
            </a:r>
            <a:r>
              <a:rPr lang="en-US" dirty="0" smtClean="0"/>
              <a:t>new [] / delete </a:t>
            </a:r>
            <a:r>
              <a:rPr lang="en-US" dirty="0" smtClean="0"/>
              <a:t>[]</a:t>
            </a:r>
          </a:p>
          <a:p>
            <a:r>
              <a:rPr lang="en-US" dirty="0" smtClean="0"/>
              <a:t>Does not support custom deleter</a:t>
            </a:r>
          </a:p>
        </p:txBody>
      </p:sp>
    </p:spTree>
    <p:extLst>
      <p:ext uri="{BB962C8B-B14F-4D97-AF65-F5344CB8AC3E}">
        <p14:creationId xmlns:p14="http://schemas.microsoft.com/office/powerpoint/2010/main" val="21053967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std::unique_ptr</a:t>
            </a:r>
            <a:endParaRPr lang="en-US" dirty="0"/>
          </a:p>
        </p:txBody>
      </p:sp>
      <p:sp>
        <p:nvSpPr>
          <p:cNvPr id="3" name="Content Placeholder 2"/>
          <p:cNvSpPr>
            <a:spLocks noGrp="1"/>
          </p:cNvSpPr>
          <p:nvPr>
            <p:ph idx="1"/>
          </p:nvPr>
        </p:nvSpPr>
        <p:spPr>
          <a:xfrm>
            <a:off x="457200" y="1600200"/>
            <a:ext cx="8305800" cy="4525963"/>
          </a:xfrm>
        </p:spPr>
        <p:txBody>
          <a:bodyPr>
            <a:normAutofit lnSpcReduction="10000"/>
          </a:bodyPr>
          <a:lstStyle/>
          <a:p>
            <a:r>
              <a:rPr lang="en-US" dirty="0" smtClean="0"/>
              <a:t>C++11 improvement on scoped_ptr</a:t>
            </a:r>
          </a:p>
          <a:p>
            <a:r>
              <a:rPr lang="en-US" dirty="0" smtClean="0"/>
              <a:t>unique_ptr has Move semantics but not Copy semantics (i.e. can return out of function and be embedded in standard containers)</a:t>
            </a:r>
          </a:p>
          <a:p>
            <a:r>
              <a:rPr lang="en-US" dirty="0" smtClean="0"/>
              <a:t>unique_ptr natively supports delete []</a:t>
            </a:r>
          </a:p>
          <a:p>
            <a:r>
              <a:rPr lang="en-US" dirty="0" smtClean="0"/>
              <a:t>unique_ptr allows custom deleter</a:t>
            </a:r>
          </a:p>
          <a:p>
            <a:r>
              <a:rPr lang="en-US" dirty="0" smtClean="0"/>
              <a:t>In C++14, has make_unique which is more exception safe and supports avoidance of explicit new and pointer handling</a:t>
            </a:r>
          </a:p>
        </p:txBody>
      </p:sp>
    </p:spTree>
    <p:extLst>
      <p:ext uri="{BB962C8B-B14F-4D97-AF65-F5344CB8AC3E}">
        <p14:creationId xmlns:p14="http://schemas.microsoft.com/office/powerpoint/2010/main" val="2418291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boost::scoped_ptr 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a:cs typeface="Courier New"/>
              </a:rPr>
              <a:t>class </a:t>
            </a:r>
            <a:r>
              <a:rPr lang="en-US" dirty="0" smtClean="0">
                <a:latin typeface="Courier New"/>
                <a:cs typeface="Courier New"/>
              </a:rPr>
              <a:t>C {</a:t>
            </a:r>
            <a:endParaRPr lang="en-US" dirty="0">
              <a:latin typeface="Courier New"/>
              <a:cs typeface="Courier New"/>
            </a:endParaRPr>
          </a:p>
          <a:p>
            <a:pPr marL="0" indent="0">
              <a:buNone/>
            </a:pPr>
            <a:r>
              <a:rPr lang="en-US" dirty="0">
                <a:latin typeface="Courier New"/>
                <a:cs typeface="Courier New"/>
              </a:rPr>
              <a:t>public:</a:t>
            </a:r>
          </a:p>
          <a:p>
            <a:pPr marL="0" indent="0">
              <a:buNone/>
            </a:pPr>
            <a:r>
              <a:rPr lang="en-US" dirty="0">
                <a:latin typeface="Courier New"/>
                <a:cs typeface="Courier New"/>
              </a:rPr>
              <a:t>    C() { </a:t>
            </a:r>
            <a:r>
              <a:rPr lang="en-US" dirty="0" err="1">
                <a:latin typeface="Courier New"/>
                <a:cs typeface="Courier New"/>
              </a:rPr>
              <a:t>cout</a:t>
            </a:r>
            <a:r>
              <a:rPr lang="en-US" dirty="0">
                <a:latin typeface="Courier New"/>
                <a:cs typeface="Courier New"/>
              </a:rPr>
              <a:t> &lt;&lt; "C!" &lt;&lt; </a:t>
            </a:r>
            <a:r>
              <a:rPr lang="en-US" dirty="0" err="1">
                <a:latin typeface="Courier New"/>
                <a:cs typeface="Courier New"/>
              </a:rPr>
              <a:t>endl</a:t>
            </a:r>
            <a:r>
              <a:rPr lang="en-US" dirty="0">
                <a:latin typeface="Courier New"/>
                <a:cs typeface="Courier New"/>
              </a:rPr>
              <a:t>; }</a:t>
            </a:r>
          </a:p>
          <a:p>
            <a:pPr marL="0" indent="0">
              <a:buNone/>
            </a:pPr>
            <a:r>
              <a:rPr lang="en-US" dirty="0">
                <a:latin typeface="Courier New"/>
                <a:cs typeface="Courier New"/>
              </a:rPr>
              <a:t>    ~C() { </a:t>
            </a:r>
            <a:r>
              <a:rPr lang="en-US" dirty="0" err="1">
                <a:latin typeface="Courier New"/>
                <a:cs typeface="Courier New"/>
              </a:rPr>
              <a:t>cout</a:t>
            </a:r>
            <a:r>
              <a:rPr lang="en-US" dirty="0">
                <a:latin typeface="Courier New"/>
                <a:cs typeface="Courier New"/>
              </a:rPr>
              <a:t> &lt;&lt; "~C" &lt;&lt; </a:t>
            </a:r>
            <a:r>
              <a:rPr lang="en-US" dirty="0" err="1">
                <a:latin typeface="Courier New"/>
                <a:cs typeface="Courier New"/>
              </a:rPr>
              <a:t>endl</a:t>
            </a: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C* </a:t>
            </a:r>
            <a:r>
              <a:rPr lang="en-US" dirty="0" err="1">
                <a:latin typeface="Courier New"/>
                <a:cs typeface="Courier New"/>
              </a:rPr>
              <a:t>Cfactory</a:t>
            </a:r>
            <a:r>
              <a:rPr lang="en-US" dirty="0">
                <a:latin typeface="Courier New"/>
                <a:cs typeface="Courier New"/>
              </a:rPr>
              <a:t>() {</a:t>
            </a:r>
          </a:p>
          <a:p>
            <a:pPr marL="0" indent="0">
              <a:buNone/>
            </a:pPr>
            <a:r>
              <a:rPr lang="en-US" dirty="0">
                <a:latin typeface="Courier New"/>
                <a:cs typeface="Courier New"/>
              </a:rPr>
              <a:t>    return new C;</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spFunc</a:t>
            </a:r>
            <a:r>
              <a:rPr lang="en-US" dirty="0">
                <a:latin typeface="Courier New"/>
                <a:cs typeface="Courier New"/>
              </a:rPr>
              <a:t>(</a:t>
            </a:r>
            <a:r>
              <a:rPr lang="en-US" dirty="0" smtClean="0">
                <a:latin typeface="Courier New"/>
                <a:cs typeface="Courier New"/>
              </a:rPr>
              <a:t>) {</a:t>
            </a:r>
            <a:endParaRPr lang="en-US" dirty="0">
              <a:latin typeface="Courier New"/>
              <a:cs typeface="Courier New"/>
            </a:endParaRPr>
          </a:p>
          <a:p>
            <a:pPr marL="0" indent="0">
              <a:buNone/>
            </a:pPr>
            <a:r>
              <a:rPr lang="en-US" b="1" dirty="0" smtClean="0">
                <a:latin typeface="Courier New"/>
                <a:cs typeface="Courier New"/>
              </a:rPr>
              <a:t>    boost</a:t>
            </a:r>
            <a:r>
              <a:rPr lang="en-US" b="1" dirty="0">
                <a:latin typeface="Courier New"/>
                <a:cs typeface="Courier New"/>
              </a:rPr>
              <a:t>::scoped_ptr&lt;C&gt; c(</a:t>
            </a:r>
            <a:r>
              <a:rPr lang="en-US" b="1" dirty="0" err="1">
                <a:latin typeface="Courier New"/>
                <a:cs typeface="Courier New"/>
              </a:rPr>
              <a:t>Cfactory</a:t>
            </a:r>
            <a:r>
              <a:rPr lang="en-US" b="1" dirty="0">
                <a:latin typeface="Courier New"/>
                <a:cs typeface="Courier New"/>
              </a:rPr>
              <a:t>());</a:t>
            </a:r>
          </a:p>
          <a:p>
            <a:pPr marL="0" indent="0">
              <a:buNone/>
            </a:pPr>
            <a:r>
              <a:rPr lang="en-US" dirty="0" smtClean="0">
                <a:latin typeface="Courier New"/>
                <a:cs typeface="Courier New"/>
              </a:rPr>
              <a:t>    </a:t>
            </a:r>
            <a:r>
              <a:rPr lang="en-US" dirty="0">
                <a:latin typeface="Courier New"/>
                <a:cs typeface="Courier New"/>
              </a:rPr>
              <a:t>// Do something with </a:t>
            </a:r>
            <a:r>
              <a:rPr lang="en-US" dirty="0" smtClean="0">
                <a:latin typeface="Courier New"/>
                <a:cs typeface="Courier New"/>
              </a:rPr>
              <a:t>c...</a:t>
            </a:r>
            <a:endParaRPr lang="en-US" dirty="0">
              <a:latin typeface="Courier New"/>
              <a:cs typeface="Courier New"/>
            </a:endParaRPr>
          </a:p>
          <a:p>
            <a:pPr marL="0" indent="0">
              <a:buNone/>
            </a:pP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874439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Your Hosts,</a:t>
            </a:r>
          </a:p>
          <a:p>
            <a:pPr lvl="1"/>
            <a:r>
              <a:rPr lang="en-US" dirty="0" smtClean="0"/>
              <a:t>Michael VanLoon, Senior Software Engineer, F5 </a:t>
            </a:r>
            <a:r>
              <a:rPr lang="en-US" dirty="0" smtClean="0"/>
              <a:t>Networks</a:t>
            </a:r>
            <a:endParaRPr lang="en-US" dirty="0" smtClean="0"/>
          </a:p>
          <a:p>
            <a:pPr lvl="1"/>
            <a:r>
              <a:rPr lang="en-US" dirty="0" smtClean="0"/>
              <a:t>Rachel Cheng, Software Engineer </a:t>
            </a:r>
            <a:r>
              <a:rPr lang="en-US" dirty="0" smtClean="0"/>
              <a:t>II, </a:t>
            </a:r>
            <a:r>
              <a:rPr lang="en-US" dirty="0" smtClean="0"/>
              <a:t>F5 </a:t>
            </a:r>
            <a:r>
              <a:rPr lang="en-US" dirty="0" smtClean="0"/>
              <a:t>Networks</a:t>
            </a:r>
            <a:endParaRPr lang="en-US" dirty="0" smtClean="0"/>
          </a:p>
          <a:p>
            <a:pPr lvl="1"/>
            <a:endParaRPr lang="en-US" dirty="0" smtClean="0"/>
          </a:p>
          <a:p>
            <a:r>
              <a:rPr lang="en-US" dirty="0" smtClean="0"/>
              <a:t>Who this presentation is for:</a:t>
            </a:r>
          </a:p>
          <a:p>
            <a:pPr lvl="1"/>
            <a:r>
              <a:rPr lang="en-US" dirty="0" smtClean="0"/>
              <a:t>People new to or inexperienced with modern C++</a:t>
            </a:r>
          </a:p>
          <a:p>
            <a:pPr lvl="1"/>
            <a:r>
              <a:rPr lang="en-US" dirty="0" smtClean="0"/>
              <a:t>People who use C++ but with extensive experience being trapped in the </a:t>
            </a:r>
            <a:r>
              <a:rPr lang="en-US" dirty="0" smtClean="0"/>
              <a:t>past</a:t>
            </a:r>
          </a:p>
          <a:p>
            <a:pPr lvl="1"/>
            <a:r>
              <a:rPr lang="en-US" dirty="0" smtClean="0"/>
              <a:t>People looking for a quiet place to  nap</a:t>
            </a:r>
            <a:endParaRPr lang="en-US" dirty="0" smtClean="0"/>
          </a:p>
        </p:txBody>
      </p:sp>
    </p:spTree>
    <p:extLst>
      <p:ext uri="{BB962C8B-B14F-4D97-AF65-F5344CB8AC3E}">
        <p14:creationId xmlns:p14="http://schemas.microsoft.com/office/powerpoint/2010/main" val="2417832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std::unique_ptr example</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marL="0" indent="0">
              <a:buNone/>
            </a:pPr>
            <a:r>
              <a:rPr lang="en-US" dirty="0" smtClean="0">
                <a:latin typeface="Courier New"/>
                <a:cs typeface="Courier New"/>
              </a:rPr>
              <a:t>unique_ptr</a:t>
            </a:r>
            <a:r>
              <a:rPr lang="en-US" dirty="0">
                <a:latin typeface="Courier New"/>
                <a:cs typeface="Courier New"/>
              </a:rPr>
              <a:t>&lt;C&gt; </a:t>
            </a:r>
            <a:r>
              <a:rPr lang="en-US" dirty="0" err="1">
                <a:latin typeface="Courier New"/>
                <a:cs typeface="Courier New"/>
              </a:rPr>
              <a:t>returnUP</a:t>
            </a:r>
            <a:r>
              <a:rPr lang="en-US" dirty="0">
                <a:latin typeface="Courier New"/>
                <a:cs typeface="Courier New"/>
              </a:rPr>
              <a:t>() {</a:t>
            </a:r>
          </a:p>
          <a:p>
            <a:pPr marL="0" indent="0">
              <a:buNone/>
            </a:pPr>
            <a:r>
              <a:rPr lang="en-US" b="1" dirty="0">
                <a:latin typeface="Courier New"/>
                <a:cs typeface="Courier New"/>
              </a:rPr>
              <a:t>    unique_ptr&lt;C&gt; c(new C);</a:t>
            </a:r>
          </a:p>
          <a:p>
            <a:pPr marL="0" indent="0">
              <a:buNone/>
            </a:pPr>
            <a:r>
              <a:rPr lang="en-US" dirty="0">
                <a:latin typeface="Courier New"/>
                <a:cs typeface="Courier New"/>
              </a:rPr>
              <a:t>    // Do some magic with c...</a:t>
            </a:r>
          </a:p>
          <a:p>
            <a:pPr marL="0" indent="0">
              <a:buNone/>
            </a:pPr>
            <a:r>
              <a:rPr lang="en-US" dirty="0">
                <a:latin typeface="Courier New"/>
                <a:cs typeface="Courier New"/>
              </a:rPr>
              <a:t>    // but we're not final owner</a:t>
            </a:r>
          </a:p>
          <a:p>
            <a:pPr marL="0" indent="0">
              <a:buNone/>
            </a:pPr>
            <a:r>
              <a:rPr lang="en-US" dirty="0">
                <a:latin typeface="Courier New"/>
                <a:cs typeface="Courier New"/>
              </a:rPr>
              <a:t>    return c;</a:t>
            </a:r>
          </a:p>
          <a:p>
            <a:pPr marL="0" indent="0">
              <a:buNone/>
            </a:pP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upFunc</a:t>
            </a:r>
            <a:r>
              <a:rPr lang="en-US" dirty="0">
                <a:latin typeface="Courier New"/>
                <a:cs typeface="Courier New"/>
              </a:rPr>
              <a:t>() {</a:t>
            </a:r>
          </a:p>
          <a:p>
            <a:pPr marL="0" indent="0">
              <a:buNone/>
            </a:pPr>
            <a:r>
              <a:rPr lang="en-US" b="1" dirty="0">
                <a:latin typeface="Courier New"/>
                <a:cs typeface="Courier New"/>
              </a:rPr>
              <a:t>    unique_ptr&lt;C&gt; c(</a:t>
            </a:r>
            <a:r>
              <a:rPr lang="en-US" b="1" dirty="0" err="1">
                <a:latin typeface="Courier New"/>
                <a:cs typeface="Courier New"/>
              </a:rPr>
              <a:t>returnUP</a:t>
            </a:r>
            <a:r>
              <a:rPr lang="en-US" b="1" dirty="0">
                <a:latin typeface="Courier New"/>
                <a:cs typeface="Courier New"/>
              </a:rPr>
              <a:t>());</a:t>
            </a:r>
          </a:p>
          <a:p>
            <a:pPr marL="0" indent="0">
              <a:buNone/>
            </a:pPr>
            <a:r>
              <a:rPr lang="en-US" dirty="0">
                <a:latin typeface="Courier New"/>
                <a:cs typeface="Courier New"/>
              </a:rPr>
              <a:t>    // Do something with c...</a:t>
            </a:r>
          </a:p>
          <a:p>
            <a:pPr marL="0" indent="0">
              <a:buNone/>
            </a:pPr>
            <a:r>
              <a:rPr lang="en-US" dirty="0">
                <a:latin typeface="Courier New"/>
                <a:cs typeface="Courier New"/>
              </a:rPr>
              <a:t>    // we are the final owner</a:t>
            </a:r>
          </a:p>
          <a:p>
            <a:pPr marL="0" indent="0">
              <a:buNone/>
            </a:pPr>
            <a:r>
              <a:rPr lang="en-US" dirty="0" smtClean="0">
                <a:latin typeface="Courier New"/>
                <a:cs typeface="Courier New"/>
              </a:rPr>
              <a:t>}</a:t>
            </a:r>
          </a:p>
          <a:p>
            <a:pPr marL="0" indent="0">
              <a:buNone/>
            </a:pPr>
            <a:endParaRPr lang="en-US" dirty="0" smtClean="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upVecFunc</a:t>
            </a:r>
            <a:r>
              <a:rPr lang="en-US" dirty="0">
                <a:latin typeface="Courier New"/>
                <a:cs typeface="Courier New"/>
              </a:rPr>
              <a:t>() {</a:t>
            </a:r>
          </a:p>
          <a:p>
            <a:pPr marL="0" indent="0">
              <a:buNone/>
            </a:pPr>
            <a:r>
              <a:rPr lang="en-US" b="1" dirty="0">
                <a:latin typeface="Courier New"/>
                <a:cs typeface="Courier New"/>
              </a:rPr>
              <a:t>    vector&lt;unique_ptr&lt;C&gt;&gt; </a:t>
            </a:r>
            <a:r>
              <a:rPr lang="en-US" b="1" dirty="0" err="1">
                <a:latin typeface="Courier New"/>
                <a:cs typeface="Courier New"/>
              </a:rPr>
              <a:t>cVec</a:t>
            </a:r>
            <a:r>
              <a:rPr lang="en-US" b="1" dirty="0">
                <a:latin typeface="Courier New"/>
                <a:cs typeface="Courier New"/>
              </a:rPr>
              <a:t>;</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a:t>
            </a:r>
            <a:r>
              <a:rPr lang="en-US" dirty="0" err="1">
                <a:latin typeface="Courier New"/>
                <a:cs typeface="Courier New"/>
              </a:rPr>
              <a:t>i</a:t>
            </a:r>
            <a:r>
              <a:rPr lang="en-US" dirty="0">
                <a:latin typeface="Courier New"/>
                <a:cs typeface="Courier New"/>
              </a:rPr>
              <a:t> = 0; </a:t>
            </a:r>
            <a:r>
              <a:rPr lang="en-US" dirty="0" err="1">
                <a:latin typeface="Courier New"/>
                <a:cs typeface="Courier New"/>
              </a:rPr>
              <a:t>i</a:t>
            </a:r>
            <a:r>
              <a:rPr lang="en-US" dirty="0">
                <a:latin typeface="Courier New"/>
                <a:cs typeface="Courier New"/>
              </a:rPr>
              <a:t> &lt; 5; ++</a:t>
            </a:r>
            <a:r>
              <a:rPr lang="en-US" dirty="0" err="1">
                <a:latin typeface="Courier New"/>
                <a:cs typeface="Courier New"/>
              </a:rPr>
              <a:t>i</a:t>
            </a:r>
            <a:r>
              <a:rPr lang="en-US" dirty="0">
                <a:latin typeface="Courier New"/>
                <a:cs typeface="Courier New"/>
              </a:rPr>
              <a:t>)</a:t>
            </a:r>
          </a:p>
          <a:p>
            <a:pPr marL="0" indent="0">
              <a:buNone/>
            </a:pPr>
            <a:r>
              <a:rPr lang="en-US" b="1" dirty="0">
                <a:latin typeface="Courier New"/>
                <a:cs typeface="Courier New"/>
              </a:rPr>
              <a:t>        </a:t>
            </a:r>
            <a:r>
              <a:rPr lang="en-US" b="1" dirty="0" err="1">
                <a:latin typeface="Courier New"/>
                <a:cs typeface="Courier New"/>
              </a:rPr>
              <a:t>cVec.emplace_back</a:t>
            </a:r>
            <a:r>
              <a:rPr lang="en-US" b="1" dirty="0" smtClean="0">
                <a:latin typeface="Courier New"/>
                <a:cs typeface="Courier New"/>
              </a:rPr>
              <a:t>(new C);</a:t>
            </a:r>
            <a:endParaRPr lang="en-US" b="1" dirty="0">
              <a:latin typeface="Courier New"/>
              <a:cs typeface="Courier New"/>
            </a:endParaRPr>
          </a:p>
          <a:p>
            <a:pPr marL="0" indent="0">
              <a:buNone/>
            </a:pPr>
            <a:r>
              <a:rPr lang="en-US" dirty="0">
                <a:latin typeface="Courier New"/>
                <a:cs typeface="Courier New"/>
              </a:rPr>
              <a:t>    // Do something cool with </a:t>
            </a:r>
            <a:r>
              <a:rPr lang="en-US" dirty="0" err="1">
                <a:latin typeface="Courier New"/>
                <a:cs typeface="Courier New"/>
              </a:rPr>
              <a:t>cVec</a:t>
            </a:r>
            <a:r>
              <a:rPr lang="en-US" dirty="0">
                <a:latin typeface="Courier New"/>
                <a:cs typeface="Courier New"/>
              </a:rPr>
              <a:t>...</a:t>
            </a:r>
          </a:p>
          <a:p>
            <a:pPr marL="0" indent="0">
              <a:buNone/>
            </a:pPr>
            <a:r>
              <a:rPr lang="en-US" dirty="0">
                <a:latin typeface="Courier New"/>
                <a:cs typeface="Courier New"/>
              </a:rPr>
              <a:t>    // goes out of scope and cleans up nicely</a:t>
            </a:r>
          </a:p>
          <a:p>
            <a:pPr marL="0" indent="0">
              <a:buNone/>
            </a:pP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2021695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shared_ptr, make_shared and enable_shared_from_this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shared_ptr adheres to SBRM/RAII principles</a:t>
            </a:r>
          </a:p>
          <a:p>
            <a:r>
              <a:rPr lang="en-US" dirty="0" smtClean="0"/>
              <a:t>Reference-counted container</a:t>
            </a:r>
          </a:p>
          <a:p>
            <a:r>
              <a:rPr lang="en-US" dirty="0" smtClean="0"/>
              <a:t>Copyable</a:t>
            </a:r>
          </a:p>
          <a:p>
            <a:r>
              <a:rPr lang="en-US" dirty="0" smtClean="0"/>
              <a:t>Custom deleter supported for cleaning up resource allocations other than new</a:t>
            </a:r>
          </a:p>
          <a:p>
            <a:r>
              <a:rPr lang="en-US" dirty="0" smtClean="0"/>
              <a:t>make_shared allocates object more efficiently, is exception safe, and avoids explicit new</a:t>
            </a:r>
          </a:p>
          <a:p>
            <a:r>
              <a:rPr lang="en-US" dirty="0" smtClean="0"/>
              <a:t>enable_shared_from_this allows object to return shared_ptr containing itself</a:t>
            </a:r>
          </a:p>
          <a:p>
            <a:r>
              <a:rPr lang="en-US" dirty="0" smtClean="0"/>
              <a:t>Prefer unique/scoped_ptr over shared_ptr</a:t>
            </a:r>
          </a:p>
        </p:txBody>
      </p:sp>
    </p:spTree>
    <p:extLst>
      <p:ext uri="{BB962C8B-B14F-4D97-AF65-F5344CB8AC3E}">
        <p14:creationId xmlns:p14="http://schemas.microsoft.com/office/powerpoint/2010/main" val="13055157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shared_ptr implementation</a:t>
            </a:r>
            <a:endParaRPr lang="en-US" dirty="0"/>
          </a:p>
        </p:txBody>
      </p:sp>
      <p:pic>
        <p:nvPicPr>
          <p:cNvPr id="5" name="Content Placeholder 4"/>
          <p:cNvPicPr>
            <a:picLocks noGrp="1" noChangeAspect="1"/>
          </p:cNvPicPr>
          <p:nvPr>
            <p:ph idx="1"/>
          </p:nvPr>
        </p:nvPicPr>
        <p:blipFill>
          <a:blip r:embed="rId3"/>
          <a:srcRect l="-13180" r="-13180"/>
          <a:stretch>
            <a:fillRect/>
          </a:stretch>
        </p:blipFill>
        <p:spPr>
          <a:xfrm>
            <a:off x="304800" y="1447800"/>
            <a:ext cx="8465804" cy="4800600"/>
          </a:xfrm>
        </p:spPr>
      </p:pic>
    </p:spTree>
    <p:extLst>
      <p:ext uri="{BB962C8B-B14F-4D97-AF65-F5344CB8AC3E}">
        <p14:creationId xmlns:p14="http://schemas.microsoft.com/office/powerpoint/2010/main" val="295604306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shared_ptr construction/assignment and make_shared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a:cs typeface="Courier New"/>
              </a:rPr>
              <a:t>class C {</a:t>
            </a:r>
          </a:p>
          <a:p>
            <a:pPr marL="0" indent="0">
              <a:buNone/>
            </a:pPr>
            <a:r>
              <a:rPr lang="en-US" dirty="0">
                <a:latin typeface="Courier New"/>
                <a:cs typeface="Courier New"/>
              </a:rPr>
              <a:t>public:</a:t>
            </a:r>
          </a:p>
          <a:p>
            <a:pPr marL="0" indent="0">
              <a:buNone/>
            </a:pPr>
            <a:r>
              <a:rPr lang="en-US" dirty="0">
                <a:latin typeface="Courier New"/>
                <a:cs typeface="Courier New"/>
              </a:rPr>
              <a:t>    C() { </a:t>
            </a:r>
            <a:r>
              <a:rPr lang="en-US" dirty="0" err="1">
                <a:latin typeface="Courier New"/>
                <a:cs typeface="Courier New"/>
              </a:rPr>
              <a:t>cout</a:t>
            </a:r>
            <a:r>
              <a:rPr lang="en-US" dirty="0">
                <a:latin typeface="Courier New"/>
                <a:cs typeface="Courier New"/>
              </a:rPr>
              <a:t> &lt;&lt; "C!" &lt;&lt; </a:t>
            </a:r>
            <a:r>
              <a:rPr lang="en-US" dirty="0" err="1">
                <a:latin typeface="Courier New"/>
                <a:cs typeface="Courier New"/>
              </a:rPr>
              <a:t>endl</a:t>
            </a:r>
            <a:r>
              <a:rPr lang="en-US" dirty="0">
                <a:latin typeface="Courier New"/>
                <a:cs typeface="Courier New"/>
              </a:rPr>
              <a:t>; }</a:t>
            </a:r>
          </a:p>
          <a:p>
            <a:pPr marL="0" indent="0">
              <a:buNone/>
            </a:pPr>
            <a:r>
              <a:rPr lang="en-US" dirty="0">
                <a:latin typeface="Courier New"/>
                <a:cs typeface="Courier New"/>
              </a:rPr>
              <a:t>    ~C() { </a:t>
            </a:r>
            <a:r>
              <a:rPr lang="en-US" dirty="0" err="1">
                <a:latin typeface="Courier New"/>
                <a:cs typeface="Courier New"/>
              </a:rPr>
              <a:t>cout</a:t>
            </a:r>
            <a:r>
              <a:rPr lang="en-US" dirty="0">
                <a:latin typeface="Courier New"/>
                <a:cs typeface="Courier New"/>
              </a:rPr>
              <a:t> &lt;&lt; "~C" &lt;&lt; </a:t>
            </a:r>
            <a:r>
              <a:rPr lang="en-US" dirty="0" err="1">
                <a:latin typeface="Courier New"/>
                <a:cs typeface="Courier New"/>
              </a:rPr>
              <a:t>endl</a:t>
            </a: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spAssign</a:t>
            </a:r>
            <a:r>
              <a:rPr lang="en-US" dirty="0">
                <a:latin typeface="Courier New"/>
                <a:cs typeface="Courier New"/>
              </a:rPr>
              <a:t>() {</a:t>
            </a:r>
          </a:p>
          <a:p>
            <a:pPr marL="0" indent="0">
              <a:buNone/>
            </a:pPr>
            <a:r>
              <a:rPr lang="en-US" b="1" dirty="0">
                <a:latin typeface="Courier New"/>
                <a:cs typeface="Courier New"/>
              </a:rPr>
              <a:t>    shared_ptr&lt;C&gt; p1 = make_shared&lt;C&gt;();</a:t>
            </a:r>
          </a:p>
          <a:p>
            <a:pPr marL="0" indent="0">
              <a:buNone/>
            </a:pPr>
            <a:r>
              <a:rPr lang="en-US" dirty="0">
                <a:latin typeface="Courier New"/>
                <a:cs typeface="Courier New"/>
              </a:rPr>
              <a:t>    assert(p1.use_count() == 1);</a:t>
            </a:r>
          </a:p>
          <a:p>
            <a:pPr marL="0" indent="0">
              <a:buNone/>
            </a:pPr>
            <a:r>
              <a:rPr lang="en-US" b="1" dirty="0">
                <a:latin typeface="Courier New"/>
                <a:cs typeface="Courier New"/>
              </a:rPr>
              <a:t>    shared_ptr&lt;C&gt; p2 = p1;</a:t>
            </a:r>
          </a:p>
          <a:p>
            <a:pPr marL="0" indent="0">
              <a:buNone/>
            </a:pPr>
            <a:r>
              <a:rPr lang="en-US" dirty="0">
                <a:latin typeface="Courier New"/>
                <a:cs typeface="Courier New"/>
              </a:rPr>
              <a:t>    assert(p2.use_count() == 2);</a:t>
            </a:r>
          </a:p>
          <a:p>
            <a:pPr marL="0" indent="0">
              <a:buNone/>
            </a:pPr>
            <a:r>
              <a:rPr lang="en-US" b="1" dirty="0">
                <a:latin typeface="Courier New"/>
                <a:cs typeface="Courier New"/>
              </a:rPr>
              <a:t>    shared_ptr&lt;C&gt; p3(new C);</a:t>
            </a:r>
          </a:p>
          <a:p>
            <a:pPr marL="0" indent="0">
              <a:buNone/>
            </a:pPr>
            <a:r>
              <a:rPr lang="en-US" dirty="0">
                <a:latin typeface="Courier New"/>
                <a:cs typeface="Courier New"/>
              </a:rPr>
              <a:t>    assert(p3.use_count() == 1);</a:t>
            </a:r>
          </a:p>
          <a:p>
            <a:pPr marL="0" indent="0">
              <a:buNone/>
            </a:pPr>
            <a:r>
              <a:rPr lang="en-US" b="1" dirty="0">
                <a:latin typeface="Courier New"/>
                <a:cs typeface="Courier New"/>
              </a:rPr>
              <a:t>    p2 = p3;</a:t>
            </a:r>
          </a:p>
          <a:p>
            <a:pPr marL="0" indent="0">
              <a:buNone/>
            </a:pPr>
            <a:r>
              <a:rPr lang="en-US" dirty="0">
                <a:latin typeface="Courier New"/>
                <a:cs typeface="Courier New"/>
              </a:rPr>
              <a:t>    assert(p1.use_count() == 1 &amp;&amp; p3.use_count() == 2);</a:t>
            </a:r>
          </a:p>
          <a:p>
            <a:pPr marL="0" indent="0">
              <a:buNone/>
            </a:pPr>
            <a:r>
              <a:rPr lang="en-US" dirty="0">
                <a:latin typeface="Courier New"/>
                <a:cs typeface="Courier New"/>
              </a:rPr>
              <a:t>}</a:t>
            </a:r>
          </a:p>
        </p:txBody>
      </p:sp>
    </p:spTree>
    <p:extLst>
      <p:ext uri="{BB962C8B-B14F-4D97-AF65-F5344CB8AC3E}">
        <p14:creationId xmlns:p14="http://schemas.microsoft.com/office/powerpoint/2010/main" val="6697235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shared_ptr copy/move and embedding in containers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b="1" dirty="0" smtClean="0">
              <a:latin typeface="Courier New"/>
              <a:cs typeface="Courier New"/>
            </a:endParaRPr>
          </a:p>
          <a:p>
            <a:pPr marL="0" indent="0">
              <a:buNone/>
            </a:pPr>
            <a:r>
              <a:rPr lang="en-US" b="1" dirty="0" smtClean="0">
                <a:latin typeface="Courier New"/>
                <a:cs typeface="Courier New"/>
              </a:rPr>
              <a:t>shared_ptr</a:t>
            </a:r>
            <a:r>
              <a:rPr lang="en-US" b="1" dirty="0">
                <a:latin typeface="Courier New"/>
                <a:cs typeface="Courier New"/>
              </a:rPr>
              <a:t>&lt;C&gt;</a:t>
            </a:r>
            <a:r>
              <a:rPr lang="en-US" dirty="0">
                <a:latin typeface="Courier New"/>
                <a:cs typeface="Courier New"/>
              </a:rPr>
              <a:t> </a:t>
            </a:r>
            <a:r>
              <a:rPr lang="en-US" dirty="0" err="1">
                <a:latin typeface="Courier New"/>
                <a:cs typeface="Courier New"/>
              </a:rPr>
              <a:t>Cfactory</a:t>
            </a:r>
            <a:r>
              <a:rPr lang="en-US" dirty="0">
                <a:latin typeface="Courier New"/>
                <a:cs typeface="Courier New"/>
              </a:rPr>
              <a:t>() {</a:t>
            </a:r>
          </a:p>
          <a:p>
            <a:pPr marL="0" indent="0">
              <a:buNone/>
            </a:pPr>
            <a:r>
              <a:rPr lang="en-US" b="1" dirty="0">
                <a:latin typeface="Courier New"/>
                <a:cs typeface="Courier New"/>
              </a:rPr>
              <a:t>    </a:t>
            </a:r>
            <a:r>
              <a:rPr lang="en-US" b="1" dirty="0" smtClean="0">
                <a:latin typeface="Courier New"/>
                <a:cs typeface="Courier New"/>
              </a:rPr>
              <a:t>return make_shared</a:t>
            </a:r>
            <a:r>
              <a:rPr lang="en-US" b="1" dirty="0">
                <a:latin typeface="Courier New"/>
                <a:cs typeface="Courier New"/>
              </a:rPr>
              <a:t>&lt;C&gt;(</a:t>
            </a:r>
            <a:r>
              <a:rPr lang="en-US" b="1" dirty="0" smtClean="0">
                <a:latin typeface="Courier New"/>
                <a:cs typeface="Courier New"/>
              </a:rPr>
              <a:t>);</a:t>
            </a:r>
            <a:endParaRPr lang="en-US" b="1" dirty="0">
              <a:latin typeface="Courier New"/>
              <a:cs typeface="Courier New"/>
            </a:endParaRP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spVec</a:t>
            </a:r>
            <a:r>
              <a:rPr lang="en-US" dirty="0">
                <a:latin typeface="Courier New"/>
                <a:cs typeface="Courier New"/>
              </a:rPr>
              <a:t>() {</a:t>
            </a:r>
          </a:p>
          <a:p>
            <a:pPr marL="0" indent="0">
              <a:buNone/>
            </a:pPr>
            <a:r>
              <a:rPr lang="en-US" b="1" dirty="0">
                <a:latin typeface="Courier New"/>
                <a:cs typeface="Courier New"/>
              </a:rPr>
              <a:t>    vector&lt; shared_ptr&lt;C&gt; &gt; </a:t>
            </a:r>
            <a:r>
              <a:rPr lang="en-US" b="1" dirty="0" err="1">
                <a:latin typeface="Courier New"/>
                <a:cs typeface="Courier New"/>
              </a:rPr>
              <a:t>cVec</a:t>
            </a:r>
            <a:r>
              <a:rPr lang="en-US" b="1" dirty="0">
                <a:latin typeface="Courier New"/>
                <a:cs typeface="Courier New"/>
              </a:rPr>
              <a:t>;</a:t>
            </a:r>
          </a:p>
          <a:p>
            <a:pPr marL="0" indent="0">
              <a:buNone/>
            </a:pPr>
            <a:r>
              <a:rPr lang="en-US" b="1" dirty="0">
                <a:latin typeface="Courier New"/>
                <a:cs typeface="Courier New"/>
              </a:rPr>
              <a:t>    </a:t>
            </a:r>
            <a:r>
              <a:rPr lang="en-US" b="1" dirty="0" err="1">
                <a:latin typeface="Courier New"/>
                <a:cs typeface="Courier New"/>
              </a:rPr>
              <a:t>cVec.emplace_back</a:t>
            </a:r>
            <a:r>
              <a:rPr lang="en-US" b="1" dirty="0">
                <a:latin typeface="Courier New"/>
                <a:cs typeface="Courier New"/>
              </a:rPr>
              <a:t>(</a:t>
            </a:r>
            <a:r>
              <a:rPr lang="en-US" b="1" dirty="0" err="1">
                <a:latin typeface="Courier New"/>
                <a:cs typeface="Courier New"/>
              </a:rPr>
              <a:t>Cfactory</a:t>
            </a:r>
            <a:r>
              <a:rPr lang="en-US" b="1" dirty="0">
                <a:latin typeface="Courier New"/>
                <a:cs typeface="Courier New"/>
              </a:rPr>
              <a:t>())</a:t>
            </a:r>
            <a:r>
              <a:rPr lang="en-US" b="1" dirty="0" smtClean="0">
                <a:latin typeface="Courier New"/>
                <a:cs typeface="Courier New"/>
              </a:rPr>
              <a:t>; // first C</a:t>
            </a: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cVec.emplace_back</a:t>
            </a:r>
            <a:r>
              <a:rPr lang="en-US" b="1" dirty="0">
                <a:latin typeface="Courier New"/>
                <a:cs typeface="Courier New"/>
              </a:rPr>
              <a:t>(</a:t>
            </a:r>
            <a:r>
              <a:rPr lang="en-US" b="1" dirty="0" err="1">
                <a:latin typeface="Courier New"/>
                <a:cs typeface="Courier New"/>
              </a:rPr>
              <a:t>Cfactory</a:t>
            </a:r>
            <a:r>
              <a:rPr lang="en-US" b="1" dirty="0">
                <a:latin typeface="Courier New"/>
                <a:cs typeface="Courier New"/>
              </a:rPr>
              <a:t>())</a:t>
            </a:r>
            <a:r>
              <a:rPr lang="en-US" b="1" dirty="0" smtClean="0">
                <a:latin typeface="Courier New"/>
                <a:cs typeface="Courier New"/>
              </a:rPr>
              <a:t>; // second C</a:t>
            </a:r>
            <a:endParaRPr lang="en-US" b="1" dirty="0">
              <a:latin typeface="Courier New"/>
              <a:cs typeface="Courier New"/>
            </a:endParaRPr>
          </a:p>
          <a:p>
            <a:pPr marL="0" indent="0">
              <a:buNone/>
            </a:pPr>
            <a:r>
              <a:rPr lang="en-US" dirty="0">
                <a:latin typeface="Courier New"/>
                <a:cs typeface="Courier New"/>
              </a:rPr>
              <a:t>    // Do something with </a:t>
            </a:r>
            <a:r>
              <a:rPr lang="en-US" dirty="0" err="1">
                <a:latin typeface="Courier New"/>
                <a:cs typeface="Courier New"/>
              </a:rPr>
              <a:t>cVec</a:t>
            </a:r>
            <a:r>
              <a:rPr lang="en-US" dirty="0">
                <a:latin typeface="Courier New"/>
                <a:cs typeface="Courier New"/>
              </a:rPr>
              <a:t>...</a:t>
            </a:r>
          </a:p>
          <a:p>
            <a:pPr marL="0" indent="0">
              <a:buNone/>
            </a:pPr>
            <a:r>
              <a:rPr lang="en-US" dirty="0">
                <a:latin typeface="Courier New"/>
                <a:cs typeface="Courier New"/>
              </a:rPr>
              <a:t>    // everything cleans up nicely</a:t>
            </a:r>
          </a:p>
          <a:p>
            <a:pPr marL="0" indent="0">
              <a:buNone/>
            </a:pPr>
            <a:r>
              <a:rPr lang="en-US" dirty="0">
                <a:latin typeface="Courier New"/>
                <a:cs typeface="Courier New"/>
              </a:rPr>
              <a:t>}</a:t>
            </a:r>
          </a:p>
        </p:txBody>
      </p:sp>
    </p:spTree>
    <p:extLst>
      <p:ext uri="{BB962C8B-B14F-4D97-AF65-F5344CB8AC3E}">
        <p14:creationId xmlns:p14="http://schemas.microsoft.com/office/powerpoint/2010/main" val="18098062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shared_ptr share-aware class and enable_shared_from_this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latin typeface="Courier New"/>
              <a:cs typeface="Courier New"/>
            </a:endParaRPr>
          </a:p>
          <a:p>
            <a:pPr marL="0" indent="0">
              <a:buNone/>
            </a:pPr>
            <a:r>
              <a:rPr lang="en-US" dirty="0" smtClean="0">
                <a:latin typeface="Courier New"/>
                <a:cs typeface="Courier New"/>
              </a:rPr>
              <a:t>class </a:t>
            </a:r>
            <a:r>
              <a:rPr lang="en-US" dirty="0">
                <a:latin typeface="Courier New"/>
                <a:cs typeface="Courier New"/>
              </a:rPr>
              <a:t>BAD {</a:t>
            </a:r>
          </a:p>
          <a:p>
            <a:pPr marL="0" indent="0">
              <a:buNone/>
            </a:pPr>
            <a:r>
              <a:rPr lang="en-US" dirty="0">
                <a:latin typeface="Courier New"/>
                <a:cs typeface="Courier New"/>
              </a:rPr>
              <a:t>public:</a:t>
            </a:r>
          </a:p>
          <a:p>
            <a:pPr marL="0" indent="0">
              <a:buNone/>
            </a:pPr>
            <a:r>
              <a:rPr lang="en-US" dirty="0">
                <a:latin typeface="Courier New"/>
                <a:cs typeface="Courier New"/>
              </a:rPr>
              <a:t>    </a:t>
            </a:r>
            <a:r>
              <a:rPr lang="en-US" b="1" dirty="0">
                <a:latin typeface="Courier New"/>
                <a:cs typeface="Courier New"/>
              </a:rPr>
              <a:t>shared_ptr&lt;BAD&gt; </a:t>
            </a:r>
            <a:r>
              <a:rPr lang="en-US" dirty="0" err="1">
                <a:latin typeface="Courier New"/>
                <a:cs typeface="Courier New"/>
              </a:rPr>
              <a:t>getSP</a:t>
            </a:r>
            <a:r>
              <a:rPr lang="en-US" dirty="0">
                <a:latin typeface="Courier New"/>
                <a:cs typeface="Courier New"/>
              </a:rPr>
              <a:t>()</a:t>
            </a:r>
          </a:p>
          <a:p>
            <a:pPr marL="0" indent="0">
              <a:buNone/>
            </a:pPr>
            <a:r>
              <a:rPr lang="en-US" dirty="0">
                <a:latin typeface="Courier New"/>
                <a:cs typeface="Courier New"/>
              </a:rPr>
              <a:t>    { </a:t>
            </a:r>
            <a:r>
              <a:rPr lang="en-US" b="1" dirty="0">
                <a:latin typeface="Courier New"/>
                <a:cs typeface="Courier New"/>
              </a:rPr>
              <a:t>return shared_ptr&lt;BAD&gt;(this)</a:t>
            </a: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static </a:t>
            </a:r>
            <a:r>
              <a:rPr lang="en-US" b="1" dirty="0">
                <a:latin typeface="Courier New"/>
                <a:cs typeface="Courier New"/>
              </a:rPr>
              <a:t>shared_ptr&lt;BAD&gt; </a:t>
            </a:r>
            <a:r>
              <a:rPr lang="en-US" dirty="0">
                <a:latin typeface="Courier New"/>
                <a:cs typeface="Courier New"/>
              </a:rPr>
              <a:t>create()</a:t>
            </a:r>
          </a:p>
          <a:p>
            <a:pPr marL="0" indent="0">
              <a:buNone/>
            </a:pPr>
            <a:r>
              <a:rPr lang="en-US" dirty="0">
                <a:latin typeface="Courier New"/>
                <a:cs typeface="Courier New"/>
              </a:rPr>
              <a:t>    { </a:t>
            </a:r>
            <a:r>
              <a:rPr lang="en-US" b="1" dirty="0">
                <a:latin typeface="Courier New"/>
                <a:cs typeface="Courier New"/>
              </a:rPr>
              <a:t>return make_shared&lt;BAD&gt;()</a:t>
            </a: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b="1" dirty="0">
                <a:latin typeface="Courier New"/>
                <a:cs typeface="Courier New"/>
              </a:rPr>
              <a:t>shared_ptr&lt;BAD&gt; </a:t>
            </a:r>
            <a:r>
              <a:rPr lang="en-US" dirty="0" err="1">
                <a:latin typeface="Courier New"/>
                <a:cs typeface="Courier New"/>
              </a:rPr>
              <a:t>beBAD</a:t>
            </a:r>
            <a:r>
              <a:rPr lang="en-US" dirty="0">
                <a:latin typeface="Courier New"/>
                <a:cs typeface="Courier New"/>
              </a:rPr>
              <a:t>() {</a:t>
            </a:r>
          </a:p>
          <a:p>
            <a:pPr marL="0" indent="0">
              <a:buNone/>
            </a:pPr>
            <a:r>
              <a:rPr lang="en-US" b="1" dirty="0">
                <a:latin typeface="Courier New"/>
                <a:cs typeface="Courier New"/>
              </a:rPr>
              <a:t>    shared_ptr&lt;BAD&gt; p1 = BAD::create();</a:t>
            </a:r>
          </a:p>
          <a:p>
            <a:pPr marL="0" indent="0">
              <a:buNone/>
            </a:pPr>
            <a:r>
              <a:rPr lang="en-US" dirty="0">
                <a:latin typeface="Courier New"/>
                <a:cs typeface="Courier New"/>
              </a:rPr>
              <a:t>    BAD* raw = p1.get();</a:t>
            </a:r>
          </a:p>
          <a:p>
            <a:pPr marL="0" indent="0">
              <a:buNone/>
            </a:pPr>
            <a:r>
              <a:rPr lang="en-US" b="1" dirty="0">
                <a:latin typeface="Courier New"/>
                <a:cs typeface="Courier New"/>
              </a:rPr>
              <a:t>    shared_ptr&lt;BAD&gt; p2(raw-&gt;</a:t>
            </a:r>
            <a:r>
              <a:rPr lang="en-US" b="1" dirty="0" err="1">
                <a:latin typeface="Courier New"/>
                <a:cs typeface="Courier New"/>
              </a:rPr>
              <a:t>getSP</a:t>
            </a:r>
            <a:r>
              <a:rPr lang="en-US" b="1" dirty="0">
                <a:latin typeface="Courier New"/>
                <a:cs typeface="Courier New"/>
              </a:rPr>
              <a:t>());</a:t>
            </a:r>
          </a:p>
          <a:p>
            <a:pPr marL="0" indent="0">
              <a:buNone/>
            </a:pPr>
            <a:r>
              <a:rPr lang="en-US" dirty="0">
                <a:latin typeface="Courier New"/>
                <a:cs typeface="Courier New"/>
              </a:rPr>
              <a:t>    return </a:t>
            </a:r>
            <a:r>
              <a:rPr lang="en-US" b="1" dirty="0">
                <a:latin typeface="Courier New"/>
                <a:cs typeface="Courier New"/>
              </a:rPr>
              <a:t>p1</a:t>
            </a:r>
            <a:r>
              <a:rPr lang="en-US" dirty="0">
                <a:latin typeface="Courier New"/>
                <a:cs typeface="Courier New"/>
              </a:rPr>
              <a:t>;</a:t>
            </a:r>
          </a:p>
          <a:p>
            <a:pPr marL="0" indent="0">
              <a:buNone/>
            </a:pPr>
            <a:r>
              <a:rPr lang="en-US" dirty="0">
                <a:latin typeface="Courier New"/>
                <a:cs typeface="Courier New"/>
              </a:rPr>
              <a:t>}</a:t>
            </a:r>
          </a:p>
        </p:txBody>
      </p:sp>
    </p:spTree>
    <p:extLst>
      <p:ext uri="{BB962C8B-B14F-4D97-AF65-F5344CB8AC3E}">
        <p14:creationId xmlns:p14="http://schemas.microsoft.com/office/powerpoint/2010/main" val="40697175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shared_ptr share-aware class and enable_shared_from_this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latin typeface="Courier New"/>
              <a:cs typeface="Courier New"/>
            </a:endParaRPr>
          </a:p>
          <a:p>
            <a:pPr marL="0" indent="0">
              <a:buNone/>
            </a:pPr>
            <a:r>
              <a:rPr lang="en-US" dirty="0" smtClean="0">
                <a:latin typeface="Courier New"/>
                <a:cs typeface="Courier New"/>
              </a:rPr>
              <a:t>class </a:t>
            </a:r>
            <a:r>
              <a:rPr lang="en-US" dirty="0">
                <a:latin typeface="Courier New"/>
                <a:cs typeface="Courier New"/>
              </a:rPr>
              <a:t>Good: public </a:t>
            </a:r>
            <a:r>
              <a:rPr lang="en-US" b="1" dirty="0">
                <a:latin typeface="Courier New"/>
                <a:cs typeface="Courier New"/>
              </a:rPr>
              <a:t>enable_shared_from_this&lt;Good&gt; </a:t>
            </a:r>
            <a:r>
              <a:rPr lang="en-US" dirty="0">
                <a:latin typeface="Courier New"/>
                <a:cs typeface="Courier New"/>
              </a:rPr>
              <a:t>{</a:t>
            </a:r>
          </a:p>
          <a:p>
            <a:pPr marL="0" indent="0">
              <a:buNone/>
            </a:pPr>
            <a:r>
              <a:rPr lang="en-US" dirty="0">
                <a:latin typeface="Courier New"/>
                <a:cs typeface="Courier New"/>
              </a:rPr>
              <a:t>public:</a:t>
            </a:r>
          </a:p>
          <a:p>
            <a:pPr marL="0" indent="0">
              <a:buNone/>
            </a:pPr>
            <a:r>
              <a:rPr lang="en-US" dirty="0">
                <a:latin typeface="Courier New"/>
                <a:cs typeface="Courier New"/>
              </a:rPr>
              <a:t>    </a:t>
            </a:r>
            <a:r>
              <a:rPr lang="en-US" b="1" dirty="0">
                <a:latin typeface="Courier New"/>
                <a:cs typeface="Courier New"/>
              </a:rPr>
              <a:t>shared_ptr&lt;Good&gt; </a:t>
            </a:r>
            <a:r>
              <a:rPr lang="en-US" dirty="0" err="1">
                <a:latin typeface="Courier New"/>
                <a:cs typeface="Courier New"/>
              </a:rPr>
              <a:t>getSP</a:t>
            </a:r>
            <a:r>
              <a:rPr lang="en-US" dirty="0">
                <a:latin typeface="Courier New"/>
                <a:cs typeface="Courier New"/>
              </a:rPr>
              <a:t>()</a:t>
            </a:r>
          </a:p>
          <a:p>
            <a:pPr marL="0" indent="0">
              <a:buNone/>
            </a:pPr>
            <a:r>
              <a:rPr lang="en-US" dirty="0">
                <a:latin typeface="Courier New"/>
                <a:cs typeface="Courier New"/>
              </a:rPr>
              <a:t>    { </a:t>
            </a:r>
            <a:r>
              <a:rPr lang="en-US" b="1" dirty="0">
                <a:latin typeface="Courier New"/>
                <a:cs typeface="Courier New"/>
              </a:rPr>
              <a:t>return </a:t>
            </a:r>
            <a:r>
              <a:rPr lang="en-US" b="1" dirty="0" err="1">
                <a:latin typeface="Courier New"/>
                <a:cs typeface="Courier New"/>
              </a:rPr>
              <a:t>shared_from_this</a:t>
            </a:r>
            <a:r>
              <a:rPr lang="en-US" b="1" dirty="0">
                <a:latin typeface="Courier New"/>
                <a:cs typeface="Courier New"/>
              </a:rPr>
              <a:t>()</a:t>
            </a: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static </a:t>
            </a:r>
            <a:r>
              <a:rPr lang="en-US" b="1" dirty="0">
                <a:latin typeface="Courier New"/>
                <a:cs typeface="Courier New"/>
              </a:rPr>
              <a:t>shared_ptr&lt;Good&gt; </a:t>
            </a:r>
            <a:r>
              <a:rPr lang="en-US" dirty="0">
                <a:latin typeface="Courier New"/>
                <a:cs typeface="Courier New"/>
              </a:rPr>
              <a:t>create()</a:t>
            </a:r>
          </a:p>
          <a:p>
            <a:pPr marL="0" indent="0">
              <a:buNone/>
            </a:pPr>
            <a:r>
              <a:rPr lang="en-US" dirty="0">
                <a:latin typeface="Courier New"/>
                <a:cs typeface="Courier New"/>
              </a:rPr>
              <a:t>    { </a:t>
            </a:r>
            <a:r>
              <a:rPr lang="en-US" b="1" dirty="0">
                <a:latin typeface="Courier New"/>
                <a:cs typeface="Courier New"/>
              </a:rPr>
              <a:t>return make_shared&lt;Good&gt;()</a:t>
            </a: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b="1" dirty="0">
                <a:latin typeface="Courier New"/>
                <a:cs typeface="Courier New"/>
              </a:rPr>
              <a:t>shared_ptr&lt;Good&gt; </a:t>
            </a:r>
            <a:r>
              <a:rPr lang="en-US" dirty="0" err="1">
                <a:latin typeface="Courier New"/>
                <a:cs typeface="Courier New"/>
              </a:rPr>
              <a:t>doGood</a:t>
            </a:r>
            <a:r>
              <a:rPr lang="en-US" dirty="0">
                <a:latin typeface="Courier New"/>
                <a:cs typeface="Courier New"/>
              </a:rPr>
              <a:t>() {</a:t>
            </a:r>
          </a:p>
          <a:p>
            <a:pPr marL="0" indent="0">
              <a:buNone/>
            </a:pPr>
            <a:r>
              <a:rPr lang="en-US" b="1" dirty="0">
                <a:latin typeface="Courier New"/>
                <a:cs typeface="Courier New"/>
              </a:rPr>
              <a:t>    shared_ptr&lt;Good&gt; p1 = Good::create();</a:t>
            </a:r>
          </a:p>
          <a:p>
            <a:pPr marL="0" indent="0">
              <a:buNone/>
            </a:pPr>
            <a:r>
              <a:rPr lang="en-US" dirty="0">
                <a:latin typeface="Courier New"/>
                <a:cs typeface="Courier New"/>
              </a:rPr>
              <a:t>    Good* raw = p1.get();</a:t>
            </a:r>
          </a:p>
          <a:p>
            <a:pPr marL="0" indent="0">
              <a:buNone/>
            </a:pPr>
            <a:r>
              <a:rPr lang="en-US" b="1" dirty="0">
                <a:latin typeface="Courier New"/>
                <a:cs typeface="Courier New"/>
              </a:rPr>
              <a:t>    shared_ptr&lt;Good&gt; p2(raw-&gt;</a:t>
            </a:r>
            <a:r>
              <a:rPr lang="en-US" b="1" dirty="0" err="1">
                <a:latin typeface="Courier New"/>
                <a:cs typeface="Courier New"/>
              </a:rPr>
              <a:t>getSP</a:t>
            </a:r>
            <a:r>
              <a:rPr lang="en-US" b="1" dirty="0">
                <a:latin typeface="Courier New"/>
                <a:cs typeface="Courier New"/>
              </a:rPr>
              <a:t>());</a:t>
            </a:r>
          </a:p>
          <a:p>
            <a:pPr marL="0" indent="0">
              <a:buNone/>
            </a:pPr>
            <a:r>
              <a:rPr lang="en-US" dirty="0">
                <a:latin typeface="Courier New"/>
                <a:cs typeface="Courier New"/>
              </a:rPr>
              <a:t>    return </a:t>
            </a:r>
            <a:r>
              <a:rPr lang="en-US" b="1" dirty="0">
                <a:latin typeface="Courier New"/>
                <a:cs typeface="Courier New"/>
              </a:rPr>
              <a:t>p1</a:t>
            </a:r>
            <a:r>
              <a:rPr lang="en-US" dirty="0">
                <a:latin typeface="Courier New"/>
                <a:cs typeface="Courier New"/>
              </a:rPr>
              <a:t>;</a:t>
            </a:r>
          </a:p>
          <a:p>
            <a:pPr marL="0" indent="0">
              <a:buNone/>
            </a:pPr>
            <a:r>
              <a:rPr lang="en-US" dirty="0">
                <a:latin typeface="Courier New"/>
                <a:cs typeface="Courier New"/>
              </a:rPr>
              <a:t>}</a:t>
            </a:r>
          </a:p>
        </p:txBody>
      </p:sp>
    </p:spTree>
    <p:extLst>
      <p:ext uri="{BB962C8B-B14F-4D97-AF65-F5344CB8AC3E}">
        <p14:creationId xmlns:p14="http://schemas.microsoft.com/office/powerpoint/2010/main" val="406971756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shared_ptr custom deleter</a:t>
            </a:r>
            <a:endParaRPr lang="en-US" dirty="0"/>
          </a:p>
        </p:txBody>
      </p:sp>
      <p:sp>
        <p:nvSpPr>
          <p:cNvPr id="3" name="Content Placeholder 2"/>
          <p:cNvSpPr>
            <a:spLocks noGrp="1"/>
          </p:cNvSpPr>
          <p:nvPr>
            <p:ph idx="1"/>
          </p:nvPr>
        </p:nvSpPr>
        <p:spPr>
          <a:xfrm>
            <a:off x="381000" y="1600200"/>
            <a:ext cx="8610600" cy="4525963"/>
          </a:xfrm>
        </p:spPr>
        <p:txBody>
          <a:bodyPr>
            <a:normAutofit fontScale="55000" lnSpcReduction="20000"/>
          </a:bodyPr>
          <a:lstStyle/>
          <a:p>
            <a:pPr marL="0" indent="0">
              <a:buNone/>
            </a:pPr>
            <a:r>
              <a:rPr lang="en-US" dirty="0" err="1">
                <a:latin typeface="Courier New"/>
                <a:cs typeface="Courier New"/>
              </a:rPr>
              <a:t>shared_res</a:t>
            </a:r>
            <a:r>
              <a:rPr lang="en-US" dirty="0">
                <a:latin typeface="Courier New"/>
                <a:cs typeface="Courier New"/>
              </a:rPr>
              <a:t>* </a:t>
            </a:r>
            <a:r>
              <a:rPr lang="en-US" dirty="0" err="1">
                <a:latin typeface="Courier New"/>
                <a:cs typeface="Courier New"/>
              </a:rPr>
              <a:t>allocShared</a:t>
            </a:r>
            <a:r>
              <a:rPr lang="en-US" dirty="0">
                <a:latin typeface="Courier New"/>
                <a:cs typeface="Courier New"/>
              </a:rPr>
              <a:t>() {</a:t>
            </a:r>
          </a:p>
          <a:p>
            <a:pPr marL="0" indent="0">
              <a:buNone/>
            </a:pPr>
            <a:r>
              <a:rPr lang="en-US" dirty="0">
                <a:latin typeface="Courier New"/>
                <a:cs typeface="Courier New"/>
              </a:rPr>
              <a:t>    // Do some magic to allocate shared resource</a:t>
            </a:r>
          </a:p>
          <a:p>
            <a:pPr marL="0" indent="0">
              <a:buNone/>
            </a:pPr>
            <a:r>
              <a:rPr lang="en-US" dirty="0">
                <a:latin typeface="Courier New"/>
                <a:cs typeface="Courier New"/>
              </a:rPr>
              <a:t>    return </a:t>
            </a:r>
            <a:r>
              <a:rPr lang="en-US" dirty="0" err="1">
                <a:latin typeface="Courier New"/>
                <a:cs typeface="Courier New"/>
              </a:rPr>
              <a:t>malloc</a:t>
            </a:r>
            <a:r>
              <a:rPr lang="en-US" dirty="0">
                <a:latin typeface="Courier New"/>
                <a:cs typeface="Courier New"/>
              </a:rPr>
              <a:t>(100);</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releaseShared</a:t>
            </a:r>
            <a:r>
              <a:rPr lang="en-US" dirty="0">
                <a:latin typeface="Courier New"/>
                <a:cs typeface="Courier New"/>
              </a:rPr>
              <a:t>(</a:t>
            </a:r>
            <a:r>
              <a:rPr lang="en-US" dirty="0" err="1">
                <a:latin typeface="Courier New"/>
                <a:cs typeface="Courier New"/>
              </a:rPr>
              <a:t>shared_res</a:t>
            </a:r>
            <a:r>
              <a:rPr lang="en-US" dirty="0">
                <a:latin typeface="Courier New"/>
                <a:cs typeface="Courier New"/>
              </a:rPr>
              <a:t>* p) {</a:t>
            </a:r>
          </a:p>
          <a:p>
            <a:pPr marL="0" indent="0">
              <a:buNone/>
            </a:pPr>
            <a:r>
              <a:rPr lang="en-US" dirty="0">
                <a:latin typeface="Courier New"/>
                <a:cs typeface="Courier New"/>
              </a:rPr>
              <a:t>    // Do some magic to release shared resource</a:t>
            </a:r>
          </a:p>
          <a:p>
            <a:pPr marL="0" indent="0">
              <a:buNone/>
            </a:pPr>
            <a:r>
              <a:rPr lang="en-US" dirty="0">
                <a:latin typeface="Courier New"/>
                <a:cs typeface="Courier New"/>
              </a:rPr>
              <a:t>    free(p);</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testSharedResource</a:t>
            </a:r>
            <a:r>
              <a:rPr lang="en-US" dirty="0">
                <a:latin typeface="Courier New"/>
                <a:cs typeface="Courier New"/>
              </a:rPr>
              <a:t>() {</a:t>
            </a:r>
          </a:p>
          <a:p>
            <a:pPr marL="0" indent="0">
              <a:buNone/>
            </a:pPr>
            <a:r>
              <a:rPr lang="en-US" b="1" dirty="0">
                <a:latin typeface="Courier New"/>
                <a:cs typeface="Courier New"/>
              </a:rPr>
              <a:t>    shared_ptr&lt;</a:t>
            </a:r>
            <a:r>
              <a:rPr lang="en-US" b="1" dirty="0" err="1">
                <a:latin typeface="Courier New"/>
                <a:cs typeface="Courier New"/>
              </a:rPr>
              <a:t>shared_res</a:t>
            </a:r>
            <a:r>
              <a:rPr lang="en-US" b="1" dirty="0">
                <a:latin typeface="Courier New"/>
                <a:cs typeface="Courier New"/>
              </a:rPr>
              <a:t>&gt; </a:t>
            </a:r>
            <a:r>
              <a:rPr lang="en-US" b="1" dirty="0" err="1">
                <a:latin typeface="Courier New"/>
                <a:cs typeface="Courier New"/>
              </a:rPr>
              <a:t>sr</a:t>
            </a:r>
            <a:r>
              <a:rPr lang="en-US" b="1" dirty="0">
                <a:latin typeface="Courier New"/>
                <a:cs typeface="Courier New"/>
              </a:rPr>
              <a:t>(</a:t>
            </a:r>
            <a:r>
              <a:rPr lang="en-US" b="1" dirty="0" err="1">
                <a:latin typeface="Courier New"/>
                <a:cs typeface="Courier New"/>
              </a:rPr>
              <a:t>allocShared</a:t>
            </a:r>
            <a:r>
              <a:rPr lang="en-US" b="1" dirty="0">
                <a:latin typeface="Courier New"/>
                <a:cs typeface="Courier New"/>
              </a:rPr>
              <a:t>()</a:t>
            </a:r>
            <a:r>
              <a:rPr lang="en-US" b="1" dirty="0" smtClean="0">
                <a:latin typeface="Courier New"/>
                <a:cs typeface="Courier New"/>
              </a:rPr>
              <a:t>, </a:t>
            </a:r>
            <a:r>
              <a:rPr lang="en-US" b="1" dirty="0" err="1" smtClean="0">
                <a:latin typeface="Courier New"/>
                <a:cs typeface="Courier New"/>
              </a:rPr>
              <a:t>releaseShared</a:t>
            </a:r>
            <a:r>
              <a:rPr lang="en-US" b="1" dirty="0">
                <a:latin typeface="Courier New"/>
                <a:cs typeface="Courier New"/>
              </a:rPr>
              <a:t>);</a:t>
            </a:r>
          </a:p>
          <a:p>
            <a:pPr marL="0" indent="0">
              <a:buNone/>
            </a:pPr>
            <a:r>
              <a:rPr lang="en-US" dirty="0">
                <a:latin typeface="Courier New"/>
                <a:cs typeface="Courier New"/>
              </a:rPr>
              <a:t>    // Do something with sr...</a:t>
            </a:r>
          </a:p>
          <a:p>
            <a:pPr marL="0" indent="0">
              <a:buNone/>
            </a:pPr>
            <a:r>
              <a:rPr lang="en-US" dirty="0">
                <a:latin typeface="Courier New"/>
                <a:cs typeface="Courier New"/>
              </a:rPr>
              <a:t>    // safe and automatic cleanup</a:t>
            </a:r>
          </a:p>
          <a:p>
            <a:pPr marL="0" indent="0">
              <a:buNone/>
            </a:pPr>
            <a:r>
              <a:rPr lang="en-US" dirty="0">
                <a:latin typeface="Courier New"/>
                <a:cs typeface="Courier New"/>
              </a:rPr>
              <a:t>}</a:t>
            </a:r>
          </a:p>
        </p:txBody>
      </p:sp>
    </p:spTree>
    <p:extLst>
      <p:ext uri="{BB962C8B-B14F-4D97-AF65-F5344CB8AC3E}">
        <p14:creationId xmlns:p14="http://schemas.microsoft.com/office/powerpoint/2010/main" val="3919316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weak_ptr</a:t>
            </a:r>
            <a:endParaRPr lang="en-US" dirty="0"/>
          </a:p>
        </p:txBody>
      </p:sp>
      <p:sp>
        <p:nvSpPr>
          <p:cNvPr id="3" name="Content Placeholder 2"/>
          <p:cNvSpPr>
            <a:spLocks noGrp="1"/>
          </p:cNvSpPr>
          <p:nvPr>
            <p:ph idx="1"/>
          </p:nvPr>
        </p:nvSpPr>
        <p:spPr/>
        <p:txBody>
          <a:bodyPr>
            <a:normAutofit/>
          </a:bodyPr>
          <a:lstStyle/>
          <a:p>
            <a:r>
              <a:rPr lang="en-US" dirty="0" smtClean="0"/>
              <a:t>Helps break circular references</a:t>
            </a:r>
          </a:p>
          <a:p>
            <a:r>
              <a:rPr lang="en-US" dirty="0" smtClean="0"/>
              <a:t>Holds a non-owning “weak” reference</a:t>
            </a:r>
          </a:p>
          <a:p>
            <a:r>
              <a:rPr lang="en-US" dirty="0" smtClean="0"/>
              <a:t>Contained resource can only be used by </a:t>
            </a:r>
            <a:r>
              <a:rPr lang="en-US" dirty="0" smtClean="0"/>
              <a:t>requesting </a:t>
            </a:r>
            <a:r>
              <a:rPr lang="en-US" dirty="0" smtClean="0"/>
              <a:t>a shared_ptr from the weak_ptr</a:t>
            </a:r>
          </a:p>
          <a:p>
            <a:r>
              <a:rPr lang="en-US" dirty="0" smtClean="0"/>
              <a:t>A weak_ptr will not prevent resource from being destroyed (but does delay destruction of shared ref count block)</a:t>
            </a:r>
          </a:p>
        </p:txBody>
      </p:sp>
    </p:spTree>
    <p:extLst>
      <p:ext uri="{BB962C8B-B14F-4D97-AF65-F5344CB8AC3E}">
        <p14:creationId xmlns:p14="http://schemas.microsoft.com/office/powerpoint/2010/main" val="21748943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weak_ptr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a:cs typeface="Courier New"/>
              </a:rPr>
              <a:t>void </a:t>
            </a:r>
            <a:r>
              <a:rPr lang="en-US" dirty="0" err="1">
                <a:latin typeface="Courier New"/>
                <a:cs typeface="Courier New"/>
              </a:rPr>
              <a:t>wpTwiddler</a:t>
            </a:r>
            <a:r>
              <a:rPr lang="en-US" dirty="0">
                <a:latin typeface="Courier New"/>
                <a:cs typeface="Courier New"/>
              </a:rPr>
              <a:t>() {</a:t>
            </a:r>
          </a:p>
          <a:p>
            <a:pPr marL="0" indent="0">
              <a:buNone/>
            </a:pPr>
            <a:r>
              <a:rPr lang="en-US" b="1" dirty="0">
                <a:latin typeface="Courier New"/>
                <a:cs typeface="Courier New"/>
              </a:rPr>
              <a:t>    boost::weak_ptr&lt;C&gt; w1;</a:t>
            </a:r>
          </a:p>
          <a:p>
            <a:pPr marL="0" indent="0">
              <a:buNone/>
            </a:pPr>
            <a:r>
              <a:rPr lang="en-US" dirty="0">
                <a:latin typeface="Courier New"/>
                <a:cs typeface="Courier New"/>
              </a:rPr>
              <a:t>    {</a:t>
            </a:r>
          </a:p>
          <a:p>
            <a:pPr marL="0" indent="0">
              <a:buNone/>
            </a:pPr>
            <a:r>
              <a:rPr lang="en-US" b="1" dirty="0">
                <a:latin typeface="Courier New"/>
                <a:cs typeface="Courier New"/>
              </a:rPr>
              <a:t>        boost::shared_ptr&lt;C&gt; p1 = boost::make_shared&lt;C&gt;();</a:t>
            </a:r>
          </a:p>
          <a:p>
            <a:pPr marL="0" indent="0">
              <a:buNone/>
            </a:pPr>
            <a:r>
              <a:rPr lang="en-US" dirty="0">
                <a:latin typeface="Courier New"/>
                <a:cs typeface="Courier New"/>
              </a:rPr>
              <a:t>        assert(p1.use_count() == 1);</a:t>
            </a:r>
          </a:p>
          <a:p>
            <a:pPr marL="0" indent="0">
              <a:buNone/>
            </a:pPr>
            <a:r>
              <a:rPr lang="en-US" b="1" dirty="0">
                <a:latin typeface="Courier New"/>
                <a:cs typeface="Courier New"/>
              </a:rPr>
              <a:t>        w1 = p1;</a:t>
            </a:r>
          </a:p>
          <a:p>
            <a:pPr marL="0" indent="0">
              <a:buNone/>
            </a:pPr>
            <a:r>
              <a:rPr lang="en-US" dirty="0">
                <a:latin typeface="Courier New"/>
                <a:cs typeface="Courier New"/>
              </a:rPr>
              <a:t>        assert(p1.use_count() == 1); // weak adds no </a:t>
            </a:r>
            <a:r>
              <a:rPr lang="en-US" dirty="0" smtClean="0">
                <a:latin typeface="Courier New"/>
                <a:cs typeface="Courier New"/>
              </a:rPr>
              <a:t>ref</a:t>
            </a:r>
            <a:endParaRPr lang="en-US" dirty="0">
              <a:latin typeface="Courier New"/>
              <a:cs typeface="Courier New"/>
            </a:endParaRPr>
          </a:p>
          <a:p>
            <a:pPr marL="0" indent="0">
              <a:buNone/>
            </a:pPr>
            <a:r>
              <a:rPr lang="en-US" dirty="0">
                <a:latin typeface="Courier New"/>
                <a:cs typeface="Courier New"/>
              </a:rPr>
              <a:t>        assert(!w1.expired()); // w1 is usable?</a:t>
            </a:r>
          </a:p>
          <a:p>
            <a:pPr marL="0" indent="0">
              <a:buNone/>
            </a:pPr>
            <a:r>
              <a:rPr lang="en-US" b="1" dirty="0">
                <a:latin typeface="Courier New"/>
                <a:cs typeface="Courier New"/>
              </a:rPr>
              <a:t>        boost::shared_ptr&lt;C&gt; p2 = w1.lock();</a:t>
            </a:r>
          </a:p>
          <a:p>
            <a:pPr marL="0" indent="0">
              <a:buNone/>
            </a:pPr>
            <a:r>
              <a:rPr lang="en-US" dirty="0">
                <a:latin typeface="Courier New"/>
                <a:cs typeface="Courier New"/>
              </a:rPr>
              <a:t>        assert(p2); // not empty</a:t>
            </a:r>
          </a:p>
          <a:p>
            <a:pPr marL="0" indent="0">
              <a:buNone/>
            </a:pPr>
            <a:r>
              <a:rPr lang="en-US" dirty="0">
                <a:latin typeface="Courier New"/>
                <a:cs typeface="Courier New"/>
              </a:rPr>
              <a:t>        assert(p2.use_count() == 2);</a:t>
            </a:r>
          </a:p>
          <a:p>
            <a:pPr marL="0" indent="0">
              <a:buNone/>
            </a:pPr>
            <a:r>
              <a:rPr lang="en-US" dirty="0">
                <a:latin typeface="Courier New"/>
                <a:cs typeface="Courier New"/>
              </a:rPr>
              <a:t>    }</a:t>
            </a:r>
          </a:p>
          <a:p>
            <a:pPr marL="0" indent="0">
              <a:buNone/>
            </a:pPr>
            <a:r>
              <a:rPr lang="en-US" dirty="0">
                <a:latin typeface="Courier New"/>
                <a:cs typeface="Courier New"/>
              </a:rPr>
              <a:t>    assert(w1.expired() &amp;&amp; w1.use_count() == 0);</a:t>
            </a:r>
          </a:p>
          <a:p>
            <a:pPr marL="0" indent="0">
              <a:buNone/>
            </a:pPr>
            <a:r>
              <a:rPr lang="en-US" dirty="0">
                <a:latin typeface="Courier New"/>
                <a:cs typeface="Courier New"/>
              </a:rPr>
              <a:t>}</a:t>
            </a:r>
          </a:p>
        </p:txBody>
      </p:sp>
    </p:spTree>
    <p:extLst>
      <p:ext uri="{BB962C8B-B14F-4D97-AF65-F5344CB8AC3E}">
        <p14:creationId xmlns:p14="http://schemas.microsoft.com/office/powerpoint/2010/main" val="2323226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WTF is Boost?</a:t>
            </a:r>
            <a:endParaRPr lang="en-US" dirty="0"/>
          </a:p>
        </p:txBody>
      </p:sp>
      <p:sp>
        <p:nvSpPr>
          <p:cNvPr id="3" name="Content Placeholder 2"/>
          <p:cNvSpPr>
            <a:spLocks noGrp="1"/>
          </p:cNvSpPr>
          <p:nvPr>
            <p:ph idx="1"/>
          </p:nvPr>
        </p:nvSpPr>
        <p:spPr/>
        <p:txBody>
          <a:bodyPr>
            <a:normAutofit/>
          </a:bodyPr>
          <a:lstStyle/>
          <a:p>
            <a:r>
              <a:rPr lang="en-US" dirty="0" smtClean="0"/>
              <a:t>The second-most authoritative source of modern C++ libraries</a:t>
            </a:r>
          </a:p>
          <a:p>
            <a:r>
              <a:rPr lang="en-US" dirty="0" smtClean="0"/>
              <a:t>Peer-reviewed portable C++ libraries covering an enormous number of uses and domains</a:t>
            </a:r>
          </a:p>
          <a:p>
            <a:r>
              <a:rPr lang="en-US" dirty="0" smtClean="0"/>
              <a:t>Experimental </a:t>
            </a:r>
            <a:r>
              <a:rPr lang="en-US" dirty="0" smtClean="0"/>
              <a:t>lab for code and libraries with the potential to be part of a future C++ standard library</a:t>
            </a:r>
            <a:endParaRPr lang="en-US" dirty="0"/>
          </a:p>
        </p:txBody>
      </p:sp>
    </p:spTree>
    <p:extLst>
      <p:ext uri="{BB962C8B-B14F-4D97-AF65-F5344CB8AC3E}">
        <p14:creationId xmlns:p14="http://schemas.microsoft.com/office/powerpoint/2010/main" val="24122969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Scoped and </a:t>
            </a:r>
            <a:r>
              <a:rPr lang="en-US" dirty="0" err="1" smtClean="0"/>
              <a:t>Unscoped</a:t>
            </a:r>
            <a:r>
              <a:rPr lang="en-US" dirty="0" smtClean="0"/>
              <a:t> </a:t>
            </a:r>
            <a:r>
              <a:rPr lang="en-US" dirty="0" err="1" smtClean="0"/>
              <a:t>enums</a:t>
            </a:r>
            <a:endParaRPr lang="en-US" dirty="0"/>
          </a:p>
        </p:txBody>
      </p:sp>
      <p:sp>
        <p:nvSpPr>
          <p:cNvPr id="3" name="Content Placeholder 2"/>
          <p:cNvSpPr>
            <a:spLocks noGrp="1"/>
          </p:cNvSpPr>
          <p:nvPr>
            <p:ph idx="1"/>
          </p:nvPr>
        </p:nvSpPr>
        <p:spPr/>
        <p:txBody>
          <a:bodyPr/>
          <a:lstStyle/>
          <a:p>
            <a:r>
              <a:rPr lang="en-US" dirty="0"/>
              <a:t>Namespace pollution</a:t>
            </a:r>
          </a:p>
          <a:p>
            <a:r>
              <a:rPr lang="en-US" dirty="0"/>
              <a:t>Defined in global header – slower compile times</a:t>
            </a:r>
          </a:p>
          <a:p>
            <a:r>
              <a:rPr lang="en-US" dirty="0"/>
              <a:t>Have to define </a:t>
            </a:r>
            <a:r>
              <a:rPr lang="en-US" dirty="0" err="1"/>
              <a:t>enum</a:t>
            </a:r>
            <a:r>
              <a:rPr lang="en-US" dirty="0"/>
              <a:t> at time of declaration</a:t>
            </a:r>
          </a:p>
          <a:p>
            <a:r>
              <a:rPr lang="en-US" dirty="0"/>
              <a:t>Not uniquely typed</a:t>
            </a:r>
          </a:p>
          <a:p>
            <a:endParaRPr lang="en-US" dirty="0"/>
          </a:p>
        </p:txBody>
      </p:sp>
    </p:spTree>
    <p:extLst>
      <p:ext uri="{BB962C8B-B14F-4D97-AF65-F5344CB8AC3E}">
        <p14:creationId xmlns:p14="http://schemas.microsoft.com/office/powerpoint/2010/main" val="5455728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Scoped </a:t>
            </a:r>
            <a:r>
              <a:rPr lang="en-US" dirty="0" err="1" smtClean="0"/>
              <a:t>enums</a:t>
            </a:r>
            <a:r>
              <a:rPr lang="en-US" dirty="0" smtClean="0"/>
              <a:t/>
            </a:r>
            <a:br>
              <a:rPr lang="en-US" dirty="0" smtClean="0"/>
            </a:br>
            <a:r>
              <a:rPr lang="en-US" sz="2000" b="1" dirty="0" smtClean="0"/>
              <a:t>C+</a:t>
            </a:r>
            <a:r>
              <a:rPr lang="en-US" sz="2000" b="1" dirty="0" smtClean="0"/>
              <a:t>+98 </a:t>
            </a:r>
            <a:r>
              <a:rPr lang="en-US" sz="2000" b="1" dirty="0" smtClean="0"/>
              <a:t>issues </a:t>
            </a:r>
            <a:r>
              <a:rPr lang="en-US" sz="2000" dirty="0" smtClean="0">
                <a:solidFill>
                  <a:schemeClr val="bg1">
                    <a:lumMod val="50000"/>
                  </a:schemeClr>
                </a:solidFill>
              </a:rPr>
              <a:t>&gt;&gt; C++11 &gt;&gt; boost emulation</a:t>
            </a:r>
            <a:endParaRPr lang="en-US" sz="2000" dirty="0">
              <a:solidFill>
                <a:schemeClr val="bg1">
                  <a:lumMod val="50000"/>
                </a:schemeClr>
              </a:solidFill>
            </a:endParaRPr>
          </a:p>
        </p:txBody>
      </p:sp>
      <p:sp>
        <p:nvSpPr>
          <p:cNvPr id="3" name="Content Placeholder 2"/>
          <p:cNvSpPr>
            <a:spLocks noGrp="1"/>
          </p:cNvSpPr>
          <p:nvPr>
            <p:ph idx="1"/>
          </p:nvPr>
        </p:nvSpPr>
        <p:spPr>
          <a:xfrm>
            <a:off x="304800" y="1600200"/>
            <a:ext cx="8686800" cy="4525963"/>
          </a:xfrm>
        </p:spPr>
        <p:txBody>
          <a:bodyPr>
            <a:normAutofit/>
          </a:bodyPr>
          <a:lstStyle/>
          <a:p>
            <a:pPr marL="0" indent="0">
              <a:buNone/>
            </a:pPr>
            <a:endParaRPr lang="en-US" sz="1800" dirty="0" smtClean="0">
              <a:solidFill>
                <a:srgbClr val="00B050"/>
              </a:solidFill>
              <a:latin typeface="Courier New" pitchFamily="49" charset="0"/>
              <a:cs typeface="Courier New" pitchFamily="49" charset="0"/>
            </a:endParaRPr>
          </a:p>
          <a:p>
            <a:pPr marL="0" indent="0">
              <a:buNone/>
            </a:pPr>
            <a:r>
              <a:rPr lang="en-US" sz="1800" dirty="0" err="1" smtClean="0">
                <a:solidFill>
                  <a:srgbClr val="00B050"/>
                </a:solidFill>
                <a:latin typeface="Courier New" pitchFamily="49" charset="0"/>
                <a:cs typeface="Courier New" pitchFamily="49" charset="0"/>
              </a:rPr>
              <a:t>enum</a:t>
            </a:r>
            <a:r>
              <a:rPr lang="en-US" sz="1800" dirty="0" smtClean="0">
                <a:solidFill>
                  <a:srgbClr val="00B050"/>
                </a:solidFill>
                <a:latin typeface="Courier New" pitchFamily="49" charset="0"/>
                <a:cs typeface="Courier New" pitchFamily="49" charset="0"/>
              </a:rPr>
              <a:t> </a:t>
            </a:r>
            <a:r>
              <a:rPr lang="en-US" sz="1800" dirty="0" err="1">
                <a:latin typeface="Courier New" pitchFamily="49" charset="0"/>
                <a:cs typeface="Courier New" pitchFamily="49" charset="0"/>
              </a:rPr>
              <a:t>tri_state_t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state_false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state_true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state_unknown</a:t>
            </a:r>
            <a:endParaRPr lang="en-US"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29357568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Bug 473202</a:t>
            </a:r>
          </a:p>
          <a:p>
            <a:pPr lvl="1"/>
            <a:r>
              <a:rPr lang="en-US" dirty="0" smtClean="0"/>
              <a:t>“Creating an IPv4 node results in an IPv6 node”</a:t>
            </a:r>
            <a:endParaRPr lang="en-US" dirty="0"/>
          </a:p>
        </p:txBody>
      </p:sp>
      <p:sp>
        <p:nvSpPr>
          <p:cNvPr id="4" name="Title 1"/>
          <p:cNvSpPr>
            <a:spLocks noGrp="1"/>
          </p:cNvSpPr>
          <p:nvPr>
            <p:ph type="title"/>
          </p:nvPr>
        </p:nvSpPr>
        <p:spPr/>
        <p:txBody>
          <a:bodyPr>
            <a:normAutofit/>
          </a:bodyPr>
          <a:lstStyle/>
          <a:p>
            <a:r>
              <a:rPr lang="en-US" dirty="0" smtClean="0"/>
              <a:t>Scoped </a:t>
            </a:r>
            <a:r>
              <a:rPr lang="en-US" dirty="0" err="1" smtClean="0"/>
              <a:t>enums</a:t>
            </a:r>
            <a:r>
              <a:rPr lang="en-US" dirty="0" smtClean="0"/>
              <a:t/>
            </a:r>
            <a:br>
              <a:rPr lang="en-US" dirty="0" smtClean="0"/>
            </a:br>
            <a:r>
              <a:rPr lang="en-US" sz="2000" b="1" dirty="0" smtClean="0"/>
              <a:t>C+</a:t>
            </a:r>
            <a:r>
              <a:rPr lang="en-US" sz="2000" b="1" dirty="0" smtClean="0"/>
              <a:t>+98 </a:t>
            </a:r>
            <a:r>
              <a:rPr lang="en-US" sz="2000" b="1" dirty="0" smtClean="0"/>
              <a:t>issues </a:t>
            </a:r>
            <a:r>
              <a:rPr lang="en-US" sz="2000" dirty="0" smtClean="0">
                <a:solidFill>
                  <a:schemeClr val="bg1">
                    <a:lumMod val="50000"/>
                  </a:schemeClr>
                </a:solidFill>
              </a:rPr>
              <a:t>&gt;&gt; C++11 &gt;&gt; boost emulation</a:t>
            </a:r>
            <a:endParaRPr lang="en-US" sz="2000" dirty="0">
              <a:solidFill>
                <a:schemeClr val="bg1">
                  <a:lumMod val="50000"/>
                </a:schemeClr>
              </a:solidFill>
            </a:endParaRPr>
          </a:p>
        </p:txBody>
      </p:sp>
    </p:spTree>
    <p:extLst>
      <p:ext uri="{BB962C8B-B14F-4D97-AF65-F5344CB8AC3E}">
        <p14:creationId xmlns:p14="http://schemas.microsoft.com/office/powerpoint/2010/main" val="13182576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Scoped </a:t>
            </a:r>
            <a:r>
              <a:rPr lang="en-US" dirty="0" err="1"/>
              <a:t>enums</a:t>
            </a:r>
            <a:r>
              <a:rPr lang="en-US" dirty="0"/>
              <a:t/>
            </a:r>
            <a:br>
              <a:rPr lang="en-US" dirty="0"/>
            </a:br>
            <a:r>
              <a:rPr lang="en-US" sz="2000" dirty="0">
                <a:solidFill>
                  <a:schemeClr val="bg1">
                    <a:lumMod val="50000"/>
                  </a:schemeClr>
                </a:solidFill>
              </a:rPr>
              <a:t>C+</a:t>
            </a:r>
            <a:r>
              <a:rPr lang="en-US" sz="2000" dirty="0" smtClean="0">
                <a:solidFill>
                  <a:schemeClr val="bg1">
                    <a:lumMod val="50000"/>
                  </a:schemeClr>
                </a:solidFill>
              </a:rPr>
              <a:t>+98 </a:t>
            </a:r>
            <a:r>
              <a:rPr lang="en-US" sz="2000" dirty="0">
                <a:solidFill>
                  <a:schemeClr val="bg1">
                    <a:lumMod val="50000"/>
                  </a:schemeClr>
                </a:solidFill>
              </a:rPr>
              <a:t>issues &gt;&gt; </a:t>
            </a:r>
            <a:r>
              <a:rPr lang="en-US" sz="2000" b="1" dirty="0"/>
              <a:t>C++11 </a:t>
            </a:r>
            <a:r>
              <a:rPr lang="en-US" sz="2000" dirty="0">
                <a:solidFill>
                  <a:schemeClr val="bg1">
                    <a:lumMod val="50000"/>
                  </a:schemeClr>
                </a:solidFill>
              </a:rPr>
              <a:t>&gt;&gt; boost emulation</a:t>
            </a:r>
            <a:endParaRPr lang="en-US" sz="2000"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29 </a:t>
            </a:r>
            <a:r>
              <a:rPr lang="en-US" sz="1800" dirty="0" err="1">
                <a:solidFill>
                  <a:srgbClr val="00B050"/>
                </a:solidFill>
                <a:latin typeface="Courier New" pitchFamily="49" charset="0"/>
                <a:cs typeface="Courier New" pitchFamily="49" charset="0"/>
              </a:rPr>
              <a:t>enum</a:t>
            </a:r>
            <a:r>
              <a:rPr lang="en-US" sz="1800" dirty="0">
                <a:solidFill>
                  <a:srgbClr val="00B050"/>
                </a:solidFill>
                <a:latin typeface="Courier New" pitchFamily="49" charset="0"/>
                <a:cs typeface="Courier New" pitchFamily="49" charset="0"/>
              </a:rPr>
              <a:t> class </a:t>
            </a:r>
            <a:r>
              <a:rPr lang="en-US" sz="1800" dirty="0" err="1">
                <a:latin typeface="Courier New" pitchFamily="49" charset="0"/>
                <a:cs typeface="Courier New" pitchFamily="49" charset="0"/>
              </a:rPr>
              <a:t>tri_state_t</a:t>
            </a:r>
            <a:r>
              <a:rPr lang="en-US" sz="1800" dirty="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30    </a:t>
            </a:r>
            <a:r>
              <a:rPr lang="en-US" sz="1800" dirty="0" err="1" smtClean="0">
                <a:latin typeface="Courier New" pitchFamily="49" charset="0"/>
                <a:cs typeface="Courier New" pitchFamily="49" charset="0"/>
              </a:rPr>
              <a:t>state_false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state_true</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state_unknown</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31 </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32</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33 </a:t>
            </a:r>
            <a:r>
              <a:rPr lang="en-US" sz="1800" dirty="0" err="1">
                <a:solidFill>
                  <a:srgbClr val="00B050"/>
                </a:solidFill>
                <a:latin typeface="Courier New" pitchFamily="49" charset="0"/>
                <a:cs typeface="Courier New" pitchFamily="49" charset="0"/>
              </a:rPr>
              <a:t>enum</a:t>
            </a:r>
            <a:r>
              <a:rPr lang="en-US" sz="1800" dirty="0">
                <a:solidFill>
                  <a:srgbClr val="00B050"/>
                </a:solidFill>
                <a:latin typeface="Courier New" pitchFamily="49" charset="0"/>
                <a:cs typeface="Courier New" pitchFamily="49" charset="0"/>
              </a:rPr>
              <a:t> class </a:t>
            </a:r>
            <a:r>
              <a:rPr lang="en-US" sz="1800" dirty="0" err="1">
                <a:latin typeface="Courier New" pitchFamily="49" charset="0"/>
                <a:cs typeface="Courier New" pitchFamily="49" charset="0"/>
              </a:rPr>
              <a:t>tri_state_t</a:t>
            </a:r>
            <a:r>
              <a:rPr lang="en-US" sz="1800" dirty="0">
                <a:latin typeface="Courier New" pitchFamily="49" charset="0"/>
                <a:cs typeface="Courier New" pitchFamily="49" charset="0"/>
              </a:rPr>
              <a:t> : </a:t>
            </a:r>
            <a:r>
              <a:rPr lang="en-US" sz="1800" dirty="0">
                <a:solidFill>
                  <a:srgbClr val="00B050"/>
                </a:solidFill>
                <a:latin typeface="Courier New" pitchFamily="49" charset="0"/>
                <a:cs typeface="Courier New" pitchFamily="49" charset="0"/>
              </a:rPr>
              <a:t>char</a:t>
            </a:r>
            <a:r>
              <a:rPr lang="en-US" sz="1800" dirty="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34    </a:t>
            </a:r>
            <a:r>
              <a:rPr lang="en-US" sz="1800" dirty="0" err="1" smtClean="0">
                <a:latin typeface="Courier New" pitchFamily="49" charset="0"/>
                <a:cs typeface="Courier New" pitchFamily="49" charset="0"/>
              </a:rPr>
              <a:t>state_false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0</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state_true</a:t>
            </a:r>
            <a:r>
              <a:rPr lang="en-US" sz="1800" dirty="0">
                <a:latin typeface="Courier New" pitchFamily="49" charset="0"/>
                <a:cs typeface="Courier New" pitchFamily="49" charset="0"/>
              </a:rPr>
              <a:t> = </a:t>
            </a:r>
            <a:r>
              <a:rPr lang="en-US" sz="1800" dirty="0">
                <a:solidFill>
                  <a:srgbClr val="C00000"/>
                </a:solidFill>
                <a:latin typeface="Courier New" pitchFamily="49" charset="0"/>
                <a:cs typeface="Courier New" pitchFamily="49" charset="0"/>
              </a:rPr>
              <a:t>1</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state_unknown</a:t>
            </a:r>
            <a:r>
              <a:rPr lang="en-US" sz="1800" dirty="0">
                <a:latin typeface="Courier New" pitchFamily="49" charset="0"/>
                <a:cs typeface="Courier New" pitchFamily="49" charset="0"/>
              </a:rPr>
              <a:t> = </a:t>
            </a:r>
            <a:r>
              <a:rPr lang="en-US" sz="1800" dirty="0">
                <a:solidFill>
                  <a:srgbClr val="C00000"/>
                </a:solidFill>
                <a:latin typeface="Courier New" pitchFamily="49" charset="0"/>
                <a:cs typeface="Courier New" pitchFamily="49" charset="0"/>
              </a:rPr>
              <a:t>2</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35 };</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384123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Scoped </a:t>
            </a:r>
            <a:r>
              <a:rPr lang="en-US" dirty="0" err="1" smtClean="0"/>
              <a:t>enums</a:t>
            </a:r>
            <a:r>
              <a:rPr lang="en-US" dirty="0"/>
              <a:t/>
            </a:r>
            <a:br>
              <a:rPr lang="en-US" dirty="0"/>
            </a:br>
            <a:r>
              <a:rPr lang="en-US" sz="2000" dirty="0">
                <a:solidFill>
                  <a:schemeClr val="bg1">
                    <a:lumMod val="50000"/>
                  </a:schemeClr>
                </a:solidFill>
              </a:rPr>
              <a:t>C+</a:t>
            </a:r>
            <a:r>
              <a:rPr lang="en-US" sz="2000" dirty="0" smtClean="0">
                <a:solidFill>
                  <a:schemeClr val="bg1">
                    <a:lumMod val="50000"/>
                  </a:schemeClr>
                </a:solidFill>
              </a:rPr>
              <a:t>+98 </a:t>
            </a:r>
            <a:r>
              <a:rPr lang="en-US" sz="2000" dirty="0">
                <a:solidFill>
                  <a:schemeClr val="bg1">
                    <a:lumMod val="50000"/>
                  </a:schemeClr>
                </a:solidFill>
              </a:rPr>
              <a:t>issues &gt;&gt; C++11 &gt;&gt; </a:t>
            </a:r>
            <a:r>
              <a:rPr lang="en-US" sz="2000" b="1" dirty="0"/>
              <a:t>boost emulation</a:t>
            </a:r>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1 </a:t>
            </a:r>
            <a:r>
              <a:rPr lang="en-US" sz="1800" dirty="0">
                <a:solidFill>
                  <a:srgbClr val="FF00FF"/>
                </a:solidFill>
                <a:latin typeface="Courier New" pitchFamily="49" charset="0"/>
                <a:cs typeface="Courier New" pitchFamily="49" charset="0"/>
              </a:rPr>
              <a:t>// Declaration in header file</a:t>
            </a:r>
          </a:p>
          <a:p>
            <a:pPr marL="0" indent="0">
              <a:buNone/>
            </a:pPr>
            <a:r>
              <a:rPr lang="en-US" sz="1800" dirty="0">
                <a:latin typeface="Courier New" pitchFamily="49" charset="0"/>
                <a:cs typeface="Courier New" pitchFamily="49" charset="0"/>
              </a:rPr>
              <a:t>  2 </a:t>
            </a:r>
            <a:r>
              <a:rPr lang="en-US" sz="1800" dirty="0">
                <a:solidFill>
                  <a:srgbClr val="FF00FF"/>
                </a:solidFill>
                <a:latin typeface="Courier New" pitchFamily="49" charset="0"/>
                <a:cs typeface="Courier New" pitchFamily="49" charset="0"/>
              </a:rPr>
              <a:t>#include </a:t>
            </a:r>
            <a:r>
              <a:rPr lang="en-US" sz="1800" dirty="0">
                <a:solidFill>
                  <a:srgbClr val="C00000"/>
                </a:solidFill>
                <a:latin typeface="Courier New" pitchFamily="49" charset="0"/>
                <a:cs typeface="Courier New" pitchFamily="49" charset="0"/>
              </a:rPr>
              <a:t>&lt;boost/detail/scoped_enum_emulation.hpp&gt;</a:t>
            </a:r>
          </a:p>
          <a:p>
            <a:pPr marL="0" indent="0">
              <a:buNone/>
            </a:pPr>
            <a:r>
              <a:rPr lang="en-US" sz="1800" dirty="0">
                <a:latin typeface="Courier New" pitchFamily="49" charset="0"/>
                <a:cs typeface="Courier New" pitchFamily="49" charset="0"/>
              </a:rPr>
              <a:t>  3 </a:t>
            </a:r>
            <a:r>
              <a:rPr lang="en-US" sz="1800" dirty="0" smtClean="0">
                <a:solidFill>
                  <a:schemeClr val="accent1">
                    <a:lumMod val="75000"/>
                  </a:schemeClr>
                </a:solidFill>
                <a:latin typeface="Courier New" pitchFamily="49" charset="0"/>
                <a:cs typeface="Courier New" pitchFamily="49" charset="0"/>
              </a:rPr>
              <a:t>BOOST_SCOPED_ENUM_FORWARD_DECLARE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tri_state_t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4</a:t>
            </a:r>
          </a:p>
          <a:p>
            <a:pPr marL="0" indent="0">
              <a:buNone/>
            </a:pPr>
            <a:r>
              <a:rPr lang="en-US" sz="1800" dirty="0">
                <a:latin typeface="Courier New" pitchFamily="49" charset="0"/>
                <a:cs typeface="Courier New" pitchFamily="49" charset="0"/>
              </a:rPr>
              <a:t>  5 </a:t>
            </a:r>
            <a:r>
              <a:rPr lang="en-US" sz="1800" dirty="0">
                <a:solidFill>
                  <a:srgbClr val="FF00FF"/>
                </a:solidFill>
                <a:latin typeface="Courier New" pitchFamily="49" charset="0"/>
                <a:cs typeface="Courier New" pitchFamily="49" charset="0"/>
              </a:rPr>
              <a:t>// Definition in </a:t>
            </a:r>
            <a:r>
              <a:rPr lang="en-US" sz="1800" dirty="0" err="1">
                <a:solidFill>
                  <a:srgbClr val="FF00FF"/>
                </a:solidFill>
                <a:latin typeface="Courier New" pitchFamily="49" charset="0"/>
                <a:cs typeface="Courier New" pitchFamily="49" charset="0"/>
              </a:rPr>
              <a:t>src</a:t>
            </a:r>
            <a:r>
              <a:rPr lang="en-US" sz="1800" dirty="0">
                <a:solidFill>
                  <a:srgbClr val="FF00FF"/>
                </a:solidFill>
                <a:latin typeface="Courier New" pitchFamily="49" charset="0"/>
                <a:cs typeface="Courier New" pitchFamily="49" charset="0"/>
              </a:rPr>
              <a:t> file</a:t>
            </a:r>
          </a:p>
          <a:p>
            <a:pPr marL="0" indent="0">
              <a:buNone/>
            </a:pPr>
            <a:r>
              <a:rPr lang="en-US" sz="1800" dirty="0" smtClean="0">
                <a:latin typeface="Courier New" pitchFamily="49" charset="0"/>
                <a:cs typeface="Courier New" pitchFamily="49" charset="0"/>
              </a:rPr>
              <a:t>  6 </a:t>
            </a:r>
            <a:r>
              <a:rPr lang="en-US" sz="1800" dirty="0" smtClean="0">
                <a:solidFill>
                  <a:schemeClr val="accent1">
                    <a:lumMod val="75000"/>
                  </a:schemeClr>
                </a:solidFill>
                <a:latin typeface="Courier New" pitchFamily="49" charset="0"/>
                <a:cs typeface="Courier New" pitchFamily="49" charset="0"/>
              </a:rPr>
              <a:t>BOOST_SCOPED_ENUM_UT_DECLARE_BEGIN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tri_state_t</a:t>
            </a:r>
            <a:r>
              <a:rPr lang="en-US" sz="1800" dirty="0" smtClean="0">
                <a:latin typeface="Courier New" pitchFamily="49" charset="0"/>
                <a:cs typeface="Courier New" pitchFamily="49" charset="0"/>
              </a:rPr>
              <a:t>, </a:t>
            </a:r>
            <a:r>
              <a:rPr lang="en-US" sz="1800" dirty="0" err="1">
                <a:solidFill>
                  <a:srgbClr val="00B050"/>
                </a:solidFill>
                <a:latin typeface="Courier New" pitchFamily="49" charset="0"/>
                <a:cs typeface="Courier New" pitchFamily="49" charset="0"/>
              </a:rPr>
              <a:t>int</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7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state_false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state_true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state_unknown</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a:latin typeface="Courier New" pitchFamily="49" charset="0"/>
                <a:cs typeface="Courier New" pitchFamily="49" charset="0"/>
              </a:rPr>
              <a:t>8</a:t>
            </a:r>
            <a:r>
              <a:rPr lang="en-US" sz="1800" dirty="0" smtClean="0">
                <a:latin typeface="Courier New" pitchFamily="49" charset="0"/>
                <a:cs typeface="Courier New" pitchFamily="49" charset="0"/>
              </a:rPr>
              <a:t> </a:t>
            </a:r>
            <a:r>
              <a:rPr lang="en-US" sz="1800" dirty="0" smtClean="0">
                <a:solidFill>
                  <a:schemeClr val="accent1">
                    <a:lumMod val="75000"/>
                  </a:schemeClr>
                </a:solidFill>
                <a:latin typeface="Courier New" pitchFamily="49" charset="0"/>
                <a:cs typeface="Courier New" pitchFamily="49" charset="0"/>
              </a:rPr>
              <a:t>BOOST_SCOPED_ENUM_DECLARE_END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tri_state_t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1030991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1400" dirty="0" smtClean="0">
                <a:latin typeface="Courier New" pitchFamily="49" charset="0"/>
                <a:cs typeface="Courier New" pitchFamily="49" charset="0"/>
              </a:rPr>
              <a:t>  5 </a:t>
            </a:r>
            <a:r>
              <a:rPr lang="en-US" sz="1400" dirty="0" smtClean="0">
                <a:solidFill>
                  <a:srgbClr val="FF00FF"/>
                </a:solidFill>
                <a:latin typeface="Courier New" pitchFamily="49" charset="0"/>
                <a:cs typeface="Courier New" pitchFamily="49" charset="0"/>
              </a:rPr>
              <a:t>#</a:t>
            </a:r>
            <a:r>
              <a:rPr lang="en-US" sz="1400" dirty="0">
                <a:solidFill>
                  <a:srgbClr val="FF00FF"/>
                </a:solidFill>
                <a:latin typeface="Courier New" pitchFamily="49" charset="0"/>
                <a:cs typeface="Courier New" pitchFamily="49" charset="0"/>
              </a:rPr>
              <a:t>define BOOST_SCOPED_ENUM_UT_DECLARE_BEGIN(</a:t>
            </a:r>
            <a:r>
              <a:rPr lang="en-US" sz="1400" dirty="0" err="1">
                <a:solidFill>
                  <a:srgbClr val="FF00FF"/>
                </a:solidFill>
                <a:latin typeface="Courier New" pitchFamily="49" charset="0"/>
                <a:cs typeface="Courier New" pitchFamily="49" charset="0"/>
              </a:rPr>
              <a:t>EnumType</a:t>
            </a:r>
            <a:r>
              <a:rPr lang="en-US" sz="1400" dirty="0">
                <a:solidFill>
                  <a:srgbClr val="FF00FF"/>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UnderlyingType</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6 </a:t>
            </a:r>
            <a:r>
              <a:rPr lang="en-US" sz="1400" dirty="0" err="1" smtClean="0">
                <a:solidFill>
                  <a:srgbClr val="00B050"/>
                </a:solidFill>
                <a:latin typeface="Courier New" pitchFamily="49" charset="0"/>
                <a:cs typeface="Courier New" pitchFamily="49" charset="0"/>
              </a:rPr>
              <a:t>struct</a:t>
            </a:r>
            <a:r>
              <a:rPr lang="en-US" sz="1400" dirty="0" smtClean="0">
                <a:solidFill>
                  <a:srgbClr val="00B050"/>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EnumType</a:t>
            </a:r>
            <a:r>
              <a:rPr lang="en-US" sz="1400" dirty="0">
                <a:solidFill>
                  <a:srgbClr val="FF00FF"/>
                </a:solidFill>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7     </a:t>
            </a:r>
            <a:r>
              <a:rPr lang="en-US" sz="1400" dirty="0" err="1">
                <a:solidFill>
                  <a:srgbClr val="00B050"/>
                </a:solidFill>
                <a:latin typeface="Courier New" pitchFamily="49" charset="0"/>
                <a:cs typeface="Courier New" pitchFamily="49" charset="0"/>
              </a:rPr>
              <a:t>typedef</a:t>
            </a:r>
            <a:r>
              <a:rPr lang="en-US" sz="1400" dirty="0">
                <a:solidFill>
                  <a:srgbClr val="00B050"/>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UnderlyingType</a:t>
            </a:r>
            <a:r>
              <a:rPr lang="en-US" sz="1400" dirty="0">
                <a:solidFill>
                  <a:srgbClr val="FF00FF"/>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underlying_type</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8     </a:t>
            </a:r>
            <a:r>
              <a:rPr lang="en-US" sz="1400" dirty="0" err="1">
                <a:solidFill>
                  <a:srgbClr val="FF00FF"/>
                </a:solidFill>
                <a:latin typeface="Courier New" pitchFamily="49" charset="0"/>
                <a:cs typeface="Courier New" pitchFamily="49" charset="0"/>
              </a:rPr>
              <a:t>EnumType</a:t>
            </a:r>
            <a:r>
              <a:rPr lang="en-US" sz="1400" dirty="0">
                <a:solidFill>
                  <a:srgbClr val="FF00FF"/>
                </a:solidFill>
                <a:latin typeface="Courier New" pitchFamily="49" charset="0"/>
                <a:cs typeface="Courier New" pitchFamily="49" charset="0"/>
              </a:rPr>
              <a:t>() BOOST_NOEXCEPT{}                                         \</a:t>
            </a:r>
          </a:p>
          <a:p>
            <a:pPr marL="0" indent="0">
              <a:buNone/>
            </a:pPr>
            <a:r>
              <a:rPr lang="en-US" sz="1400" dirty="0">
                <a:latin typeface="Courier New" pitchFamily="49" charset="0"/>
                <a:cs typeface="Courier New" pitchFamily="49" charset="0"/>
              </a:rPr>
              <a:t>  9     </a:t>
            </a:r>
            <a:r>
              <a:rPr lang="en-US" sz="1400" dirty="0">
                <a:solidFill>
                  <a:srgbClr val="00B050"/>
                </a:solidFill>
                <a:latin typeface="Courier New" pitchFamily="49" charset="0"/>
                <a:cs typeface="Courier New" pitchFamily="49" charset="0"/>
              </a:rPr>
              <a:t>explicit</a:t>
            </a:r>
            <a:r>
              <a:rPr lang="en-US" sz="1400" dirty="0">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EnumType</a:t>
            </a:r>
            <a:r>
              <a:rPr lang="en-US" sz="1400" dirty="0">
                <a:solidFill>
                  <a:srgbClr val="FF00FF"/>
                </a:solidFill>
                <a:latin typeface="Courier New" pitchFamily="49" charset="0"/>
                <a:cs typeface="Courier New" pitchFamily="49" charset="0"/>
              </a:rPr>
              <a:t>(</a:t>
            </a:r>
            <a:r>
              <a:rPr lang="en-US" sz="1400" dirty="0" err="1">
                <a:solidFill>
                  <a:srgbClr val="FF00FF"/>
                </a:solidFill>
                <a:latin typeface="Courier New" pitchFamily="49" charset="0"/>
                <a:cs typeface="Courier New" pitchFamily="49" charset="0"/>
              </a:rPr>
              <a:t>underlying_type</a:t>
            </a:r>
            <a:r>
              <a:rPr lang="en-US" sz="1400" dirty="0">
                <a:solidFill>
                  <a:srgbClr val="FF00FF"/>
                </a:solidFill>
                <a:latin typeface="Courier New" pitchFamily="49" charset="0"/>
                <a:cs typeface="Courier New" pitchFamily="49" charset="0"/>
              </a:rPr>
              <a:t> v)                                \</a:t>
            </a:r>
          </a:p>
          <a:p>
            <a:pPr marL="0" indent="0">
              <a:buNone/>
            </a:pPr>
            <a:r>
              <a:rPr lang="en-US" sz="1400" dirty="0">
                <a:latin typeface="Courier New" pitchFamily="49" charset="0"/>
                <a:cs typeface="Courier New" pitchFamily="49" charset="0"/>
              </a:rPr>
              <a:t> 10     </a:t>
            </a:r>
            <a:r>
              <a:rPr lang="en-US" sz="1400" dirty="0">
                <a:solidFill>
                  <a:srgbClr val="FF00FF"/>
                </a:solidFill>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11         </a:t>
            </a:r>
            <a:r>
              <a:rPr lang="en-US" sz="1400" dirty="0">
                <a:solidFill>
                  <a:srgbClr val="FF00FF"/>
                </a:solidFill>
                <a:latin typeface="Courier New" pitchFamily="49" charset="0"/>
                <a:cs typeface="Courier New" pitchFamily="49" charset="0"/>
              </a:rPr>
              <a:t>v_ = </a:t>
            </a:r>
            <a:r>
              <a:rPr lang="en-US" sz="1400" dirty="0">
                <a:solidFill>
                  <a:schemeClr val="accent6">
                    <a:lumMod val="75000"/>
                  </a:schemeClr>
                </a:solidFill>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underlying_type</a:t>
            </a:r>
            <a:r>
              <a:rPr lang="en-US" sz="1400" dirty="0">
                <a:solidFill>
                  <a:srgbClr val="FF00FF"/>
                </a:solidFill>
                <a:latin typeface="Courier New" pitchFamily="49" charset="0"/>
                <a:cs typeface="Courier New" pitchFamily="49" charset="0"/>
              </a:rPr>
              <a:t>(v);                                    \</a:t>
            </a:r>
          </a:p>
          <a:p>
            <a:pPr marL="0" indent="0">
              <a:buNone/>
            </a:pPr>
            <a:r>
              <a:rPr lang="en-US" sz="1400" dirty="0">
                <a:latin typeface="Courier New" pitchFamily="49" charset="0"/>
                <a:cs typeface="Courier New" pitchFamily="49" charset="0"/>
              </a:rPr>
              <a:t> 12     </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13     </a:t>
            </a:r>
            <a:r>
              <a:rPr lang="en-US" sz="1400" dirty="0" err="1">
                <a:solidFill>
                  <a:srgbClr val="FF00FF"/>
                </a:solidFill>
                <a:latin typeface="Courier New" pitchFamily="49" charset="0"/>
                <a:cs typeface="Courier New" pitchFamily="49" charset="0"/>
              </a:rPr>
              <a:t>underlying_type</a:t>
            </a:r>
            <a:r>
              <a:rPr lang="en-US" sz="1400" dirty="0">
                <a:solidFill>
                  <a:srgbClr val="FF00FF"/>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get_underlying_value</a:t>
            </a:r>
            <a:r>
              <a:rPr lang="en-US" sz="1400" dirty="0">
                <a:solidFill>
                  <a:srgbClr val="FF00FF"/>
                </a:solidFill>
                <a:latin typeface="Courier New" pitchFamily="49" charset="0"/>
                <a:cs typeface="Courier New" pitchFamily="49" charset="0"/>
              </a:rPr>
              <a:t>_()</a:t>
            </a:r>
            <a:r>
              <a:rPr lang="en-US" sz="1400" dirty="0">
                <a:latin typeface="Courier New" pitchFamily="49" charset="0"/>
                <a:cs typeface="Courier New" pitchFamily="49" charset="0"/>
              </a:rPr>
              <a:t> </a:t>
            </a:r>
            <a:r>
              <a:rPr lang="en-US" sz="1400" dirty="0" err="1">
                <a:solidFill>
                  <a:srgbClr val="00B050"/>
                </a:solidFill>
                <a:latin typeface="Courier New" pitchFamily="49" charset="0"/>
                <a:cs typeface="Courier New" pitchFamily="49" charset="0"/>
              </a:rPr>
              <a:t>const</a:t>
            </a:r>
            <a:r>
              <a:rPr lang="en-US" sz="1400" dirty="0">
                <a:solidFill>
                  <a:srgbClr val="00B05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 </a:t>
            </a:r>
            <a:r>
              <a:rPr lang="en-US" sz="1400" dirty="0">
                <a:solidFill>
                  <a:schemeClr val="accent6">
                    <a:lumMod val="75000"/>
                  </a:schemeClr>
                </a:solidFill>
                <a:latin typeface="Courier New" pitchFamily="49" charset="0"/>
                <a:cs typeface="Courier New" pitchFamily="49" charset="0"/>
              </a:rPr>
              <a:t>return</a:t>
            </a:r>
            <a:r>
              <a:rPr lang="en-US" sz="1400" dirty="0">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*v_; }       </a:t>
            </a:r>
            <a:r>
              <a:rPr lang="en-US" sz="1400" dirty="0" smtClean="0">
                <a:solidFill>
                  <a:srgbClr val="FF00FF"/>
                </a:solidFill>
                <a:latin typeface="Courier New" pitchFamily="49" charset="0"/>
                <a:cs typeface="Courier New" pitchFamily="49" charset="0"/>
              </a:rPr>
              <a:t>\</a:t>
            </a:r>
            <a:endParaRPr lang="en-US" sz="1400" dirty="0">
              <a:solidFill>
                <a:srgbClr val="FF00FF"/>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14     </a:t>
            </a:r>
            <a:r>
              <a:rPr lang="en-US" sz="1400" dirty="0">
                <a:solidFill>
                  <a:srgbClr val="FF00FF"/>
                </a:solidFill>
                <a:latin typeface="Courier New" pitchFamily="49" charset="0"/>
                <a:cs typeface="Courier New" pitchFamily="49" charset="0"/>
              </a:rPr>
              <a:t>BOOST_SCOPED_ENUM_UT_DECLARE_CONVERSION_OPERATOR                    \</a:t>
            </a:r>
          </a:p>
          <a:p>
            <a:pPr marL="0" indent="0">
              <a:buNone/>
            </a:pPr>
            <a:r>
              <a:rPr lang="en-US" sz="1400" dirty="0">
                <a:latin typeface="Courier New" pitchFamily="49" charset="0"/>
                <a:cs typeface="Courier New" pitchFamily="49" charset="0"/>
              </a:rPr>
              <a:t> 15 </a:t>
            </a:r>
            <a:r>
              <a:rPr lang="en-US" sz="1400" dirty="0">
                <a:solidFill>
                  <a:schemeClr val="accent6">
                    <a:lumMod val="75000"/>
                  </a:schemeClr>
                </a:solidFill>
                <a:latin typeface="Courier New" pitchFamily="49" charset="0"/>
                <a:cs typeface="Courier New" pitchFamily="49" charset="0"/>
              </a:rPr>
              <a:t>private</a:t>
            </a:r>
            <a:r>
              <a:rPr lang="en-US" sz="1400" dirty="0">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16     </a:t>
            </a:r>
            <a:r>
              <a:rPr lang="en-US" sz="1400" dirty="0" err="1">
                <a:solidFill>
                  <a:srgbClr val="FF00FF"/>
                </a:solidFill>
                <a:latin typeface="Courier New" pitchFamily="49" charset="0"/>
                <a:cs typeface="Courier New" pitchFamily="49" charset="0"/>
              </a:rPr>
              <a:t>underlying_type</a:t>
            </a:r>
            <a:r>
              <a:rPr lang="en-US" sz="1400" dirty="0">
                <a:solidFill>
                  <a:srgbClr val="FF00FF"/>
                </a:solidFill>
                <a:latin typeface="Courier New" pitchFamily="49" charset="0"/>
                <a:cs typeface="Courier New" pitchFamily="49" charset="0"/>
              </a:rPr>
              <a:t> * v_;                                               </a:t>
            </a:r>
            <a:r>
              <a:rPr lang="en-US" sz="1400" dirty="0" smtClean="0">
                <a:solidFill>
                  <a:srgbClr val="FF00FF"/>
                </a:solidFill>
                <a:latin typeface="Courier New" pitchFamily="49" charset="0"/>
                <a:cs typeface="Courier New" pitchFamily="49" charset="0"/>
              </a:rPr>
              <a:t>\</a:t>
            </a:r>
            <a:endParaRPr lang="en-US" sz="1400" dirty="0">
              <a:solidFill>
                <a:srgbClr val="FF00FF"/>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17     </a:t>
            </a:r>
            <a:r>
              <a:rPr lang="en-US" sz="1400" dirty="0" err="1">
                <a:solidFill>
                  <a:srgbClr val="00B050"/>
                </a:solidFill>
                <a:latin typeface="Courier New" pitchFamily="49" charset="0"/>
                <a:cs typeface="Courier New" pitchFamily="49" charset="0"/>
              </a:rPr>
              <a:t>typedef</a:t>
            </a:r>
            <a:r>
              <a:rPr lang="en-US" sz="1400" dirty="0">
                <a:solidFill>
                  <a:srgbClr val="00B050"/>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EnumType</a:t>
            </a:r>
            <a:r>
              <a:rPr lang="en-US" sz="1400" dirty="0">
                <a:solidFill>
                  <a:srgbClr val="FF00FF"/>
                </a:solidFill>
                <a:latin typeface="Courier New" pitchFamily="49" charset="0"/>
                <a:cs typeface="Courier New" pitchFamily="49" charset="0"/>
              </a:rPr>
              <a:t> </a:t>
            </a:r>
            <a:r>
              <a:rPr lang="en-US" sz="1400" dirty="0" err="1">
                <a:solidFill>
                  <a:srgbClr val="FF00FF"/>
                </a:solidFill>
                <a:latin typeface="Courier New" pitchFamily="49" charset="0"/>
                <a:cs typeface="Courier New" pitchFamily="49" charset="0"/>
              </a:rPr>
              <a:t>self_type</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18 </a:t>
            </a:r>
            <a:r>
              <a:rPr lang="en-US" sz="1400" dirty="0">
                <a:solidFill>
                  <a:schemeClr val="accent6">
                    <a:lumMod val="75000"/>
                  </a:schemeClr>
                </a:solidFill>
                <a:latin typeface="Courier New" pitchFamily="49" charset="0"/>
                <a:cs typeface="Courier New" pitchFamily="49" charset="0"/>
              </a:rPr>
              <a:t>public</a:t>
            </a:r>
            <a:r>
              <a:rPr lang="en-US" sz="1400" dirty="0">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19     </a:t>
            </a:r>
            <a:r>
              <a:rPr lang="en-US" sz="1400" dirty="0" err="1">
                <a:solidFill>
                  <a:srgbClr val="00B050"/>
                </a:solidFill>
                <a:latin typeface="Courier New" pitchFamily="49" charset="0"/>
                <a:cs typeface="Courier New" pitchFamily="49" charset="0"/>
              </a:rPr>
              <a:t>enum</a:t>
            </a:r>
            <a:r>
              <a:rPr lang="en-US" sz="1400" dirty="0">
                <a:solidFill>
                  <a:srgbClr val="00B050"/>
                </a:solidFill>
                <a:latin typeface="Courier New" pitchFamily="49" charset="0"/>
                <a:cs typeface="Courier New" pitchFamily="49" charset="0"/>
              </a:rPr>
              <a:t> </a:t>
            </a:r>
            <a:r>
              <a:rPr lang="en-US" sz="1400" dirty="0" err="1" smtClean="0">
                <a:solidFill>
                  <a:srgbClr val="FF00FF"/>
                </a:solidFill>
                <a:latin typeface="Courier New" pitchFamily="49" charset="0"/>
                <a:cs typeface="Courier New" pitchFamily="49" charset="0"/>
              </a:rPr>
              <a:t>enum_type</a:t>
            </a:r>
            <a:endParaRPr lang="en-US" sz="1400" dirty="0" smtClean="0">
              <a:solidFill>
                <a:srgbClr val="FF00FF"/>
              </a:solidFill>
              <a:latin typeface="Courier New" pitchFamily="49" charset="0"/>
              <a:cs typeface="Courier New" pitchFamily="49" charset="0"/>
            </a:endParaRPr>
          </a:p>
          <a:p>
            <a:pPr marL="0" indent="0">
              <a:buNone/>
            </a:pPr>
            <a:endParaRPr lang="en-US" sz="1400" dirty="0">
              <a:solidFill>
                <a:srgbClr val="FF00FF"/>
              </a:solidFill>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etc</a:t>
            </a:r>
            <a:endParaRPr lang="en-US" sz="1400" dirty="0">
              <a:latin typeface="Courier New" pitchFamily="49" charset="0"/>
              <a:cs typeface="Courier New" pitchFamily="49" charset="0"/>
            </a:endParaRPr>
          </a:p>
        </p:txBody>
      </p:sp>
      <p:sp>
        <p:nvSpPr>
          <p:cNvPr id="4" name="Title 1"/>
          <p:cNvSpPr>
            <a:spLocks noGrp="1"/>
          </p:cNvSpPr>
          <p:nvPr>
            <p:ph type="title"/>
          </p:nvPr>
        </p:nvSpPr>
        <p:spPr/>
        <p:txBody>
          <a:bodyPr>
            <a:normAutofit/>
          </a:bodyPr>
          <a:lstStyle/>
          <a:p>
            <a:r>
              <a:rPr lang="en-US" dirty="0" smtClean="0"/>
              <a:t>Scoped </a:t>
            </a:r>
            <a:r>
              <a:rPr lang="en-US" dirty="0" err="1" smtClean="0"/>
              <a:t>enums</a:t>
            </a:r>
            <a:r>
              <a:rPr lang="en-US" dirty="0"/>
              <a:t/>
            </a:r>
            <a:br>
              <a:rPr lang="en-US" dirty="0"/>
            </a:br>
            <a:r>
              <a:rPr lang="en-US" sz="2000" dirty="0">
                <a:solidFill>
                  <a:schemeClr val="bg1">
                    <a:lumMod val="50000"/>
                  </a:schemeClr>
                </a:solidFill>
              </a:rPr>
              <a:t>C+</a:t>
            </a:r>
            <a:r>
              <a:rPr lang="en-US" sz="2000" dirty="0" smtClean="0">
                <a:solidFill>
                  <a:schemeClr val="bg1">
                    <a:lumMod val="50000"/>
                  </a:schemeClr>
                </a:solidFill>
              </a:rPr>
              <a:t>+98 </a:t>
            </a:r>
            <a:r>
              <a:rPr lang="en-US" sz="2000" dirty="0">
                <a:solidFill>
                  <a:schemeClr val="bg1">
                    <a:lumMod val="50000"/>
                  </a:schemeClr>
                </a:solidFill>
              </a:rPr>
              <a:t>issues &gt;&gt; C++11 &gt;&gt; </a:t>
            </a:r>
            <a:r>
              <a:rPr lang="en-US" sz="2000" b="1" dirty="0"/>
              <a:t>boost emulation</a:t>
            </a:r>
          </a:p>
        </p:txBody>
      </p:sp>
    </p:spTree>
    <p:extLst>
      <p:ext uri="{BB962C8B-B14F-4D97-AF65-F5344CB8AC3E}">
        <p14:creationId xmlns:p14="http://schemas.microsoft.com/office/powerpoint/2010/main" val="27874803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Container initialization and assignment</a:t>
            </a:r>
            <a:endParaRPr lang="en-US" dirty="0"/>
          </a:p>
        </p:txBody>
      </p:sp>
      <p:sp>
        <p:nvSpPr>
          <p:cNvPr id="3" name="Content Placeholder 2"/>
          <p:cNvSpPr>
            <a:spLocks noGrp="1"/>
          </p:cNvSpPr>
          <p:nvPr>
            <p:ph idx="1"/>
          </p:nvPr>
        </p:nvSpPr>
        <p:spPr/>
        <p:txBody>
          <a:bodyPr>
            <a:normAutofit/>
          </a:bodyPr>
          <a:lstStyle/>
          <a:p>
            <a:r>
              <a:rPr lang="en-US" dirty="0" smtClean="0"/>
              <a:t>Problem</a:t>
            </a:r>
          </a:p>
          <a:p>
            <a:pPr lvl="1"/>
            <a:r>
              <a:rPr lang="en-US" dirty="0" smtClean="0"/>
              <a:t>Hard to initialize containers with non-default values in C+</a:t>
            </a:r>
            <a:r>
              <a:rPr lang="en-US" dirty="0" smtClean="0"/>
              <a:t>+98</a:t>
            </a:r>
            <a:endParaRPr lang="en-US" dirty="0" smtClean="0"/>
          </a:p>
          <a:p>
            <a:pPr lvl="1"/>
            <a:r>
              <a:rPr lang="en-US" dirty="0" smtClean="0"/>
              <a:t>Hard to assign set of values in C+</a:t>
            </a:r>
            <a:r>
              <a:rPr lang="en-US" dirty="0" smtClean="0"/>
              <a:t>+98</a:t>
            </a:r>
            <a:endParaRPr lang="en-US" dirty="0" smtClean="0"/>
          </a:p>
          <a:p>
            <a:r>
              <a:rPr lang="en-US" dirty="0"/>
              <a:t>C++11 solution</a:t>
            </a:r>
          </a:p>
          <a:p>
            <a:pPr lvl="1"/>
            <a:r>
              <a:rPr lang="en-US" dirty="0"/>
              <a:t>Improved syntax and better library support</a:t>
            </a:r>
          </a:p>
          <a:p>
            <a:r>
              <a:rPr lang="en-US" dirty="0" smtClean="0"/>
              <a:t>Boost solution</a:t>
            </a:r>
          </a:p>
          <a:p>
            <a:pPr lvl="1"/>
            <a:r>
              <a:rPr lang="en-US" dirty="0" smtClean="0"/>
              <a:t>Wrapper library with custom syntax</a:t>
            </a:r>
          </a:p>
        </p:txBody>
      </p:sp>
    </p:spTree>
    <p:extLst>
      <p:ext uri="{BB962C8B-B14F-4D97-AF65-F5344CB8AC3E}">
        <p14:creationId xmlns:p14="http://schemas.microsoft.com/office/powerpoint/2010/main" val="300287693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boost::assign</a:t>
            </a:r>
            <a:br>
              <a:rPr lang="en-US" dirty="0" smtClean="0"/>
            </a:br>
            <a:r>
              <a:rPr lang="en-US" sz="1800" b="1" dirty="0" smtClean="0"/>
              <a:t>insert C+</a:t>
            </a:r>
            <a:r>
              <a:rPr lang="en-US" sz="1800" b="1" dirty="0" smtClean="0"/>
              <a:t>+98 </a:t>
            </a:r>
            <a:r>
              <a:rPr lang="en-US" sz="1800" dirty="0" smtClean="0">
                <a:solidFill>
                  <a:schemeClr val="bg1">
                    <a:lumMod val="65000"/>
                  </a:schemeClr>
                </a:solidFill>
              </a:rPr>
              <a:t>&gt;&gt; insert C++11 &gt;&gt; boost::assign</a:t>
            </a:r>
            <a:endParaRPr lang="en-US" sz="1800" dirty="0">
              <a:solidFill>
                <a:schemeClr val="bg1">
                  <a:lumMod val="65000"/>
                </a:schemeClr>
              </a:solidFill>
            </a:endParaRPr>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1     </a:t>
            </a:r>
            <a:r>
              <a:rPr lang="en-US" sz="1800" dirty="0">
                <a:solidFill>
                  <a:srgbClr val="FF00FF"/>
                </a:solidFill>
                <a:latin typeface="Courier New" pitchFamily="49" charset="0"/>
                <a:cs typeface="Courier New" pitchFamily="49" charset="0"/>
              </a:rPr>
              <a:t>// Vector </a:t>
            </a:r>
            <a:r>
              <a:rPr lang="en-US" sz="1800" dirty="0" smtClean="0">
                <a:solidFill>
                  <a:srgbClr val="FF00FF"/>
                </a:solidFill>
                <a:latin typeface="Courier New" pitchFamily="49" charset="0"/>
                <a:cs typeface="Courier New" pitchFamily="49" charset="0"/>
              </a:rPr>
              <a:t>insert C+</a:t>
            </a:r>
            <a:r>
              <a:rPr lang="en-US" sz="1800" dirty="0" smtClean="0">
                <a:solidFill>
                  <a:srgbClr val="FF00FF"/>
                </a:solidFill>
                <a:latin typeface="Courier New" pitchFamily="49" charset="0"/>
                <a:cs typeface="Courier New" pitchFamily="49" charset="0"/>
              </a:rPr>
              <a:t>+98</a:t>
            </a:r>
            <a:endParaRPr lang="en-US" sz="1800" dirty="0">
              <a:solidFill>
                <a:srgbClr val="FF00FF"/>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2     vector&lt;</a:t>
            </a:r>
            <a:r>
              <a:rPr lang="en-US" sz="1800" dirty="0" err="1">
                <a:solidFill>
                  <a:srgbClr val="00B050"/>
                </a:solidFill>
                <a:latin typeface="Courier New" pitchFamily="49" charset="0"/>
                <a:cs typeface="Courier New" pitchFamily="49" charset="0"/>
              </a:rPr>
              <a:t>int</a:t>
            </a: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vec</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3     </a:t>
            </a:r>
            <a:r>
              <a:rPr lang="en-US" sz="1800" dirty="0" err="1">
                <a:latin typeface="Courier New" pitchFamily="49" charset="0"/>
                <a:cs typeface="Courier New" pitchFamily="49" charset="0"/>
              </a:rPr>
              <a:t>vec.push_back</a:t>
            </a:r>
            <a:r>
              <a:rPr lang="en-US" sz="1800" dirty="0">
                <a:latin typeface="Courier New" pitchFamily="49" charset="0"/>
                <a:cs typeface="Courier New" pitchFamily="49" charset="0"/>
              </a:rPr>
              <a:t>(</a:t>
            </a:r>
            <a:r>
              <a:rPr lang="en-US" sz="1800" dirty="0">
                <a:solidFill>
                  <a:schemeClr val="accent2">
                    <a:lumMod val="75000"/>
                  </a:schemeClr>
                </a:solidFill>
                <a:latin typeface="Courier New" pitchFamily="49" charset="0"/>
                <a:cs typeface="Courier New" pitchFamily="49" charset="0"/>
              </a:rPr>
              <a:t>1</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4     </a:t>
            </a:r>
            <a:r>
              <a:rPr lang="en-US" sz="1800" dirty="0" err="1">
                <a:latin typeface="Courier New" pitchFamily="49" charset="0"/>
                <a:cs typeface="Courier New" pitchFamily="49" charset="0"/>
              </a:rPr>
              <a:t>vec.push_back</a:t>
            </a:r>
            <a:r>
              <a:rPr lang="en-US" sz="1800" dirty="0">
                <a:latin typeface="Courier New" pitchFamily="49" charset="0"/>
                <a:cs typeface="Courier New" pitchFamily="49" charset="0"/>
              </a:rPr>
              <a:t>(</a:t>
            </a:r>
            <a:r>
              <a:rPr lang="en-US" sz="1800" dirty="0">
                <a:solidFill>
                  <a:schemeClr val="accent2">
                    <a:lumMod val="75000"/>
                  </a:schemeClr>
                </a:solidFill>
                <a:latin typeface="Courier New" pitchFamily="49" charset="0"/>
                <a:cs typeface="Courier New" pitchFamily="49" charset="0"/>
              </a:rPr>
              <a:t>2</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5     </a:t>
            </a:r>
            <a:r>
              <a:rPr lang="en-US" sz="1800" dirty="0" err="1">
                <a:latin typeface="Courier New" pitchFamily="49" charset="0"/>
                <a:cs typeface="Courier New" pitchFamily="49" charset="0"/>
              </a:rPr>
              <a:t>vec.push_back</a:t>
            </a:r>
            <a:r>
              <a:rPr lang="en-US" sz="1800" dirty="0">
                <a:latin typeface="Courier New" pitchFamily="49" charset="0"/>
                <a:cs typeface="Courier New" pitchFamily="49" charset="0"/>
              </a:rPr>
              <a:t>(</a:t>
            </a:r>
            <a:r>
              <a:rPr lang="en-US" sz="1800" dirty="0">
                <a:solidFill>
                  <a:schemeClr val="accent2">
                    <a:lumMod val="75000"/>
                  </a:schemeClr>
                </a:solidFill>
                <a:latin typeface="Courier New" pitchFamily="49" charset="0"/>
                <a:cs typeface="Courier New" pitchFamily="49" charset="0"/>
              </a:rPr>
              <a:t>3</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6</a:t>
            </a:r>
          </a:p>
          <a:p>
            <a:pPr marL="0" indent="0">
              <a:buNone/>
            </a:pPr>
            <a:r>
              <a:rPr lang="en-US" sz="1800" dirty="0">
                <a:latin typeface="Courier New" pitchFamily="49" charset="0"/>
                <a:cs typeface="Courier New" pitchFamily="49" charset="0"/>
              </a:rPr>
              <a:t>  7     </a:t>
            </a:r>
            <a:r>
              <a:rPr lang="en-US" sz="1800" dirty="0">
                <a:solidFill>
                  <a:srgbClr val="FF00FF"/>
                </a:solidFill>
                <a:latin typeface="Courier New" pitchFamily="49" charset="0"/>
                <a:cs typeface="Courier New" pitchFamily="49" charset="0"/>
              </a:rPr>
              <a:t>// Map </a:t>
            </a:r>
            <a:r>
              <a:rPr lang="en-US" sz="1800" dirty="0" smtClean="0">
                <a:solidFill>
                  <a:srgbClr val="FF00FF"/>
                </a:solidFill>
                <a:latin typeface="Courier New" pitchFamily="49" charset="0"/>
                <a:cs typeface="Courier New" pitchFamily="49" charset="0"/>
              </a:rPr>
              <a:t>insert C+</a:t>
            </a:r>
            <a:r>
              <a:rPr lang="en-US" sz="1800" dirty="0" smtClean="0">
                <a:solidFill>
                  <a:srgbClr val="FF00FF"/>
                </a:solidFill>
                <a:latin typeface="Courier New" pitchFamily="49" charset="0"/>
                <a:cs typeface="Courier New" pitchFamily="49" charset="0"/>
              </a:rPr>
              <a:t>+98</a:t>
            </a:r>
            <a:endParaRPr lang="en-US" sz="1800" dirty="0">
              <a:solidFill>
                <a:srgbClr val="FF00FF"/>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8     map&lt;</a:t>
            </a:r>
            <a:r>
              <a:rPr lang="en-US" sz="1800" dirty="0">
                <a:solidFill>
                  <a:srgbClr val="00B050"/>
                </a:solidFill>
                <a:latin typeface="Courier New" pitchFamily="49" charset="0"/>
                <a:cs typeface="Courier New" pitchFamily="49" charset="0"/>
              </a:rPr>
              <a:t>string</a:t>
            </a:r>
            <a:r>
              <a:rPr lang="en-US" sz="1800" dirty="0">
                <a:latin typeface="Courier New" pitchFamily="49" charset="0"/>
                <a:cs typeface="Courier New" pitchFamily="49" charset="0"/>
              </a:rPr>
              <a:t>, </a:t>
            </a:r>
            <a:r>
              <a:rPr lang="en-US" sz="1800" dirty="0">
                <a:solidFill>
                  <a:srgbClr val="00B050"/>
                </a:solidFill>
                <a:latin typeface="Courier New" pitchFamily="49" charset="0"/>
                <a:cs typeface="Courier New" pitchFamily="49" charset="0"/>
              </a:rPr>
              <a:t>string</a:t>
            </a: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mmap</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9     </a:t>
            </a:r>
            <a:r>
              <a:rPr lang="en-US" sz="1800" dirty="0" err="1">
                <a:latin typeface="Courier New" pitchFamily="49" charset="0"/>
                <a:cs typeface="Courier New" pitchFamily="49" charset="0"/>
              </a:rPr>
              <a:t>mmap.insert</a:t>
            </a:r>
            <a:r>
              <a:rPr lang="en-US" sz="1800" dirty="0">
                <a:latin typeface="Courier New" pitchFamily="49" charset="0"/>
                <a:cs typeface="Courier New" pitchFamily="49" charset="0"/>
              </a:rPr>
              <a:t>(pair&lt;</a:t>
            </a:r>
            <a:r>
              <a:rPr lang="en-US" sz="1800" dirty="0">
                <a:solidFill>
                  <a:srgbClr val="00B050"/>
                </a:solidFill>
                <a:latin typeface="Courier New" pitchFamily="49" charset="0"/>
                <a:cs typeface="Courier New" pitchFamily="49" charset="0"/>
              </a:rPr>
              <a:t>string</a:t>
            </a:r>
            <a:r>
              <a:rPr lang="en-US" sz="1800" dirty="0">
                <a:latin typeface="Courier New" pitchFamily="49" charset="0"/>
                <a:cs typeface="Courier New" pitchFamily="49" charset="0"/>
              </a:rPr>
              <a:t>, </a:t>
            </a:r>
            <a:r>
              <a:rPr lang="en-US" sz="1800" dirty="0">
                <a:solidFill>
                  <a:srgbClr val="00B050"/>
                </a:solidFill>
                <a:latin typeface="Courier New" pitchFamily="49" charset="0"/>
                <a:cs typeface="Courier New" pitchFamily="49" charset="0"/>
              </a:rPr>
              <a:t>string</a:t>
            </a:r>
            <a:r>
              <a:rPr lang="en-US" sz="1800" dirty="0">
                <a:latin typeface="Courier New" pitchFamily="49" charset="0"/>
                <a:cs typeface="Courier New" pitchFamily="49" charset="0"/>
              </a:rPr>
              <a:t>&gt;(</a:t>
            </a:r>
            <a:r>
              <a:rPr lang="en-US" sz="1800" dirty="0">
                <a:solidFill>
                  <a:schemeClr val="accent2">
                    <a:lumMod val="75000"/>
                  </a:schemeClr>
                </a:solidFill>
                <a:latin typeface="Courier New" pitchFamily="49" charset="0"/>
                <a:cs typeface="Courier New" pitchFamily="49" charset="0"/>
              </a:rPr>
              <a:t>"eggs"</a:t>
            </a:r>
            <a:r>
              <a:rPr lang="en-US" sz="1800" dirty="0">
                <a:latin typeface="Courier New" pitchFamily="49" charset="0"/>
                <a:cs typeface="Courier New" pitchFamily="49" charset="0"/>
              </a:rPr>
              <a:t>, </a:t>
            </a:r>
            <a:r>
              <a:rPr lang="en-US" sz="1800" dirty="0">
                <a:solidFill>
                  <a:schemeClr val="accent2">
                    <a:lumMod val="75000"/>
                  </a:schemeClr>
                </a:solidFill>
                <a:latin typeface="Courier New" pitchFamily="49" charset="0"/>
                <a:cs typeface="Courier New" pitchFamily="49" charset="0"/>
              </a:rPr>
              <a:t>"spam"</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10     </a:t>
            </a:r>
            <a:r>
              <a:rPr lang="en-US" sz="1800" dirty="0" err="1">
                <a:latin typeface="Courier New" pitchFamily="49" charset="0"/>
                <a:cs typeface="Courier New" pitchFamily="49" charset="0"/>
              </a:rPr>
              <a:t>mmap</a:t>
            </a:r>
            <a:r>
              <a:rPr lang="en-US" sz="1800" dirty="0">
                <a:latin typeface="Courier New" pitchFamily="49" charset="0"/>
                <a:cs typeface="Courier New" pitchFamily="49" charset="0"/>
              </a:rPr>
              <a:t>[</a:t>
            </a:r>
            <a:r>
              <a:rPr lang="en-US" sz="1800" dirty="0">
                <a:solidFill>
                  <a:schemeClr val="accent2">
                    <a:lumMod val="75000"/>
                  </a:schemeClr>
                </a:solidFill>
                <a:latin typeface="Courier New" pitchFamily="49" charset="0"/>
                <a:cs typeface="Courier New" pitchFamily="49" charset="0"/>
              </a:rPr>
              <a:t>"spam"</a:t>
            </a:r>
            <a:r>
              <a:rPr lang="en-US" sz="1800" dirty="0">
                <a:latin typeface="Courier New" pitchFamily="49" charset="0"/>
                <a:cs typeface="Courier New" pitchFamily="49" charset="0"/>
              </a:rPr>
              <a:t>] = </a:t>
            </a:r>
            <a:r>
              <a:rPr lang="en-US" sz="1800" dirty="0">
                <a:solidFill>
                  <a:schemeClr val="accent2">
                    <a:lumMod val="75000"/>
                  </a:schemeClr>
                </a:solidFill>
                <a:latin typeface="Courier New" pitchFamily="49" charset="0"/>
                <a:cs typeface="Courier New" pitchFamily="49" charset="0"/>
              </a:rPr>
              <a:t>"eggs</a:t>
            </a:r>
            <a:r>
              <a:rPr lang="en-US" sz="1800" dirty="0" smtClean="0">
                <a:solidFill>
                  <a:schemeClr val="accent2">
                    <a:lumMod val="75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38496728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oost::assign</a:t>
            </a:r>
            <a:br>
              <a:rPr lang="en-US" dirty="0" smtClean="0"/>
            </a:br>
            <a:r>
              <a:rPr lang="en-US" sz="1800" dirty="0">
                <a:solidFill>
                  <a:schemeClr val="bg1">
                    <a:lumMod val="65000"/>
                  </a:schemeClr>
                </a:solidFill>
              </a:rPr>
              <a:t>insert C+</a:t>
            </a:r>
            <a:r>
              <a:rPr lang="en-US" sz="1800" dirty="0" smtClean="0">
                <a:solidFill>
                  <a:schemeClr val="bg1">
                    <a:lumMod val="65000"/>
                  </a:schemeClr>
                </a:solidFill>
              </a:rPr>
              <a:t>+98 </a:t>
            </a:r>
            <a:r>
              <a:rPr lang="en-US" sz="1800" dirty="0">
                <a:solidFill>
                  <a:schemeClr val="bg1">
                    <a:lumMod val="65000"/>
                  </a:schemeClr>
                </a:solidFill>
              </a:rPr>
              <a:t>&gt;&gt; </a:t>
            </a:r>
            <a:r>
              <a:rPr lang="en-US" sz="1800" b="1" dirty="0"/>
              <a:t>insert C++11 </a:t>
            </a:r>
            <a:r>
              <a:rPr lang="en-US" sz="1800" dirty="0">
                <a:solidFill>
                  <a:schemeClr val="bg1">
                    <a:lumMod val="65000"/>
                  </a:schemeClr>
                </a:solidFill>
              </a:rPr>
              <a:t>&gt;&gt; boost::assign</a:t>
            </a:r>
            <a:endParaRPr lang="en-US" sz="1800" dirty="0"/>
          </a:p>
        </p:txBody>
      </p:sp>
      <p:sp>
        <p:nvSpPr>
          <p:cNvPr id="3" name="Content Placeholder 2"/>
          <p:cNvSpPr>
            <a:spLocks noGrp="1"/>
          </p:cNvSpPr>
          <p:nvPr>
            <p:ph idx="1"/>
          </p:nvPr>
        </p:nvSpPr>
        <p:spPr/>
        <p:txBody>
          <a:bodyPr>
            <a:normAutofit/>
          </a:bodyPr>
          <a:lstStyle/>
          <a:p>
            <a:pPr marL="0" indent="0">
              <a:buNone/>
            </a:pP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12     </a:t>
            </a:r>
            <a:r>
              <a:rPr lang="en-US" sz="2000" dirty="0">
                <a:solidFill>
                  <a:srgbClr val="FF00FF"/>
                </a:solidFill>
                <a:latin typeface="Courier New" pitchFamily="49" charset="0"/>
                <a:cs typeface="Courier New" pitchFamily="49" charset="0"/>
              </a:rPr>
              <a:t>// Vector insert C++11</a:t>
            </a:r>
          </a:p>
          <a:p>
            <a:pPr marL="0" indent="0">
              <a:buNone/>
            </a:pPr>
            <a:r>
              <a:rPr lang="en-US" sz="2000" dirty="0">
                <a:latin typeface="Courier New" pitchFamily="49" charset="0"/>
                <a:cs typeface="Courier New" pitchFamily="49" charset="0"/>
              </a:rPr>
              <a:t> 13     </a:t>
            </a:r>
            <a:r>
              <a:rPr lang="en-US" sz="2000" dirty="0" err="1">
                <a:latin typeface="Courier New" pitchFamily="49" charset="0"/>
                <a:cs typeface="Courier New" pitchFamily="49" charset="0"/>
              </a:rPr>
              <a:t>vec</a:t>
            </a:r>
            <a:r>
              <a:rPr lang="en-US" sz="2000" dirty="0">
                <a:latin typeface="Courier New" pitchFamily="49" charset="0"/>
                <a:cs typeface="Courier New" pitchFamily="49" charset="0"/>
              </a:rPr>
              <a:t> = { </a:t>
            </a:r>
            <a:r>
              <a:rPr lang="en-US" sz="2000" dirty="0">
                <a:solidFill>
                  <a:schemeClr val="accent2">
                    <a:lumMod val="75000"/>
                  </a:schemeClr>
                </a:solidFill>
                <a:latin typeface="Courier New" pitchFamily="49" charset="0"/>
                <a:cs typeface="Courier New" pitchFamily="49" charset="0"/>
              </a:rPr>
              <a:t>1</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2</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3</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4</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14     </a:t>
            </a:r>
            <a:r>
              <a:rPr lang="en-US" sz="2000" dirty="0" err="1">
                <a:latin typeface="Courier New" pitchFamily="49" charset="0"/>
                <a:cs typeface="Courier New" pitchFamily="49" charset="0"/>
              </a:rPr>
              <a:t>vec.insert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vec.begin</a:t>
            </a:r>
            <a:r>
              <a:rPr lang="en-US" sz="2000" dirty="0">
                <a:latin typeface="Courier New" pitchFamily="49" charset="0"/>
                <a:cs typeface="Courier New" pitchFamily="49" charset="0"/>
              </a:rPr>
              <a:t>(), { </a:t>
            </a:r>
            <a:r>
              <a:rPr lang="en-US" sz="2000" dirty="0">
                <a:solidFill>
                  <a:schemeClr val="accent2">
                    <a:lumMod val="75000"/>
                  </a:schemeClr>
                </a:solidFill>
                <a:latin typeface="Courier New" pitchFamily="49" charset="0"/>
                <a:cs typeface="Courier New" pitchFamily="49" charset="0"/>
              </a:rPr>
              <a:t>1</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2</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3</a:t>
            </a:r>
            <a:r>
              <a:rPr lang="en-US" sz="2000" dirty="0">
                <a:latin typeface="Courier New" pitchFamily="49" charset="0"/>
                <a:cs typeface="Courier New" pitchFamily="49" charset="0"/>
              </a:rPr>
              <a:t>, </a:t>
            </a:r>
            <a:r>
              <a:rPr lang="en-US" sz="2000" dirty="0" smtClean="0">
                <a:solidFill>
                  <a:schemeClr val="accent2">
                    <a:lumMod val="75000"/>
                  </a:schemeClr>
                </a:solidFill>
                <a:latin typeface="Courier New" pitchFamily="49" charset="0"/>
                <a:cs typeface="Courier New" pitchFamily="49" charset="0"/>
              </a:rPr>
              <a:t>4</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15</a:t>
            </a:r>
          </a:p>
          <a:p>
            <a:pPr marL="0" indent="0">
              <a:buNone/>
            </a:pPr>
            <a:r>
              <a:rPr lang="en-US" sz="2000" dirty="0">
                <a:latin typeface="Courier New" pitchFamily="49" charset="0"/>
                <a:cs typeface="Courier New" pitchFamily="49" charset="0"/>
              </a:rPr>
              <a:t> 16     </a:t>
            </a:r>
            <a:r>
              <a:rPr lang="en-US" sz="2000" dirty="0">
                <a:solidFill>
                  <a:srgbClr val="FF00FF"/>
                </a:solidFill>
                <a:latin typeface="Courier New" pitchFamily="49" charset="0"/>
                <a:cs typeface="Courier New" pitchFamily="49" charset="0"/>
              </a:rPr>
              <a:t>// Map </a:t>
            </a:r>
            <a:r>
              <a:rPr lang="en-US" sz="2000" dirty="0" smtClean="0">
                <a:solidFill>
                  <a:srgbClr val="FF00FF"/>
                </a:solidFill>
                <a:latin typeface="Courier New" pitchFamily="49" charset="0"/>
                <a:cs typeface="Courier New" pitchFamily="49" charset="0"/>
              </a:rPr>
              <a:t>insert C++11</a:t>
            </a:r>
            <a:endParaRPr lang="en-US" sz="2000" dirty="0">
              <a:solidFill>
                <a:srgbClr val="FF00FF"/>
              </a:solidFill>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17     map&lt;</a:t>
            </a:r>
            <a:r>
              <a:rPr lang="en-US" sz="2000" dirty="0">
                <a:solidFill>
                  <a:srgbClr val="00B050"/>
                </a:solidFill>
                <a:latin typeface="Courier New" pitchFamily="49" charset="0"/>
                <a:cs typeface="Courier New" pitchFamily="49" charset="0"/>
              </a:rPr>
              <a:t>string</a:t>
            </a:r>
            <a:r>
              <a:rPr lang="en-US" sz="2000" dirty="0">
                <a:latin typeface="Courier New" pitchFamily="49" charset="0"/>
                <a:cs typeface="Courier New" pitchFamily="49" charset="0"/>
              </a:rPr>
              <a:t>, </a:t>
            </a:r>
            <a:r>
              <a:rPr lang="en-US" sz="2000" dirty="0">
                <a:solidFill>
                  <a:srgbClr val="00B050"/>
                </a:solidFill>
                <a:latin typeface="Courier New" pitchFamily="49" charset="0"/>
                <a:cs typeface="Courier New" pitchFamily="49" charset="0"/>
              </a:rPr>
              <a:t>string</a:t>
            </a:r>
            <a:r>
              <a:rPr lang="en-US" sz="2000" dirty="0">
                <a:latin typeface="Courier New" pitchFamily="49" charset="0"/>
                <a:cs typeface="Courier New" pitchFamily="49" charset="0"/>
              </a:rPr>
              <a:t>&gt; </a:t>
            </a:r>
            <a:r>
              <a:rPr lang="en-US" sz="2000" dirty="0" err="1" smtClean="0">
                <a:latin typeface="Courier New" pitchFamily="49" charset="0"/>
                <a:cs typeface="Courier New" pitchFamily="49" charset="0"/>
              </a:rPr>
              <a:t>mymap</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18         { </a:t>
            </a:r>
            <a:r>
              <a:rPr lang="en-US" sz="2000" dirty="0">
                <a:solidFill>
                  <a:schemeClr val="accent2">
                    <a:lumMod val="75000"/>
                  </a:schemeClr>
                </a:solidFill>
                <a:latin typeface="Courier New" pitchFamily="49" charset="0"/>
                <a:cs typeface="Courier New" pitchFamily="49" charset="0"/>
              </a:rPr>
              <a:t>"eggs"</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"spam" </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19         { </a:t>
            </a:r>
            <a:r>
              <a:rPr lang="en-US" sz="2000" dirty="0">
                <a:solidFill>
                  <a:schemeClr val="accent2">
                    <a:lumMod val="75000"/>
                  </a:schemeClr>
                </a:solidFill>
                <a:latin typeface="Courier New" pitchFamily="49" charset="0"/>
                <a:cs typeface="Courier New" pitchFamily="49" charset="0"/>
              </a:rPr>
              <a:t>"spam"</a:t>
            </a:r>
            <a:r>
              <a:rPr lang="en-US" sz="2000" dirty="0">
                <a:latin typeface="Courier New" pitchFamily="49" charset="0"/>
                <a:cs typeface="Courier New" pitchFamily="49" charset="0"/>
              </a:rPr>
              <a:t>, </a:t>
            </a:r>
            <a:r>
              <a:rPr lang="en-US" sz="2000" dirty="0">
                <a:solidFill>
                  <a:schemeClr val="accent2">
                    <a:lumMod val="75000"/>
                  </a:schemeClr>
                </a:solidFill>
                <a:latin typeface="Courier New" pitchFamily="49" charset="0"/>
                <a:cs typeface="Courier New" pitchFamily="49" charset="0"/>
              </a:rPr>
              <a:t>"eggs"</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20     };</a:t>
            </a:r>
          </a:p>
          <a:p>
            <a:endParaRPr lang="en-US" dirty="0"/>
          </a:p>
        </p:txBody>
      </p:sp>
    </p:spTree>
    <p:extLst>
      <p:ext uri="{BB962C8B-B14F-4D97-AF65-F5344CB8AC3E}">
        <p14:creationId xmlns:p14="http://schemas.microsoft.com/office/powerpoint/2010/main" val="3299128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oost::assign</a:t>
            </a:r>
            <a:br>
              <a:rPr lang="en-US" dirty="0" smtClean="0"/>
            </a:br>
            <a:r>
              <a:rPr lang="en-US" sz="1800" dirty="0">
                <a:solidFill>
                  <a:schemeClr val="bg1">
                    <a:lumMod val="65000"/>
                  </a:schemeClr>
                </a:solidFill>
              </a:rPr>
              <a:t>insert C+</a:t>
            </a:r>
            <a:r>
              <a:rPr lang="en-US" sz="1800" dirty="0" smtClean="0">
                <a:solidFill>
                  <a:schemeClr val="bg1">
                    <a:lumMod val="65000"/>
                  </a:schemeClr>
                </a:solidFill>
              </a:rPr>
              <a:t>+98 </a:t>
            </a:r>
            <a:r>
              <a:rPr lang="en-US" sz="1800" dirty="0">
                <a:solidFill>
                  <a:schemeClr val="bg1">
                    <a:lumMod val="65000"/>
                  </a:schemeClr>
                </a:solidFill>
              </a:rPr>
              <a:t>&gt;&gt; insert C++11 &gt;&gt; </a:t>
            </a:r>
            <a:r>
              <a:rPr lang="en-US" sz="1800" b="1" dirty="0"/>
              <a:t>boost::assign</a:t>
            </a:r>
          </a:p>
        </p:txBody>
      </p:sp>
      <p:sp>
        <p:nvSpPr>
          <p:cNvPr id="3" name="Content Placeholder 2"/>
          <p:cNvSpPr>
            <a:spLocks noGrp="1"/>
          </p:cNvSpPr>
          <p:nvPr>
            <p:ph idx="1"/>
          </p:nvPr>
        </p:nvSpPr>
        <p:spPr>
          <a:xfrm>
            <a:off x="457200" y="1447800"/>
            <a:ext cx="8229600" cy="5105400"/>
          </a:xfrm>
        </p:spPr>
        <p:txBody>
          <a:bodyPr>
            <a:normAutofit/>
          </a:bodyPr>
          <a:lstStyle/>
          <a:p>
            <a:pPr marL="0" indent="0">
              <a:buNone/>
            </a:pPr>
            <a:r>
              <a:rPr lang="en-US" sz="2500" dirty="0" smtClean="0">
                <a:latin typeface="Courier New" pitchFamily="49" charset="0"/>
                <a:cs typeface="Courier New" pitchFamily="49" charset="0"/>
              </a:rPr>
              <a:t> 16 </a:t>
            </a:r>
            <a:r>
              <a:rPr lang="en-US" sz="2400" dirty="0" smtClean="0">
                <a:solidFill>
                  <a:srgbClr val="FF00FF"/>
                </a:solidFill>
                <a:latin typeface="Courier New" pitchFamily="49" charset="0"/>
                <a:cs typeface="Courier New" pitchFamily="49" charset="0"/>
              </a:rPr>
              <a:t>#include </a:t>
            </a:r>
            <a:r>
              <a:rPr lang="en-US" sz="2500" dirty="0" smtClean="0">
                <a:solidFill>
                  <a:srgbClr val="C00000"/>
                </a:solidFill>
                <a:latin typeface="Courier New" pitchFamily="49" charset="0"/>
                <a:cs typeface="Courier New" pitchFamily="49" charset="0"/>
              </a:rPr>
              <a:t>&lt;boost/assign/std/vector.hpp&gt;</a:t>
            </a:r>
          </a:p>
          <a:p>
            <a:pPr marL="0" indent="0">
              <a:buNone/>
            </a:pPr>
            <a:r>
              <a:rPr lang="en-US" sz="2400" dirty="0" smtClean="0">
                <a:latin typeface="Courier New" pitchFamily="49" charset="0"/>
                <a:cs typeface="Courier New" pitchFamily="49" charset="0"/>
              </a:rPr>
              <a:t> 22     </a:t>
            </a:r>
            <a:r>
              <a:rPr lang="en-US" sz="2400" dirty="0" smtClean="0">
                <a:solidFill>
                  <a:srgbClr val="FF00FF"/>
                </a:solidFill>
                <a:latin typeface="Courier New" pitchFamily="49" charset="0"/>
                <a:cs typeface="Courier New" pitchFamily="49" charset="0"/>
              </a:rPr>
              <a:t>// Vector insert boost::assign</a:t>
            </a:r>
          </a:p>
          <a:p>
            <a:pPr marL="0" indent="0">
              <a:buNone/>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23     vector&lt;</a:t>
            </a:r>
            <a:r>
              <a:rPr lang="en-US" sz="2400" dirty="0" err="1">
                <a:solidFill>
                  <a:srgbClr val="00B050"/>
                </a:solidFill>
                <a:latin typeface="Courier New" pitchFamily="49" charset="0"/>
                <a:cs typeface="Courier New" pitchFamily="49" charset="0"/>
              </a:rPr>
              <a:t>int</a:t>
            </a:r>
            <a:r>
              <a:rPr lang="en-US" sz="2400" dirty="0">
                <a:latin typeface="Courier New" pitchFamily="49" charset="0"/>
                <a:cs typeface="Courier New" pitchFamily="49" charset="0"/>
              </a:rPr>
              <a:t>&gt; </a:t>
            </a:r>
            <a:r>
              <a:rPr lang="en-US" sz="2400" dirty="0" err="1">
                <a:latin typeface="Courier New" pitchFamily="49" charset="0"/>
                <a:cs typeface="Courier New" pitchFamily="49" charset="0"/>
              </a:rPr>
              <a:t>vec</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24     </a:t>
            </a:r>
            <a:r>
              <a:rPr lang="en-US" sz="2400" dirty="0" err="1">
                <a:latin typeface="Courier New" pitchFamily="49" charset="0"/>
                <a:cs typeface="Courier New" pitchFamily="49" charset="0"/>
              </a:rPr>
              <a:t>vec</a:t>
            </a:r>
            <a:r>
              <a:rPr lang="en-US" sz="2400" dirty="0">
                <a:latin typeface="Courier New" pitchFamily="49" charset="0"/>
                <a:cs typeface="Courier New" pitchFamily="49" charset="0"/>
              </a:rPr>
              <a:t> += </a:t>
            </a:r>
            <a:r>
              <a:rPr lang="en-US" sz="2400" dirty="0">
                <a:solidFill>
                  <a:srgbClr val="C00000"/>
                </a:solidFill>
                <a:latin typeface="Courier New" pitchFamily="49" charset="0"/>
                <a:cs typeface="Courier New" pitchFamily="49" charset="0"/>
              </a:rPr>
              <a:t>1</a:t>
            </a:r>
            <a:r>
              <a:rPr lang="en-US" sz="2400" dirty="0">
                <a:latin typeface="Courier New" pitchFamily="49" charset="0"/>
                <a:cs typeface="Courier New" pitchFamily="49" charset="0"/>
              </a:rPr>
              <a:t>, </a:t>
            </a:r>
            <a:r>
              <a:rPr lang="en-US" sz="2400" dirty="0">
                <a:solidFill>
                  <a:srgbClr val="C00000"/>
                </a:solidFill>
                <a:latin typeface="Courier New" pitchFamily="49" charset="0"/>
                <a:cs typeface="Courier New" pitchFamily="49" charset="0"/>
              </a:rPr>
              <a:t>2</a:t>
            </a:r>
            <a:r>
              <a:rPr lang="en-US" sz="2400" dirty="0">
                <a:latin typeface="Courier New" pitchFamily="49" charset="0"/>
                <a:cs typeface="Courier New" pitchFamily="49" charset="0"/>
              </a:rPr>
              <a:t>, </a:t>
            </a:r>
            <a:r>
              <a:rPr lang="en-US" sz="2400" dirty="0">
                <a:solidFill>
                  <a:srgbClr val="C00000"/>
                </a:solidFill>
                <a:latin typeface="Courier New" pitchFamily="49" charset="0"/>
                <a:cs typeface="Courier New" pitchFamily="49" charset="0"/>
              </a:rPr>
              <a:t>3</a:t>
            </a:r>
            <a:r>
              <a:rPr lang="en-US" sz="2400" dirty="0">
                <a:latin typeface="Courier New" pitchFamily="49" charset="0"/>
                <a:cs typeface="Courier New" pitchFamily="49" charset="0"/>
              </a:rPr>
              <a:t>, </a:t>
            </a:r>
            <a:r>
              <a:rPr lang="en-US" sz="2400" dirty="0">
                <a:solidFill>
                  <a:srgbClr val="C00000"/>
                </a:solidFill>
                <a:latin typeface="Courier New" pitchFamily="49" charset="0"/>
                <a:cs typeface="Courier New" pitchFamily="49" charset="0"/>
              </a:rPr>
              <a:t>4</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25</a:t>
            </a:r>
          </a:p>
          <a:p>
            <a:pPr marL="0" indent="0">
              <a:buNone/>
            </a:pPr>
            <a:r>
              <a:rPr lang="en-US" sz="2400" dirty="0">
                <a:latin typeface="Courier New" pitchFamily="49" charset="0"/>
                <a:cs typeface="Courier New" pitchFamily="49" charset="0"/>
              </a:rPr>
              <a:t> 26     </a:t>
            </a:r>
            <a:r>
              <a:rPr lang="en-US" sz="2400" dirty="0">
                <a:solidFill>
                  <a:srgbClr val="FF00FF"/>
                </a:solidFill>
                <a:latin typeface="Courier New" pitchFamily="49" charset="0"/>
                <a:cs typeface="Courier New" pitchFamily="49" charset="0"/>
              </a:rPr>
              <a:t>// Map insert boost::assign</a:t>
            </a:r>
          </a:p>
          <a:p>
            <a:pPr marL="0" indent="0">
              <a:buNone/>
            </a:pPr>
            <a:r>
              <a:rPr lang="en-US" sz="2400" dirty="0">
                <a:latin typeface="Courier New" pitchFamily="49" charset="0"/>
                <a:cs typeface="Courier New" pitchFamily="49" charset="0"/>
              </a:rPr>
              <a:t> 27     map&lt;</a:t>
            </a:r>
            <a:r>
              <a:rPr lang="en-US" sz="2400" dirty="0">
                <a:solidFill>
                  <a:srgbClr val="00B050"/>
                </a:solidFill>
                <a:latin typeface="Courier New" pitchFamily="49" charset="0"/>
                <a:cs typeface="Courier New" pitchFamily="49" charset="0"/>
              </a:rPr>
              <a:t>string</a:t>
            </a:r>
            <a:r>
              <a:rPr lang="en-US" sz="2400" dirty="0">
                <a:latin typeface="Courier New" pitchFamily="49" charset="0"/>
                <a:cs typeface="Courier New" pitchFamily="49" charset="0"/>
              </a:rPr>
              <a:t>, </a:t>
            </a:r>
            <a:r>
              <a:rPr lang="en-US" sz="2400" dirty="0">
                <a:solidFill>
                  <a:srgbClr val="00B050"/>
                </a:solidFill>
                <a:latin typeface="Courier New" pitchFamily="49" charset="0"/>
                <a:cs typeface="Courier New" pitchFamily="49" charset="0"/>
              </a:rPr>
              <a:t>string</a:t>
            </a:r>
            <a:r>
              <a:rPr lang="en-US" sz="2400" dirty="0">
                <a:latin typeface="Courier New" pitchFamily="49" charset="0"/>
                <a:cs typeface="Courier New" pitchFamily="49" charset="0"/>
              </a:rPr>
              <a:t>&gt; </a:t>
            </a:r>
            <a:r>
              <a:rPr lang="en-US" sz="2400" dirty="0" err="1" smtClean="0">
                <a:latin typeface="Courier New" pitchFamily="49" charset="0"/>
                <a:cs typeface="Courier New" pitchFamily="49" charset="0"/>
              </a:rPr>
              <a:t>mymap</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28     insert(</a:t>
            </a:r>
            <a:r>
              <a:rPr lang="en-US" sz="2400" dirty="0" err="1">
                <a:latin typeface="Courier New" pitchFamily="49" charset="0"/>
                <a:cs typeface="Courier New" pitchFamily="49" charset="0"/>
              </a:rPr>
              <a:t>mmap</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29         ( </a:t>
            </a:r>
            <a:r>
              <a:rPr lang="en-US" sz="2400" dirty="0">
                <a:solidFill>
                  <a:srgbClr val="C00000"/>
                </a:solidFill>
                <a:latin typeface="Courier New" pitchFamily="49" charset="0"/>
                <a:cs typeface="Courier New" pitchFamily="49" charset="0"/>
              </a:rPr>
              <a:t>"eggs"</a:t>
            </a:r>
            <a:r>
              <a:rPr lang="en-US" sz="2400" dirty="0">
                <a:latin typeface="Courier New" pitchFamily="49" charset="0"/>
                <a:cs typeface="Courier New" pitchFamily="49" charset="0"/>
              </a:rPr>
              <a:t>, </a:t>
            </a:r>
            <a:r>
              <a:rPr lang="en-US" sz="2400" dirty="0">
                <a:solidFill>
                  <a:srgbClr val="C00000"/>
                </a:solidFill>
                <a:latin typeface="Courier New" pitchFamily="49" charset="0"/>
                <a:cs typeface="Courier New" pitchFamily="49" charset="0"/>
              </a:rPr>
              <a:t>"spam" </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30         ( </a:t>
            </a:r>
            <a:r>
              <a:rPr lang="en-US" sz="2400" dirty="0">
                <a:solidFill>
                  <a:srgbClr val="C00000"/>
                </a:solidFill>
                <a:latin typeface="Courier New" pitchFamily="49" charset="0"/>
                <a:cs typeface="Courier New" pitchFamily="49" charset="0"/>
              </a:rPr>
              <a:t>"spam"</a:t>
            </a:r>
            <a:r>
              <a:rPr lang="en-US" sz="2400" dirty="0">
                <a:latin typeface="Courier New" pitchFamily="49" charset="0"/>
                <a:cs typeface="Courier New" pitchFamily="49" charset="0"/>
              </a:rPr>
              <a:t>, </a:t>
            </a:r>
            <a:r>
              <a:rPr lang="en-US" sz="2400" dirty="0">
                <a:solidFill>
                  <a:srgbClr val="C00000"/>
                </a:solidFill>
                <a:latin typeface="Courier New" pitchFamily="49" charset="0"/>
                <a:cs typeface="Courier New" pitchFamily="49" charset="0"/>
              </a:rPr>
              <a:t>"eggs" </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31     );</a:t>
            </a:r>
          </a:p>
          <a:p>
            <a:endParaRPr lang="en-US" dirty="0"/>
          </a:p>
        </p:txBody>
      </p:sp>
    </p:spTree>
    <p:extLst>
      <p:ext uri="{BB962C8B-B14F-4D97-AF65-F5344CB8AC3E}">
        <p14:creationId xmlns:p14="http://schemas.microsoft.com/office/powerpoint/2010/main" val="38272711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 features adapted in C++11</a:t>
            </a:r>
            <a:endParaRPr lang="en-US" dirty="0"/>
          </a:p>
        </p:txBody>
      </p:sp>
      <p:sp>
        <p:nvSpPr>
          <p:cNvPr id="3" name="Content Placeholder 2"/>
          <p:cNvSpPr>
            <a:spLocks noGrp="1"/>
          </p:cNvSpPr>
          <p:nvPr>
            <p:ph idx="1"/>
          </p:nvPr>
        </p:nvSpPr>
        <p:spPr/>
        <p:txBody>
          <a:bodyPr>
            <a:normAutofit/>
          </a:bodyPr>
          <a:lstStyle/>
          <a:p>
            <a:r>
              <a:rPr lang="en-US" dirty="0" smtClean="0"/>
              <a:t>Adopted mostly unharmed</a:t>
            </a:r>
          </a:p>
          <a:p>
            <a:pPr lvl="1"/>
            <a:r>
              <a:rPr lang="en-US" dirty="0" smtClean="0"/>
              <a:t>Smart Pointers (shared_ptr, etc.)</a:t>
            </a:r>
          </a:p>
          <a:p>
            <a:pPr lvl="1"/>
            <a:r>
              <a:rPr lang="en-US" dirty="0" smtClean="0"/>
              <a:t>Regular Expressions (regex)</a:t>
            </a:r>
          </a:p>
          <a:p>
            <a:pPr lvl="1"/>
            <a:r>
              <a:rPr lang="en-US" dirty="0" smtClean="0"/>
              <a:t>Threading (thread)</a:t>
            </a:r>
          </a:p>
          <a:p>
            <a:r>
              <a:rPr lang="en-US" dirty="0" smtClean="0"/>
              <a:t>Useful parallels in Boost</a:t>
            </a:r>
          </a:p>
          <a:p>
            <a:pPr lvl="1"/>
            <a:r>
              <a:rPr lang="en-US" dirty="0" smtClean="0"/>
              <a:t>Scoped </a:t>
            </a:r>
            <a:r>
              <a:rPr lang="en-US" dirty="0" err="1" smtClean="0"/>
              <a:t>enums</a:t>
            </a:r>
            <a:endParaRPr lang="en-US" dirty="0" smtClean="0"/>
          </a:p>
          <a:p>
            <a:pPr lvl="1"/>
            <a:r>
              <a:rPr lang="en-US" dirty="0" smtClean="0"/>
              <a:t>Container Initialization and </a:t>
            </a:r>
            <a:r>
              <a:rPr lang="en-US" dirty="0" smtClean="0"/>
              <a:t>Assignment</a:t>
            </a:r>
            <a:endParaRPr lang="en-US" dirty="0" smtClean="0"/>
          </a:p>
          <a:p>
            <a:pPr lvl="1"/>
            <a:r>
              <a:rPr lang="en-US" dirty="0" smtClean="0"/>
              <a:t>Automatic Variable Type Deduction (e.g. auto)</a:t>
            </a:r>
          </a:p>
        </p:txBody>
      </p:sp>
    </p:spTree>
    <p:extLst>
      <p:ext uri="{BB962C8B-B14F-4D97-AF65-F5344CB8AC3E}">
        <p14:creationId xmlns:p14="http://schemas.microsoft.com/office/powerpoint/2010/main" val="26390529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 string processing</a:t>
            </a:r>
            <a:endParaRPr lang="en-US" dirty="0"/>
          </a:p>
        </p:txBody>
      </p:sp>
      <p:sp>
        <p:nvSpPr>
          <p:cNvPr id="3" name="Content Placeholder 2"/>
          <p:cNvSpPr>
            <a:spLocks noGrp="1"/>
          </p:cNvSpPr>
          <p:nvPr>
            <p:ph idx="1"/>
          </p:nvPr>
        </p:nvSpPr>
        <p:spPr/>
        <p:txBody>
          <a:bodyPr/>
          <a:lstStyle/>
          <a:p>
            <a:r>
              <a:rPr lang="en-US" dirty="0" smtClean="0"/>
              <a:t>Unique to Boost</a:t>
            </a:r>
          </a:p>
          <a:p>
            <a:r>
              <a:rPr lang="en-US" dirty="0" smtClean="0"/>
              <a:t>No parallels in C+</a:t>
            </a:r>
            <a:r>
              <a:rPr lang="en-US" dirty="0" smtClean="0"/>
              <a:t>+98 </a:t>
            </a:r>
            <a:r>
              <a:rPr lang="en-US" dirty="0" smtClean="0"/>
              <a:t>or C++11</a:t>
            </a:r>
          </a:p>
          <a:p>
            <a:r>
              <a:rPr lang="en-US" dirty="0" smtClean="0"/>
              <a:t>Very handy utility functions for any environment</a:t>
            </a:r>
          </a:p>
          <a:p>
            <a:r>
              <a:rPr lang="en-US" dirty="0" smtClean="0"/>
              <a:t>More </a:t>
            </a:r>
            <a:r>
              <a:rPr lang="en-US" dirty="0" smtClean="0"/>
              <a:t>performant </a:t>
            </a:r>
            <a:r>
              <a:rPr lang="en-US" dirty="0" smtClean="0"/>
              <a:t>than using regex</a:t>
            </a:r>
            <a:endParaRPr lang="en-US" dirty="0"/>
          </a:p>
        </p:txBody>
      </p:sp>
    </p:spTree>
    <p:extLst>
      <p:ext uri="{BB962C8B-B14F-4D97-AF65-F5344CB8AC3E}">
        <p14:creationId xmlns:p14="http://schemas.microsoft.com/office/powerpoint/2010/main" val="355827943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boost string processing</a:t>
            </a:r>
            <a:br>
              <a:rPr lang="en-US" dirty="0" smtClean="0"/>
            </a:br>
            <a:r>
              <a:rPr lang="en-US" sz="2000" b="1" dirty="0"/>
              <a:t>C</a:t>
            </a:r>
            <a:r>
              <a:rPr lang="en-US" sz="2000" b="1" dirty="0" smtClean="0"/>
              <a:t>/</a:t>
            </a:r>
            <a:r>
              <a:rPr lang="en-US" sz="2000" b="1" dirty="0"/>
              <a:t>C</a:t>
            </a:r>
            <a:r>
              <a:rPr lang="en-US" sz="2000" b="1" dirty="0" smtClean="0"/>
              <a:t>++98 </a:t>
            </a:r>
            <a:r>
              <a:rPr lang="en-US" sz="2000" dirty="0" smtClean="0">
                <a:solidFill>
                  <a:schemeClr val="bg1">
                    <a:lumMod val="65000"/>
                  </a:schemeClr>
                </a:solidFill>
              </a:rPr>
              <a:t>&gt;&gt; </a:t>
            </a:r>
            <a:r>
              <a:rPr lang="en-US" sz="2000" dirty="0">
                <a:solidFill>
                  <a:schemeClr val="bg1">
                    <a:lumMod val="65000"/>
                  </a:schemeClr>
                </a:solidFill>
              </a:rPr>
              <a:t>C</a:t>
            </a:r>
            <a:r>
              <a:rPr lang="en-US" sz="2000" dirty="0" smtClean="0">
                <a:solidFill>
                  <a:schemeClr val="bg1">
                    <a:lumMod val="65000"/>
                  </a:schemeClr>
                </a:solidFill>
              </a:rPr>
              <a:t>+</a:t>
            </a:r>
            <a:r>
              <a:rPr lang="en-US" sz="2000" dirty="0" smtClean="0">
                <a:solidFill>
                  <a:schemeClr val="bg1">
                    <a:lumMod val="65000"/>
                  </a:schemeClr>
                </a:solidFill>
              </a:rPr>
              <a:t>+11 &gt;&gt; boost</a:t>
            </a:r>
            <a:endParaRPr lang="en-US" sz="2000" dirty="0">
              <a:solidFill>
                <a:schemeClr val="bg1">
                  <a:lumMod val="65000"/>
                </a:schemeClr>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2900" dirty="0">
                <a:latin typeface="Courier New" pitchFamily="49" charset="0"/>
                <a:cs typeface="Courier New" pitchFamily="49" charset="0"/>
              </a:rPr>
              <a:t> 34 </a:t>
            </a:r>
            <a:r>
              <a:rPr lang="en-US" sz="2900" dirty="0">
                <a:solidFill>
                  <a:srgbClr val="00B050"/>
                </a:solidFill>
                <a:latin typeface="Courier New" pitchFamily="49" charset="0"/>
                <a:cs typeface="Courier New" pitchFamily="49" charset="0"/>
              </a:rPr>
              <a:t>void</a:t>
            </a:r>
          </a:p>
          <a:p>
            <a:pPr marL="0" indent="0">
              <a:buNone/>
            </a:pPr>
            <a:r>
              <a:rPr lang="en-US" sz="2900" dirty="0">
                <a:latin typeface="Courier New" pitchFamily="49" charset="0"/>
                <a:cs typeface="Courier New" pitchFamily="49" charset="0"/>
              </a:rPr>
              <a:t> 35 </a:t>
            </a:r>
            <a:r>
              <a:rPr lang="en-US" sz="2900" dirty="0" err="1">
                <a:latin typeface="Courier New" pitchFamily="49" charset="0"/>
                <a:cs typeface="Courier New" pitchFamily="49" charset="0"/>
              </a:rPr>
              <a:t>tokenize_string</a:t>
            </a:r>
            <a:r>
              <a:rPr lang="en-US" sz="2900" dirty="0">
                <a:latin typeface="Courier New" pitchFamily="49" charset="0"/>
                <a:cs typeface="Courier New" pitchFamily="49" charset="0"/>
              </a:rPr>
              <a:t>(</a:t>
            </a:r>
            <a:r>
              <a:rPr lang="en-US" sz="2900" dirty="0">
                <a:solidFill>
                  <a:srgbClr val="00B050"/>
                </a:solidFill>
                <a:latin typeface="Courier New" pitchFamily="49" charset="0"/>
                <a:cs typeface="Courier New" pitchFamily="49" charset="0"/>
              </a:rPr>
              <a:t>char</a:t>
            </a: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str</a:t>
            </a:r>
            <a:r>
              <a:rPr lang="en-US" sz="2900" dirty="0" smtClean="0">
                <a:latin typeface="Courier New" pitchFamily="49" charset="0"/>
                <a:cs typeface="Courier New" pitchFamily="49" charset="0"/>
              </a:rPr>
              <a:t>)</a:t>
            </a:r>
            <a:endParaRPr lang="en-US" sz="2900" dirty="0">
              <a:latin typeface="Courier New" pitchFamily="49" charset="0"/>
              <a:cs typeface="Courier New" pitchFamily="49" charset="0"/>
            </a:endParaRPr>
          </a:p>
          <a:p>
            <a:pPr marL="0" indent="0">
              <a:buNone/>
            </a:pPr>
            <a:r>
              <a:rPr lang="en-US" sz="2900" dirty="0">
                <a:latin typeface="Courier New" pitchFamily="49" charset="0"/>
                <a:cs typeface="Courier New" pitchFamily="49" charset="0"/>
              </a:rPr>
              <a:t> 36 {</a:t>
            </a:r>
          </a:p>
          <a:p>
            <a:pPr marL="0" indent="0">
              <a:buNone/>
            </a:pPr>
            <a:r>
              <a:rPr lang="en-US" sz="2900" dirty="0">
                <a:latin typeface="Courier New" pitchFamily="49" charset="0"/>
                <a:cs typeface="Courier New" pitchFamily="49" charset="0"/>
              </a:rPr>
              <a:t> 37     </a:t>
            </a:r>
            <a:r>
              <a:rPr lang="en-US" sz="2900" dirty="0">
                <a:solidFill>
                  <a:srgbClr val="00B050"/>
                </a:solidFill>
                <a:latin typeface="Courier New" pitchFamily="49" charset="0"/>
                <a:cs typeface="Courier New" pitchFamily="49" charset="0"/>
              </a:rPr>
              <a:t>char</a:t>
            </a: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ptr</a:t>
            </a:r>
            <a:r>
              <a:rPr lang="en-US" sz="2900" dirty="0">
                <a:latin typeface="Courier New" pitchFamily="49" charset="0"/>
                <a:cs typeface="Courier New" pitchFamily="49" charset="0"/>
              </a:rPr>
              <a:t>;</a:t>
            </a:r>
          </a:p>
          <a:p>
            <a:pPr marL="0" indent="0">
              <a:buNone/>
            </a:pPr>
            <a:r>
              <a:rPr lang="en-US" sz="2900" dirty="0">
                <a:latin typeface="Courier New" pitchFamily="49" charset="0"/>
                <a:cs typeface="Courier New" pitchFamily="49" charset="0"/>
              </a:rPr>
              <a:t> 38</a:t>
            </a:r>
          </a:p>
          <a:p>
            <a:pPr marL="0" indent="0">
              <a:buNone/>
            </a:pPr>
            <a:r>
              <a:rPr lang="en-US" sz="2900" dirty="0">
                <a:latin typeface="Courier New" pitchFamily="49" charset="0"/>
                <a:cs typeface="Courier New" pitchFamily="49" charset="0"/>
              </a:rPr>
              <a:t> 39     </a:t>
            </a:r>
            <a:r>
              <a:rPr lang="en-US" sz="2900" dirty="0" err="1">
                <a:latin typeface="Courier New" pitchFamily="49" charset="0"/>
                <a:cs typeface="Courier New" pitchFamily="49" charset="0"/>
              </a:rPr>
              <a:t>ptr</a:t>
            </a:r>
            <a:r>
              <a:rPr lang="en-US" sz="2900" dirty="0">
                <a:latin typeface="Courier New" pitchFamily="49" charset="0"/>
                <a:cs typeface="Courier New" pitchFamily="49" charset="0"/>
              </a:rPr>
              <a:t> = </a:t>
            </a:r>
            <a:r>
              <a:rPr lang="en-US" sz="2900" dirty="0" err="1">
                <a:latin typeface="Courier New" pitchFamily="49" charset="0"/>
                <a:cs typeface="Courier New" pitchFamily="49" charset="0"/>
              </a:rPr>
              <a:t>strtok</a:t>
            </a:r>
            <a:r>
              <a:rPr lang="en-US" sz="2900" dirty="0">
                <a:latin typeface="Courier New" pitchFamily="49" charset="0"/>
                <a:cs typeface="Courier New" pitchFamily="49" charset="0"/>
              </a:rPr>
              <a:t>(</a:t>
            </a:r>
            <a:r>
              <a:rPr lang="en-US" sz="2900" dirty="0" err="1">
                <a:latin typeface="Courier New" pitchFamily="49" charset="0"/>
                <a:cs typeface="Courier New" pitchFamily="49" charset="0"/>
              </a:rPr>
              <a:t>str</a:t>
            </a:r>
            <a:r>
              <a:rPr lang="en-US" sz="2900" dirty="0">
                <a:latin typeface="Courier New" pitchFamily="49" charset="0"/>
                <a:cs typeface="Courier New" pitchFamily="49" charset="0"/>
              </a:rPr>
              <a:t>, </a:t>
            </a:r>
            <a:r>
              <a:rPr lang="en-US" sz="2900" dirty="0">
                <a:solidFill>
                  <a:srgbClr val="C00000"/>
                </a:solidFill>
                <a:latin typeface="Courier New" pitchFamily="49" charset="0"/>
                <a:cs typeface="Courier New" pitchFamily="49" charset="0"/>
              </a:rPr>
              <a:t>" "</a:t>
            </a:r>
            <a:r>
              <a:rPr lang="en-US" sz="2900" dirty="0">
                <a:latin typeface="Courier New" pitchFamily="49" charset="0"/>
                <a:cs typeface="Courier New" pitchFamily="49" charset="0"/>
              </a:rPr>
              <a:t>);</a:t>
            </a:r>
          </a:p>
          <a:p>
            <a:pPr marL="0" indent="0">
              <a:buNone/>
            </a:pPr>
            <a:r>
              <a:rPr lang="en-US" sz="2900" dirty="0">
                <a:latin typeface="Courier New" pitchFamily="49" charset="0"/>
                <a:cs typeface="Courier New" pitchFamily="49" charset="0"/>
              </a:rPr>
              <a:t> 40</a:t>
            </a:r>
          </a:p>
          <a:p>
            <a:pPr marL="0" indent="0">
              <a:buNone/>
            </a:pPr>
            <a:r>
              <a:rPr lang="en-US" sz="2900" dirty="0">
                <a:latin typeface="Courier New" pitchFamily="49" charset="0"/>
                <a:cs typeface="Courier New" pitchFamily="49" charset="0"/>
              </a:rPr>
              <a:t> 41     </a:t>
            </a:r>
            <a:r>
              <a:rPr lang="en-US" sz="2900" dirty="0">
                <a:solidFill>
                  <a:schemeClr val="accent6">
                    <a:lumMod val="75000"/>
                  </a:schemeClr>
                </a:solidFill>
                <a:latin typeface="Courier New" pitchFamily="49" charset="0"/>
                <a:cs typeface="Courier New" pitchFamily="49" charset="0"/>
              </a:rPr>
              <a:t>while</a:t>
            </a: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ptr</a:t>
            </a:r>
            <a:r>
              <a:rPr lang="en-US" sz="2900" dirty="0">
                <a:latin typeface="Courier New" pitchFamily="49" charset="0"/>
                <a:cs typeface="Courier New" pitchFamily="49" charset="0"/>
              </a:rPr>
              <a:t>) {</a:t>
            </a:r>
          </a:p>
          <a:p>
            <a:pPr marL="0" indent="0">
              <a:buNone/>
            </a:pPr>
            <a:r>
              <a:rPr lang="en-US" sz="2900" dirty="0">
                <a:latin typeface="Courier New" pitchFamily="49" charset="0"/>
                <a:cs typeface="Courier New" pitchFamily="49" charset="0"/>
              </a:rPr>
              <a:t> 42         </a:t>
            </a:r>
            <a:r>
              <a:rPr lang="en-US" sz="2900" dirty="0" err="1">
                <a:latin typeface="Courier New" pitchFamily="49" charset="0"/>
                <a:cs typeface="Courier New" pitchFamily="49" charset="0"/>
              </a:rPr>
              <a:t>printf</a:t>
            </a:r>
            <a:r>
              <a:rPr lang="en-US" sz="2900" dirty="0">
                <a:latin typeface="Courier New" pitchFamily="49" charset="0"/>
                <a:cs typeface="Courier New" pitchFamily="49" charset="0"/>
              </a:rPr>
              <a:t>(</a:t>
            </a:r>
            <a:r>
              <a:rPr lang="en-US" sz="2900" dirty="0">
                <a:solidFill>
                  <a:srgbClr val="C00000"/>
                </a:solidFill>
                <a:latin typeface="Courier New" pitchFamily="49" charset="0"/>
                <a:cs typeface="Courier New" pitchFamily="49" charset="0"/>
              </a:rPr>
              <a:t>"</a:t>
            </a:r>
            <a:r>
              <a:rPr lang="en-US" sz="2900" dirty="0">
                <a:solidFill>
                  <a:srgbClr val="FF00FF"/>
                </a:solidFill>
                <a:latin typeface="Courier New" pitchFamily="49" charset="0"/>
                <a:cs typeface="Courier New" pitchFamily="49" charset="0"/>
              </a:rPr>
              <a:t>%s\n</a:t>
            </a:r>
            <a:r>
              <a:rPr lang="en-US" sz="2900" dirty="0">
                <a:solidFill>
                  <a:srgbClr val="C00000"/>
                </a:solidFill>
                <a:latin typeface="Courier New" pitchFamily="49" charset="0"/>
                <a:cs typeface="Courier New" pitchFamily="49" charset="0"/>
              </a:rPr>
              <a:t>"</a:t>
            </a:r>
            <a:r>
              <a:rPr lang="en-US" sz="2900" dirty="0">
                <a:latin typeface="Courier New" pitchFamily="49" charset="0"/>
                <a:cs typeface="Courier New" pitchFamily="49" charset="0"/>
              </a:rPr>
              <a:t>, </a:t>
            </a:r>
            <a:r>
              <a:rPr lang="en-US" sz="2900" dirty="0" err="1">
                <a:latin typeface="Courier New" pitchFamily="49" charset="0"/>
                <a:cs typeface="Courier New" pitchFamily="49" charset="0"/>
              </a:rPr>
              <a:t>ptr</a:t>
            </a:r>
            <a:r>
              <a:rPr lang="en-US" sz="2900" dirty="0">
                <a:latin typeface="Courier New" pitchFamily="49" charset="0"/>
                <a:cs typeface="Courier New" pitchFamily="49" charset="0"/>
              </a:rPr>
              <a:t>);</a:t>
            </a:r>
          </a:p>
          <a:p>
            <a:pPr marL="0" indent="0">
              <a:buNone/>
            </a:pPr>
            <a:r>
              <a:rPr lang="en-US" sz="2900" dirty="0">
                <a:latin typeface="Courier New" pitchFamily="49" charset="0"/>
                <a:cs typeface="Courier New" pitchFamily="49" charset="0"/>
              </a:rPr>
              <a:t> 43         </a:t>
            </a:r>
            <a:r>
              <a:rPr lang="en-US" sz="2900" dirty="0" err="1">
                <a:latin typeface="Courier New" pitchFamily="49" charset="0"/>
                <a:cs typeface="Courier New" pitchFamily="49" charset="0"/>
              </a:rPr>
              <a:t>ptr</a:t>
            </a:r>
            <a:r>
              <a:rPr lang="en-US" sz="2900" dirty="0">
                <a:latin typeface="Courier New" pitchFamily="49" charset="0"/>
                <a:cs typeface="Courier New" pitchFamily="49" charset="0"/>
              </a:rPr>
              <a:t> = </a:t>
            </a:r>
            <a:r>
              <a:rPr lang="en-US" sz="2900" dirty="0" err="1" smtClean="0">
                <a:latin typeface="Courier New" pitchFamily="49" charset="0"/>
                <a:cs typeface="Courier New" pitchFamily="49" charset="0"/>
              </a:rPr>
              <a:t>strtok</a:t>
            </a:r>
            <a:r>
              <a:rPr lang="en-US" sz="2900" dirty="0" smtClean="0">
                <a:latin typeface="Courier New" pitchFamily="49" charset="0"/>
                <a:cs typeface="Courier New" pitchFamily="49" charset="0"/>
              </a:rPr>
              <a:t>(</a:t>
            </a:r>
            <a:r>
              <a:rPr lang="en-US" sz="2900" dirty="0" err="1" smtClean="0">
                <a:latin typeface="Courier New" pitchFamily="49" charset="0"/>
                <a:cs typeface="Courier New" pitchFamily="49" charset="0"/>
              </a:rPr>
              <a:t>ptr</a:t>
            </a:r>
            <a:r>
              <a:rPr lang="en-US" sz="2900" dirty="0" smtClean="0">
                <a:latin typeface="Courier New" pitchFamily="49" charset="0"/>
                <a:cs typeface="Courier New" pitchFamily="49" charset="0"/>
              </a:rPr>
              <a:t>, </a:t>
            </a:r>
            <a:r>
              <a:rPr lang="en-US" sz="2900" dirty="0">
                <a:solidFill>
                  <a:srgbClr val="C00000"/>
                </a:solidFill>
                <a:latin typeface="Courier New" pitchFamily="49" charset="0"/>
                <a:cs typeface="Courier New" pitchFamily="49" charset="0"/>
              </a:rPr>
              <a:t>" "</a:t>
            </a:r>
            <a:r>
              <a:rPr lang="en-US" sz="2900" dirty="0">
                <a:latin typeface="Courier New" pitchFamily="49" charset="0"/>
                <a:cs typeface="Courier New" pitchFamily="49" charset="0"/>
              </a:rPr>
              <a:t>);</a:t>
            </a:r>
          </a:p>
          <a:p>
            <a:pPr marL="0" indent="0">
              <a:buNone/>
            </a:pPr>
            <a:r>
              <a:rPr lang="en-US" sz="2900" dirty="0">
                <a:latin typeface="Courier New" pitchFamily="49" charset="0"/>
                <a:cs typeface="Courier New" pitchFamily="49" charset="0"/>
              </a:rPr>
              <a:t> 44     }</a:t>
            </a:r>
          </a:p>
          <a:p>
            <a:pPr marL="0" indent="0">
              <a:buNone/>
            </a:pPr>
            <a:r>
              <a:rPr lang="en-US" sz="2900" dirty="0">
                <a:latin typeface="Courier New" pitchFamily="49" charset="0"/>
                <a:cs typeface="Courier New" pitchFamily="49" charset="0"/>
              </a:rPr>
              <a:t> 45 </a:t>
            </a:r>
            <a:r>
              <a:rPr lang="en-US" sz="2900" dirty="0" smtClean="0">
                <a:latin typeface="Courier New" pitchFamily="49" charset="0"/>
                <a:cs typeface="Courier New" pitchFamily="49" charset="0"/>
              </a:rPr>
              <a:t>}</a:t>
            </a:r>
            <a:endParaRPr lang="en-US" sz="2900" dirty="0">
              <a:latin typeface="Courier New" pitchFamily="49" charset="0"/>
              <a:cs typeface="Courier New" pitchFamily="49" charset="0"/>
            </a:endParaRPr>
          </a:p>
        </p:txBody>
      </p:sp>
    </p:spTree>
    <p:extLst>
      <p:ext uri="{BB962C8B-B14F-4D97-AF65-F5344CB8AC3E}">
        <p14:creationId xmlns:p14="http://schemas.microsoft.com/office/powerpoint/2010/main" val="341592777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 string processing</a:t>
            </a:r>
            <a:br>
              <a:rPr lang="en-US" dirty="0"/>
            </a:br>
            <a:r>
              <a:rPr lang="en-US" sz="2000" b="1" dirty="0"/>
              <a:t>C</a:t>
            </a:r>
            <a:r>
              <a:rPr lang="en-US" sz="2000" b="1" dirty="0" smtClean="0"/>
              <a:t>/</a:t>
            </a:r>
            <a:r>
              <a:rPr lang="en-US" sz="2000" b="1" dirty="0"/>
              <a:t>C</a:t>
            </a:r>
            <a:r>
              <a:rPr lang="en-US" sz="2000" b="1" dirty="0" smtClean="0"/>
              <a:t>++98 </a:t>
            </a:r>
            <a:r>
              <a:rPr lang="en-US" sz="2000" dirty="0">
                <a:solidFill>
                  <a:schemeClr val="bg1">
                    <a:lumMod val="65000"/>
                  </a:schemeClr>
                </a:solidFill>
              </a:rPr>
              <a:t>&gt;&gt; </a:t>
            </a:r>
            <a:r>
              <a:rPr lang="en-US" sz="2000" dirty="0">
                <a:solidFill>
                  <a:schemeClr val="bg1">
                    <a:lumMod val="65000"/>
                  </a:schemeClr>
                </a:solidFill>
              </a:rPr>
              <a:t>C</a:t>
            </a:r>
            <a:r>
              <a:rPr lang="en-US" sz="2000" dirty="0" smtClean="0">
                <a:solidFill>
                  <a:schemeClr val="bg1">
                    <a:lumMod val="65000"/>
                  </a:schemeClr>
                </a:solidFill>
              </a:rPr>
              <a:t>+</a:t>
            </a:r>
            <a:r>
              <a:rPr lang="en-US" sz="2000" dirty="0">
                <a:solidFill>
                  <a:schemeClr val="bg1">
                    <a:lumMod val="65000"/>
                  </a:schemeClr>
                </a:solidFill>
              </a:rPr>
              <a:t>+11 &gt;&gt; boost</a:t>
            </a:r>
            <a:endParaRPr lang="en-US" sz="2000" dirty="0"/>
          </a:p>
        </p:txBody>
      </p:sp>
      <p:sp>
        <p:nvSpPr>
          <p:cNvPr id="3" name="Content Placeholder 2"/>
          <p:cNvSpPr>
            <a:spLocks noGrp="1"/>
          </p:cNvSpPr>
          <p:nvPr>
            <p:ph idx="1"/>
          </p:nvPr>
        </p:nvSpPr>
        <p:spPr/>
        <p:txBody>
          <a:bodyPr>
            <a:normAutofit fontScale="92500"/>
          </a:bodyPr>
          <a:lstStyle/>
          <a:p>
            <a:pPr marL="0" indent="0">
              <a:buNone/>
            </a:pPr>
            <a:r>
              <a:rPr lang="en-US" sz="2600" dirty="0">
                <a:latin typeface="Courier New" pitchFamily="49" charset="0"/>
                <a:cs typeface="Courier New" pitchFamily="49" charset="0"/>
              </a:rPr>
              <a:t> 47 </a:t>
            </a:r>
            <a:r>
              <a:rPr lang="en-US" sz="2600" dirty="0">
                <a:solidFill>
                  <a:srgbClr val="00B050"/>
                </a:solidFill>
                <a:latin typeface="Courier New" pitchFamily="49" charset="0"/>
                <a:cs typeface="Courier New" pitchFamily="49" charset="0"/>
              </a:rPr>
              <a:t>void</a:t>
            </a:r>
          </a:p>
          <a:p>
            <a:pPr marL="0" indent="0">
              <a:buNone/>
            </a:pPr>
            <a:r>
              <a:rPr lang="en-US" sz="2600" dirty="0">
                <a:latin typeface="Courier New" pitchFamily="49" charset="0"/>
                <a:cs typeface="Courier New" pitchFamily="49" charset="0"/>
              </a:rPr>
              <a:t> 48 </a:t>
            </a:r>
            <a:r>
              <a:rPr lang="en-US" sz="2600" dirty="0" err="1">
                <a:latin typeface="Courier New" pitchFamily="49" charset="0"/>
                <a:cs typeface="Courier New" pitchFamily="49" charset="0"/>
              </a:rPr>
              <a:t>tokenize_string</a:t>
            </a:r>
            <a:r>
              <a:rPr lang="en-US" sz="2600" dirty="0">
                <a:latin typeface="Courier New" pitchFamily="49" charset="0"/>
                <a:cs typeface="Courier New" pitchFamily="49" charset="0"/>
              </a:rPr>
              <a:t>(</a:t>
            </a:r>
            <a:r>
              <a:rPr lang="en-US" sz="2600" dirty="0" err="1">
                <a:solidFill>
                  <a:srgbClr val="00B050"/>
                </a:solidFill>
                <a:latin typeface="Courier New" pitchFamily="49" charset="0"/>
                <a:cs typeface="Courier New" pitchFamily="49" charset="0"/>
              </a:rPr>
              <a:t>const</a:t>
            </a:r>
            <a:r>
              <a:rPr lang="en-US" sz="2600" dirty="0">
                <a:latin typeface="Courier New" pitchFamily="49" charset="0"/>
                <a:cs typeface="Courier New" pitchFamily="49" charset="0"/>
              </a:rPr>
              <a:t> string&amp; </a:t>
            </a:r>
            <a:r>
              <a:rPr lang="en-US" sz="2600" dirty="0" err="1">
                <a:latin typeface="Courier New" pitchFamily="49" charset="0"/>
                <a:cs typeface="Courier New" pitchFamily="49" charset="0"/>
              </a:rPr>
              <a:t>str</a:t>
            </a:r>
            <a:r>
              <a:rPr lang="en-US" sz="2600" dirty="0">
                <a:latin typeface="Courier New" pitchFamily="49" charset="0"/>
                <a:cs typeface="Courier New" pitchFamily="49" charset="0"/>
              </a:rPr>
              <a:t>)</a:t>
            </a:r>
          </a:p>
          <a:p>
            <a:pPr marL="0" indent="0">
              <a:buNone/>
            </a:pPr>
            <a:r>
              <a:rPr lang="en-US" sz="2600" dirty="0">
                <a:latin typeface="Courier New" pitchFamily="49" charset="0"/>
                <a:cs typeface="Courier New" pitchFamily="49" charset="0"/>
              </a:rPr>
              <a:t> 49 {</a:t>
            </a:r>
          </a:p>
          <a:p>
            <a:pPr marL="0" indent="0">
              <a:buNone/>
            </a:pPr>
            <a:r>
              <a:rPr lang="en-US" sz="2600" dirty="0">
                <a:latin typeface="Courier New" pitchFamily="49" charset="0"/>
                <a:cs typeface="Courier New" pitchFamily="49" charset="0"/>
              </a:rPr>
              <a:t> 50     </a:t>
            </a:r>
            <a:r>
              <a:rPr lang="en-US" sz="2600" dirty="0" err="1">
                <a:solidFill>
                  <a:srgbClr val="00B050"/>
                </a:solidFill>
                <a:latin typeface="Courier New" pitchFamily="49" charset="0"/>
                <a:cs typeface="Courier New" pitchFamily="49" charset="0"/>
              </a:rPr>
              <a:t>size_t</a:t>
            </a: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pos</a:t>
            </a:r>
            <a:r>
              <a:rPr lang="en-US" sz="2600" dirty="0">
                <a:latin typeface="Courier New" pitchFamily="49" charset="0"/>
                <a:cs typeface="Courier New" pitchFamily="49" charset="0"/>
              </a:rPr>
              <a:t> = </a:t>
            </a:r>
            <a:r>
              <a:rPr lang="en-US" sz="2600" dirty="0" err="1">
                <a:latin typeface="Courier New" pitchFamily="49" charset="0"/>
                <a:cs typeface="Courier New" pitchFamily="49" charset="0"/>
              </a:rPr>
              <a:t>str.find</a:t>
            </a:r>
            <a:r>
              <a:rPr lang="en-US" sz="2600" dirty="0">
                <a:latin typeface="Courier New" pitchFamily="49" charset="0"/>
                <a:cs typeface="Courier New" pitchFamily="49" charset="0"/>
              </a:rPr>
              <a:t>(</a:t>
            </a:r>
            <a:r>
              <a:rPr lang="en-US" sz="2600" dirty="0">
                <a:solidFill>
                  <a:srgbClr val="C00000"/>
                </a:solidFill>
                <a:latin typeface="Courier New" pitchFamily="49" charset="0"/>
                <a:cs typeface="Courier New" pitchFamily="49" charset="0"/>
              </a:rPr>
              <a:t>'</a:t>
            </a:r>
            <a:r>
              <a:rPr lang="en-US" sz="2600" dirty="0">
                <a:latin typeface="Courier New" pitchFamily="49" charset="0"/>
                <a:cs typeface="Courier New" pitchFamily="49" charset="0"/>
              </a:rPr>
              <a:t> </a:t>
            </a:r>
            <a:r>
              <a:rPr lang="en-US" sz="2600" dirty="0">
                <a:solidFill>
                  <a:srgbClr val="C00000"/>
                </a:solidFill>
                <a:latin typeface="Courier New" pitchFamily="49" charset="0"/>
                <a:cs typeface="Courier New" pitchFamily="49" charset="0"/>
              </a:rPr>
              <a:t>'</a:t>
            </a:r>
            <a:r>
              <a:rPr lang="en-US" sz="2600" dirty="0">
                <a:latin typeface="Courier New" pitchFamily="49" charset="0"/>
                <a:cs typeface="Courier New" pitchFamily="49" charset="0"/>
              </a:rPr>
              <a:t>);</a:t>
            </a:r>
          </a:p>
          <a:p>
            <a:pPr marL="0" indent="0">
              <a:buNone/>
            </a:pPr>
            <a:r>
              <a:rPr lang="en-US" sz="2600" dirty="0">
                <a:latin typeface="Courier New" pitchFamily="49" charset="0"/>
                <a:cs typeface="Courier New" pitchFamily="49" charset="0"/>
              </a:rPr>
              <a:t> 51</a:t>
            </a:r>
          </a:p>
          <a:p>
            <a:pPr marL="0" indent="0">
              <a:buNone/>
            </a:pPr>
            <a:r>
              <a:rPr lang="en-US" sz="2600" dirty="0">
                <a:latin typeface="Courier New" pitchFamily="49" charset="0"/>
                <a:cs typeface="Courier New" pitchFamily="49" charset="0"/>
              </a:rPr>
              <a:t> 52     </a:t>
            </a:r>
            <a:r>
              <a:rPr lang="en-US" sz="2600" dirty="0">
                <a:solidFill>
                  <a:schemeClr val="accent6">
                    <a:lumMod val="75000"/>
                  </a:schemeClr>
                </a:solidFill>
                <a:latin typeface="Courier New" pitchFamily="49" charset="0"/>
                <a:cs typeface="Courier New" pitchFamily="49" charset="0"/>
              </a:rPr>
              <a:t>while</a:t>
            </a: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pos</a:t>
            </a:r>
            <a:r>
              <a:rPr lang="en-US" sz="2600" dirty="0">
                <a:latin typeface="Courier New" pitchFamily="49" charset="0"/>
                <a:cs typeface="Courier New" pitchFamily="49" charset="0"/>
              </a:rPr>
              <a:t> != string::</a:t>
            </a:r>
            <a:r>
              <a:rPr lang="en-US" sz="2600" dirty="0" err="1">
                <a:latin typeface="Courier New" pitchFamily="49" charset="0"/>
                <a:cs typeface="Courier New" pitchFamily="49" charset="0"/>
              </a:rPr>
              <a:t>npos</a:t>
            </a:r>
            <a:r>
              <a:rPr lang="en-US" sz="2600" dirty="0">
                <a:latin typeface="Courier New" pitchFamily="49" charset="0"/>
                <a:cs typeface="Courier New" pitchFamily="49" charset="0"/>
              </a:rPr>
              <a:t>) {</a:t>
            </a:r>
          </a:p>
          <a:p>
            <a:pPr marL="0" indent="0">
              <a:buNone/>
            </a:pPr>
            <a:r>
              <a:rPr lang="en-US" sz="2600" dirty="0">
                <a:latin typeface="Courier New" pitchFamily="49" charset="0"/>
                <a:cs typeface="Courier New" pitchFamily="49" charset="0"/>
              </a:rPr>
              <a:t> 53         </a:t>
            </a:r>
            <a:r>
              <a:rPr lang="en-US" sz="2600" dirty="0" err="1">
                <a:latin typeface="Courier New" pitchFamily="49" charset="0"/>
                <a:cs typeface="Courier New" pitchFamily="49" charset="0"/>
              </a:rPr>
              <a:t>cout</a:t>
            </a:r>
            <a:r>
              <a:rPr lang="en-US" sz="2600" dirty="0">
                <a:latin typeface="Courier New" pitchFamily="49" charset="0"/>
                <a:cs typeface="Courier New" pitchFamily="49" charset="0"/>
              </a:rPr>
              <a:t> &lt;&lt; </a:t>
            </a:r>
            <a:r>
              <a:rPr lang="en-US" sz="2600" dirty="0" err="1">
                <a:latin typeface="Courier New" pitchFamily="49" charset="0"/>
                <a:cs typeface="Courier New" pitchFamily="49" charset="0"/>
              </a:rPr>
              <a:t>str</a:t>
            </a:r>
            <a:r>
              <a:rPr lang="en-US" sz="2600" dirty="0">
                <a:latin typeface="Courier New" pitchFamily="49" charset="0"/>
                <a:cs typeface="Courier New" pitchFamily="49" charset="0"/>
              </a:rPr>
              <a:t> &lt;&lt; </a:t>
            </a:r>
            <a:r>
              <a:rPr lang="en-US" sz="2600" dirty="0" err="1">
                <a:latin typeface="Courier New" pitchFamily="49" charset="0"/>
                <a:cs typeface="Courier New" pitchFamily="49" charset="0"/>
              </a:rPr>
              <a:t>endl</a:t>
            </a:r>
            <a:r>
              <a:rPr lang="en-US" sz="2600" dirty="0">
                <a:latin typeface="Courier New" pitchFamily="49" charset="0"/>
                <a:cs typeface="Courier New" pitchFamily="49" charset="0"/>
              </a:rPr>
              <a:t>;</a:t>
            </a:r>
          </a:p>
          <a:p>
            <a:pPr marL="0" indent="0">
              <a:buNone/>
            </a:pPr>
            <a:r>
              <a:rPr lang="en-US" sz="2600" dirty="0">
                <a:latin typeface="Courier New" pitchFamily="49" charset="0"/>
                <a:cs typeface="Courier New" pitchFamily="49" charset="0"/>
              </a:rPr>
              <a:t> 54         </a:t>
            </a:r>
            <a:r>
              <a:rPr lang="en-US" sz="2600" dirty="0" err="1">
                <a:latin typeface="Courier New" pitchFamily="49" charset="0"/>
                <a:cs typeface="Courier New" pitchFamily="49" charset="0"/>
              </a:rPr>
              <a:t>pos</a:t>
            </a:r>
            <a:r>
              <a:rPr lang="en-US" sz="2600" dirty="0">
                <a:latin typeface="Courier New" pitchFamily="49" charset="0"/>
                <a:cs typeface="Courier New" pitchFamily="49" charset="0"/>
              </a:rPr>
              <a:t> = </a:t>
            </a:r>
            <a:r>
              <a:rPr lang="en-US" sz="2600" dirty="0" err="1">
                <a:latin typeface="Courier New" pitchFamily="49" charset="0"/>
                <a:cs typeface="Courier New" pitchFamily="49" charset="0"/>
              </a:rPr>
              <a:t>str.find</a:t>
            </a:r>
            <a:r>
              <a:rPr lang="en-US" sz="2600" dirty="0">
                <a:latin typeface="Courier New" pitchFamily="49" charset="0"/>
                <a:cs typeface="Courier New" pitchFamily="49" charset="0"/>
              </a:rPr>
              <a:t>(</a:t>
            </a:r>
            <a:r>
              <a:rPr lang="en-US" sz="2600" dirty="0">
                <a:solidFill>
                  <a:srgbClr val="C00000"/>
                </a:solidFill>
                <a:latin typeface="Courier New" pitchFamily="49" charset="0"/>
                <a:cs typeface="Courier New" pitchFamily="49" charset="0"/>
              </a:rPr>
              <a:t>'</a:t>
            </a:r>
            <a:r>
              <a:rPr lang="en-US" sz="2600" dirty="0">
                <a:latin typeface="Courier New" pitchFamily="49" charset="0"/>
                <a:cs typeface="Courier New" pitchFamily="49" charset="0"/>
              </a:rPr>
              <a:t> </a:t>
            </a:r>
            <a:r>
              <a:rPr lang="en-US" sz="2600" dirty="0">
                <a:solidFill>
                  <a:srgbClr val="C00000"/>
                </a:solidFill>
                <a:latin typeface="Courier New" pitchFamily="49" charset="0"/>
                <a:cs typeface="Courier New" pitchFamily="49" charset="0"/>
              </a:rPr>
              <a:t>'</a:t>
            </a: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pos</a:t>
            </a:r>
            <a:r>
              <a:rPr lang="en-US" sz="2600" dirty="0">
                <a:latin typeface="Courier New" pitchFamily="49" charset="0"/>
                <a:cs typeface="Courier New" pitchFamily="49" charset="0"/>
              </a:rPr>
              <a:t> + </a:t>
            </a:r>
            <a:r>
              <a:rPr lang="en-US" sz="2600" dirty="0">
                <a:solidFill>
                  <a:srgbClr val="C00000"/>
                </a:solidFill>
                <a:latin typeface="Courier New" pitchFamily="49" charset="0"/>
                <a:cs typeface="Courier New" pitchFamily="49" charset="0"/>
              </a:rPr>
              <a:t>1</a:t>
            </a:r>
            <a:r>
              <a:rPr lang="en-US" sz="2600" dirty="0">
                <a:latin typeface="Courier New" pitchFamily="49" charset="0"/>
                <a:cs typeface="Courier New" pitchFamily="49" charset="0"/>
              </a:rPr>
              <a:t>);</a:t>
            </a:r>
          </a:p>
          <a:p>
            <a:pPr marL="0" indent="0">
              <a:buNone/>
            </a:pPr>
            <a:r>
              <a:rPr lang="en-US" sz="2600" dirty="0">
                <a:latin typeface="Courier New" pitchFamily="49" charset="0"/>
                <a:cs typeface="Courier New" pitchFamily="49" charset="0"/>
              </a:rPr>
              <a:t> 55     }</a:t>
            </a:r>
          </a:p>
          <a:p>
            <a:pPr marL="0" indent="0">
              <a:buNone/>
            </a:pPr>
            <a:r>
              <a:rPr lang="en-US" sz="2600" dirty="0">
                <a:latin typeface="Courier New" pitchFamily="49" charset="0"/>
                <a:cs typeface="Courier New" pitchFamily="49" charset="0"/>
              </a:rPr>
              <a:t> 56 }</a:t>
            </a:r>
          </a:p>
          <a:p>
            <a:endParaRPr lang="en-US" dirty="0"/>
          </a:p>
        </p:txBody>
      </p:sp>
    </p:spTree>
    <p:extLst>
      <p:ext uri="{BB962C8B-B14F-4D97-AF65-F5344CB8AC3E}">
        <p14:creationId xmlns:p14="http://schemas.microsoft.com/office/powerpoint/2010/main" val="66371114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 string processing</a:t>
            </a:r>
            <a:br>
              <a:rPr lang="en-US" dirty="0"/>
            </a:br>
            <a:r>
              <a:rPr lang="en-US" sz="2000" dirty="0">
                <a:solidFill>
                  <a:schemeClr val="bg1">
                    <a:lumMod val="50000"/>
                  </a:schemeClr>
                </a:solidFill>
              </a:rPr>
              <a:t>C</a:t>
            </a:r>
            <a:r>
              <a:rPr lang="en-US" sz="2000" dirty="0" smtClean="0">
                <a:solidFill>
                  <a:schemeClr val="bg1">
                    <a:lumMod val="50000"/>
                  </a:schemeClr>
                </a:solidFill>
              </a:rPr>
              <a:t>/</a:t>
            </a:r>
            <a:r>
              <a:rPr lang="en-US" sz="2000" dirty="0">
                <a:solidFill>
                  <a:schemeClr val="bg1">
                    <a:lumMod val="50000"/>
                  </a:schemeClr>
                </a:solidFill>
              </a:rPr>
              <a:t>C</a:t>
            </a:r>
            <a:r>
              <a:rPr lang="en-US" sz="2000" dirty="0" smtClean="0">
                <a:solidFill>
                  <a:schemeClr val="bg1">
                    <a:lumMod val="50000"/>
                  </a:schemeClr>
                </a:solidFill>
              </a:rPr>
              <a:t>++98 </a:t>
            </a:r>
            <a:r>
              <a:rPr lang="en-US" sz="2000" dirty="0">
                <a:solidFill>
                  <a:schemeClr val="bg1">
                    <a:lumMod val="50000"/>
                  </a:schemeClr>
                </a:solidFill>
              </a:rPr>
              <a:t>&gt;&gt; </a:t>
            </a:r>
            <a:r>
              <a:rPr lang="en-US" sz="2000" dirty="0">
                <a:solidFill>
                  <a:schemeClr val="bg1">
                    <a:lumMod val="50000"/>
                  </a:schemeClr>
                </a:solidFill>
              </a:rPr>
              <a:t>C</a:t>
            </a:r>
            <a:r>
              <a:rPr lang="en-US" sz="2000" dirty="0" smtClean="0">
                <a:solidFill>
                  <a:schemeClr val="bg1">
                    <a:lumMod val="50000"/>
                  </a:schemeClr>
                </a:solidFill>
              </a:rPr>
              <a:t>+</a:t>
            </a:r>
            <a:r>
              <a:rPr lang="en-US" sz="2000" dirty="0">
                <a:solidFill>
                  <a:schemeClr val="bg1">
                    <a:lumMod val="50000"/>
                  </a:schemeClr>
                </a:solidFill>
              </a:rPr>
              <a:t>+11 &gt;&gt; </a:t>
            </a:r>
            <a:r>
              <a:rPr lang="en-US" sz="2000" b="1" dirty="0"/>
              <a:t>boost</a:t>
            </a:r>
          </a:p>
        </p:txBody>
      </p:sp>
      <p:sp>
        <p:nvSpPr>
          <p:cNvPr id="3" name="Content Placeholder 2"/>
          <p:cNvSpPr>
            <a:spLocks noGrp="1"/>
          </p:cNvSpPr>
          <p:nvPr>
            <p:ph idx="1"/>
          </p:nvPr>
        </p:nvSpPr>
        <p:spPr>
          <a:xfrm>
            <a:off x="76200" y="1600200"/>
            <a:ext cx="9067800" cy="4525963"/>
          </a:xfrm>
        </p:spPr>
        <p:txBody>
          <a:bodyPr>
            <a:normAutofit/>
          </a:bodyPr>
          <a:lstStyle/>
          <a:p>
            <a:pPr marL="0" indent="0">
              <a:buNone/>
            </a:pPr>
            <a:r>
              <a:rPr lang="en-US" sz="2100" dirty="0">
                <a:latin typeface="Courier New" pitchFamily="49" charset="0"/>
                <a:cs typeface="Courier New" pitchFamily="49" charset="0"/>
              </a:rPr>
              <a:t> </a:t>
            </a:r>
            <a:r>
              <a:rPr lang="en-US" sz="2100" dirty="0" smtClean="0">
                <a:solidFill>
                  <a:srgbClr val="00B050"/>
                </a:solidFill>
                <a:latin typeface="Courier New" pitchFamily="49" charset="0"/>
                <a:cs typeface="Courier New" pitchFamily="49" charset="0"/>
              </a:rPr>
              <a:t>void</a:t>
            </a:r>
            <a:r>
              <a:rPr lang="en-US" sz="2100" dirty="0">
                <a:solidFill>
                  <a:srgbClr val="00B050"/>
                </a:solidFill>
                <a:latin typeface="Courier New" pitchFamily="49" charset="0"/>
                <a:cs typeface="Courier New" pitchFamily="49" charset="0"/>
              </a:rPr>
              <a:t> </a:t>
            </a:r>
            <a:r>
              <a:rPr lang="en-US" sz="2100" dirty="0" err="1" smtClean="0">
                <a:latin typeface="Courier New" pitchFamily="49" charset="0"/>
                <a:cs typeface="Courier New" pitchFamily="49" charset="0"/>
              </a:rPr>
              <a:t>tokenize_string</a:t>
            </a:r>
            <a:r>
              <a:rPr lang="en-US" sz="2100" dirty="0" smtClean="0">
                <a:latin typeface="Courier New" pitchFamily="49" charset="0"/>
                <a:cs typeface="Courier New" pitchFamily="49" charset="0"/>
              </a:rPr>
              <a:t>(</a:t>
            </a:r>
            <a:r>
              <a:rPr lang="en-US" sz="2100" dirty="0" err="1" smtClean="0">
                <a:solidFill>
                  <a:srgbClr val="00B050"/>
                </a:solidFill>
                <a:latin typeface="Courier New" pitchFamily="49" charset="0"/>
                <a:cs typeface="Courier New" pitchFamily="49" charset="0"/>
              </a:rPr>
              <a:t>const</a:t>
            </a: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string&amp; </a:t>
            </a:r>
            <a:r>
              <a:rPr lang="en-US" sz="2100" dirty="0" err="1">
                <a:latin typeface="Courier New" pitchFamily="49" charset="0"/>
                <a:cs typeface="Courier New" pitchFamily="49" charset="0"/>
              </a:rPr>
              <a:t>str</a:t>
            </a: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endParaRPr lang="en-US" sz="2100" dirty="0">
              <a:latin typeface="Courier New" pitchFamily="49" charset="0"/>
              <a:cs typeface="Courier New" pitchFamily="49" charset="0"/>
            </a:endParaRPr>
          </a:p>
          <a:p>
            <a:pPr marL="0" indent="0">
              <a:buNone/>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vector&lt;string&gt; tokens;</a:t>
            </a:r>
          </a:p>
          <a:p>
            <a:pPr marL="0" indent="0">
              <a:buNone/>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boost::</a:t>
            </a:r>
            <a:r>
              <a:rPr lang="en-US" sz="2100" dirty="0" smtClean="0">
                <a:latin typeface="Courier New" pitchFamily="49" charset="0"/>
                <a:cs typeface="Courier New" pitchFamily="49" charset="0"/>
              </a:rPr>
              <a:t>split(tokens, </a:t>
            </a:r>
            <a:r>
              <a:rPr lang="en-US" sz="2100" dirty="0" err="1" smtClean="0">
                <a:latin typeface="Courier New" pitchFamily="49" charset="0"/>
                <a:cs typeface="Courier New" pitchFamily="49" charset="0"/>
              </a:rPr>
              <a:t>str</a:t>
            </a:r>
            <a:r>
              <a:rPr lang="en-US" sz="2100" dirty="0" smtClean="0">
                <a:latin typeface="Courier New" pitchFamily="49" charset="0"/>
                <a:cs typeface="Courier New" pitchFamily="49" charset="0"/>
              </a:rPr>
              <a:t>, boost::</a:t>
            </a:r>
            <a:r>
              <a:rPr lang="en-US" sz="2100" dirty="0" err="1" smtClean="0">
                <a:latin typeface="Courier New" pitchFamily="49" charset="0"/>
                <a:cs typeface="Courier New" pitchFamily="49" charset="0"/>
              </a:rPr>
              <a:t>is_any_of</a:t>
            </a:r>
            <a:r>
              <a:rPr lang="en-US" sz="2100" dirty="0" smtClean="0">
                <a:latin typeface="Courier New" pitchFamily="49" charset="0"/>
                <a:cs typeface="Courier New" pitchFamily="49" charset="0"/>
              </a:rPr>
              <a:t>(</a:t>
            </a:r>
            <a:r>
              <a:rPr lang="en-US" sz="2100" dirty="0" smtClean="0">
                <a:solidFill>
                  <a:srgbClr val="C00000"/>
                </a:solidFill>
                <a:latin typeface="Courier New" pitchFamily="49" charset="0"/>
                <a:cs typeface="Courier New" pitchFamily="49" charset="0"/>
              </a:rPr>
              <a:t>"</a:t>
            </a:r>
            <a:r>
              <a:rPr lang="en-US" sz="2100" dirty="0" smtClean="0">
                <a:latin typeface="Courier New" pitchFamily="49" charset="0"/>
                <a:cs typeface="Courier New" pitchFamily="49" charset="0"/>
              </a:rPr>
              <a:t> </a:t>
            </a:r>
            <a:r>
              <a:rPr lang="en-US" sz="2100" dirty="0" smtClean="0">
                <a:solidFill>
                  <a:srgbClr val="C00000"/>
                </a:solidFill>
                <a:latin typeface="Courier New" pitchFamily="49" charset="0"/>
                <a:cs typeface="Courier New" pitchFamily="49" charset="0"/>
              </a:rPr>
              <a:t>"</a:t>
            </a:r>
            <a:r>
              <a:rPr lang="en-US" sz="2100" dirty="0" smtClean="0">
                <a:latin typeface="Courier New" pitchFamily="49" charset="0"/>
                <a:cs typeface="Courier New" pitchFamily="49" charset="0"/>
              </a:rPr>
              <a:t>));</a:t>
            </a:r>
          </a:p>
          <a:p>
            <a:pPr marL="0" indent="0">
              <a:buNone/>
            </a:pPr>
            <a:r>
              <a:rPr lang="en-US" sz="2100" dirty="0" smtClean="0">
                <a:latin typeface="Courier New" pitchFamily="49" charset="0"/>
                <a:cs typeface="Courier New" pitchFamily="49" charset="0"/>
              </a:rPr>
              <a:t> </a:t>
            </a:r>
          </a:p>
          <a:p>
            <a:pPr marL="0" indent="0">
              <a:buNone/>
            </a:pPr>
            <a:r>
              <a:rPr lang="en-US" sz="2100" dirty="0" smtClean="0">
                <a:latin typeface="Courier New" pitchFamily="49" charset="0"/>
                <a:cs typeface="Courier New" pitchFamily="49" charset="0"/>
              </a:rPr>
              <a:t>     </a:t>
            </a:r>
            <a:r>
              <a:rPr lang="en-US" sz="2100" dirty="0" smtClean="0">
                <a:solidFill>
                  <a:schemeClr val="accent1">
                    <a:lumMod val="75000"/>
                  </a:schemeClr>
                </a:solidFill>
                <a:latin typeface="Courier New" pitchFamily="49" charset="0"/>
                <a:cs typeface="Courier New" pitchFamily="49" charset="0"/>
              </a:rPr>
              <a:t>BOOST_FOREACH</a:t>
            </a:r>
            <a:r>
              <a:rPr lang="en-US" sz="2100" dirty="0" smtClean="0">
                <a:latin typeface="Courier New" pitchFamily="49" charset="0"/>
                <a:cs typeface="Courier New" pitchFamily="49" charset="0"/>
              </a:rPr>
              <a:t>(</a:t>
            </a:r>
            <a:r>
              <a:rPr lang="en-US" sz="2100" dirty="0" err="1" smtClean="0">
                <a:solidFill>
                  <a:srgbClr val="00B050"/>
                </a:solidFill>
                <a:latin typeface="Courier New" pitchFamily="49" charset="0"/>
                <a:cs typeface="Courier New" pitchFamily="49" charset="0"/>
              </a:rPr>
              <a:t>const</a:t>
            </a:r>
            <a:r>
              <a:rPr lang="en-US" sz="2100" dirty="0" smtClean="0">
                <a:latin typeface="Courier New" pitchFamily="49" charset="0"/>
                <a:cs typeface="Courier New" pitchFamily="49" charset="0"/>
              </a:rPr>
              <a:t> string&amp; token, tokens) {</a:t>
            </a:r>
          </a:p>
          <a:p>
            <a:pPr marL="0" indent="0">
              <a:buNone/>
            </a:pPr>
            <a:r>
              <a:rPr lang="en-US" sz="2100" dirty="0" smtClean="0">
                <a:latin typeface="Courier New" pitchFamily="49" charset="0"/>
                <a:cs typeface="Courier New" pitchFamily="49" charset="0"/>
              </a:rPr>
              <a:t>         </a:t>
            </a:r>
            <a:r>
              <a:rPr lang="en-US" sz="2100" dirty="0" err="1">
                <a:latin typeface="Courier New" pitchFamily="49" charset="0"/>
                <a:cs typeface="Courier New" pitchFamily="49" charset="0"/>
              </a:rPr>
              <a:t>cout</a:t>
            </a:r>
            <a:r>
              <a:rPr lang="en-US" sz="2100" dirty="0">
                <a:latin typeface="Courier New" pitchFamily="49" charset="0"/>
                <a:cs typeface="Courier New" pitchFamily="49" charset="0"/>
              </a:rPr>
              <a:t> &lt;&lt; token &lt;&lt; </a:t>
            </a:r>
            <a:r>
              <a:rPr lang="en-US" sz="2100" dirty="0" err="1">
                <a:latin typeface="Courier New" pitchFamily="49" charset="0"/>
                <a:cs typeface="Courier New" pitchFamily="49" charset="0"/>
              </a:rPr>
              <a:t>endl</a:t>
            </a: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a:t>
            </a:r>
          </a:p>
          <a:p>
            <a:pPr marL="0" indent="0">
              <a:buNone/>
            </a:pPr>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endParaRPr lang="en-US" sz="2100"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0726675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763000" cy="4525963"/>
          </a:xfrm>
        </p:spPr>
        <p:txBody>
          <a:bodyPr>
            <a:normAutofit lnSpcReduction="10000"/>
          </a:bodyPr>
          <a:lstStyle/>
          <a:p>
            <a:pPr marL="0" indent="0">
              <a:buNone/>
            </a:pPr>
            <a:r>
              <a:rPr lang="en-US" sz="1800" dirty="0" smtClean="0">
                <a:latin typeface="Courier New" pitchFamily="49" charset="0"/>
                <a:cs typeface="Courier New" pitchFamily="49" charset="0"/>
              </a:rPr>
              <a:t>804  string </a:t>
            </a:r>
            <a:r>
              <a:rPr lang="en-US" sz="1800" dirty="0" err="1" smtClean="0">
                <a:latin typeface="Courier New" pitchFamily="49" charset="0"/>
                <a:cs typeface="Courier New" pitchFamily="49" charset="0"/>
              </a:rPr>
              <a:t>full_name</a:t>
            </a:r>
            <a:r>
              <a:rPr lang="en-US" sz="1800" dirty="0" smtClean="0">
                <a:latin typeface="Courier New" pitchFamily="49" charset="0"/>
                <a:cs typeface="Courier New" pitchFamily="49" charset="0"/>
              </a:rPr>
              <a:t> = </a:t>
            </a:r>
            <a:r>
              <a:rPr lang="en-US" sz="1800" dirty="0" smtClean="0">
                <a:solidFill>
                  <a:srgbClr val="C00000"/>
                </a:solidFill>
                <a:latin typeface="Courier New" pitchFamily="49" charset="0"/>
                <a:cs typeface="Courier New" pitchFamily="49" charset="0"/>
              </a:rPr>
              <a:t>“/Common/</a:t>
            </a:r>
            <a:r>
              <a:rPr lang="en-US" sz="1800" dirty="0" err="1" smtClean="0">
                <a:solidFill>
                  <a:srgbClr val="C00000"/>
                </a:solidFill>
                <a:latin typeface="Courier New" pitchFamily="49" charset="0"/>
                <a:cs typeface="Courier New" pitchFamily="49" charset="0"/>
              </a:rPr>
              <a:t>folderA</a:t>
            </a:r>
            <a:r>
              <a:rPr lang="en-US" sz="1800" dirty="0" smtClean="0">
                <a:solidFill>
                  <a:srgbClr val="C00000"/>
                </a:solidFill>
                <a:latin typeface="Courier New" pitchFamily="49" charset="0"/>
                <a:cs typeface="Courier New" pitchFamily="49" charset="0"/>
              </a:rPr>
              <a:t>/</a:t>
            </a:r>
            <a:r>
              <a:rPr lang="en-US" sz="1800" dirty="0" err="1" smtClean="0">
                <a:solidFill>
                  <a:srgbClr val="C00000"/>
                </a:solidFill>
                <a:latin typeface="Courier New" pitchFamily="49" charset="0"/>
                <a:cs typeface="Courier New" pitchFamily="49" charset="0"/>
              </a:rPr>
              <a:t>myNode</a:t>
            </a:r>
            <a:r>
              <a:rPr lang="en-US" sz="1800" dirty="0" smtClean="0">
                <a:solidFill>
                  <a:srgbClr val="C00000"/>
                </a:solidFill>
                <a:latin typeface="Courier New" pitchFamily="49" charset="0"/>
                <a:cs typeface="Courier New" pitchFamily="49" charset="0"/>
              </a:rPr>
              <a:t>”</a:t>
            </a:r>
            <a:r>
              <a:rPr lang="en-US" sz="1800" dirty="0" smtClean="0">
                <a:latin typeface="Courier New" pitchFamily="49" charset="0"/>
                <a:cs typeface="Courier New" pitchFamily="49" charset="0"/>
              </a:rPr>
              <a:t>;</a:t>
            </a:r>
          </a:p>
          <a:p>
            <a:pPr>
              <a:buAutoNum type="arabicPlain" startAt="805"/>
            </a:pPr>
            <a:r>
              <a:rPr lang="en-US" sz="1800" dirty="0" smtClean="0">
                <a:latin typeface="Courier New" pitchFamily="49" charset="0"/>
                <a:cs typeface="Courier New" pitchFamily="49" charset="0"/>
              </a:rPr>
              <a:t>  string </a:t>
            </a:r>
            <a:r>
              <a:rPr lang="en-US" sz="1800" dirty="0" err="1" smtClean="0">
                <a:latin typeface="Courier New" pitchFamily="49" charset="0"/>
                <a:cs typeface="Courier New" pitchFamily="49" charset="0"/>
              </a:rPr>
              <a:t>log_file</a:t>
            </a:r>
            <a:r>
              <a:rPr lang="en-US" sz="1800" dirty="0" smtClean="0">
                <a:latin typeface="Courier New" pitchFamily="49" charset="0"/>
                <a:cs typeface="Courier New" pitchFamily="49" charset="0"/>
              </a:rPr>
              <a:t> = </a:t>
            </a:r>
            <a:r>
              <a:rPr lang="en-US" sz="1800" dirty="0" smtClean="0">
                <a:solidFill>
                  <a:srgbClr val="C00000"/>
                </a:solidFill>
                <a:latin typeface="Courier New" pitchFamily="49" charset="0"/>
                <a:cs typeface="Courier New" pitchFamily="49" charset="0"/>
              </a:rPr>
              <a:t>“/</a:t>
            </a:r>
            <a:r>
              <a:rPr lang="en-US" sz="1800" dirty="0" err="1" smtClean="0">
                <a:solidFill>
                  <a:srgbClr val="C00000"/>
                </a:solidFill>
                <a:latin typeface="Courier New" pitchFamily="49" charset="0"/>
                <a:cs typeface="Courier New" pitchFamily="49" charset="0"/>
              </a:rPr>
              <a:t>var</a:t>
            </a:r>
            <a:r>
              <a:rPr lang="en-US" sz="1800" dirty="0" smtClean="0">
                <a:solidFill>
                  <a:srgbClr val="C00000"/>
                </a:solidFill>
                <a:latin typeface="Courier New" pitchFamily="49" charset="0"/>
                <a:cs typeface="Courier New" pitchFamily="49" charset="0"/>
              </a:rPr>
              <a:t>/log/” </a:t>
            </a:r>
            <a:r>
              <a:rPr lang="en-US" sz="1800" dirty="0" smtClean="0">
                <a:latin typeface="Courier New" pitchFamily="49" charset="0"/>
                <a:cs typeface="Courier New" pitchFamily="49" charset="0"/>
              </a:rPr>
              <a:t>+</a:t>
            </a:r>
          </a:p>
          <a:p>
            <a:pPr>
              <a:buAutoNum type="arabicPlain" startAt="805"/>
            </a:pPr>
            <a:r>
              <a:rPr lang="en-US" sz="1800" dirty="0" smtClean="0">
                <a:latin typeface="Courier New" pitchFamily="49" charset="0"/>
                <a:cs typeface="Courier New" pitchFamily="49" charset="0"/>
              </a:rPr>
              <a:t>      boost</a:t>
            </a:r>
            <a:r>
              <a:rPr lang="en-US" sz="1800" dirty="0">
                <a:latin typeface="Courier New" pitchFamily="49" charset="0"/>
                <a:cs typeface="Courier New" pitchFamily="49" charset="0"/>
              </a:rPr>
              <a:t>::algorithm::</a:t>
            </a:r>
            <a:r>
              <a:rPr lang="en-US" sz="1800" dirty="0" err="1" smtClean="0">
                <a:latin typeface="Courier New" pitchFamily="49" charset="0"/>
                <a:cs typeface="Courier New" pitchFamily="49" charset="0"/>
              </a:rPr>
              <a:t>replace_all</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full_name</a:t>
            </a:r>
            <a:r>
              <a:rPr lang="en-US" sz="1800" dirty="0" smtClean="0">
                <a:latin typeface="Courier New" pitchFamily="49" charset="0"/>
                <a:cs typeface="Courier New" pitchFamily="49" charset="0"/>
              </a:rPr>
              <a:t>, </a:t>
            </a:r>
            <a:r>
              <a:rPr lang="en-US" sz="1800" dirty="0" smtClean="0">
                <a:solidFill>
                  <a:srgbClr val="C00000"/>
                </a:solidFill>
                <a:latin typeface="Courier New" pitchFamily="49" charset="0"/>
                <a:cs typeface="Courier New" pitchFamily="49" charset="0"/>
              </a:rPr>
              <a:t>“/”</a:t>
            </a:r>
            <a:r>
              <a:rPr lang="en-US" sz="1800" dirty="0" smtClean="0">
                <a:latin typeface="Courier New" pitchFamily="49" charset="0"/>
                <a:cs typeface="Courier New" pitchFamily="49" charset="0"/>
              </a:rPr>
              <a:t>, </a:t>
            </a:r>
            <a:r>
              <a:rPr lang="en-US" sz="1800" dirty="0" smtClean="0">
                <a:solidFill>
                  <a:srgbClr val="C00000"/>
                </a:solidFill>
                <a:latin typeface="Courier New" pitchFamily="49" charset="0"/>
                <a:cs typeface="Courier New" pitchFamily="49" charset="0"/>
              </a:rPr>
              <a:t>“_”</a:t>
            </a:r>
            <a:r>
              <a:rPr lang="en-US" sz="1800" dirty="0" smtClean="0">
                <a:latin typeface="Courier New" pitchFamily="49" charset="0"/>
                <a:cs typeface="Courier New" pitchFamily="49" charset="0"/>
              </a:rPr>
              <a:t>);</a:t>
            </a:r>
          </a:p>
          <a:p>
            <a:pPr>
              <a:buAutoNum type="arabicPlain" startAt="805"/>
            </a:pPr>
            <a:endParaRPr lang="en-US" sz="1800" dirty="0" smtClean="0">
              <a:latin typeface="Courier New" pitchFamily="49" charset="0"/>
              <a:cs typeface="Courier New" pitchFamily="49" charset="0"/>
            </a:endParaRP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string </a:t>
            </a:r>
            <a:r>
              <a:rPr lang="en-US" sz="1800" dirty="0" err="1">
                <a:latin typeface="Courier New" pitchFamily="49" charset="0"/>
                <a:cs typeface="Courier New" pitchFamily="49" charset="0"/>
              </a:rPr>
              <a:t>executables</a:t>
            </a:r>
            <a:r>
              <a:rPr lang="en-US" sz="1800" dirty="0">
                <a:latin typeface="Courier New" pitchFamily="49" charset="0"/>
                <a:cs typeface="Courier New" pitchFamily="49" charset="0"/>
              </a:rPr>
              <a:t> = </a:t>
            </a:r>
            <a:r>
              <a:rPr lang="en-US" sz="1800" dirty="0">
                <a:solidFill>
                  <a:srgbClr val="C00000"/>
                </a:solidFill>
                <a:latin typeface="Courier New" pitchFamily="49" charset="0"/>
                <a:cs typeface="Courier New" pitchFamily="49" charset="0"/>
              </a:rPr>
              <a:t>"</a:t>
            </a:r>
            <a:r>
              <a:rPr lang="en-US" sz="1800" dirty="0" err="1">
                <a:solidFill>
                  <a:srgbClr val="C00000"/>
                </a:solidFill>
                <a:latin typeface="Courier New" pitchFamily="49" charset="0"/>
                <a:cs typeface="Courier New" pitchFamily="49" charset="0"/>
              </a:rPr>
              <a:t>binA</a:t>
            </a:r>
            <a:r>
              <a:rPr lang="en-US" sz="1800" dirty="0">
                <a:solidFill>
                  <a:srgbClr val="C00000"/>
                </a:solidFill>
                <a:latin typeface="Courier New" pitchFamily="49" charset="0"/>
                <a:cs typeface="Courier New" pitchFamily="49" charset="0"/>
              </a:rPr>
              <a:t> </a:t>
            </a:r>
            <a:r>
              <a:rPr lang="en-US" sz="1800" dirty="0" err="1">
                <a:solidFill>
                  <a:srgbClr val="C00000"/>
                </a:solidFill>
                <a:latin typeface="Courier New" pitchFamily="49" charset="0"/>
                <a:cs typeface="Courier New" pitchFamily="49" charset="0"/>
              </a:rPr>
              <a:t>binB</a:t>
            </a:r>
            <a:r>
              <a:rPr lang="en-US" sz="1800" dirty="0">
                <a:solidFill>
                  <a:srgbClr val="C00000"/>
                </a:solidFill>
                <a:latin typeface="Courier New" pitchFamily="49" charset="0"/>
                <a:cs typeface="Courier New" pitchFamily="49" charset="0"/>
              </a:rPr>
              <a:t> </a:t>
            </a:r>
            <a:r>
              <a:rPr lang="en-US" sz="1800" dirty="0" err="1">
                <a:solidFill>
                  <a:srgbClr val="C00000"/>
                </a:solidFill>
                <a:latin typeface="Courier New" pitchFamily="49" charset="0"/>
                <a:cs typeface="Courier New" pitchFamily="49" charset="0"/>
              </a:rPr>
              <a:t>binC</a:t>
            </a:r>
            <a:r>
              <a:rPr lang="en-US" sz="1800" dirty="0">
                <a:solidFill>
                  <a:srgbClr val="C00000"/>
                </a:solidFill>
                <a:latin typeface="Courier New" pitchFamily="49" charset="0"/>
                <a:cs typeface="Courier New" pitchFamily="49" charset="0"/>
              </a:rPr>
              <a:t>"</a:t>
            </a:r>
            <a:r>
              <a:rPr lang="en-US" sz="1800" dirty="0">
                <a:latin typeface="Courier New" pitchFamily="49" charset="0"/>
                <a:cs typeface="Courier New" pitchFamily="49" charset="0"/>
              </a:rPr>
              <a:t>;</a:t>
            </a: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boost</a:t>
            </a:r>
            <a:r>
              <a:rPr lang="en-US" sz="1800" dirty="0">
                <a:latin typeface="Courier New" pitchFamily="49" charset="0"/>
                <a:cs typeface="Courier New" pitchFamily="49" charset="0"/>
              </a:rPr>
              <a:t>::split(names, </a:t>
            </a:r>
            <a:r>
              <a:rPr lang="en-US" sz="1800" dirty="0" err="1">
                <a:latin typeface="Courier New" pitchFamily="49" charset="0"/>
                <a:cs typeface="Courier New" pitchFamily="49" charset="0"/>
              </a:rPr>
              <a:t>executables</a:t>
            </a:r>
            <a:r>
              <a:rPr lang="en-US" sz="1800" dirty="0">
                <a:latin typeface="Courier New" pitchFamily="49" charset="0"/>
                <a:cs typeface="Courier New" pitchFamily="49" charset="0"/>
              </a:rPr>
              <a:t>, boost::</a:t>
            </a:r>
            <a:r>
              <a:rPr lang="en-US" sz="1800" dirty="0" err="1">
                <a:latin typeface="Courier New" pitchFamily="49" charset="0"/>
                <a:cs typeface="Courier New" pitchFamily="49" charset="0"/>
              </a:rPr>
              <a:t>is_any_of</a:t>
            </a:r>
            <a:r>
              <a:rPr lang="en-US" sz="1800" dirty="0">
                <a:latin typeface="Courier New" pitchFamily="49" charset="0"/>
                <a:cs typeface="Courier New" pitchFamily="49" charset="0"/>
              </a:rPr>
              <a:t>(</a:t>
            </a:r>
            <a:r>
              <a:rPr lang="en-US" sz="1800" dirty="0">
                <a:solidFill>
                  <a:srgbClr val="C00000"/>
                </a:solidFill>
                <a:latin typeface="Courier New" pitchFamily="49" charset="0"/>
                <a:cs typeface="Courier New" pitchFamily="49" charset="0"/>
              </a:rPr>
              <a:t>" "</a:t>
            </a:r>
            <a:r>
              <a:rPr lang="en-US" sz="1800" dirty="0">
                <a:latin typeface="Courier New" pitchFamily="49" charset="0"/>
                <a:cs typeface="Courier New" pitchFamily="49" charset="0"/>
              </a:rPr>
              <a:t>));</a:t>
            </a: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BOOST_FOREACH(</a:t>
            </a:r>
            <a:r>
              <a:rPr lang="en-US" sz="1800" dirty="0" err="1" smtClean="0">
                <a:solidFill>
                  <a:srgbClr val="00B050"/>
                </a:solidFill>
                <a:latin typeface="Courier New" pitchFamily="49" charset="0"/>
                <a:cs typeface="Courier New" pitchFamily="49" charset="0"/>
              </a:rPr>
              <a:t>const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string&amp; name, names)</a:t>
            </a: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name = </a:t>
            </a:r>
            <a:r>
              <a:rPr lang="en-US" sz="1800" dirty="0">
                <a:solidFill>
                  <a:srgbClr val="C00000"/>
                </a:solidFill>
                <a:latin typeface="Courier New" pitchFamily="49" charset="0"/>
                <a:cs typeface="Courier New" pitchFamily="49" charset="0"/>
              </a:rPr>
              <a:t>"/Common/" </a:t>
            </a:r>
            <a:r>
              <a:rPr lang="en-US" sz="1800" dirty="0">
                <a:latin typeface="Courier New" pitchFamily="49" charset="0"/>
                <a:cs typeface="Courier New" pitchFamily="49" charset="0"/>
              </a:rPr>
              <a:t>+ name;</a:t>
            </a: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buAutoNum type="arabicPlain" startAt="805"/>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executables</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boost::algorithm::join(names</a:t>
            </a:r>
            <a:r>
              <a:rPr lang="en-US" sz="1800" dirty="0" smtClean="0">
                <a:latin typeface="Courier New" pitchFamily="49" charset="0"/>
                <a:cs typeface="Courier New" pitchFamily="49" charset="0"/>
              </a:rPr>
              <a:t>);</a:t>
            </a:r>
          </a:p>
          <a:p>
            <a:pPr>
              <a:buAutoNum type="arabicPlain" startAt="805"/>
            </a:pPr>
            <a:endParaRPr lang="en-US" sz="1800" dirty="0" smtClean="0">
              <a:latin typeface="Courier New" pitchFamily="49" charset="0"/>
              <a:cs typeface="Courier New" pitchFamily="49" charset="0"/>
            </a:endParaRPr>
          </a:p>
          <a:p>
            <a:pPr>
              <a:buAutoNum type="arabicPlain" startAt="805"/>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smtClean="0">
                <a:solidFill>
                  <a:srgbClr val="00B050"/>
                </a:solidFill>
                <a:latin typeface="Courier New" pitchFamily="49" charset="0"/>
                <a:cs typeface="Courier New" pitchFamily="49" charset="0"/>
              </a:rPr>
              <a:t>uint16_t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node_port</a:t>
            </a:r>
            <a:r>
              <a:rPr lang="en-US" sz="1800" dirty="0" smtClean="0">
                <a:latin typeface="Courier New" pitchFamily="49" charset="0"/>
                <a:cs typeface="Courier New" pitchFamily="49" charset="0"/>
              </a:rPr>
              <a:t> = </a:t>
            </a:r>
            <a:r>
              <a:rPr lang="en-US" sz="1800" dirty="0" smtClean="0">
                <a:solidFill>
                  <a:srgbClr val="C00000"/>
                </a:solidFill>
                <a:latin typeface="Courier New" pitchFamily="49" charset="0"/>
                <a:cs typeface="Courier New" pitchFamily="49" charset="0"/>
              </a:rPr>
              <a:t>80</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buAutoNum type="arabicPlain" startAt="805"/>
            </a:pP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string port = boost::</a:t>
            </a:r>
            <a:r>
              <a:rPr lang="en-US" sz="1800" dirty="0" err="1">
                <a:latin typeface="Courier New" pitchFamily="49" charset="0"/>
                <a:cs typeface="Courier New" pitchFamily="49" charset="0"/>
              </a:rPr>
              <a:t>lexical_cast</a:t>
            </a:r>
            <a:r>
              <a:rPr lang="en-US" sz="1800" dirty="0">
                <a:latin typeface="Courier New" pitchFamily="49" charset="0"/>
                <a:cs typeface="Courier New" pitchFamily="49" charset="0"/>
              </a:rPr>
              <a:t>&lt;string</a:t>
            </a:r>
            <a:r>
              <a:rPr lang="en-US" sz="1800" dirty="0" smtClean="0">
                <a:latin typeface="Courier New" pitchFamily="49" charset="0"/>
                <a:cs typeface="Courier New" pitchFamily="49" charset="0"/>
              </a:rPr>
              <a:t>&gt;(</a:t>
            </a:r>
            <a:r>
              <a:rPr lang="en-US" sz="1800" dirty="0" err="1" smtClean="0">
                <a:latin typeface="Courier New" pitchFamily="49" charset="0"/>
                <a:cs typeface="Courier New" pitchFamily="49" charset="0"/>
              </a:rPr>
              <a:t>node_port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4" name="Title 1"/>
          <p:cNvSpPr>
            <a:spLocks noGrp="1"/>
          </p:cNvSpPr>
          <p:nvPr>
            <p:ph type="title"/>
          </p:nvPr>
        </p:nvSpPr>
        <p:spPr/>
        <p:txBody>
          <a:bodyPr>
            <a:normAutofit/>
          </a:bodyPr>
          <a:lstStyle/>
          <a:p>
            <a:r>
              <a:rPr lang="en-US" dirty="0"/>
              <a:t>boost string processing</a:t>
            </a:r>
            <a:br>
              <a:rPr lang="en-US" dirty="0"/>
            </a:br>
            <a:r>
              <a:rPr lang="en-US" sz="2000" dirty="0">
                <a:solidFill>
                  <a:schemeClr val="bg1">
                    <a:lumMod val="50000"/>
                  </a:schemeClr>
                </a:solidFill>
              </a:rPr>
              <a:t>c/</a:t>
            </a:r>
            <a:r>
              <a:rPr lang="en-US" sz="2000" dirty="0" err="1">
                <a:solidFill>
                  <a:schemeClr val="bg1">
                    <a:lumMod val="50000"/>
                  </a:schemeClr>
                </a:solidFill>
              </a:rPr>
              <a:t>c++</a:t>
            </a:r>
            <a:r>
              <a:rPr lang="en-US" sz="2000" dirty="0">
                <a:solidFill>
                  <a:schemeClr val="bg1">
                    <a:lumMod val="50000"/>
                  </a:schemeClr>
                </a:solidFill>
              </a:rPr>
              <a:t>03 &gt;&gt; </a:t>
            </a:r>
            <a:r>
              <a:rPr lang="en-US" sz="2000" dirty="0" err="1">
                <a:solidFill>
                  <a:schemeClr val="bg1">
                    <a:lumMod val="50000"/>
                  </a:schemeClr>
                </a:solidFill>
              </a:rPr>
              <a:t>c++</a:t>
            </a:r>
            <a:r>
              <a:rPr lang="en-US" sz="2000" dirty="0">
                <a:solidFill>
                  <a:schemeClr val="bg1">
                    <a:lumMod val="50000"/>
                  </a:schemeClr>
                </a:solidFill>
              </a:rPr>
              <a:t>11 &gt;&gt; </a:t>
            </a:r>
            <a:r>
              <a:rPr lang="en-US" sz="2000" b="1" dirty="0"/>
              <a:t>boost</a:t>
            </a:r>
          </a:p>
        </p:txBody>
      </p:sp>
    </p:spTree>
    <p:extLst>
      <p:ext uri="{BB962C8B-B14F-4D97-AF65-F5344CB8AC3E}">
        <p14:creationId xmlns:p14="http://schemas.microsoft.com/office/powerpoint/2010/main" val="3660091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a:t>
            </a:r>
            <a:r>
              <a:rPr lang="en-US" u="sng" dirty="0" smtClean="0"/>
              <a:t>reg</a:t>
            </a:r>
            <a:r>
              <a:rPr lang="en-US" dirty="0" smtClean="0"/>
              <a:t>ular </a:t>
            </a:r>
            <a:r>
              <a:rPr lang="en-US" u="sng" dirty="0" smtClean="0"/>
              <a:t>ex</a:t>
            </a:r>
            <a:r>
              <a:rPr lang="en-US" dirty="0" smtClean="0"/>
              <a:t>pressions)</a:t>
            </a:r>
            <a:endParaRPr lang="en-US" dirty="0"/>
          </a:p>
        </p:txBody>
      </p:sp>
      <p:sp>
        <p:nvSpPr>
          <p:cNvPr id="3" name="Content Placeholder 2"/>
          <p:cNvSpPr>
            <a:spLocks noGrp="1"/>
          </p:cNvSpPr>
          <p:nvPr>
            <p:ph idx="1"/>
          </p:nvPr>
        </p:nvSpPr>
        <p:spPr/>
        <p:txBody>
          <a:bodyPr/>
          <a:lstStyle/>
          <a:p>
            <a:r>
              <a:rPr lang="en-US" dirty="0" smtClean="0"/>
              <a:t>Regular Expressions are an industry standard way to do very sophisticated pattern matching</a:t>
            </a:r>
          </a:p>
          <a:p>
            <a:r>
              <a:rPr lang="en-US" dirty="0" smtClean="0"/>
              <a:t>Many C regex libraries have evolved over the years, but share the limitations of C</a:t>
            </a:r>
          </a:p>
          <a:p>
            <a:r>
              <a:rPr lang="en-US" dirty="0" smtClean="0"/>
              <a:t>C++ regex libraries can take advantage of C++ containers (std::string) and SBRM/RAII</a:t>
            </a:r>
          </a:p>
          <a:p>
            <a:r>
              <a:rPr lang="en-US" dirty="0" smtClean="0"/>
              <a:t>Boost and std regex libraries are nearly identical</a:t>
            </a:r>
            <a:endParaRPr lang="en-US" dirty="0"/>
          </a:p>
        </p:txBody>
      </p:sp>
    </p:spTree>
    <p:extLst>
      <p:ext uri="{BB962C8B-B14F-4D97-AF65-F5344CB8AC3E}">
        <p14:creationId xmlns:p14="http://schemas.microsoft.com/office/powerpoint/2010/main" val="37391701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posix</a:t>
            </a:r>
            <a:r>
              <a:rPr lang="en-US" dirty="0" smtClean="0"/>
              <a:t> regex (C library)</a:t>
            </a:r>
            <a:br>
              <a:rPr lang="en-US" dirty="0" smtClean="0"/>
            </a:br>
            <a:r>
              <a:rPr lang="en-US" sz="2700" dirty="0" smtClean="0"/>
              <a:t>pattern matching and grouping</a:t>
            </a:r>
            <a:endParaRPr lang="en-US" sz="2700" dirty="0"/>
          </a:p>
        </p:txBody>
      </p:sp>
      <p:sp>
        <p:nvSpPr>
          <p:cNvPr id="3" name="Content Placeholder 2"/>
          <p:cNvSpPr>
            <a:spLocks noGrp="1"/>
          </p:cNvSpPr>
          <p:nvPr>
            <p:ph idx="1"/>
          </p:nvPr>
        </p:nvSpPr>
        <p:spPr>
          <a:xfrm>
            <a:off x="457200" y="1600200"/>
            <a:ext cx="8229600" cy="4953000"/>
          </a:xfrm>
        </p:spPr>
        <p:txBody>
          <a:bodyPr>
            <a:normAutofit fontScale="32500" lnSpcReduction="20000"/>
          </a:bodyPr>
          <a:lstStyle/>
          <a:p>
            <a:pPr marL="0" indent="0">
              <a:buNone/>
            </a:pPr>
            <a:r>
              <a:rPr lang="en-US" dirty="0" err="1">
                <a:latin typeface="Courier New"/>
                <a:cs typeface="Courier New"/>
              </a:rPr>
              <a:t>const</a:t>
            </a:r>
            <a:r>
              <a:rPr lang="en-US" dirty="0">
                <a:latin typeface="Courier New"/>
                <a:cs typeface="Courier New"/>
              </a:rPr>
              <a:t> char* </a:t>
            </a:r>
            <a:r>
              <a:rPr lang="en-US" dirty="0" err="1">
                <a:latin typeface="Courier New"/>
                <a:cs typeface="Courier New"/>
              </a:rPr>
              <a:t>reStrURL</a:t>
            </a:r>
            <a:r>
              <a:rPr lang="en-US" dirty="0">
                <a:latin typeface="Courier New"/>
                <a:cs typeface="Courier New"/>
              </a:rPr>
              <a:t> = "(^(([[:alpha:]]+)://)?(([[:</a:t>
            </a:r>
            <a:r>
              <a:rPr lang="en-US" dirty="0" err="1">
                <a:latin typeface="Courier New"/>
                <a:cs typeface="Courier New"/>
              </a:rPr>
              <a:t>alnum</a:t>
            </a:r>
            <a:r>
              <a:rPr lang="en-US" dirty="0">
                <a:latin typeface="Courier New"/>
                <a:cs typeface="Courier New"/>
              </a:rPr>
              <a:t>:]][[:</a:t>
            </a:r>
            <a:r>
              <a:rPr lang="en-US" dirty="0" err="1">
                <a:latin typeface="Courier New"/>
                <a:cs typeface="Courier New"/>
              </a:rPr>
              <a:t>alnum</a:t>
            </a:r>
            <a:r>
              <a:rPr lang="en-US" dirty="0">
                <a:latin typeface="Courier New"/>
                <a:cs typeface="Courier New"/>
              </a:rPr>
              <a:t>:]_.-]*)(:([[:digit:]]+))?)(/[[:</a:t>
            </a:r>
            <a:r>
              <a:rPr lang="en-US" dirty="0" err="1">
                <a:latin typeface="Courier New"/>
                <a:cs typeface="Courier New"/>
              </a:rPr>
              <a:t>alnum</a:t>
            </a:r>
            <a:r>
              <a:rPr lang="en-US" dirty="0">
                <a:latin typeface="Courier New"/>
                <a:cs typeface="Courier New"/>
              </a:rPr>
              <a:t>:]_.%/-]+)([?]([[:</a:t>
            </a:r>
            <a:r>
              <a:rPr lang="en-US" dirty="0" err="1">
                <a:latin typeface="Courier New"/>
                <a:cs typeface="Courier New"/>
              </a:rPr>
              <a:t>alnum</a:t>
            </a:r>
            <a:r>
              <a:rPr lang="en-US" dirty="0">
                <a:latin typeface="Courier New"/>
                <a:cs typeface="Courier New"/>
              </a:rPr>
              <a:t>:]_.%/]*))?([#]([[:</a:t>
            </a:r>
            <a:r>
              <a:rPr lang="en-US" dirty="0" err="1">
                <a:latin typeface="Courier New"/>
                <a:cs typeface="Courier New"/>
              </a:rPr>
              <a:t>alnum</a:t>
            </a:r>
            <a:r>
              <a:rPr lang="en-US" dirty="0">
                <a:latin typeface="Courier New"/>
                <a:cs typeface="Courier New"/>
              </a:rPr>
              <a:t>:]_.%/]*))?$)";</a:t>
            </a:r>
          </a:p>
          <a:p>
            <a:pPr marL="0" indent="0">
              <a:buNone/>
            </a:pPr>
            <a:r>
              <a:rPr lang="en-US" b="1" dirty="0" err="1">
                <a:latin typeface="Courier New"/>
                <a:cs typeface="Courier New"/>
              </a:rPr>
              <a:t>regex_t</a:t>
            </a:r>
            <a:r>
              <a:rPr lang="en-US" b="1" dirty="0">
                <a:latin typeface="Courier New"/>
                <a:cs typeface="Courier New"/>
              </a:rPr>
              <a:t> </a:t>
            </a:r>
            <a:r>
              <a:rPr lang="en-US" b="1" dirty="0" err="1">
                <a:latin typeface="Courier New"/>
                <a:cs typeface="Courier New"/>
              </a:rPr>
              <a:t>reURL</a:t>
            </a:r>
            <a:r>
              <a:rPr lang="en-US" b="1"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initRegex</a:t>
            </a:r>
            <a:r>
              <a:rPr lang="en-US" dirty="0">
                <a:latin typeface="Courier New"/>
                <a:cs typeface="Courier New"/>
              </a:rPr>
              <a:t>() {</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ret = </a:t>
            </a:r>
            <a:r>
              <a:rPr lang="en-US" b="1" dirty="0" err="1">
                <a:latin typeface="Courier New"/>
                <a:cs typeface="Courier New"/>
              </a:rPr>
              <a:t>regcomp</a:t>
            </a:r>
            <a:r>
              <a:rPr lang="en-US" b="1" dirty="0">
                <a:latin typeface="Courier New"/>
                <a:cs typeface="Courier New"/>
              </a:rPr>
              <a:t>(&amp;</a:t>
            </a:r>
            <a:r>
              <a:rPr lang="en-US" b="1" dirty="0" err="1">
                <a:latin typeface="Courier New"/>
                <a:cs typeface="Courier New"/>
              </a:rPr>
              <a:t>reURL</a:t>
            </a:r>
            <a:r>
              <a:rPr lang="en-US" b="1" dirty="0">
                <a:latin typeface="Courier New"/>
                <a:cs typeface="Courier New"/>
              </a:rPr>
              <a:t>, </a:t>
            </a:r>
            <a:r>
              <a:rPr lang="en-US" b="1" dirty="0" err="1">
                <a:latin typeface="Courier New"/>
                <a:cs typeface="Courier New"/>
              </a:rPr>
              <a:t>reStrURL</a:t>
            </a:r>
            <a:r>
              <a:rPr lang="en-US" b="1" dirty="0">
                <a:latin typeface="Courier New"/>
                <a:cs typeface="Courier New"/>
              </a:rPr>
              <a:t>, REG_EXTENDED)</a:t>
            </a:r>
            <a:r>
              <a:rPr lang="en-US" dirty="0">
                <a:latin typeface="Courier New"/>
                <a:cs typeface="Courier New"/>
              </a:rPr>
              <a:t>;</a:t>
            </a:r>
          </a:p>
          <a:p>
            <a:pPr marL="0" indent="0">
              <a:buNone/>
            </a:pPr>
            <a:r>
              <a:rPr lang="en-US" dirty="0">
                <a:latin typeface="Courier New"/>
                <a:cs typeface="Courier New"/>
              </a:rPr>
              <a:t>    if (ret != 0)</a:t>
            </a:r>
          </a:p>
          <a:p>
            <a:pPr marL="0" indent="0">
              <a:buNone/>
            </a:pPr>
            <a:r>
              <a:rPr lang="en-US" dirty="0">
                <a:latin typeface="Courier New"/>
                <a:cs typeface="Courier New"/>
              </a:rPr>
              <a:t>        throw </a:t>
            </a:r>
            <a:r>
              <a:rPr lang="en-US" dirty="0" err="1">
                <a:latin typeface="Courier New"/>
                <a:cs typeface="Courier New"/>
              </a:rPr>
              <a:t>runtime_error</a:t>
            </a:r>
            <a:r>
              <a:rPr lang="en-US" dirty="0">
                <a:latin typeface="Courier New"/>
                <a:cs typeface="Courier New"/>
              </a:rPr>
              <a:t>("Error compiling URL regex");</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err="1">
                <a:latin typeface="Courier New"/>
                <a:cs typeface="Courier New"/>
              </a:rPr>
              <a:t>bool</a:t>
            </a:r>
            <a:r>
              <a:rPr lang="en-US" dirty="0">
                <a:latin typeface="Courier New"/>
                <a:cs typeface="Courier New"/>
              </a:rPr>
              <a:t> </a:t>
            </a:r>
            <a:r>
              <a:rPr lang="en-US" dirty="0" err="1">
                <a:latin typeface="Courier New"/>
                <a:cs typeface="Courier New"/>
              </a:rPr>
              <a:t>matchURL</a:t>
            </a:r>
            <a:r>
              <a:rPr lang="en-US" dirty="0">
                <a:latin typeface="Courier New"/>
                <a:cs typeface="Courier New"/>
              </a:rPr>
              <a:t>(</a:t>
            </a:r>
            <a:r>
              <a:rPr lang="en-US" dirty="0" err="1">
                <a:latin typeface="Courier New"/>
                <a:cs typeface="Courier New"/>
              </a:rPr>
              <a:t>const</a:t>
            </a:r>
            <a:r>
              <a:rPr lang="en-US" dirty="0">
                <a:latin typeface="Courier New"/>
                <a:cs typeface="Courier New"/>
              </a:rPr>
              <a:t> string&amp; </a:t>
            </a:r>
            <a:r>
              <a:rPr lang="en-US" dirty="0" err="1">
                <a:latin typeface="Courier New"/>
                <a:cs typeface="Courier New"/>
              </a:rPr>
              <a:t>url</a:t>
            </a:r>
            <a:r>
              <a:rPr lang="en-US" dirty="0">
                <a:latin typeface="Courier New"/>
                <a:cs typeface="Courier New"/>
              </a:rPr>
              <a:t>)</a:t>
            </a:r>
          </a:p>
          <a:p>
            <a:pPr marL="0" indent="0">
              <a:buNone/>
            </a:pP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const</a:t>
            </a:r>
            <a:r>
              <a:rPr lang="en-US" dirty="0">
                <a:latin typeface="Courier New"/>
                <a:cs typeface="Courier New"/>
              </a:rPr>
              <a:t> char* purl = </a:t>
            </a:r>
            <a:r>
              <a:rPr lang="en-US" dirty="0" err="1">
                <a:latin typeface="Courier New"/>
                <a:cs typeface="Courier New"/>
              </a:rPr>
              <a:t>url.c_str</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regmatch_t</a:t>
            </a:r>
            <a:r>
              <a:rPr lang="en-US" dirty="0">
                <a:latin typeface="Courier New"/>
                <a:cs typeface="Courier New"/>
              </a:rPr>
              <a:t> matches[16]; // how many?</a:t>
            </a:r>
          </a:p>
          <a:p>
            <a:pPr marL="0" indent="0">
              <a:buNone/>
            </a:pPr>
            <a:r>
              <a:rPr lang="en-US" dirty="0">
                <a:latin typeface="Courier New"/>
                <a:cs typeface="Courier New"/>
              </a:rPr>
              <a:t>    </a:t>
            </a:r>
            <a:r>
              <a:rPr lang="en-US" dirty="0" err="1">
                <a:latin typeface="Courier New"/>
                <a:cs typeface="Courier New"/>
              </a:rPr>
              <a:t>size_t</a:t>
            </a:r>
            <a:r>
              <a:rPr lang="en-US" dirty="0">
                <a:latin typeface="Courier New"/>
                <a:cs typeface="Courier New"/>
              </a:rPr>
              <a:t> </a:t>
            </a:r>
            <a:r>
              <a:rPr lang="en-US" dirty="0" err="1">
                <a:latin typeface="Courier New"/>
                <a:cs typeface="Courier New"/>
              </a:rPr>
              <a:t>nMatches</a:t>
            </a:r>
            <a:r>
              <a:rPr lang="en-US" dirty="0">
                <a:latin typeface="Courier New"/>
                <a:cs typeface="Courier New"/>
              </a:rPr>
              <a:t> = </a:t>
            </a:r>
            <a:r>
              <a:rPr lang="en-US" dirty="0" err="1">
                <a:latin typeface="Courier New"/>
                <a:cs typeface="Courier New"/>
              </a:rPr>
              <a:t>sizeof</a:t>
            </a:r>
            <a:r>
              <a:rPr lang="en-US" dirty="0">
                <a:latin typeface="Courier New"/>
                <a:cs typeface="Courier New"/>
              </a:rPr>
              <a:t>(matches) / </a:t>
            </a:r>
            <a:r>
              <a:rPr lang="en-US" dirty="0" err="1">
                <a:latin typeface="Courier New"/>
                <a:cs typeface="Courier New"/>
              </a:rPr>
              <a:t>sizeof</a:t>
            </a:r>
            <a:r>
              <a:rPr lang="en-US" dirty="0">
                <a:latin typeface="Courier New"/>
                <a:cs typeface="Courier New"/>
              </a:rPr>
              <a:t>(</a:t>
            </a:r>
            <a:r>
              <a:rPr lang="en-US" dirty="0" err="1">
                <a:latin typeface="Courier New"/>
                <a:cs typeface="Courier New"/>
              </a:rPr>
              <a:t>regmatch_t</a:t>
            </a:r>
            <a:r>
              <a:rPr lang="en-US" dirty="0">
                <a:latin typeface="Courier New"/>
                <a:cs typeface="Courier New"/>
              </a:rPr>
              <a:t>);</a:t>
            </a:r>
          </a:p>
          <a:p>
            <a:pPr marL="0" indent="0">
              <a:buNone/>
            </a:pPr>
            <a:r>
              <a:rPr lang="en-US" dirty="0">
                <a:latin typeface="Courier New"/>
                <a:cs typeface="Courier New"/>
              </a:rPr>
              <a:t>    if (</a:t>
            </a:r>
            <a:r>
              <a:rPr lang="en-US" b="1" dirty="0" err="1">
                <a:latin typeface="Courier New"/>
                <a:cs typeface="Courier New"/>
              </a:rPr>
              <a:t>regexec</a:t>
            </a:r>
            <a:r>
              <a:rPr lang="en-US" b="1" dirty="0">
                <a:latin typeface="Courier New"/>
                <a:cs typeface="Courier New"/>
              </a:rPr>
              <a:t>(&amp;</a:t>
            </a:r>
            <a:r>
              <a:rPr lang="en-US" b="1" dirty="0" err="1">
                <a:latin typeface="Courier New"/>
                <a:cs typeface="Courier New"/>
              </a:rPr>
              <a:t>reURL</a:t>
            </a:r>
            <a:r>
              <a:rPr lang="en-US" b="1" dirty="0">
                <a:latin typeface="Courier New"/>
                <a:cs typeface="Courier New"/>
              </a:rPr>
              <a:t>, purl, </a:t>
            </a:r>
            <a:r>
              <a:rPr lang="en-US" b="1" dirty="0" err="1">
                <a:latin typeface="Courier New"/>
                <a:cs typeface="Courier New"/>
              </a:rPr>
              <a:t>nMatches</a:t>
            </a:r>
            <a:r>
              <a:rPr lang="en-US" b="1" dirty="0">
                <a:latin typeface="Courier New"/>
                <a:cs typeface="Courier New"/>
              </a:rPr>
              <a:t>, matches, 0)</a:t>
            </a:r>
            <a:r>
              <a:rPr lang="en-US" dirty="0">
                <a:latin typeface="Courier New"/>
                <a:cs typeface="Courier New"/>
              </a:rPr>
              <a:t> == 0) {</a:t>
            </a:r>
          </a:p>
          <a:p>
            <a:pPr marL="0" indent="0">
              <a:buNone/>
            </a:pPr>
            <a:r>
              <a:rPr lang="en-US" dirty="0">
                <a:latin typeface="Courier New"/>
                <a:cs typeface="Courier New"/>
              </a:rPr>
              <a:t>        string scheme(&amp;purl[matches[3].</a:t>
            </a:r>
            <a:r>
              <a:rPr lang="en-US" dirty="0" err="1">
                <a:latin typeface="Courier New"/>
                <a:cs typeface="Courier New"/>
              </a:rPr>
              <a:t>rm_so</a:t>
            </a:r>
            <a:r>
              <a:rPr lang="en-US" dirty="0">
                <a:latin typeface="Courier New"/>
                <a:cs typeface="Courier New"/>
              </a:rPr>
              <a:t>], matches[3].</a:t>
            </a:r>
            <a:r>
              <a:rPr lang="en-US" dirty="0" err="1">
                <a:latin typeface="Courier New"/>
                <a:cs typeface="Courier New"/>
              </a:rPr>
              <a:t>rm_eo</a:t>
            </a:r>
            <a:r>
              <a:rPr lang="en-US" dirty="0">
                <a:latin typeface="Courier New"/>
                <a:cs typeface="Courier New"/>
              </a:rPr>
              <a:t> - matches[3].</a:t>
            </a:r>
            <a:r>
              <a:rPr lang="en-US" dirty="0" err="1">
                <a:latin typeface="Courier New"/>
                <a:cs typeface="Courier New"/>
              </a:rPr>
              <a:t>rm_so</a:t>
            </a:r>
            <a:r>
              <a:rPr lang="en-US" dirty="0">
                <a:latin typeface="Courier New"/>
                <a:cs typeface="Courier New"/>
              </a:rPr>
              <a:t>);</a:t>
            </a:r>
          </a:p>
          <a:p>
            <a:pPr marL="0" indent="0">
              <a:buNone/>
            </a:pPr>
            <a:r>
              <a:rPr lang="en-US" dirty="0">
                <a:latin typeface="Courier New"/>
                <a:cs typeface="Courier New"/>
              </a:rPr>
              <a:t>        string host(&amp;purl[matches[5].</a:t>
            </a:r>
            <a:r>
              <a:rPr lang="en-US" dirty="0" err="1">
                <a:latin typeface="Courier New"/>
                <a:cs typeface="Courier New"/>
              </a:rPr>
              <a:t>rm_so</a:t>
            </a:r>
            <a:r>
              <a:rPr lang="en-US" dirty="0">
                <a:latin typeface="Courier New"/>
                <a:cs typeface="Courier New"/>
              </a:rPr>
              <a:t>], matches[5].</a:t>
            </a:r>
            <a:r>
              <a:rPr lang="en-US" dirty="0" err="1">
                <a:latin typeface="Courier New"/>
                <a:cs typeface="Courier New"/>
              </a:rPr>
              <a:t>rm_eo</a:t>
            </a:r>
            <a:r>
              <a:rPr lang="en-US" dirty="0">
                <a:latin typeface="Courier New"/>
                <a:cs typeface="Courier New"/>
              </a:rPr>
              <a:t> - matches[5].</a:t>
            </a:r>
            <a:r>
              <a:rPr lang="en-US" dirty="0" err="1">
                <a:latin typeface="Courier New"/>
                <a:cs typeface="Courier New"/>
              </a:rPr>
              <a:t>rm_so</a:t>
            </a:r>
            <a:r>
              <a:rPr lang="en-US" dirty="0">
                <a:latin typeface="Courier New"/>
                <a:cs typeface="Courier New"/>
              </a:rPr>
              <a:t>);</a:t>
            </a:r>
          </a:p>
          <a:p>
            <a:pPr marL="0" indent="0">
              <a:buNone/>
            </a:pPr>
            <a:r>
              <a:rPr lang="en-US" dirty="0">
                <a:latin typeface="Courier New"/>
                <a:cs typeface="Courier New"/>
              </a:rPr>
              <a:t>        string port(&amp;purl[matches[7].</a:t>
            </a:r>
            <a:r>
              <a:rPr lang="en-US" dirty="0" err="1">
                <a:latin typeface="Courier New"/>
                <a:cs typeface="Courier New"/>
              </a:rPr>
              <a:t>rm_so</a:t>
            </a:r>
            <a:r>
              <a:rPr lang="en-US" dirty="0">
                <a:latin typeface="Courier New"/>
                <a:cs typeface="Courier New"/>
              </a:rPr>
              <a:t>], matches[7].</a:t>
            </a:r>
            <a:r>
              <a:rPr lang="en-US" dirty="0" err="1">
                <a:latin typeface="Courier New"/>
                <a:cs typeface="Courier New"/>
              </a:rPr>
              <a:t>rm_eo</a:t>
            </a:r>
            <a:r>
              <a:rPr lang="en-US" dirty="0">
                <a:latin typeface="Courier New"/>
                <a:cs typeface="Courier New"/>
              </a:rPr>
              <a:t> - matches[7].</a:t>
            </a:r>
            <a:r>
              <a:rPr lang="en-US" dirty="0" err="1">
                <a:latin typeface="Courier New"/>
                <a:cs typeface="Courier New"/>
              </a:rPr>
              <a:t>rm_so</a:t>
            </a:r>
            <a:r>
              <a:rPr lang="en-US" dirty="0">
                <a:latin typeface="Courier New"/>
                <a:cs typeface="Courier New"/>
              </a:rPr>
              <a:t>);</a:t>
            </a:r>
          </a:p>
          <a:p>
            <a:pPr marL="0" indent="0">
              <a:buNone/>
            </a:pPr>
            <a:r>
              <a:rPr lang="en-US" dirty="0">
                <a:latin typeface="Courier New"/>
                <a:cs typeface="Courier New"/>
              </a:rPr>
              <a:t>        string path(&amp;purl[matches[8].</a:t>
            </a:r>
            <a:r>
              <a:rPr lang="en-US" dirty="0" err="1">
                <a:latin typeface="Courier New"/>
                <a:cs typeface="Courier New"/>
              </a:rPr>
              <a:t>rm_so</a:t>
            </a:r>
            <a:r>
              <a:rPr lang="en-US" dirty="0">
                <a:latin typeface="Courier New"/>
                <a:cs typeface="Courier New"/>
              </a:rPr>
              <a:t>], matches[8].</a:t>
            </a:r>
            <a:r>
              <a:rPr lang="en-US" dirty="0" err="1">
                <a:latin typeface="Courier New"/>
                <a:cs typeface="Courier New"/>
              </a:rPr>
              <a:t>rm_eo</a:t>
            </a:r>
            <a:r>
              <a:rPr lang="en-US" dirty="0">
                <a:latin typeface="Courier New"/>
                <a:cs typeface="Courier New"/>
              </a:rPr>
              <a:t> - matches[8].</a:t>
            </a:r>
            <a:r>
              <a:rPr lang="en-US" dirty="0" err="1">
                <a:latin typeface="Courier New"/>
                <a:cs typeface="Courier New"/>
              </a:rPr>
              <a:t>rm_so</a:t>
            </a:r>
            <a:r>
              <a:rPr lang="en-US" dirty="0">
                <a:latin typeface="Courier New"/>
                <a:cs typeface="Courier New"/>
              </a:rPr>
              <a:t>);</a:t>
            </a:r>
          </a:p>
          <a:p>
            <a:pPr marL="0" indent="0">
              <a:buNone/>
            </a:pPr>
            <a:r>
              <a:rPr lang="en-US" dirty="0">
                <a:latin typeface="Courier New"/>
                <a:cs typeface="Courier New"/>
              </a:rPr>
              <a:t>        string query(&amp;purl[matches[10].</a:t>
            </a:r>
            <a:r>
              <a:rPr lang="en-US" dirty="0" err="1">
                <a:latin typeface="Courier New"/>
                <a:cs typeface="Courier New"/>
              </a:rPr>
              <a:t>rm_so</a:t>
            </a:r>
            <a:r>
              <a:rPr lang="en-US" dirty="0">
                <a:latin typeface="Courier New"/>
                <a:cs typeface="Courier New"/>
              </a:rPr>
              <a:t>], matches[10].</a:t>
            </a:r>
            <a:r>
              <a:rPr lang="en-US" dirty="0" err="1">
                <a:latin typeface="Courier New"/>
                <a:cs typeface="Courier New"/>
              </a:rPr>
              <a:t>rm_eo</a:t>
            </a:r>
            <a:r>
              <a:rPr lang="en-US" dirty="0">
                <a:latin typeface="Courier New"/>
                <a:cs typeface="Courier New"/>
              </a:rPr>
              <a:t> - matches[10].</a:t>
            </a:r>
            <a:r>
              <a:rPr lang="en-US" dirty="0" err="1">
                <a:latin typeface="Courier New"/>
                <a:cs typeface="Courier New"/>
              </a:rPr>
              <a:t>rm_so</a:t>
            </a:r>
            <a:r>
              <a:rPr lang="en-US" dirty="0">
                <a:latin typeface="Courier New"/>
                <a:cs typeface="Courier New"/>
              </a:rPr>
              <a:t>);</a:t>
            </a:r>
          </a:p>
          <a:p>
            <a:pPr marL="0" indent="0">
              <a:buNone/>
            </a:pPr>
            <a:r>
              <a:rPr lang="en-US" dirty="0">
                <a:latin typeface="Courier New"/>
                <a:cs typeface="Courier New"/>
              </a:rPr>
              <a:t>        string fragment(&amp;purl[matches[12].</a:t>
            </a:r>
            <a:r>
              <a:rPr lang="en-US" dirty="0" err="1">
                <a:latin typeface="Courier New"/>
                <a:cs typeface="Courier New"/>
              </a:rPr>
              <a:t>rm_so</a:t>
            </a:r>
            <a:r>
              <a:rPr lang="en-US" dirty="0">
                <a:latin typeface="Courier New"/>
                <a:cs typeface="Courier New"/>
              </a:rPr>
              <a:t>], matches[12].</a:t>
            </a:r>
            <a:r>
              <a:rPr lang="en-US" dirty="0" err="1">
                <a:latin typeface="Courier New"/>
                <a:cs typeface="Courier New"/>
              </a:rPr>
              <a:t>rm_eo</a:t>
            </a:r>
            <a:r>
              <a:rPr lang="en-US" dirty="0">
                <a:latin typeface="Courier New"/>
                <a:cs typeface="Courier New"/>
              </a:rPr>
              <a:t> - matches[12].</a:t>
            </a:r>
            <a:r>
              <a:rPr lang="en-US" dirty="0" err="1">
                <a:latin typeface="Courier New"/>
                <a:cs typeface="Courier New"/>
              </a:rPr>
              <a:t>rm_so</a:t>
            </a: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t>
            </a:r>
            <a:r>
              <a:rPr lang="en-US" dirty="0" err="1">
                <a:latin typeface="Courier New"/>
                <a:cs typeface="Courier New"/>
              </a:rPr>
              <a:t>nURL</a:t>
            </a:r>
            <a:r>
              <a:rPr lang="en-US" dirty="0">
                <a:latin typeface="Courier New"/>
                <a:cs typeface="Courier New"/>
              </a:rPr>
              <a:t>: " &lt;&lt; </a:t>
            </a:r>
            <a:r>
              <a:rPr lang="en-US" dirty="0" err="1">
                <a:latin typeface="Courier New"/>
                <a:cs typeface="Courier New"/>
              </a:rPr>
              <a:t>url</a:t>
            </a:r>
            <a:r>
              <a:rPr lang="en-US" dirty="0">
                <a:latin typeface="Courier New"/>
                <a:cs typeface="Courier New"/>
              </a:rPr>
              <a:t> &lt;&lt; "\n\</a:t>
            </a:r>
            <a:r>
              <a:rPr lang="en-US" dirty="0" err="1">
                <a:latin typeface="Courier New"/>
                <a:cs typeface="Courier New"/>
              </a:rPr>
              <a:t>tscheme</a:t>
            </a:r>
            <a:r>
              <a:rPr lang="en-US" dirty="0">
                <a:latin typeface="Courier New"/>
                <a:cs typeface="Courier New"/>
              </a:rPr>
              <a:t>: " &lt;&lt; scheme &lt;&lt; "\n\</a:t>
            </a:r>
            <a:r>
              <a:rPr lang="en-US" dirty="0" err="1">
                <a:latin typeface="Courier New"/>
                <a:cs typeface="Courier New"/>
              </a:rPr>
              <a:t>thost</a:t>
            </a:r>
            <a:r>
              <a:rPr lang="en-US" dirty="0">
                <a:latin typeface="Courier New"/>
                <a:cs typeface="Courier New"/>
              </a:rPr>
              <a:t>:   "</a:t>
            </a:r>
          </a:p>
          <a:p>
            <a:pPr marL="0" indent="0">
              <a:buNone/>
            </a:pPr>
            <a:r>
              <a:rPr lang="en-US" dirty="0">
                <a:latin typeface="Courier New"/>
                <a:cs typeface="Courier New"/>
              </a:rPr>
              <a:t>             &lt;&lt; host &lt;&lt; "\n\</a:t>
            </a:r>
            <a:r>
              <a:rPr lang="en-US" dirty="0" err="1">
                <a:latin typeface="Courier New"/>
                <a:cs typeface="Courier New"/>
              </a:rPr>
              <a:t>tport</a:t>
            </a:r>
            <a:r>
              <a:rPr lang="en-US" dirty="0">
                <a:latin typeface="Courier New"/>
                <a:cs typeface="Courier New"/>
              </a:rPr>
              <a:t>:   " &lt;&lt; port &lt;&lt; "\n\</a:t>
            </a:r>
            <a:r>
              <a:rPr lang="en-US" dirty="0" err="1">
                <a:latin typeface="Courier New"/>
                <a:cs typeface="Courier New"/>
              </a:rPr>
              <a:t>tpath</a:t>
            </a:r>
            <a:r>
              <a:rPr lang="en-US" dirty="0">
                <a:latin typeface="Courier New"/>
                <a:cs typeface="Courier New"/>
              </a:rPr>
              <a:t>:   " &lt;&lt; path</a:t>
            </a:r>
          </a:p>
          <a:p>
            <a:pPr marL="0" indent="0">
              <a:buNone/>
            </a:pPr>
            <a:r>
              <a:rPr lang="en-US" dirty="0">
                <a:latin typeface="Courier New"/>
                <a:cs typeface="Courier New"/>
              </a:rPr>
              <a:t>             &lt;&lt; "\n\</a:t>
            </a:r>
            <a:r>
              <a:rPr lang="en-US" dirty="0" err="1">
                <a:latin typeface="Courier New"/>
                <a:cs typeface="Courier New"/>
              </a:rPr>
              <a:t>tquery</a:t>
            </a:r>
            <a:r>
              <a:rPr lang="en-US" dirty="0">
                <a:latin typeface="Courier New"/>
                <a:cs typeface="Courier New"/>
              </a:rPr>
              <a:t>:  " &lt;&lt; query &lt;&lt; "\n\</a:t>
            </a:r>
            <a:r>
              <a:rPr lang="en-US" dirty="0" err="1">
                <a:latin typeface="Courier New"/>
                <a:cs typeface="Courier New"/>
              </a:rPr>
              <a:t>tfrag</a:t>
            </a:r>
            <a:r>
              <a:rPr lang="en-US" dirty="0">
                <a:latin typeface="Courier New"/>
                <a:cs typeface="Courier New"/>
              </a:rPr>
              <a:t>:   " &lt;&lt; fragment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return true;</a:t>
            </a:r>
          </a:p>
          <a:p>
            <a:pPr marL="0" indent="0">
              <a:buNone/>
            </a:pPr>
            <a:r>
              <a:rPr lang="en-US" dirty="0">
                <a:latin typeface="Courier New"/>
                <a:cs typeface="Courier New"/>
              </a:rPr>
              <a:t>    }</a:t>
            </a:r>
          </a:p>
          <a:p>
            <a:pPr marL="0" indent="0">
              <a:buNone/>
            </a:pPr>
            <a:r>
              <a:rPr lang="en-US" dirty="0">
                <a:latin typeface="Courier New"/>
                <a:cs typeface="Courier New"/>
              </a:rPr>
              <a:t>    return false;</a:t>
            </a:r>
          </a:p>
          <a:p>
            <a:pPr marL="0" indent="0">
              <a:buNone/>
            </a:pPr>
            <a:r>
              <a:rPr lang="en-US" dirty="0">
                <a:latin typeface="Courier New"/>
                <a:cs typeface="Courier New"/>
              </a:rPr>
              <a:t>}</a:t>
            </a:r>
          </a:p>
        </p:txBody>
      </p:sp>
    </p:spTree>
    <p:extLst>
      <p:ext uri="{BB962C8B-B14F-4D97-AF65-F5344CB8AC3E}">
        <p14:creationId xmlns:p14="http://schemas.microsoft.com/office/powerpoint/2010/main" val="227592964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PCRE (C library)</a:t>
            </a:r>
            <a:br>
              <a:rPr lang="en-US" dirty="0" smtClean="0"/>
            </a:br>
            <a:r>
              <a:rPr lang="en-US" sz="2700" dirty="0" smtClean="0"/>
              <a:t>pattern matching and grouping</a:t>
            </a:r>
            <a:endParaRPr lang="en-US" sz="2700" dirty="0"/>
          </a:p>
        </p:txBody>
      </p:sp>
      <p:sp>
        <p:nvSpPr>
          <p:cNvPr id="3" name="Content Placeholder 2"/>
          <p:cNvSpPr>
            <a:spLocks noGrp="1"/>
          </p:cNvSpPr>
          <p:nvPr>
            <p:ph idx="1"/>
          </p:nvPr>
        </p:nvSpPr>
        <p:spPr>
          <a:xfrm>
            <a:off x="304800" y="1524000"/>
            <a:ext cx="8610600" cy="5029200"/>
          </a:xfrm>
        </p:spPr>
        <p:txBody>
          <a:bodyPr>
            <a:normAutofit fontScale="25000" lnSpcReduction="20000"/>
          </a:bodyPr>
          <a:lstStyle/>
          <a:p>
            <a:pPr marL="0" indent="0">
              <a:buNone/>
            </a:pPr>
            <a:r>
              <a:rPr lang="en-US" dirty="0" err="1">
                <a:latin typeface="Courier New"/>
                <a:cs typeface="Courier New"/>
              </a:rPr>
              <a:t>const</a:t>
            </a:r>
            <a:r>
              <a:rPr lang="en-US" dirty="0">
                <a:latin typeface="Courier New"/>
                <a:cs typeface="Courier New"/>
              </a:rPr>
              <a:t> char* </a:t>
            </a:r>
            <a:r>
              <a:rPr lang="en-US" dirty="0" err="1">
                <a:latin typeface="Courier New"/>
                <a:cs typeface="Courier New"/>
              </a:rPr>
              <a:t>reStrURL</a:t>
            </a:r>
            <a:r>
              <a:rPr lang="en-US" dirty="0">
                <a:latin typeface="Courier New"/>
                <a:cs typeface="Courier New"/>
              </a:rPr>
              <a:t> = "(^(([[:alpha:]]+)://)?(([[:</a:t>
            </a:r>
            <a:r>
              <a:rPr lang="en-US" dirty="0" err="1">
                <a:latin typeface="Courier New"/>
                <a:cs typeface="Courier New"/>
              </a:rPr>
              <a:t>alnum</a:t>
            </a:r>
            <a:r>
              <a:rPr lang="en-US" dirty="0">
                <a:latin typeface="Courier New"/>
                <a:cs typeface="Courier New"/>
              </a:rPr>
              <a:t>:]][[:</a:t>
            </a:r>
            <a:r>
              <a:rPr lang="en-US" dirty="0" err="1">
                <a:latin typeface="Courier New"/>
                <a:cs typeface="Courier New"/>
              </a:rPr>
              <a:t>alnum</a:t>
            </a:r>
            <a:r>
              <a:rPr lang="en-US" dirty="0">
                <a:latin typeface="Courier New"/>
                <a:cs typeface="Courier New"/>
              </a:rPr>
              <a:t>:]_.-]*)(:([[:digit:]]+))?)(/[[:</a:t>
            </a:r>
            <a:r>
              <a:rPr lang="en-US" dirty="0" err="1">
                <a:latin typeface="Courier New"/>
                <a:cs typeface="Courier New"/>
              </a:rPr>
              <a:t>alnum</a:t>
            </a:r>
            <a:r>
              <a:rPr lang="en-US" dirty="0">
                <a:latin typeface="Courier New"/>
                <a:cs typeface="Courier New"/>
              </a:rPr>
              <a:t>:]_.%/-]+)([?]([[:</a:t>
            </a:r>
            <a:r>
              <a:rPr lang="en-US" dirty="0" err="1">
                <a:latin typeface="Courier New"/>
                <a:cs typeface="Courier New"/>
              </a:rPr>
              <a:t>alnum</a:t>
            </a:r>
            <a:r>
              <a:rPr lang="en-US" dirty="0">
                <a:latin typeface="Courier New"/>
                <a:cs typeface="Courier New"/>
              </a:rPr>
              <a:t>:]_.%/]*))?([#]([[:</a:t>
            </a:r>
            <a:r>
              <a:rPr lang="en-US" dirty="0" err="1">
                <a:latin typeface="Courier New"/>
                <a:cs typeface="Courier New"/>
              </a:rPr>
              <a:t>alnum</a:t>
            </a:r>
            <a:r>
              <a:rPr lang="en-US" dirty="0">
                <a:latin typeface="Courier New"/>
                <a:cs typeface="Courier New"/>
              </a:rPr>
              <a:t>:]_.%/]*))?$)";</a:t>
            </a:r>
          </a:p>
          <a:p>
            <a:pPr marL="0" indent="0">
              <a:buNone/>
            </a:pPr>
            <a:r>
              <a:rPr lang="en-US" b="1" dirty="0" err="1">
                <a:latin typeface="Courier New"/>
                <a:cs typeface="Courier New"/>
              </a:rPr>
              <a:t>pcre</a:t>
            </a:r>
            <a:r>
              <a:rPr lang="en-US" b="1" dirty="0">
                <a:latin typeface="Courier New"/>
                <a:cs typeface="Courier New"/>
              </a:rPr>
              <a:t>* </a:t>
            </a:r>
            <a:r>
              <a:rPr lang="en-US" b="1" dirty="0" err="1">
                <a:latin typeface="Courier New"/>
                <a:cs typeface="Courier New"/>
              </a:rPr>
              <a:t>reURL</a:t>
            </a:r>
            <a:r>
              <a:rPr lang="en-US" b="1" dirty="0">
                <a:latin typeface="Courier New"/>
                <a:cs typeface="Courier New"/>
              </a:rPr>
              <a:t> = NULL;</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initRegex</a:t>
            </a:r>
            <a:r>
              <a:rPr lang="en-US" dirty="0">
                <a:latin typeface="Courier New"/>
                <a:cs typeface="Courier New"/>
              </a:rPr>
              <a:t>() {</a:t>
            </a:r>
          </a:p>
          <a:p>
            <a:pPr marL="0" indent="0">
              <a:buNone/>
            </a:pPr>
            <a:r>
              <a:rPr lang="en-US" dirty="0">
                <a:latin typeface="Courier New"/>
                <a:cs typeface="Courier New"/>
              </a:rPr>
              <a:t>    </a:t>
            </a:r>
            <a:r>
              <a:rPr lang="en-US" dirty="0" err="1">
                <a:latin typeface="Courier New"/>
                <a:cs typeface="Courier New"/>
              </a:rPr>
              <a:t>const</a:t>
            </a:r>
            <a:r>
              <a:rPr lang="en-US" dirty="0">
                <a:latin typeface="Courier New"/>
                <a:cs typeface="Courier New"/>
              </a:rPr>
              <a:t> char* error = NULL;</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a:t>
            </a:r>
            <a:r>
              <a:rPr lang="en-US" dirty="0" err="1">
                <a:latin typeface="Courier New"/>
                <a:cs typeface="Courier New"/>
              </a:rPr>
              <a:t>erroffset</a:t>
            </a:r>
            <a:r>
              <a:rPr lang="en-US" dirty="0">
                <a:latin typeface="Courier New"/>
                <a:cs typeface="Courier New"/>
              </a:rPr>
              <a:t> = 0;</a:t>
            </a:r>
          </a:p>
          <a:p>
            <a:pPr marL="0" indent="0">
              <a:buNone/>
            </a:pPr>
            <a:r>
              <a:rPr lang="en-US" b="1" dirty="0">
                <a:latin typeface="Courier New"/>
                <a:cs typeface="Courier New"/>
              </a:rPr>
              <a:t>    </a:t>
            </a:r>
            <a:r>
              <a:rPr lang="en-US" b="1" dirty="0" err="1">
                <a:latin typeface="Courier New"/>
                <a:cs typeface="Courier New"/>
              </a:rPr>
              <a:t>reURL</a:t>
            </a:r>
            <a:r>
              <a:rPr lang="en-US" b="1" dirty="0">
                <a:latin typeface="Courier New"/>
                <a:cs typeface="Courier New"/>
              </a:rPr>
              <a:t> = </a:t>
            </a:r>
            <a:r>
              <a:rPr lang="en-US" b="1" dirty="0" err="1">
                <a:latin typeface="Courier New"/>
                <a:cs typeface="Courier New"/>
              </a:rPr>
              <a:t>pcre_compile</a:t>
            </a:r>
            <a:r>
              <a:rPr lang="en-US" b="1" dirty="0">
                <a:latin typeface="Courier New"/>
                <a:cs typeface="Courier New"/>
              </a:rPr>
              <a:t>(</a:t>
            </a:r>
            <a:r>
              <a:rPr lang="en-US" b="1" dirty="0" err="1">
                <a:latin typeface="Courier New"/>
                <a:cs typeface="Courier New"/>
              </a:rPr>
              <a:t>reStrURL</a:t>
            </a:r>
            <a:r>
              <a:rPr lang="en-US" b="1" dirty="0">
                <a:latin typeface="Courier New"/>
                <a:cs typeface="Courier New"/>
              </a:rPr>
              <a:t>, 0, &amp;error, &amp;</a:t>
            </a:r>
            <a:r>
              <a:rPr lang="en-US" b="1" dirty="0" err="1">
                <a:latin typeface="Courier New"/>
                <a:cs typeface="Courier New"/>
              </a:rPr>
              <a:t>erroffset</a:t>
            </a:r>
            <a:r>
              <a:rPr lang="en-US" b="1" dirty="0">
                <a:latin typeface="Courier New"/>
                <a:cs typeface="Courier New"/>
              </a:rPr>
              <a:t>, NULL);</a:t>
            </a:r>
          </a:p>
          <a:p>
            <a:pPr marL="0" indent="0">
              <a:buNone/>
            </a:pPr>
            <a:r>
              <a:rPr lang="en-US" dirty="0">
                <a:latin typeface="Courier New"/>
                <a:cs typeface="Courier New"/>
              </a:rPr>
              <a:t>    if (!</a:t>
            </a:r>
            <a:r>
              <a:rPr lang="en-US" dirty="0" err="1">
                <a:latin typeface="Courier New"/>
                <a:cs typeface="Courier New"/>
              </a:rPr>
              <a:t>reURL</a:t>
            </a:r>
            <a:r>
              <a:rPr lang="en-US" dirty="0">
                <a:latin typeface="Courier New"/>
                <a:cs typeface="Courier New"/>
              </a:rPr>
              <a:t>)</a:t>
            </a:r>
          </a:p>
          <a:p>
            <a:pPr marL="0" indent="0">
              <a:buNone/>
            </a:pPr>
            <a:r>
              <a:rPr lang="en-US" dirty="0">
                <a:latin typeface="Courier New"/>
                <a:cs typeface="Courier New"/>
              </a:rPr>
              <a:t>        throw </a:t>
            </a:r>
            <a:r>
              <a:rPr lang="en-US" dirty="0" err="1">
                <a:latin typeface="Courier New"/>
                <a:cs typeface="Courier New"/>
              </a:rPr>
              <a:t>runtime_error</a:t>
            </a:r>
            <a:r>
              <a:rPr lang="en-US" dirty="0">
                <a:latin typeface="Courier New"/>
                <a:cs typeface="Courier New"/>
              </a:rPr>
              <a:t>(string("Error compiling URL regex: ") + error +</a:t>
            </a:r>
          </a:p>
          <a:p>
            <a:pPr marL="0" indent="0">
              <a:buNone/>
            </a:pPr>
            <a:r>
              <a:rPr lang="en-US" dirty="0">
                <a:latin typeface="Courier New"/>
                <a:cs typeface="Courier New"/>
              </a:rPr>
              <a:t>                            " at " + boost::</a:t>
            </a:r>
            <a:r>
              <a:rPr lang="en-US" dirty="0" err="1">
                <a:latin typeface="Courier New"/>
                <a:cs typeface="Courier New"/>
              </a:rPr>
              <a:t>lexical_cast</a:t>
            </a:r>
            <a:r>
              <a:rPr lang="en-US" dirty="0">
                <a:latin typeface="Courier New"/>
                <a:cs typeface="Courier New"/>
              </a:rPr>
              <a:t>&lt;string&gt;(</a:t>
            </a:r>
            <a:r>
              <a:rPr lang="en-US" dirty="0" err="1">
                <a:latin typeface="Courier New"/>
                <a:cs typeface="Courier New"/>
              </a:rPr>
              <a:t>erroffset</a:t>
            </a:r>
            <a:r>
              <a:rPr lang="en-US" dirty="0">
                <a:latin typeface="Courier New"/>
                <a:cs typeface="Courier New"/>
              </a:rPr>
              <a:t>));</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string </a:t>
            </a:r>
            <a:r>
              <a:rPr lang="en-US" dirty="0" err="1">
                <a:latin typeface="Courier New"/>
                <a:cs typeface="Courier New"/>
              </a:rPr>
              <a:t>getString</a:t>
            </a:r>
            <a:r>
              <a:rPr lang="en-US" dirty="0">
                <a:latin typeface="Courier New"/>
                <a:cs typeface="Courier New"/>
              </a:rPr>
              <a:t>(</a:t>
            </a:r>
            <a:r>
              <a:rPr lang="en-US" dirty="0" err="1">
                <a:latin typeface="Courier New"/>
                <a:cs typeface="Courier New"/>
              </a:rPr>
              <a:t>int</a:t>
            </a:r>
            <a:r>
              <a:rPr lang="en-US" dirty="0">
                <a:latin typeface="Courier New"/>
                <a:cs typeface="Courier New"/>
              </a:rPr>
              <a:t> index, </a:t>
            </a:r>
            <a:r>
              <a:rPr lang="en-US" dirty="0" err="1">
                <a:latin typeface="Courier New"/>
                <a:cs typeface="Courier New"/>
              </a:rPr>
              <a:t>const</a:t>
            </a:r>
            <a:r>
              <a:rPr lang="en-US" dirty="0">
                <a:latin typeface="Courier New"/>
                <a:cs typeface="Courier New"/>
              </a:rPr>
              <a:t> char* buffer, </a:t>
            </a:r>
            <a:r>
              <a:rPr lang="en-US" dirty="0" err="1">
                <a:latin typeface="Courier New"/>
                <a:cs typeface="Courier New"/>
              </a:rPr>
              <a:t>int</a:t>
            </a:r>
            <a:r>
              <a:rPr lang="en-US" dirty="0">
                <a:latin typeface="Courier New"/>
                <a:cs typeface="Courier New"/>
              </a:rPr>
              <a:t>* matches) {</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size = matches[index * 2 + 1] - matches[index * 2];</a:t>
            </a:r>
          </a:p>
          <a:p>
            <a:pPr marL="0" indent="0">
              <a:buNone/>
            </a:pPr>
            <a:r>
              <a:rPr lang="en-US" dirty="0">
                <a:latin typeface="Courier New"/>
                <a:cs typeface="Courier New"/>
              </a:rPr>
              <a:t>    return string(&amp;buffer[matches[index * 2]], size);</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err="1">
                <a:latin typeface="Courier New"/>
                <a:cs typeface="Courier New"/>
              </a:rPr>
              <a:t>bool</a:t>
            </a:r>
            <a:r>
              <a:rPr lang="en-US" dirty="0">
                <a:latin typeface="Courier New"/>
                <a:cs typeface="Courier New"/>
              </a:rPr>
              <a:t> </a:t>
            </a:r>
            <a:r>
              <a:rPr lang="en-US" dirty="0" err="1">
                <a:latin typeface="Courier New"/>
                <a:cs typeface="Courier New"/>
              </a:rPr>
              <a:t>matchURL</a:t>
            </a:r>
            <a:r>
              <a:rPr lang="en-US" dirty="0">
                <a:latin typeface="Courier New"/>
                <a:cs typeface="Courier New"/>
              </a:rPr>
              <a:t>(</a:t>
            </a:r>
            <a:r>
              <a:rPr lang="en-US" dirty="0" err="1">
                <a:latin typeface="Courier New"/>
                <a:cs typeface="Courier New"/>
              </a:rPr>
              <a:t>const</a:t>
            </a:r>
            <a:r>
              <a:rPr lang="en-US" dirty="0">
                <a:latin typeface="Courier New"/>
                <a:cs typeface="Courier New"/>
              </a:rPr>
              <a:t> string&amp; </a:t>
            </a:r>
            <a:r>
              <a:rPr lang="en-US" dirty="0" err="1">
                <a:latin typeface="Courier New"/>
                <a:cs typeface="Courier New"/>
              </a:rPr>
              <a:t>url</a:t>
            </a:r>
            <a:r>
              <a:rPr lang="en-US" dirty="0">
                <a:latin typeface="Courier New"/>
                <a:cs typeface="Courier New"/>
              </a:rPr>
              <a:t>)</a:t>
            </a:r>
          </a:p>
          <a:p>
            <a:pPr marL="0" indent="0">
              <a:buNone/>
            </a:pP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const</a:t>
            </a:r>
            <a:r>
              <a:rPr lang="en-US" dirty="0">
                <a:latin typeface="Courier New"/>
                <a:cs typeface="Courier New"/>
              </a:rPr>
              <a:t> char* purl = </a:t>
            </a:r>
            <a:r>
              <a:rPr lang="en-US" dirty="0" err="1">
                <a:latin typeface="Courier New"/>
                <a:cs typeface="Courier New"/>
              </a:rPr>
              <a:t>url.c_str</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matches[16 * 3]; // how many?</a:t>
            </a:r>
          </a:p>
          <a:p>
            <a:pPr marL="0" indent="0">
              <a:buNone/>
            </a:pPr>
            <a:r>
              <a:rPr lang="en-US" dirty="0">
                <a:latin typeface="Courier New"/>
                <a:cs typeface="Courier New"/>
              </a:rPr>
              <a:t>    </a:t>
            </a:r>
            <a:r>
              <a:rPr lang="en-US" dirty="0" err="1">
                <a:latin typeface="Courier New"/>
                <a:cs typeface="Courier New"/>
              </a:rPr>
              <a:t>size_t</a:t>
            </a:r>
            <a:r>
              <a:rPr lang="en-US" dirty="0">
                <a:latin typeface="Courier New"/>
                <a:cs typeface="Courier New"/>
              </a:rPr>
              <a:t> </a:t>
            </a:r>
            <a:r>
              <a:rPr lang="en-US" dirty="0" err="1">
                <a:latin typeface="Courier New"/>
                <a:cs typeface="Courier New"/>
              </a:rPr>
              <a:t>nMatches</a:t>
            </a:r>
            <a:r>
              <a:rPr lang="en-US" dirty="0">
                <a:latin typeface="Courier New"/>
                <a:cs typeface="Courier New"/>
              </a:rPr>
              <a:t> = </a:t>
            </a:r>
            <a:r>
              <a:rPr lang="en-US" dirty="0" err="1">
                <a:latin typeface="Courier New"/>
                <a:cs typeface="Courier New"/>
              </a:rPr>
              <a:t>sizeof</a:t>
            </a:r>
            <a:r>
              <a:rPr lang="en-US" dirty="0">
                <a:latin typeface="Courier New"/>
                <a:cs typeface="Courier New"/>
              </a:rPr>
              <a:t>(matches) / </a:t>
            </a:r>
            <a:r>
              <a:rPr lang="en-US" dirty="0" err="1">
                <a:latin typeface="Courier New"/>
                <a:cs typeface="Courier New"/>
              </a:rPr>
              <a:t>sizeof</a:t>
            </a:r>
            <a:r>
              <a:rPr lang="en-US" dirty="0">
                <a:latin typeface="Courier New"/>
                <a:cs typeface="Courier New"/>
              </a:rPr>
              <a:t>(</a:t>
            </a:r>
            <a:r>
              <a:rPr lang="en-US" dirty="0" err="1">
                <a:latin typeface="Courier New"/>
                <a:cs typeface="Courier New"/>
              </a:rPr>
              <a:t>int</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ret = </a:t>
            </a:r>
            <a:r>
              <a:rPr lang="en-US" b="1" dirty="0" err="1">
                <a:latin typeface="Courier New"/>
                <a:cs typeface="Courier New"/>
              </a:rPr>
              <a:t>pcre_exec</a:t>
            </a:r>
            <a:r>
              <a:rPr lang="en-US" b="1" dirty="0">
                <a:latin typeface="Courier New"/>
                <a:cs typeface="Courier New"/>
              </a:rPr>
              <a:t>(</a:t>
            </a:r>
            <a:r>
              <a:rPr lang="en-US" b="1" dirty="0" err="1">
                <a:latin typeface="Courier New"/>
                <a:cs typeface="Courier New"/>
              </a:rPr>
              <a:t>reURL</a:t>
            </a:r>
            <a:r>
              <a:rPr lang="en-US" b="1" dirty="0">
                <a:latin typeface="Courier New"/>
                <a:cs typeface="Courier New"/>
              </a:rPr>
              <a:t>, NULL, purl, </a:t>
            </a:r>
            <a:r>
              <a:rPr lang="en-US" b="1" dirty="0" err="1">
                <a:latin typeface="Courier New"/>
                <a:cs typeface="Courier New"/>
              </a:rPr>
              <a:t>url.size</a:t>
            </a:r>
            <a:r>
              <a:rPr lang="en-US" b="1" dirty="0">
                <a:latin typeface="Courier New"/>
                <a:cs typeface="Courier New"/>
              </a:rPr>
              <a:t>(), 0, 0, matches, </a:t>
            </a:r>
            <a:r>
              <a:rPr lang="en-US" b="1" dirty="0" err="1">
                <a:latin typeface="Courier New"/>
                <a:cs typeface="Courier New"/>
              </a:rPr>
              <a:t>nMatches</a:t>
            </a:r>
            <a:r>
              <a:rPr lang="en-US" b="1" dirty="0">
                <a:latin typeface="Courier New"/>
                <a:cs typeface="Courier New"/>
              </a:rPr>
              <a:t>)</a:t>
            </a:r>
            <a:r>
              <a:rPr lang="en-US" dirty="0">
                <a:latin typeface="Courier New"/>
                <a:cs typeface="Courier New"/>
              </a:rPr>
              <a:t>;</a:t>
            </a:r>
          </a:p>
          <a:p>
            <a:pPr marL="0" indent="0">
              <a:buNone/>
            </a:pPr>
            <a:r>
              <a:rPr lang="en-US" dirty="0">
                <a:latin typeface="Courier New"/>
                <a:cs typeface="Courier New"/>
              </a:rPr>
              <a:t>    if (ret &gt; 0) {</a:t>
            </a:r>
          </a:p>
          <a:p>
            <a:pPr marL="0" indent="0">
              <a:buNone/>
            </a:pPr>
            <a:r>
              <a:rPr lang="en-US" dirty="0">
                <a:latin typeface="Courier New"/>
                <a:cs typeface="Courier New"/>
              </a:rPr>
              <a:t>        string scheme(</a:t>
            </a:r>
            <a:r>
              <a:rPr lang="en-US" dirty="0" err="1">
                <a:latin typeface="Courier New"/>
                <a:cs typeface="Courier New"/>
              </a:rPr>
              <a:t>getString</a:t>
            </a:r>
            <a:r>
              <a:rPr lang="en-US" dirty="0">
                <a:latin typeface="Courier New"/>
                <a:cs typeface="Courier New"/>
              </a:rPr>
              <a:t>(3, purl, matches));</a:t>
            </a:r>
          </a:p>
          <a:p>
            <a:pPr marL="0" indent="0">
              <a:buNone/>
            </a:pPr>
            <a:r>
              <a:rPr lang="en-US" dirty="0">
                <a:latin typeface="Courier New"/>
                <a:cs typeface="Courier New"/>
              </a:rPr>
              <a:t>        string host(</a:t>
            </a:r>
            <a:r>
              <a:rPr lang="en-US" dirty="0" err="1">
                <a:latin typeface="Courier New"/>
                <a:cs typeface="Courier New"/>
              </a:rPr>
              <a:t>getString</a:t>
            </a:r>
            <a:r>
              <a:rPr lang="en-US" dirty="0">
                <a:latin typeface="Courier New"/>
                <a:cs typeface="Courier New"/>
              </a:rPr>
              <a:t>(5, purl, matches));</a:t>
            </a:r>
          </a:p>
          <a:p>
            <a:pPr marL="0" indent="0">
              <a:buNone/>
            </a:pPr>
            <a:r>
              <a:rPr lang="en-US" dirty="0">
                <a:latin typeface="Courier New"/>
                <a:cs typeface="Courier New"/>
              </a:rPr>
              <a:t>        string port(</a:t>
            </a:r>
            <a:r>
              <a:rPr lang="en-US" dirty="0" err="1">
                <a:latin typeface="Courier New"/>
                <a:cs typeface="Courier New"/>
              </a:rPr>
              <a:t>getString</a:t>
            </a:r>
            <a:r>
              <a:rPr lang="en-US" dirty="0">
                <a:latin typeface="Courier New"/>
                <a:cs typeface="Courier New"/>
              </a:rPr>
              <a:t>(7, purl, matches));</a:t>
            </a:r>
          </a:p>
          <a:p>
            <a:pPr marL="0" indent="0">
              <a:buNone/>
            </a:pPr>
            <a:r>
              <a:rPr lang="en-US" dirty="0">
                <a:latin typeface="Courier New"/>
                <a:cs typeface="Courier New"/>
              </a:rPr>
              <a:t>        string path(</a:t>
            </a:r>
            <a:r>
              <a:rPr lang="en-US" dirty="0" err="1">
                <a:latin typeface="Courier New"/>
                <a:cs typeface="Courier New"/>
              </a:rPr>
              <a:t>getString</a:t>
            </a:r>
            <a:r>
              <a:rPr lang="en-US" dirty="0">
                <a:latin typeface="Courier New"/>
                <a:cs typeface="Courier New"/>
              </a:rPr>
              <a:t>(8, purl, matches));</a:t>
            </a:r>
          </a:p>
          <a:p>
            <a:pPr marL="0" indent="0">
              <a:buNone/>
            </a:pPr>
            <a:r>
              <a:rPr lang="en-US" dirty="0">
                <a:latin typeface="Courier New"/>
                <a:cs typeface="Courier New"/>
              </a:rPr>
              <a:t>        string query(</a:t>
            </a:r>
            <a:r>
              <a:rPr lang="en-US" dirty="0" err="1">
                <a:latin typeface="Courier New"/>
                <a:cs typeface="Courier New"/>
              </a:rPr>
              <a:t>getString</a:t>
            </a:r>
            <a:r>
              <a:rPr lang="en-US" dirty="0">
                <a:latin typeface="Courier New"/>
                <a:cs typeface="Courier New"/>
              </a:rPr>
              <a:t>(10, purl, matches));</a:t>
            </a:r>
          </a:p>
          <a:p>
            <a:pPr marL="0" indent="0">
              <a:buNone/>
            </a:pPr>
            <a:r>
              <a:rPr lang="en-US" dirty="0">
                <a:latin typeface="Courier New"/>
                <a:cs typeface="Courier New"/>
              </a:rPr>
              <a:t>        string fragment(</a:t>
            </a:r>
            <a:r>
              <a:rPr lang="en-US" dirty="0" err="1">
                <a:latin typeface="Courier New"/>
                <a:cs typeface="Courier New"/>
              </a:rPr>
              <a:t>getString</a:t>
            </a:r>
            <a:r>
              <a:rPr lang="en-US" dirty="0">
                <a:latin typeface="Courier New"/>
                <a:cs typeface="Courier New"/>
              </a:rPr>
              <a:t>(12, purl, matches));</a:t>
            </a:r>
          </a:p>
          <a:p>
            <a:pPr marL="0" indent="0">
              <a:buNone/>
            </a:pP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t>
            </a:r>
            <a:r>
              <a:rPr lang="en-US" dirty="0" err="1">
                <a:latin typeface="Courier New"/>
                <a:cs typeface="Courier New"/>
              </a:rPr>
              <a:t>nURL</a:t>
            </a:r>
            <a:r>
              <a:rPr lang="en-US" dirty="0">
                <a:latin typeface="Courier New"/>
                <a:cs typeface="Courier New"/>
              </a:rPr>
              <a:t>: " &lt;&lt; </a:t>
            </a:r>
            <a:r>
              <a:rPr lang="en-US" dirty="0" err="1">
                <a:latin typeface="Courier New"/>
                <a:cs typeface="Courier New"/>
              </a:rPr>
              <a:t>url</a:t>
            </a:r>
            <a:r>
              <a:rPr lang="en-US" dirty="0">
                <a:latin typeface="Courier New"/>
                <a:cs typeface="Courier New"/>
              </a:rPr>
              <a:t> &lt;&lt; "\n\</a:t>
            </a:r>
            <a:r>
              <a:rPr lang="en-US" dirty="0" err="1">
                <a:latin typeface="Courier New"/>
                <a:cs typeface="Courier New"/>
              </a:rPr>
              <a:t>tscheme</a:t>
            </a:r>
            <a:r>
              <a:rPr lang="en-US" dirty="0">
                <a:latin typeface="Courier New"/>
                <a:cs typeface="Courier New"/>
              </a:rPr>
              <a:t>: " &lt;&lt; scheme &lt;&lt; "\n\</a:t>
            </a:r>
            <a:r>
              <a:rPr lang="en-US" dirty="0" err="1">
                <a:latin typeface="Courier New"/>
                <a:cs typeface="Courier New"/>
              </a:rPr>
              <a:t>thost</a:t>
            </a:r>
            <a:r>
              <a:rPr lang="en-US" dirty="0">
                <a:latin typeface="Courier New"/>
                <a:cs typeface="Courier New"/>
              </a:rPr>
              <a:t>:   "</a:t>
            </a:r>
          </a:p>
          <a:p>
            <a:pPr marL="0" indent="0">
              <a:buNone/>
            </a:pPr>
            <a:r>
              <a:rPr lang="en-US" dirty="0">
                <a:latin typeface="Courier New"/>
                <a:cs typeface="Courier New"/>
              </a:rPr>
              <a:t>             &lt;&lt; host &lt;&lt; "\n\</a:t>
            </a:r>
            <a:r>
              <a:rPr lang="en-US" dirty="0" err="1">
                <a:latin typeface="Courier New"/>
                <a:cs typeface="Courier New"/>
              </a:rPr>
              <a:t>tport</a:t>
            </a:r>
            <a:r>
              <a:rPr lang="en-US" dirty="0">
                <a:latin typeface="Courier New"/>
                <a:cs typeface="Courier New"/>
              </a:rPr>
              <a:t>:   " &lt;&lt; port &lt;&lt; "\n\</a:t>
            </a:r>
            <a:r>
              <a:rPr lang="en-US" dirty="0" err="1">
                <a:latin typeface="Courier New"/>
                <a:cs typeface="Courier New"/>
              </a:rPr>
              <a:t>tpath</a:t>
            </a:r>
            <a:r>
              <a:rPr lang="en-US" dirty="0">
                <a:latin typeface="Courier New"/>
                <a:cs typeface="Courier New"/>
              </a:rPr>
              <a:t>:   " &lt;&lt; path</a:t>
            </a:r>
          </a:p>
          <a:p>
            <a:pPr marL="0" indent="0">
              <a:buNone/>
            </a:pPr>
            <a:r>
              <a:rPr lang="en-US" dirty="0">
                <a:latin typeface="Courier New"/>
                <a:cs typeface="Courier New"/>
              </a:rPr>
              <a:t>             &lt;&lt; "\n\</a:t>
            </a:r>
            <a:r>
              <a:rPr lang="en-US" dirty="0" err="1">
                <a:latin typeface="Courier New"/>
                <a:cs typeface="Courier New"/>
              </a:rPr>
              <a:t>tquery</a:t>
            </a:r>
            <a:r>
              <a:rPr lang="en-US" dirty="0">
                <a:latin typeface="Courier New"/>
                <a:cs typeface="Courier New"/>
              </a:rPr>
              <a:t>:  " &lt;&lt; query &lt;&lt; "\n\</a:t>
            </a:r>
            <a:r>
              <a:rPr lang="en-US" dirty="0" err="1">
                <a:latin typeface="Courier New"/>
                <a:cs typeface="Courier New"/>
              </a:rPr>
              <a:t>tfrag</a:t>
            </a:r>
            <a:r>
              <a:rPr lang="en-US" dirty="0">
                <a:latin typeface="Courier New"/>
                <a:cs typeface="Courier New"/>
              </a:rPr>
              <a:t>:   " &lt;&lt; fragment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return true;</a:t>
            </a:r>
          </a:p>
          <a:p>
            <a:pPr marL="0" indent="0">
              <a:buNone/>
            </a:pPr>
            <a:r>
              <a:rPr lang="en-US" dirty="0">
                <a:latin typeface="Courier New"/>
                <a:cs typeface="Courier New"/>
              </a:rPr>
              <a:t>    } else if (ret == 0) {</a:t>
            </a:r>
          </a:p>
          <a:p>
            <a:pPr marL="0" indent="0">
              <a:buNone/>
            </a:pPr>
            <a:r>
              <a:rPr lang="en-US" dirty="0">
                <a:latin typeface="Courier New"/>
                <a:cs typeface="Courier New"/>
              </a:rPr>
              <a:t>        throw </a:t>
            </a:r>
            <a:r>
              <a:rPr lang="en-US" dirty="0" err="1">
                <a:latin typeface="Courier New"/>
                <a:cs typeface="Courier New"/>
              </a:rPr>
              <a:t>runtime_error</a:t>
            </a:r>
            <a:r>
              <a:rPr lang="en-US" dirty="0">
                <a:latin typeface="Courier New"/>
                <a:cs typeface="Courier New"/>
              </a:rPr>
              <a:t>("Not enough space for regex matches");</a:t>
            </a:r>
          </a:p>
          <a:p>
            <a:pPr marL="0" indent="0">
              <a:buNone/>
            </a:pPr>
            <a:r>
              <a:rPr lang="en-US" dirty="0">
                <a:latin typeface="Courier New"/>
                <a:cs typeface="Courier New"/>
              </a:rPr>
              <a:t>    } else if (ret != PCRE_ERROR_NOMATCH) {</a:t>
            </a:r>
          </a:p>
          <a:p>
            <a:pPr marL="0" indent="0">
              <a:buNone/>
            </a:pPr>
            <a:r>
              <a:rPr lang="en-US" dirty="0">
                <a:latin typeface="Courier New"/>
                <a:cs typeface="Courier New"/>
              </a:rPr>
              <a:t>        throw </a:t>
            </a:r>
            <a:r>
              <a:rPr lang="en-US" dirty="0" err="1">
                <a:latin typeface="Courier New"/>
                <a:cs typeface="Courier New"/>
              </a:rPr>
              <a:t>runtime_error</a:t>
            </a:r>
            <a:r>
              <a:rPr lang="en-US" dirty="0">
                <a:latin typeface="Courier New"/>
                <a:cs typeface="Courier New"/>
              </a:rPr>
              <a:t>(string("Error matching regex: ") + boost::</a:t>
            </a:r>
            <a:r>
              <a:rPr lang="en-US" dirty="0" err="1">
                <a:latin typeface="Courier New"/>
                <a:cs typeface="Courier New"/>
              </a:rPr>
              <a:t>lexical_cast</a:t>
            </a:r>
            <a:r>
              <a:rPr lang="en-US" dirty="0">
                <a:latin typeface="Courier New"/>
                <a:cs typeface="Courier New"/>
              </a:rPr>
              <a:t>&lt;string&gt;(ret));</a:t>
            </a:r>
          </a:p>
          <a:p>
            <a:pPr marL="0" indent="0">
              <a:buNone/>
            </a:pPr>
            <a:r>
              <a:rPr lang="en-US" dirty="0">
                <a:latin typeface="Courier New"/>
                <a:cs typeface="Courier New"/>
              </a:rPr>
              <a:t>    }</a:t>
            </a:r>
          </a:p>
          <a:p>
            <a:pPr marL="0" indent="0">
              <a:buNone/>
            </a:pPr>
            <a:r>
              <a:rPr lang="en-US" dirty="0">
                <a:latin typeface="Courier New"/>
                <a:cs typeface="Courier New"/>
              </a:rPr>
              <a:t>    return false;</a:t>
            </a:r>
          </a:p>
          <a:p>
            <a:pPr marL="0" indent="0">
              <a:buNone/>
            </a:pPr>
            <a:r>
              <a:rPr lang="en-US" dirty="0" smtClean="0">
                <a:latin typeface="Courier New"/>
                <a:cs typeface="Courier New"/>
              </a:rPr>
              <a:t>}</a:t>
            </a:r>
          </a:p>
        </p:txBody>
      </p:sp>
    </p:spTree>
    <p:extLst>
      <p:ext uri="{BB962C8B-B14F-4D97-AF65-F5344CB8AC3E}">
        <p14:creationId xmlns:p14="http://schemas.microsoft.com/office/powerpoint/2010/main" val="219178459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err="1" smtClean="0"/>
              <a:t>PCREcpp</a:t>
            </a:r>
            <a:r>
              <a:rPr lang="en-US" sz="4000" dirty="0" smtClean="0"/>
              <a:t> (C++ wrapper library on PCRE)</a:t>
            </a:r>
            <a:br>
              <a:rPr lang="en-US" sz="4000" dirty="0" smtClean="0"/>
            </a:br>
            <a:r>
              <a:rPr lang="en-US" sz="2700" dirty="0" smtClean="0"/>
              <a:t>pattern matching and grouping</a:t>
            </a:r>
            <a:endParaRPr lang="en-US" sz="2700" dirty="0"/>
          </a:p>
        </p:txBody>
      </p:sp>
      <p:sp>
        <p:nvSpPr>
          <p:cNvPr id="3" name="Content Placeholder 2"/>
          <p:cNvSpPr>
            <a:spLocks noGrp="1"/>
          </p:cNvSpPr>
          <p:nvPr>
            <p:ph idx="1"/>
          </p:nvPr>
        </p:nvSpPr>
        <p:spPr>
          <a:xfrm>
            <a:off x="304800" y="1524000"/>
            <a:ext cx="8610600" cy="5029200"/>
          </a:xfrm>
        </p:spPr>
        <p:txBody>
          <a:bodyPr>
            <a:normAutofit fontScale="32500" lnSpcReduction="20000"/>
          </a:bodyPr>
          <a:lstStyle/>
          <a:p>
            <a:pPr marL="0" indent="0">
              <a:buNone/>
            </a:pPr>
            <a:r>
              <a:rPr lang="en-US" dirty="0" err="1" smtClean="0">
                <a:latin typeface="Courier New"/>
                <a:cs typeface="Courier New"/>
              </a:rPr>
              <a:t>const</a:t>
            </a:r>
            <a:r>
              <a:rPr lang="en-US" dirty="0" smtClean="0">
                <a:latin typeface="Courier New"/>
                <a:cs typeface="Courier New"/>
              </a:rPr>
              <a:t> char* </a:t>
            </a:r>
            <a:r>
              <a:rPr lang="en-US" dirty="0" err="1" smtClean="0">
                <a:latin typeface="Courier New"/>
                <a:cs typeface="Courier New"/>
              </a:rPr>
              <a:t>reStrURL</a:t>
            </a:r>
            <a:r>
              <a:rPr lang="en-US" dirty="0" smtClean="0">
                <a:latin typeface="Courier New"/>
                <a:cs typeface="Courier New"/>
              </a:rPr>
              <a:t> = "(^(([[:alpha:]]+)://)?(([[:</a:t>
            </a:r>
            <a:r>
              <a:rPr lang="en-US" dirty="0" err="1" smtClean="0">
                <a:latin typeface="Courier New"/>
                <a:cs typeface="Courier New"/>
              </a:rPr>
              <a:t>alnum</a:t>
            </a:r>
            <a:r>
              <a:rPr lang="en-US" dirty="0" smtClean="0">
                <a:latin typeface="Courier New"/>
                <a:cs typeface="Courier New"/>
              </a:rPr>
              <a:t>:]][[:</a:t>
            </a:r>
            <a:r>
              <a:rPr lang="en-US" dirty="0" err="1" smtClean="0">
                <a:latin typeface="Courier New"/>
                <a:cs typeface="Courier New"/>
              </a:rPr>
              <a:t>alnum</a:t>
            </a:r>
            <a:r>
              <a:rPr lang="en-US" dirty="0" smtClean="0">
                <a:latin typeface="Courier New"/>
                <a:cs typeface="Courier New"/>
              </a:rPr>
              <a:t>:]_.-]*)(:([[:digit:]]+))?)(/[[:</a:t>
            </a:r>
            <a:r>
              <a:rPr lang="en-US" dirty="0" err="1" smtClean="0">
                <a:latin typeface="Courier New"/>
                <a:cs typeface="Courier New"/>
              </a:rPr>
              <a:t>alnum</a:t>
            </a:r>
            <a:r>
              <a:rPr lang="en-US" dirty="0" smtClean="0">
                <a:latin typeface="Courier New"/>
                <a:cs typeface="Courier New"/>
              </a:rPr>
              <a:t>:]_.%/-]+)([?]([[:</a:t>
            </a:r>
            <a:r>
              <a:rPr lang="en-US" dirty="0" err="1" smtClean="0">
                <a:latin typeface="Courier New"/>
                <a:cs typeface="Courier New"/>
              </a:rPr>
              <a:t>alnum</a:t>
            </a:r>
            <a:r>
              <a:rPr lang="en-US" dirty="0" smtClean="0">
                <a:latin typeface="Courier New"/>
                <a:cs typeface="Courier New"/>
              </a:rPr>
              <a:t>:]_.%/]*))?([#]([[:</a:t>
            </a:r>
            <a:r>
              <a:rPr lang="en-US" dirty="0" err="1" smtClean="0">
                <a:latin typeface="Courier New"/>
                <a:cs typeface="Courier New"/>
              </a:rPr>
              <a:t>alnum</a:t>
            </a:r>
            <a:r>
              <a:rPr lang="en-US" dirty="0" smtClean="0">
                <a:latin typeface="Courier New"/>
                <a:cs typeface="Courier New"/>
              </a:rPr>
              <a:t>:]_.%/]*))?$)";</a:t>
            </a:r>
          </a:p>
          <a:p>
            <a:pPr marL="0" indent="0">
              <a:buNone/>
            </a:pPr>
            <a:r>
              <a:rPr lang="en-US" b="1" dirty="0" err="1">
                <a:latin typeface="Courier New"/>
                <a:cs typeface="Courier New"/>
              </a:rPr>
              <a:t>pcrecpp</a:t>
            </a:r>
            <a:r>
              <a:rPr lang="en-US" b="1" dirty="0">
                <a:latin typeface="Courier New"/>
                <a:cs typeface="Courier New"/>
              </a:rPr>
              <a:t>::RE </a:t>
            </a:r>
            <a:r>
              <a:rPr lang="en-US" b="1" dirty="0" err="1">
                <a:latin typeface="Courier New"/>
                <a:cs typeface="Courier New"/>
              </a:rPr>
              <a:t>recppURL</a:t>
            </a:r>
            <a:r>
              <a:rPr lang="en-US" b="1" dirty="0">
                <a:latin typeface="Courier New"/>
                <a:cs typeface="Courier New"/>
              </a:rPr>
              <a:t>(</a:t>
            </a:r>
            <a:r>
              <a:rPr lang="en-US" b="1" dirty="0" err="1">
                <a:latin typeface="Courier New"/>
                <a:cs typeface="Courier New"/>
              </a:rPr>
              <a:t>reStrURL</a:t>
            </a:r>
            <a:r>
              <a:rPr lang="en-US" b="1" dirty="0">
                <a:latin typeface="Courier New"/>
                <a:cs typeface="Courier New"/>
              </a:rPr>
              <a:t>);</a:t>
            </a:r>
          </a:p>
          <a:p>
            <a:pPr marL="0" indent="0">
              <a:buNone/>
            </a:pPr>
            <a:endParaRPr lang="en-US" dirty="0" smtClean="0">
              <a:latin typeface="Courier New"/>
              <a:cs typeface="Courier New"/>
            </a:endParaRPr>
          </a:p>
          <a:p>
            <a:pPr marL="0" indent="0">
              <a:buNone/>
            </a:pPr>
            <a:r>
              <a:rPr lang="en-US" dirty="0" smtClean="0">
                <a:latin typeface="Courier New"/>
                <a:cs typeface="Courier New"/>
              </a:rPr>
              <a:t>void</a:t>
            </a:r>
            <a:r>
              <a:rPr lang="en-US" dirty="0">
                <a:latin typeface="Courier New"/>
                <a:cs typeface="Courier New"/>
              </a:rPr>
              <a:t>* NONE = NULL;</a:t>
            </a:r>
          </a:p>
          <a:p>
            <a:pPr marL="0" indent="0">
              <a:buNone/>
            </a:pPr>
            <a:endParaRPr lang="en-US" dirty="0">
              <a:latin typeface="Courier New"/>
              <a:cs typeface="Courier New"/>
            </a:endParaRPr>
          </a:p>
          <a:p>
            <a:pPr marL="0" indent="0">
              <a:buNone/>
            </a:pPr>
            <a:r>
              <a:rPr lang="en-US" dirty="0" err="1">
                <a:latin typeface="Courier New"/>
                <a:cs typeface="Courier New"/>
              </a:rPr>
              <a:t>bool</a:t>
            </a:r>
            <a:r>
              <a:rPr lang="en-US" dirty="0">
                <a:latin typeface="Courier New"/>
                <a:cs typeface="Courier New"/>
              </a:rPr>
              <a:t> </a:t>
            </a:r>
            <a:r>
              <a:rPr lang="en-US" dirty="0" err="1">
                <a:latin typeface="Courier New"/>
                <a:cs typeface="Courier New"/>
              </a:rPr>
              <a:t>cppMatchURL</a:t>
            </a:r>
            <a:r>
              <a:rPr lang="en-US" dirty="0">
                <a:latin typeface="Courier New"/>
                <a:cs typeface="Courier New"/>
              </a:rPr>
              <a:t>(</a:t>
            </a:r>
            <a:r>
              <a:rPr lang="en-US" dirty="0" err="1">
                <a:latin typeface="Courier New"/>
                <a:cs typeface="Courier New"/>
              </a:rPr>
              <a:t>const</a:t>
            </a:r>
            <a:r>
              <a:rPr lang="en-US" dirty="0">
                <a:latin typeface="Courier New"/>
                <a:cs typeface="Courier New"/>
              </a:rPr>
              <a:t> string&amp; </a:t>
            </a:r>
            <a:r>
              <a:rPr lang="en-US" dirty="0" err="1">
                <a:latin typeface="Courier New"/>
                <a:cs typeface="Courier New"/>
              </a:rPr>
              <a:t>url</a:t>
            </a:r>
            <a:r>
              <a:rPr lang="en-US" dirty="0">
                <a:latin typeface="Courier New"/>
                <a:cs typeface="Courier New"/>
              </a:rPr>
              <a:t>)</a:t>
            </a:r>
          </a:p>
          <a:p>
            <a:pPr marL="0" indent="0">
              <a:buNone/>
            </a:pPr>
            <a:r>
              <a:rPr lang="en-US" dirty="0">
                <a:latin typeface="Courier New"/>
                <a:cs typeface="Courier New"/>
              </a:rPr>
              <a:t>{</a:t>
            </a:r>
          </a:p>
          <a:p>
            <a:pPr marL="0" indent="0">
              <a:buNone/>
            </a:pPr>
            <a:r>
              <a:rPr lang="en-US" dirty="0">
                <a:latin typeface="Courier New"/>
                <a:cs typeface="Courier New"/>
              </a:rPr>
              <a:t>    string scheme;</a:t>
            </a:r>
          </a:p>
          <a:p>
            <a:pPr marL="0" indent="0">
              <a:buNone/>
            </a:pPr>
            <a:r>
              <a:rPr lang="en-US" dirty="0">
                <a:latin typeface="Courier New"/>
                <a:cs typeface="Courier New"/>
              </a:rPr>
              <a:t>    string host;</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port = 0;</a:t>
            </a:r>
          </a:p>
          <a:p>
            <a:pPr marL="0" indent="0">
              <a:buNone/>
            </a:pPr>
            <a:r>
              <a:rPr lang="en-US" dirty="0">
                <a:latin typeface="Courier New"/>
                <a:cs typeface="Courier New"/>
              </a:rPr>
              <a:t>    string path;</a:t>
            </a:r>
          </a:p>
          <a:p>
            <a:pPr marL="0" indent="0">
              <a:buNone/>
            </a:pPr>
            <a:r>
              <a:rPr lang="en-US" dirty="0">
                <a:latin typeface="Courier New"/>
                <a:cs typeface="Courier New"/>
              </a:rPr>
              <a:t>    string query;</a:t>
            </a:r>
          </a:p>
          <a:p>
            <a:pPr marL="0" indent="0">
              <a:buNone/>
            </a:pPr>
            <a:r>
              <a:rPr lang="en-US" dirty="0">
                <a:latin typeface="Courier New"/>
                <a:cs typeface="Courier New"/>
              </a:rPr>
              <a:t>    string fragment;</a:t>
            </a:r>
          </a:p>
          <a:p>
            <a:pPr marL="0" indent="0">
              <a:buNone/>
            </a:pPr>
            <a:endParaRPr lang="en-US" dirty="0">
              <a:latin typeface="Courier New"/>
              <a:cs typeface="Courier New"/>
            </a:endParaRPr>
          </a:p>
          <a:p>
            <a:pPr marL="0" indent="0">
              <a:buNone/>
            </a:pPr>
            <a:r>
              <a:rPr lang="en-US" dirty="0">
                <a:latin typeface="Courier New"/>
                <a:cs typeface="Courier New"/>
              </a:rPr>
              <a:t>    if (</a:t>
            </a:r>
            <a:r>
              <a:rPr lang="en-US" b="1" dirty="0" err="1">
                <a:latin typeface="Courier New"/>
                <a:cs typeface="Courier New"/>
              </a:rPr>
              <a:t>recppURL.FullMatch</a:t>
            </a:r>
            <a:r>
              <a:rPr lang="en-US" b="1" dirty="0">
                <a:latin typeface="Courier New"/>
                <a:cs typeface="Courier New"/>
              </a:rPr>
              <a:t>(</a:t>
            </a:r>
            <a:r>
              <a:rPr lang="en-US" b="1" dirty="0" err="1">
                <a:latin typeface="Courier New"/>
                <a:cs typeface="Courier New"/>
              </a:rPr>
              <a:t>url</a:t>
            </a:r>
            <a:r>
              <a:rPr lang="en-US" b="1" dirty="0">
                <a:latin typeface="Courier New"/>
                <a:cs typeface="Courier New"/>
              </a:rPr>
              <a:t>, NONE, NONE, &amp;scheme, NONE, &amp;host, NONE,</a:t>
            </a:r>
          </a:p>
          <a:p>
            <a:pPr marL="0" indent="0">
              <a:buNone/>
            </a:pPr>
            <a:r>
              <a:rPr lang="en-US" b="1" dirty="0">
                <a:latin typeface="Courier New"/>
                <a:cs typeface="Courier New"/>
              </a:rPr>
              <a:t>                           &amp;port, &amp;path, NONE, &amp;query, NONE, &amp;fragment)</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t>
            </a:r>
            <a:r>
              <a:rPr lang="en-US" dirty="0" err="1">
                <a:latin typeface="Courier New"/>
                <a:cs typeface="Courier New"/>
              </a:rPr>
              <a:t>nURL</a:t>
            </a:r>
            <a:r>
              <a:rPr lang="en-US" dirty="0">
                <a:latin typeface="Courier New"/>
                <a:cs typeface="Courier New"/>
              </a:rPr>
              <a:t>: " &lt;&lt; </a:t>
            </a:r>
            <a:r>
              <a:rPr lang="en-US" dirty="0" err="1">
                <a:latin typeface="Courier New"/>
                <a:cs typeface="Courier New"/>
              </a:rPr>
              <a:t>url</a:t>
            </a:r>
            <a:r>
              <a:rPr lang="en-US" dirty="0">
                <a:latin typeface="Courier New"/>
                <a:cs typeface="Courier New"/>
              </a:rPr>
              <a:t> &lt;&lt; "\n\</a:t>
            </a:r>
            <a:r>
              <a:rPr lang="en-US" dirty="0" err="1">
                <a:latin typeface="Courier New"/>
                <a:cs typeface="Courier New"/>
              </a:rPr>
              <a:t>tscheme</a:t>
            </a:r>
            <a:r>
              <a:rPr lang="en-US" dirty="0">
                <a:latin typeface="Courier New"/>
                <a:cs typeface="Courier New"/>
              </a:rPr>
              <a:t>: " &lt;&lt; scheme &lt;&lt; "\n\</a:t>
            </a:r>
            <a:r>
              <a:rPr lang="en-US" dirty="0" err="1">
                <a:latin typeface="Courier New"/>
                <a:cs typeface="Courier New"/>
              </a:rPr>
              <a:t>thost</a:t>
            </a:r>
            <a:r>
              <a:rPr lang="en-US" dirty="0">
                <a:latin typeface="Courier New"/>
                <a:cs typeface="Courier New"/>
              </a:rPr>
              <a:t>:   "</a:t>
            </a:r>
          </a:p>
          <a:p>
            <a:pPr marL="0" indent="0">
              <a:buNone/>
            </a:pPr>
            <a:r>
              <a:rPr lang="en-US" dirty="0">
                <a:latin typeface="Courier New"/>
                <a:cs typeface="Courier New"/>
              </a:rPr>
              <a:t>             &lt;&lt; host &lt;&lt; "\n\</a:t>
            </a:r>
            <a:r>
              <a:rPr lang="en-US" dirty="0" err="1">
                <a:latin typeface="Courier New"/>
                <a:cs typeface="Courier New"/>
              </a:rPr>
              <a:t>tport</a:t>
            </a:r>
            <a:r>
              <a:rPr lang="en-US" dirty="0">
                <a:latin typeface="Courier New"/>
                <a:cs typeface="Courier New"/>
              </a:rPr>
              <a:t>:   " &lt;&lt; port &lt;&lt; "\n\</a:t>
            </a:r>
            <a:r>
              <a:rPr lang="en-US" dirty="0" err="1">
                <a:latin typeface="Courier New"/>
                <a:cs typeface="Courier New"/>
              </a:rPr>
              <a:t>tpath</a:t>
            </a:r>
            <a:r>
              <a:rPr lang="en-US" dirty="0">
                <a:latin typeface="Courier New"/>
                <a:cs typeface="Courier New"/>
              </a:rPr>
              <a:t>:   " &lt;&lt; path</a:t>
            </a:r>
          </a:p>
          <a:p>
            <a:pPr marL="0" indent="0">
              <a:buNone/>
            </a:pPr>
            <a:r>
              <a:rPr lang="en-US" dirty="0">
                <a:latin typeface="Courier New"/>
                <a:cs typeface="Courier New"/>
              </a:rPr>
              <a:t>             &lt;&lt; "\n\</a:t>
            </a:r>
            <a:r>
              <a:rPr lang="en-US" dirty="0" err="1">
                <a:latin typeface="Courier New"/>
                <a:cs typeface="Courier New"/>
              </a:rPr>
              <a:t>tquery</a:t>
            </a:r>
            <a:r>
              <a:rPr lang="en-US" dirty="0">
                <a:latin typeface="Courier New"/>
                <a:cs typeface="Courier New"/>
              </a:rPr>
              <a:t>:  " &lt;&lt; query &lt;&lt; "\n\</a:t>
            </a:r>
            <a:r>
              <a:rPr lang="en-US" dirty="0" err="1">
                <a:latin typeface="Courier New"/>
                <a:cs typeface="Courier New"/>
              </a:rPr>
              <a:t>tfrag</a:t>
            </a:r>
            <a:r>
              <a:rPr lang="en-US" dirty="0">
                <a:latin typeface="Courier New"/>
                <a:cs typeface="Courier New"/>
              </a:rPr>
              <a:t>:   " &lt;&lt; fragment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return true;</a:t>
            </a:r>
          </a:p>
          <a:p>
            <a:pPr marL="0" indent="0">
              <a:buNone/>
            </a:pPr>
            <a:r>
              <a:rPr lang="en-US" dirty="0">
                <a:latin typeface="Courier New"/>
                <a:cs typeface="Courier New"/>
              </a:rPr>
              <a:t>    }</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"No match for " &lt;&lt; </a:t>
            </a:r>
            <a:r>
              <a:rPr lang="en-US" dirty="0" err="1">
                <a:latin typeface="Courier New"/>
                <a:cs typeface="Courier New"/>
              </a:rPr>
              <a:t>url</a:t>
            </a:r>
            <a:r>
              <a:rPr lang="en-US" dirty="0">
                <a:latin typeface="Courier New"/>
                <a:cs typeface="Courier New"/>
              </a:rPr>
              <a:t>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return false;</a:t>
            </a:r>
          </a:p>
          <a:p>
            <a:pPr marL="0" indent="0">
              <a:buNone/>
            </a:pPr>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217737518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boost::regex and std::regex</a:t>
            </a:r>
            <a:br>
              <a:rPr lang="en-US" dirty="0" smtClean="0"/>
            </a:br>
            <a:r>
              <a:rPr lang="en-US" sz="2700" dirty="0" smtClean="0"/>
              <a:t>pattern matching and grouping</a:t>
            </a:r>
            <a:endParaRPr lang="en-US" sz="2700" dirty="0"/>
          </a:p>
        </p:txBody>
      </p:sp>
      <p:sp>
        <p:nvSpPr>
          <p:cNvPr id="3" name="Content Placeholder 2"/>
          <p:cNvSpPr>
            <a:spLocks noGrp="1"/>
          </p:cNvSpPr>
          <p:nvPr>
            <p:ph idx="1"/>
          </p:nvPr>
        </p:nvSpPr>
        <p:spPr>
          <a:xfrm>
            <a:off x="304800" y="1524000"/>
            <a:ext cx="8610600" cy="5029200"/>
          </a:xfrm>
        </p:spPr>
        <p:txBody>
          <a:bodyPr>
            <a:normAutofit fontScale="40000" lnSpcReduction="20000"/>
          </a:bodyPr>
          <a:lstStyle/>
          <a:p>
            <a:pPr marL="0" indent="0">
              <a:buNone/>
            </a:pPr>
            <a:r>
              <a:rPr lang="en-US" dirty="0">
                <a:latin typeface="Courier New"/>
                <a:cs typeface="Courier New"/>
              </a:rPr>
              <a:t>string </a:t>
            </a:r>
            <a:r>
              <a:rPr lang="en-US" dirty="0" err="1">
                <a:latin typeface="Courier New"/>
                <a:cs typeface="Courier New"/>
              </a:rPr>
              <a:t>reStrURL</a:t>
            </a:r>
            <a:r>
              <a:rPr lang="en-US" dirty="0">
                <a:latin typeface="Courier New"/>
                <a:cs typeface="Courier New"/>
              </a:rPr>
              <a:t> = "(^(([[:alpha:]]+)://)?(([[:</a:t>
            </a:r>
            <a:r>
              <a:rPr lang="en-US" dirty="0" err="1">
                <a:latin typeface="Courier New"/>
                <a:cs typeface="Courier New"/>
              </a:rPr>
              <a:t>alnum</a:t>
            </a:r>
            <a:r>
              <a:rPr lang="en-US" dirty="0">
                <a:latin typeface="Courier New"/>
                <a:cs typeface="Courier New"/>
              </a:rPr>
              <a:t>:]][[:w:].-]*)(:([[:digit:]]+))?)(/[[:w:].%/-]+)([?]([[:w:].%/]*))?([#]([[:w:].%/]*))?$)";</a:t>
            </a:r>
          </a:p>
          <a:p>
            <a:pPr marL="0" indent="0">
              <a:buNone/>
            </a:pPr>
            <a:r>
              <a:rPr lang="en-US" b="1" dirty="0">
                <a:latin typeface="Courier New"/>
                <a:cs typeface="Courier New"/>
              </a:rPr>
              <a:t>regex </a:t>
            </a:r>
            <a:r>
              <a:rPr lang="en-US" b="1" dirty="0" err="1">
                <a:latin typeface="Courier New"/>
                <a:cs typeface="Courier New"/>
              </a:rPr>
              <a:t>reURL</a:t>
            </a:r>
            <a:r>
              <a:rPr lang="en-US" b="1" dirty="0">
                <a:latin typeface="Courier New"/>
                <a:cs typeface="Courier New"/>
              </a:rPr>
              <a:t>(</a:t>
            </a:r>
            <a:r>
              <a:rPr lang="en-US" b="1" dirty="0" err="1">
                <a:latin typeface="Courier New"/>
                <a:cs typeface="Courier New"/>
              </a:rPr>
              <a:t>reStrURL</a:t>
            </a:r>
            <a:r>
              <a:rPr lang="en-US" b="1" dirty="0">
                <a:latin typeface="Courier New"/>
                <a:cs typeface="Courier New"/>
              </a:rPr>
              <a:t>);</a:t>
            </a:r>
          </a:p>
          <a:p>
            <a:pPr marL="0" indent="0">
              <a:buNone/>
            </a:pPr>
            <a:endParaRPr lang="en-US" dirty="0">
              <a:latin typeface="Courier New"/>
              <a:cs typeface="Courier New"/>
            </a:endParaRPr>
          </a:p>
          <a:p>
            <a:pPr marL="0" indent="0">
              <a:buNone/>
            </a:pPr>
            <a:r>
              <a:rPr lang="en-US" dirty="0" err="1">
                <a:latin typeface="Courier New"/>
                <a:cs typeface="Courier New"/>
              </a:rPr>
              <a:t>bool</a:t>
            </a:r>
            <a:r>
              <a:rPr lang="en-US" dirty="0">
                <a:latin typeface="Courier New"/>
                <a:cs typeface="Courier New"/>
              </a:rPr>
              <a:t> </a:t>
            </a:r>
            <a:r>
              <a:rPr lang="en-US" dirty="0" err="1">
                <a:latin typeface="Courier New"/>
                <a:cs typeface="Courier New"/>
              </a:rPr>
              <a:t>matchURL</a:t>
            </a:r>
            <a:r>
              <a:rPr lang="en-US" dirty="0">
                <a:latin typeface="Courier New"/>
                <a:cs typeface="Courier New"/>
              </a:rPr>
              <a:t>(</a:t>
            </a:r>
            <a:r>
              <a:rPr lang="en-US" dirty="0" err="1">
                <a:latin typeface="Courier New"/>
                <a:cs typeface="Courier New"/>
              </a:rPr>
              <a:t>const</a:t>
            </a:r>
            <a:r>
              <a:rPr lang="en-US" dirty="0">
                <a:latin typeface="Courier New"/>
                <a:cs typeface="Courier New"/>
              </a:rPr>
              <a:t> string&amp; </a:t>
            </a:r>
            <a:r>
              <a:rPr lang="en-US" dirty="0" err="1">
                <a:latin typeface="Courier New"/>
                <a:cs typeface="Courier New"/>
              </a:rPr>
              <a:t>url</a:t>
            </a:r>
            <a:r>
              <a:rPr lang="en-US" dirty="0">
                <a:latin typeface="Courier New"/>
                <a:cs typeface="Courier New"/>
              </a:rPr>
              <a:t>) {</a:t>
            </a:r>
          </a:p>
          <a:p>
            <a:pPr marL="0" indent="0">
              <a:buNone/>
            </a:pPr>
            <a:r>
              <a:rPr lang="en-US" dirty="0">
                <a:latin typeface="Courier New"/>
                <a:cs typeface="Courier New"/>
              </a:rPr>
              <a:t>    </a:t>
            </a:r>
            <a:r>
              <a:rPr lang="en-US" dirty="0" err="1">
                <a:latin typeface="Courier New"/>
                <a:cs typeface="Courier New"/>
              </a:rPr>
              <a:t>smatch</a:t>
            </a:r>
            <a:r>
              <a:rPr lang="en-US" dirty="0">
                <a:latin typeface="Courier New"/>
                <a:cs typeface="Courier New"/>
              </a:rPr>
              <a:t> matches;</a:t>
            </a:r>
          </a:p>
          <a:p>
            <a:pPr marL="0" indent="0">
              <a:buNone/>
            </a:pPr>
            <a:r>
              <a:rPr lang="en-US" dirty="0">
                <a:latin typeface="Courier New"/>
                <a:cs typeface="Courier New"/>
              </a:rPr>
              <a:t>    if (</a:t>
            </a:r>
            <a:r>
              <a:rPr lang="en-US" b="1" dirty="0" err="1">
                <a:latin typeface="Courier New"/>
                <a:cs typeface="Courier New"/>
              </a:rPr>
              <a:t>regex_match</a:t>
            </a:r>
            <a:r>
              <a:rPr lang="en-US" b="1" dirty="0">
                <a:latin typeface="Courier New"/>
                <a:cs typeface="Courier New"/>
              </a:rPr>
              <a:t>(</a:t>
            </a:r>
            <a:r>
              <a:rPr lang="en-US" b="1" dirty="0" err="1">
                <a:latin typeface="Courier New"/>
                <a:cs typeface="Courier New"/>
              </a:rPr>
              <a:t>url</a:t>
            </a:r>
            <a:r>
              <a:rPr lang="en-US" b="1" dirty="0">
                <a:latin typeface="Courier New"/>
                <a:cs typeface="Courier New"/>
              </a:rPr>
              <a:t>, matches, </a:t>
            </a:r>
            <a:r>
              <a:rPr lang="en-US" b="1" dirty="0" err="1">
                <a:latin typeface="Courier New"/>
                <a:cs typeface="Courier New"/>
              </a:rPr>
              <a:t>reURL</a:t>
            </a:r>
            <a:r>
              <a:rPr lang="en-US" b="1" dirty="0">
                <a:latin typeface="Courier New"/>
                <a:cs typeface="Courier New"/>
              </a:rPr>
              <a:t>)</a:t>
            </a:r>
            <a:r>
              <a:rPr lang="en-US" dirty="0">
                <a:latin typeface="Courier New"/>
                <a:cs typeface="Courier New"/>
              </a:rPr>
              <a:t>) {</a:t>
            </a:r>
          </a:p>
          <a:p>
            <a:pPr marL="0" indent="0">
              <a:buNone/>
            </a:pPr>
            <a:r>
              <a:rPr lang="en-US" dirty="0">
                <a:latin typeface="Courier New"/>
                <a:cs typeface="Courier New"/>
              </a:rPr>
              <a:t>        string scheme = matches[3];</a:t>
            </a:r>
          </a:p>
          <a:p>
            <a:pPr marL="0" indent="0">
              <a:buNone/>
            </a:pPr>
            <a:r>
              <a:rPr lang="en-US" dirty="0">
                <a:latin typeface="Courier New"/>
                <a:cs typeface="Courier New"/>
              </a:rPr>
              <a:t>        string host = matches[5];</a:t>
            </a:r>
          </a:p>
          <a:p>
            <a:pPr marL="0" indent="0">
              <a:buNone/>
            </a:pPr>
            <a:r>
              <a:rPr lang="en-US" dirty="0">
                <a:latin typeface="Courier New"/>
                <a:cs typeface="Courier New"/>
              </a:rPr>
              <a:t>        string port = matches[7];</a:t>
            </a:r>
          </a:p>
          <a:p>
            <a:pPr marL="0" indent="0">
              <a:buNone/>
            </a:pPr>
            <a:r>
              <a:rPr lang="en-US" dirty="0">
                <a:latin typeface="Courier New"/>
                <a:cs typeface="Courier New"/>
              </a:rPr>
              <a:t>        string path= matches[8];</a:t>
            </a:r>
          </a:p>
          <a:p>
            <a:pPr marL="0" indent="0">
              <a:buNone/>
            </a:pPr>
            <a:r>
              <a:rPr lang="en-US" dirty="0">
                <a:latin typeface="Courier New"/>
                <a:cs typeface="Courier New"/>
              </a:rPr>
              <a:t>        string query = matches[10];</a:t>
            </a:r>
          </a:p>
          <a:p>
            <a:pPr marL="0" indent="0">
              <a:buNone/>
            </a:pPr>
            <a:r>
              <a:rPr lang="en-US" dirty="0">
                <a:latin typeface="Courier New"/>
                <a:cs typeface="Courier New"/>
              </a:rPr>
              <a:t>        string fragment = matches[12];</a:t>
            </a:r>
          </a:p>
          <a:p>
            <a:pPr marL="0" indent="0">
              <a:buNone/>
            </a:pPr>
            <a:endParaRPr lang="en-US" dirty="0">
              <a:latin typeface="Courier New"/>
              <a:cs typeface="Courier New"/>
            </a:endParaRP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t>
            </a:r>
            <a:r>
              <a:rPr lang="en-US" dirty="0" err="1">
                <a:latin typeface="Courier New"/>
                <a:cs typeface="Courier New"/>
              </a:rPr>
              <a:t>nURL</a:t>
            </a:r>
            <a:r>
              <a:rPr lang="en-US" dirty="0">
                <a:latin typeface="Courier New"/>
                <a:cs typeface="Courier New"/>
              </a:rPr>
              <a:t>: " &lt;&lt; </a:t>
            </a:r>
            <a:r>
              <a:rPr lang="en-US" dirty="0" err="1">
                <a:latin typeface="Courier New"/>
                <a:cs typeface="Courier New"/>
              </a:rPr>
              <a:t>url</a:t>
            </a:r>
            <a:r>
              <a:rPr lang="en-US" dirty="0">
                <a:latin typeface="Courier New"/>
                <a:cs typeface="Courier New"/>
              </a:rPr>
              <a:t> &lt;&lt; "\n\</a:t>
            </a:r>
            <a:r>
              <a:rPr lang="en-US" dirty="0" err="1">
                <a:latin typeface="Courier New"/>
                <a:cs typeface="Courier New"/>
              </a:rPr>
              <a:t>tscheme</a:t>
            </a:r>
            <a:r>
              <a:rPr lang="en-US" dirty="0">
                <a:latin typeface="Courier New"/>
                <a:cs typeface="Courier New"/>
              </a:rPr>
              <a:t>: " &lt;&lt; scheme &lt;&lt; "\n\</a:t>
            </a:r>
            <a:r>
              <a:rPr lang="en-US" dirty="0" err="1">
                <a:latin typeface="Courier New"/>
                <a:cs typeface="Courier New"/>
              </a:rPr>
              <a:t>thost</a:t>
            </a:r>
            <a:r>
              <a:rPr lang="en-US" dirty="0">
                <a:latin typeface="Courier New"/>
                <a:cs typeface="Courier New"/>
              </a:rPr>
              <a:t>:   "</a:t>
            </a:r>
          </a:p>
          <a:p>
            <a:pPr marL="0" indent="0">
              <a:buNone/>
            </a:pPr>
            <a:r>
              <a:rPr lang="en-US" dirty="0">
                <a:latin typeface="Courier New"/>
                <a:cs typeface="Courier New"/>
              </a:rPr>
              <a:t>             &lt;&lt; host &lt;&lt; "\n\</a:t>
            </a:r>
            <a:r>
              <a:rPr lang="en-US" dirty="0" err="1">
                <a:latin typeface="Courier New"/>
                <a:cs typeface="Courier New"/>
              </a:rPr>
              <a:t>tport</a:t>
            </a:r>
            <a:r>
              <a:rPr lang="en-US" dirty="0">
                <a:latin typeface="Courier New"/>
                <a:cs typeface="Courier New"/>
              </a:rPr>
              <a:t>:   " &lt;&lt; port &lt;&lt; "\n\</a:t>
            </a:r>
            <a:r>
              <a:rPr lang="en-US" dirty="0" err="1">
                <a:latin typeface="Courier New"/>
                <a:cs typeface="Courier New"/>
              </a:rPr>
              <a:t>tpath</a:t>
            </a:r>
            <a:r>
              <a:rPr lang="en-US" dirty="0">
                <a:latin typeface="Courier New"/>
                <a:cs typeface="Courier New"/>
              </a:rPr>
              <a:t>:   " &lt;&lt; path</a:t>
            </a:r>
          </a:p>
          <a:p>
            <a:pPr marL="0" indent="0">
              <a:buNone/>
            </a:pPr>
            <a:r>
              <a:rPr lang="en-US" dirty="0">
                <a:latin typeface="Courier New"/>
                <a:cs typeface="Courier New"/>
              </a:rPr>
              <a:t>             &lt;&lt; "\n\</a:t>
            </a:r>
            <a:r>
              <a:rPr lang="en-US" dirty="0" err="1">
                <a:latin typeface="Courier New"/>
                <a:cs typeface="Courier New"/>
              </a:rPr>
              <a:t>tquery</a:t>
            </a:r>
            <a:r>
              <a:rPr lang="en-US" dirty="0">
                <a:latin typeface="Courier New"/>
                <a:cs typeface="Courier New"/>
              </a:rPr>
              <a:t>:  " &lt;&lt; query &lt;&lt; "\n\</a:t>
            </a:r>
            <a:r>
              <a:rPr lang="en-US" dirty="0" err="1">
                <a:latin typeface="Courier New"/>
                <a:cs typeface="Courier New"/>
              </a:rPr>
              <a:t>tfrag</a:t>
            </a:r>
            <a:r>
              <a:rPr lang="en-US" dirty="0">
                <a:latin typeface="Courier New"/>
                <a:cs typeface="Courier New"/>
              </a:rPr>
              <a:t>:   " &lt;&lt; fragment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return true;</a:t>
            </a:r>
          </a:p>
          <a:p>
            <a:pPr marL="0" indent="0">
              <a:buNone/>
            </a:pPr>
            <a:r>
              <a:rPr lang="en-US" dirty="0">
                <a:latin typeface="Courier New"/>
                <a:cs typeface="Courier New"/>
              </a:rPr>
              <a:t>    }</a:t>
            </a:r>
          </a:p>
          <a:p>
            <a:pPr marL="0" indent="0">
              <a:buNone/>
            </a:pPr>
            <a:r>
              <a:rPr lang="en-US" dirty="0">
                <a:latin typeface="Courier New"/>
                <a:cs typeface="Courier New"/>
              </a:rPr>
              <a:t>    return false;</a:t>
            </a:r>
          </a:p>
          <a:p>
            <a:pPr marL="0" indent="0">
              <a:buNone/>
            </a:pPr>
            <a:r>
              <a:rPr lang="en-US" dirty="0">
                <a:latin typeface="Courier New"/>
                <a:cs typeface="Courier New"/>
              </a:rPr>
              <a:t>}</a:t>
            </a:r>
            <a:endParaRPr lang="en-US" dirty="0" smtClean="0">
              <a:latin typeface="Courier New"/>
              <a:cs typeface="Courier New"/>
            </a:endParaRPr>
          </a:p>
        </p:txBody>
      </p:sp>
    </p:spTree>
    <p:extLst>
      <p:ext uri="{BB962C8B-B14F-4D97-AF65-F5344CB8AC3E}">
        <p14:creationId xmlns:p14="http://schemas.microsoft.com/office/powerpoint/2010/main" val="16766925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Cool Boost Libraries We Like</a:t>
            </a:r>
            <a:endParaRPr lang="en-US" dirty="0"/>
          </a:p>
        </p:txBody>
      </p:sp>
      <p:sp>
        <p:nvSpPr>
          <p:cNvPr id="3" name="Content Placeholder 2"/>
          <p:cNvSpPr>
            <a:spLocks noGrp="1"/>
          </p:cNvSpPr>
          <p:nvPr>
            <p:ph idx="1"/>
          </p:nvPr>
        </p:nvSpPr>
        <p:spPr/>
        <p:txBody>
          <a:bodyPr/>
          <a:lstStyle/>
          <a:p>
            <a:r>
              <a:rPr lang="en-US" dirty="0"/>
              <a:t>m</a:t>
            </a:r>
            <a:r>
              <a:rPr lang="en-US" dirty="0" smtClean="0"/>
              <a:t>ulti_index_container</a:t>
            </a:r>
          </a:p>
          <a:p>
            <a:r>
              <a:rPr lang="en-US" dirty="0" smtClean="0"/>
              <a:t>string processing</a:t>
            </a:r>
          </a:p>
          <a:p>
            <a:r>
              <a:rPr lang="en-US" dirty="0" err="1" smtClean="0"/>
              <a:t>asio</a:t>
            </a:r>
            <a:endParaRPr lang="en-US" dirty="0"/>
          </a:p>
        </p:txBody>
      </p:sp>
    </p:spTree>
    <p:extLst>
      <p:ext uri="{BB962C8B-B14F-4D97-AF65-F5344CB8AC3E}">
        <p14:creationId xmlns:p14="http://schemas.microsoft.com/office/powerpoint/2010/main" val="27662650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PCREcpp</a:t>
            </a:r>
            <a:r>
              <a:rPr lang="en-US" dirty="0" smtClean="0"/>
              <a:t> (C++ wrapper library)</a:t>
            </a:r>
            <a:br>
              <a:rPr lang="en-US" dirty="0" smtClean="0"/>
            </a:br>
            <a:r>
              <a:rPr lang="en-US" sz="2700" dirty="0" smtClean="0"/>
              <a:t>regex replace</a:t>
            </a:r>
            <a:endParaRPr lang="en-US" sz="2700" dirty="0"/>
          </a:p>
        </p:txBody>
      </p:sp>
      <p:sp>
        <p:nvSpPr>
          <p:cNvPr id="3" name="Content Placeholder 2"/>
          <p:cNvSpPr>
            <a:spLocks noGrp="1"/>
          </p:cNvSpPr>
          <p:nvPr>
            <p:ph idx="1"/>
          </p:nvPr>
        </p:nvSpPr>
        <p:spPr>
          <a:xfrm>
            <a:off x="304800" y="1524000"/>
            <a:ext cx="8610600" cy="5029200"/>
          </a:xfrm>
        </p:spPr>
        <p:txBody>
          <a:bodyPr>
            <a:normAutofit/>
          </a:bodyPr>
          <a:lstStyle/>
          <a:p>
            <a:pPr marL="0" indent="0">
              <a:buNone/>
            </a:pPr>
            <a:r>
              <a:rPr lang="en-US" sz="2100" dirty="0">
                <a:latin typeface="Courier New"/>
                <a:cs typeface="Courier New"/>
              </a:rPr>
              <a:t>void </a:t>
            </a:r>
            <a:r>
              <a:rPr lang="en-US" sz="2100" dirty="0" err="1">
                <a:latin typeface="Courier New"/>
                <a:cs typeface="Courier New"/>
              </a:rPr>
              <a:t>cppReplace</a:t>
            </a:r>
            <a:r>
              <a:rPr lang="en-US" sz="2100" dirty="0">
                <a:latin typeface="Courier New"/>
                <a:cs typeface="Courier New"/>
              </a:rPr>
              <a:t>() {</a:t>
            </a:r>
          </a:p>
          <a:p>
            <a:pPr marL="0" indent="0">
              <a:buNone/>
            </a:pPr>
            <a:r>
              <a:rPr lang="en-US" sz="2100" b="1" dirty="0">
                <a:latin typeface="Courier New"/>
                <a:cs typeface="Courier New"/>
              </a:rPr>
              <a:t>    </a:t>
            </a:r>
            <a:r>
              <a:rPr lang="en-US" sz="2100" b="1" dirty="0" err="1">
                <a:latin typeface="Courier New"/>
                <a:cs typeface="Courier New"/>
              </a:rPr>
              <a:t>pcrecpp</a:t>
            </a:r>
            <a:r>
              <a:rPr lang="en-US" sz="2100" b="1" dirty="0">
                <a:latin typeface="Courier New"/>
                <a:cs typeface="Courier New"/>
              </a:rPr>
              <a:t>::</a:t>
            </a:r>
            <a:r>
              <a:rPr lang="en-US" sz="2100" b="1" dirty="0" smtClean="0">
                <a:latin typeface="Courier New"/>
                <a:cs typeface="Courier New"/>
              </a:rPr>
              <a:t>RE re</a:t>
            </a:r>
            <a:r>
              <a:rPr lang="en-US" sz="2100" b="1" dirty="0">
                <a:latin typeface="Courier New"/>
                <a:cs typeface="Courier New"/>
              </a:rPr>
              <a:t>("%23([[:digit:]]+)");</a:t>
            </a:r>
          </a:p>
          <a:p>
            <a:pPr marL="0" indent="0">
              <a:buNone/>
            </a:pPr>
            <a:r>
              <a:rPr lang="en-US" sz="2100" dirty="0">
                <a:latin typeface="Courier New"/>
                <a:cs typeface="Courier New"/>
              </a:rPr>
              <a:t>    string s </a:t>
            </a:r>
            <a:r>
              <a:rPr lang="en-US" sz="2100" dirty="0" smtClean="0">
                <a:latin typeface="Courier New"/>
                <a:cs typeface="Courier New"/>
              </a:rPr>
              <a:t>= "</a:t>
            </a:r>
            <a:r>
              <a:rPr lang="en-US" sz="2100" dirty="0" err="1">
                <a:latin typeface="Courier New"/>
                <a:cs typeface="Courier New"/>
              </a:rPr>
              <a:t>foo.com</a:t>
            </a:r>
            <a:r>
              <a:rPr lang="en-US" sz="2100" dirty="0">
                <a:latin typeface="Courier New"/>
                <a:cs typeface="Courier New"/>
              </a:rPr>
              <a:t>/a/%2342/%243b/%2399/c";</a:t>
            </a:r>
          </a:p>
          <a:p>
            <a:pPr marL="0" indent="0">
              <a:buNone/>
            </a:pPr>
            <a:r>
              <a:rPr lang="en-US" sz="2100" b="1" dirty="0">
                <a:latin typeface="Courier New"/>
                <a:cs typeface="Courier New"/>
              </a:rPr>
              <a:t>    </a:t>
            </a:r>
            <a:r>
              <a:rPr lang="en-US" sz="2100" b="1" dirty="0" err="1">
                <a:latin typeface="Courier New"/>
                <a:cs typeface="Courier New"/>
              </a:rPr>
              <a:t>re.GlobalReplace</a:t>
            </a:r>
            <a:r>
              <a:rPr lang="en-US" sz="2100" b="1" dirty="0" smtClean="0">
                <a:latin typeface="Courier New"/>
                <a:cs typeface="Courier New"/>
              </a:rPr>
              <a:t>("</a:t>
            </a:r>
            <a:r>
              <a:rPr lang="en-US" sz="2100" b="1" dirty="0">
                <a:latin typeface="Courier New"/>
                <a:cs typeface="Courier New"/>
              </a:rPr>
              <a:t>indexed/</a:t>
            </a:r>
            <a:r>
              <a:rPr lang="en-US" sz="2100" b="1" dirty="0" err="1">
                <a:latin typeface="Courier New"/>
                <a:cs typeface="Courier New"/>
              </a:rPr>
              <a:t>num</a:t>
            </a:r>
            <a:r>
              <a:rPr lang="en-US" sz="2100" b="1" dirty="0">
                <a:latin typeface="Courier New"/>
                <a:cs typeface="Courier New"/>
              </a:rPr>
              <a:t>\\1/blah", &amp;s);</a:t>
            </a:r>
          </a:p>
          <a:p>
            <a:pPr marL="0" indent="0">
              <a:buNone/>
            </a:pPr>
            <a:r>
              <a:rPr lang="en-US" sz="2100" dirty="0">
                <a:latin typeface="Courier New"/>
                <a:cs typeface="Courier New"/>
              </a:rPr>
              <a:t>    assert(s =</a:t>
            </a:r>
            <a:r>
              <a:rPr lang="en-US" sz="2100" dirty="0" smtClean="0">
                <a:latin typeface="Courier New"/>
                <a:cs typeface="Courier New"/>
              </a:rPr>
              <a:t>=</a:t>
            </a:r>
          </a:p>
          <a:p>
            <a:pPr marL="0" indent="0">
              <a:buNone/>
            </a:pPr>
            <a:r>
              <a:rPr lang="en-US" sz="2100" dirty="0" smtClean="0">
                <a:latin typeface="Courier New"/>
                <a:cs typeface="Courier New"/>
              </a:rPr>
              <a:t>           "</a:t>
            </a:r>
            <a:r>
              <a:rPr lang="en-US" sz="2100" dirty="0" err="1">
                <a:latin typeface="Courier New"/>
                <a:cs typeface="Courier New"/>
              </a:rPr>
              <a:t>foo.com</a:t>
            </a:r>
            <a:r>
              <a:rPr lang="en-US" sz="2100" dirty="0">
                <a:latin typeface="Courier New"/>
                <a:cs typeface="Courier New"/>
              </a:rPr>
              <a:t>/a/indexed/num42/blah</a:t>
            </a:r>
            <a:r>
              <a:rPr lang="en-US" sz="2100" dirty="0" smtClean="0">
                <a:latin typeface="Courier New"/>
                <a:cs typeface="Courier New"/>
              </a:rPr>
              <a:t>/</a:t>
            </a:r>
            <a:r>
              <a:rPr lang="en-US" sz="2100" dirty="0">
                <a:latin typeface="Courier New"/>
                <a:cs typeface="Courier New"/>
              </a:rPr>
              <a:t>"</a:t>
            </a:r>
            <a:endParaRPr lang="en-US" sz="2100" dirty="0" smtClean="0">
              <a:latin typeface="Courier New"/>
              <a:cs typeface="Courier New"/>
            </a:endParaRPr>
          </a:p>
          <a:p>
            <a:pPr marL="0" indent="0">
              <a:buNone/>
            </a:pPr>
            <a:r>
              <a:rPr lang="en-US" sz="2100" dirty="0" smtClean="0">
                <a:latin typeface="Courier New"/>
                <a:cs typeface="Courier New"/>
              </a:rPr>
              <a:t>           "%</a:t>
            </a:r>
            <a:r>
              <a:rPr lang="en-US" sz="2100" dirty="0">
                <a:latin typeface="Courier New"/>
                <a:cs typeface="Courier New"/>
              </a:rPr>
              <a:t>243b/indexed/num99/blah/c");</a:t>
            </a:r>
          </a:p>
          <a:p>
            <a:pPr marL="0" indent="0">
              <a:buNone/>
            </a:pPr>
            <a:r>
              <a:rPr lang="en-US" sz="2100" dirty="0">
                <a:latin typeface="Courier New"/>
                <a:cs typeface="Courier New"/>
              </a:rPr>
              <a:t>}</a:t>
            </a:r>
            <a:endParaRPr lang="en-US" sz="2100" dirty="0" smtClean="0">
              <a:latin typeface="Courier New"/>
              <a:cs typeface="Courier New"/>
            </a:endParaRPr>
          </a:p>
        </p:txBody>
      </p:sp>
    </p:spTree>
    <p:extLst>
      <p:ext uri="{BB962C8B-B14F-4D97-AF65-F5344CB8AC3E}">
        <p14:creationId xmlns:p14="http://schemas.microsoft.com/office/powerpoint/2010/main" val="185190767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boost::regex and std::regex</a:t>
            </a:r>
            <a:br>
              <a:rPr lang="en-US" dirty="0" smtClean="0"/>
            </a:br>
            <a:r>
              <a:rPr lang="en-US" sz="2700" dirty="0" smtClean="0"/>
              <a:t>regex replace</a:t>
            </a:r>
            <a:endParaRPr lang="en-US" sz="2700" dirty="0"/>
          </a:p>
        </p:txBody>
      </p:sp>
      <p:sp>
        <p:nvSpPr>
          <p:cNvPr id="3" name="Content Placeholder 2"/>
          <p:cNvSpPr>
            <a:spLocks noGrp="1"/>
          </p:cNvSpPr>
          <p:nvPr>
            <p:ph idx="1"/>
          </p:nvPr>
        </p:nvSpPr>
        <p:spPr>
          <a:xfrm>
            <a:off x="304800" y="1524000"/>
            <a:ext cx="8610600" cy="5029200"/>
          </a:xfrm>
        </p:spPr>
        <p:txBody>
          <a:bodyPr>
            <a:normAutofit/>
          </a:bodyPr>
          <a:lstStyle/>
          <a:p>
            <a:pPr marL="0" indent="0">
              <a:buNone/>
            </a:pPr>
            <a:r>
              <a:rPr lang="en-US" sz="2100" dirty="0">
                <a:latin typeface="Courier New"/>
                <a:cs typeface="Courier New"/>
              </a:rPr>
              <a:t>void replace() {</a:t>
            </a:r>
          </a:p>
          <a:p>
            <a:pPr marL="0" indent="0">
              <a:buNone/>
            </a:pPr>
            <a:r>
              <a:rPr lang="en-US" sz="2100" b="1" dirty="0">
                <a:latin typeface="Courier New"/>
                <a:cs typeface="Courier New"/>
              </a:rPr>
              <a:t>    regex re("%23([[:digit:]]+)");</a:t>
            </a:r>
          </a:p>
          <a:p>
            <a:pPr marL="0" indent="0">
              <a:buNone/>
            </a:pPr>
            <a:r>
              <a:rPr lang="en-US" sz="2100" dirty="0">
                <a:latin typeface="Courier New"/>
                <a:cs typeface="Courier New"/>
              </a:rPr>
              <a:t>    string s </a:t>
            </a:r>
            <a:r>
              <a:rPr lang="en-US" sz="2100" dirty="0" smtClean="0">
                <a:latin typeface="Courier New"/>
                <a:cs typeface="Courier New"/>
              </a:rPr>
              <a:t>= "</a:t>
            </a:r>
            <a:r>
              <a:rPr lang="en-US" sz="2100" dirty="0" err="1">
                <a:latin typeface="Courier New"/>
                <a:cs typeface="Courier New"/>
              </a:rPr>
              <a:t>foo.com</a:t>
            </a:r>
            <a:r>
              <a:rPr lang="en-US" sz="2100" dirty="0">
                <a:latin typeface="Courier New"/>
                <a:cs typeface="Courier New"/>
              </a:rPr>
              <a:t>/a/%2342/%243b/%2399/c";</a:t>
            </a:r>
          </a:p>
          <a:p>
            <a:pPr marL="0" indent="0">
              <a:buNone/>
            </a:pPr>
            <a:r>
              <a:rPr lang="en-US" sz="2100" dirty="0">
                <a:latin typeface="Courier New"/>
                <a:cs typeface="Courier New"/>
              </a:rPr>
              <a:t>    string </a:t>
            </a:r>
            <a:r>
              <a:rPr lang="en-US" sz="2100" dirty="0" smtClean="0">
                <a:latin typeface="Courier New"/>
                <a:cs typeface="Courier New"/>
              </a:rPr>
              <a:t>result =</a:t>
            </a:r>
          </a:p>
          <a:p>
            <a:pPr marL="0" indent="0">
              <a:buNone/>
            </a:pPr>
            <a:r>
              <a:rPr lang="en-US" sz="2100" b="1" dirty="0">
                <a:latin typeface="Courier New"/>
                <a:cs typeface="Courier New"/>
              </a:rPr>
              <a:t> </a:t>
            </a:r>
            <a:r>
              <a:rPr lang="en-US" sz="2100" b="1" dirty="0" smtClean="0">
                <a:latin typeface="Courier New"/>
                <a:cs typeface="Courier New"/>
              </a:rPr>
              <a:t>       </a:t>
            </a:r>
            <a:r>
              <a:rPr lang="en-US" sz="2100" b="1" dirty="0" err="1" smtClean="0">
                <a:latin typeface="Courier New"/>
                <a:cs typeface="Courier New"/>
              </a:rPr>
              <a:t>regex_replace</a:t>
            </a:r>
            <a:r>
              <a:rPr lang="en-US" sz="2100" b="1" dirty="0">
                <a:latin typeface="Courier New"/>
                <a:cs typeface="Courier New"/>
              </a:rPr>
              <a:t>(s, re</a:t>
            </a:r>
            <a:r>
              <a:rPr lang="en-US" sz="2100" b="1" dirty="0" smtClean="0">
                <a:latin typeface="Courier New"/>
                <a:cs typeface="Courier New"/>
              </a:rPr>
              <a:t>, "</a:t>
            </a:r>
            <a:r>
              <a:rPr lang="en-US" sz="2100" b="1" dirty="0">
                <a:latin typeface="Courier New"/>
                <a:cs typeface="Courier New"/>
              </a:rPr>
              <a:t>indexed/num$1/blah");</a:t>
            </a:r>
          </a:p>
          <a:p>
            <a:pPr marL="0" indent="0">
              <a:buNone/>
            </a:pPr>
            <a:r>
              <a:rPr lang="en-US" sz="2100" dirty="0">
                <a:latin typeface="Courier New"/>
                <a:cs typeface="Courier New"/>
              </a:rPr>
              <a:t>    assert(</a:t>
            </a:r>
            <a:r>
              <a:rPr lang="en-US" sz="2100" dirty="0" smtClean="0">
                <a:latin typeface="Courier New"/>
                <a:cs typeface="Courier New"/>
              </a:rPr>
              <a:t>result </a:t>
            </a:r>
            <a:r>
              <a:rPr lang="en-US" sz="2100" dirty="0">
                <a:latin typeface="Courier New"/>
                <a:cs typeface="Courier New"/>
              </a:rPr>
              <a:t>=</a:t>
            </a:r>
            <a:r>
              <a:rPr lang="en-US" sz="2100" dirty="0" smtClean="0">
                <a:latin typeface="Courier New"/>
                <a:cs typeface="Courier New"/>
              </a:rPr>
              <a:t>=</a:t>
            </a:r>
          </a:p>
          <a:p>
            <a:pPr marL="0" indent="0">
              <a:buNone/>
            </a:pPr>
            <a:r>
              <a:rPr lang="en-US" sz="2100" dirty="0" smtClean="0">
                <a:latin typeface="Courier New"/>
                <a:cs typeface="Courier New"/>
              </a:rPr>
              <a:t>           "</a:t>
            </a:r>
            <a:r>
              <a:rPr lang="en-US" sz="2100" dirty="0" err="1">
                <a:latin typeface="Courier New"/>
                <a:cs typeface="Courier New"/>
              </a:rPr>
              <a:t>foo.com</a:t>
            </a:r>
            <a:r>
              <a:rPr lang="en-US" sz="2100" dirty="0">
                <a:latin typeface="Courier New"/>
                <a:cs typeface="Courier New"/>
              </a:rPr>
              <a:t>/a/indexed/num42/blah</a:t>
            </a:r>
            <a:r>
              <a:rPr lang="en-US" sz="2100" dirty="0" smtClean="0">
                <a:latin typeface="Courier New"/>
                <a:cs typeface="Courier New"/>
              </a:rPr>
              <a:t>/</a:t>
            </a:r>
            <a:r>
              <a:rPr lang="en-US" sz="2100" dirty="0">
                <a:latin typeface="Courier New"/>
                <a:cs typeface="Courier New"/>
              </a:rPr>
              <a:t>"</a:t>
            </a:r>
            <a:endParaRPr lang="en-US" sz="2100" dirty="0" smtClean="0">
              <a:latin typeface="Courier New"/>
              <a:cs typeface="Courier New"/>
            </a:endParaRPr>
          </a:p>
          <a:p>
            <a:pPr marL="0" indent="0">
              <a:buNone/>
            </a:pPr>
            <a:r>
              <a:rPr lang="en-US" sz="2100" dirty="0" smtClean="0">
                <a:latin typeface="Courier New"/>
                <a:cs typeface="Courier New"/>
              </a:rPr>
              <a:t>           "%</a:t>
            </a:r>
            <a:r>
              <a:rPr lang="en-US" sz="2100" dirty="0">
                <a:latin typeface="Courier New"/>
                <a:cs typeface="Courier New"/>
              </a:rPr>
              <a:t>243b/indexed/num99/blah/c");</a:t>
            </a:r>
          </a:p>
          <a:p>
            <a:pPr marL="0" indent="0">
              <a:buNone/>
            </a:pPr>
            <a:r>
              <a:rPr lang="en-US" sz="2100" dirty="0">
                <a:latin typeface="Courier New"/>
                <a:cs typeface="Courier New"/>
              </a:rPr>
              <a:t>}</a:t>
            </a:r>
            <a:endParaRPr lang="en-US" sz="2100" dirty="0" smtClean="0">
              <a:latin typeface="Courier New"/>
              <a:cs typeface="Courier New"/>
            </a:endParaRPr>
          </a:p>
        </p:txBody>
      </p:sp>
    </p:spTree>
    <p:extLst>
      <p:ext uri="{BB962C8B-B14F-4D97-AF65-F5344CB8AC3E}">
        <p14:creationId xmlns:p14="http://schemas.microsoft.com/office/powerpoint/2010/main" val="638250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Iteration</a:t>
            </a:r>
            <a:endParaRPr lang="en-US" dirty="0"/>
          </a:p>
        </p:txBody>
      </p:sp>
      <p:sp>
        <p:nvSpPr>
          <p:cNvPr id="3" name="Content Placeholder 2"/>
          <p:cNvSpPr>
            <a:spLocks noGrp="1"/>
          </p:cNvSpPr>
          <p:nvPr>
            <p:ph idx="1"/>
          </p:nvPr>
        </p:nvSpPr>
        <p:spPr/>
        <p:txBody>
          <a:bodyPr/>
          <a:lstStyle/>
          <a:p>
            <a:r>
              <a:rPr lang="en-US" dirty="0" smtClean="0"/>
              <a:t>Add some concept explanations here...</a:t>
            </a:r>
            <a:endParaRPr lang="en-US" dirty="0"/>
          </a:p>
        </p:txBody>
      </p:sp>
    </p:spTree>
    <p:extLst>
      <p:ext uri="{BB962C8B-B14F-4D97-AF65-F5344CB8AC3E}">
        <p14:creationId xmlns:p14="http://schemas.microsoft.com/office/powerpoint/2010/main" val="387401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Iteration</a:t>
            </a:r>
            <a:br>
              <a:rPr lang="en-US" dirty="0" smtClean="0"/>
            </a:br>
            <a:r>
              <a:rPr lang="en-US" sz="2000" b="1" dirty="0"/>
              <a:t>C</a:t>
            </a:r>
            <a:r>
              <a:rPr lang="en-US" sz="2000" b="1" dirty="0" smtClean="0"/>
              <a:t>+</a:t>
            </a:r>
            <a:r>
              <a:rPr lang="en-US" sz="2000" b="1" dirty="0" smtClean="0"/>
              <a:t>+98isms </a:t>
            </a:r>
            <a:r>
              <a:rPr lang="en-US" sz="2000" dirty="0" smtClean="0">
                <a:solidFill>
                  <a:schemeClr val="bg1">
                    <a:lumMod val="65000"/>
                  </a:schemeClr>
                </a:solidFill>
              </a:rPr>
              <a:t>&gt;&gt; C++11 &gt;&gt; boost</a:t>
            </a:r>
            <a:endParaRPr lang="en-US" sz="2000" dirty="0">
              <a:solidFill>
                <a:schemeClr val="bg1">
                  <a:lumMod val="65000"/>
                </a:schemeClr>
              </a:solidFill>
            </a:endParaRPr>
          </a:p>
        </p:txBody>
      </p:sp>
      <p:sp>
        <p:nvSpPr>
          <p:cNvPr id="3" name="Content Placeholder 2"/>
          <p:cNvSpPr>
            <a:spLocks noGrp="1"/>
          </p:cNvSpPr>
          <p:nvPr>
            <p:ph idx="1"/>
          </p:nvPr>
        </p:nvSpPr>
        <p:spPr>
          <a:xfrm>
            <a:off x="0" y="1600200"/>
            <a:ext cx="9144000" cy="4525963"/>
          </a:xfrm>
        </p:spPr>
        <p:txBody>
          <a:bodyPr>
            <a:normAutofit/>
          </a:bodyPr>
          <a:lstStyle/>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13 </a:t>
            </a:r>
            <a:r>
              <a:rPr lang="en-US" sz="1800" dirty="0" err="1">
                <a:solidFill>
                  <a:srgbClr val="00B050"/>
                </a:solidFill>
                <a:latin typeface="Courier New" pitchFamily="49" charset="0"/>
                <a:cs typeface="Courier New" pitchFamily="49" charset="0"/>
              </a:rPr>
              <a:t>bool</a:t>
            </a:r>
            <a:endParaRPr lang="en-US" sz="1800" dirty="0">
              <a:solidFill>
                <a:srgbClr val="00B050"/>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14 </a:t>
            </a:r>
            <a:r>
              <a:rPr lang="en-US" sz="1800" dirty="0" err="1">
                <a:latin typeface="Courier New" pitchFamily="49" charset="0"/>
                <a:cs typeface="Courier New" pitchFamily="49" charset="0"/>
              </a:rPr>
              <a:t>string_is_number</a:t>
            </a:r>
            <a:r>
              <a:rPr lang="en-US" sz="1800" dirty="0">
                <a:latin typeface="Courier New" pitchFamily="49" charset="0"/>
                <a:cs typeface="Courier New" pitchFamily="49" charset="0"/>
              </a:rPr>
              <a:t>(</a:t>
            </a:r>
            <a:r>
              <a:rPr lang="en-US" sz="1800" dirty="0" err="1">
                <a:solidFill>
                  <a:srgbClr val="00B050"/>
                </a:solidFill>
                <a:latin typeface="Courier New" pitchFamily="49" charset="0"/>
                <a:cs typeface="Courier New" pitchFamily="49" charset="0"/>
              </a:rPr>
              <a:t>const</a:t>
            </a:r>
            <a:r>
              <a:rPr lang="en-US" sz="1800" dirty="0">
                <a:latin typeface="Courier New" pitchFamily="49" charset="0"/>
                <a:cs typeface="Courier New" pitchFamily="49" charset="0"/>
              </a:rPr>
              <a:t> std::</a:t>
            </a:r>
            <a:r>
              <a:rPr lang="en-US" sz="1800" dirty="0" smtClean="0">
                <a:latin typeface="Courier New" pitchFamily="49" charset="0"/>
                <a:cs typeface="Courier New" pitchFamily="49" charset="0"/>
              </a:rPr>
              <a:t>string&amp;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15 {</a:t>
            </a:r>
          </a:p>
          <a:p>
            <a:pPr marL="0" indent="0">
              <a:buNone/>
            </a:pPr>
            <a:r>
              <a:rPr lang="en-US" sz="1800" dirty="0">
                <a:latin typeface="Courier New" pitchFamily="49" charset="0"/>
                <a:cs typeface="Courier New" pitchFamily="49" charset="0"/>
              </a:rPr>
              <a:t> 16     </a:t>
            </a:r>
            <a:r>
              <a:rPr lang="en-US" sz="1800" dirty="0">
                <a:solidFill>
                  <a:schemeClr val="accent6">
                    <a:lumMod val="75000"/>
                  </a:schemeClr>
                </a:solidFill>
                <a:latin typeface="Courier New" pitchFamily="49" charset="0"/>
                <a:cs typeface="Courier New" pitchFamily="49" charset="0"/>
              </a:rPr>
              <a:t>return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find_if</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str.begin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str.end</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17         !bind(&amp;</a:t>
            </a:r>
            <a:r>
              <a:rPr lang="en-US" sz="1800" dirty="0" err="1">
                <a:latin typeface="Courier New" pitchFamily="49" charset="0"/>
                <a:cs typeface="Courier New" pitchFamily="49" charset="0"/>
              </a:rPr>
              <a:t>isdigit</a:t>
            </a:r>
            <a:r>
              <a:rPr lang="en-US" sz="1800" dirty="0">
                <a:latin typeface="Courier New" pitchFamily="49" charset="0"/>
                <a:cs typeface="Courier New" pitchFamily="49" charset="0"/>
              </a:rPr>
              <a:t>&lt;</a:t>
            </a:r>
            <a:r>
              <a:rPr lang="en-US" sz="1800" dirty="0">
                <a:solidFill>
                  <a:srgbClr val="00B050"/>
                </a:solidFill>
                <a:latin typeface="Courier New" pitchFamily="49" charset="0"/>
                <a:cs typeface="Courier New" pitchFamily="49" charset="0"/>
              </a:rPr>
              <a:t>char</a:t>
            </a:r>
            <a:r>
              <a:rPr lang="en-US" sz="1800" dirty="0">
                <a:latin typeface="Courier New" pitchFamily="49" charset="0"/>
                <a:cs typeface="Courier New" pitchFamily="49" charset="0"/>
              </a:rPr>
              <a:t>&gt;, </a:t>
            </a:r>
            <a:r>
              <a:rPr lang="en-US" sz="1800" dirty="0" smtClean="0">
                <a:solidFill>
                  <a:srgbClr val="C00000"/>
                </a:solidFill>
                <a:latin typeface="Courier New" pitchFamily="49" charset="0"/>
                <a:cs typeface="Courier New" pitchFamily="49" charset="0"/>
              </a:rPr>
              <a:t>_1</a:t>
            </a:r>
            <a:r>
              <a:rPr lang="en-US" sz="1800" dirty="0" smtClean="0">
                <a:latin typeface="Courier New" pitchFamily="49" charset="0"/>
                <a:cs typeface="Courier New" pitchFamily="49" charset="0"/>
              </a:rPr>
              <a:t>, locale</a:t>
            </a:r>
            <a:r>
              <a:rPr lang="en-US" sz="1800" dirty="0">
                <a:latin typeface="Courier New" pitchFamily="49" charset="0"/>
                <a:cs typeface="Courier New" pitchFamily="49" charset="0"/>
              </a:rPr>
              <a:t>(</a:t>
            </a:r>
            <a:r>
              <a:rPr lang="en-US" sz="1800" dirty="0">
                <a:solidFill>
                  <a:srgbClr val="C00000"/>
                </a:solidFill>
                <a:latin typeface="Courier New" pitchFamily="49" charset="0"/>
                <a:cs typeface="Courier New" pitchFamily="49" charset="0"/>
              </a:rPr>
              <a: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str.end</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18 }</a:t>
            </a:r>
          </a:p>
          <a:p>
            <a:endParaRPr lang="en-US" dirty="0"/>
          </a:p>
        </p:txBody>
      </p:sp>
    </p:spTree>
    <p:extLst>
      <p:ext uri="{BB962C8B-B14F-4D97-AF65-F5344CB8AC3E}">
        <p14:creationId xmlns:p14="http://schemas.microsoft.com/office/powerpoint/2010/main" val="3350132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Iteration</a:t>
            </a:r>
            <a:br>
              <a:rPr lang="en-US" dirty="0"/>
            </a:br>
            <a:r>
              <a:rPr lang="en-US" sz="2000" dirty="0">
                <a:solidFill>
                  <a:schemeClr val="bg1">
                    <a:lumMod val="65000"/>
                  </a:schemeClr>
                </a:solidFill>
              </a:rPr>
              <a:t>C++03isms &gt;&gt; </a:t>
            </a:r>
            <a:r>
              <a:rPr lang="en-US" sz="2000" b="1" dirty="0"/>
              <a:t>C++11 </a:t>
            </a:r>
            <a:r>
              <a:rPr lang="en-US" sz="2000" dirty="0">
                <a:solidFill>
                  <a:schemeClr val="bg1">
                    <a:lumMod val="65000"/>
                  </a:schemeClr>
                </a:solidFill>
              </a:rPr>
              <a:t>&gt;&gt; boost</a:t>
            </a:r>
            <a:endParaRPr lang="en-US" sz="2000" dirty="0"/>
          </a:p>
        </p:txBody>
      </p:sp>
      <p:sp>
        <p:nvSpPr>
          <p:cNvPr id="3" name="Content Placeholder 2"/>
          <p:cNvSpPr>
            <a:spLocks noGrp="1"/>
          </p:cNvSpPr>
          <p:nvPr>
            <p:ph idx="1"/>
          </p:nvPr>
        </p:nvSpPr>
        <p:spPr>
          <a:xfrm>
            <a:off x="0" y="1600200"/>
            <a:ext cx="9144000" cy="4525963"/>
          </a:xfrm>
        </p:spPr>
        <p:txBody>
          <a:bodyPr/>
          <a:lstStyle/>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20 </a:t>
            </a:r>
            <a:r>
              <a:rPr lang="en-US" sz="1800" dirty="0" err="1">
                <a:solidFill>
                  <a:srgbClr val="00B050"/>
                </a:solidFill>
                <a:latin typeface="Courier New" pitchFamily="49" charset="0"/>
                <a:cs typeface="Courier New" pitchFamily="49" charset="0"/>
              </a:rPr>
              <a:t>bool</a:t>
            </a:r>
            <a:endParaRPr lang="en-US" sz="1800" dirty="0">
              <a:solidFill>
                <a:srgbClr val="00B050"/>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21 </a:t>
            </a:r>
            <a:r>
              <a:rPr lang="en-US" sz="1800" dirty="0" err="1">
                <a:latin typeface="Courier New" pitchFamily="49" charset="0"/>
                <a:cs typeface="Courier New" pitchFamily="49" charset="0"/>
              </a:rPr>
              <a:t>string_is_number</a:t>
            </a:r>
            <a:r>
              <a:rPr lang="en-US" sz="1800" dirty="0">
                <a:latin typeface="Courier New" pitchFamily="49" charset="0"/>
                <a:cs typeface="Courier New" pitchFamily="49" charset="0"/>
              </a:rPr>
              <a:t>(</a:t>
            </a:r>
            <a:r>
              <a:rPr lang="en-US" sz="1800" dirty="0" err="1">
                <a:solidFill>
                  <a:srgbClr val="00B050"/>
                </a:solidFill>
                <a:latin typeface="Courier New" pitchFamily="49" charset="0"/>
                <a:cs typeface="Courier New" pitchFamily="49" charset="0"/>
              </a:rPr>
              <a:t>const</a:t>
            </a:r>
            <a:r>
              <a:rPr lang="en-US" sz="1800" dirty="0">
                <a:latin typeface="Courier New" pitchFamily="49" charset="0"/>
                <a:cs typeface="Courier New" pitchFamily="49" charset="0"/>
              </a:rPr>
              <a:t> std::</a:t>
            </a:r>
            <a:r>
              <a:rPr lang="en-US" sz="1800" dirty="0" smtClean="0">
                <a:latin typeface="Courier New" pitchFamily="49" charset="0"/>
                <a:cs typeface="Courier New" pitchFamily="49" charset="0"/>
              </a:rPr>
              <a:t>string&amp;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22 {</a:t>
            </a:r>
          </a:p>
          <a:p>
            <a:pPr marL="0" indent="0">
              <a:buNone/>
            </a:pPr>
            <a:r>
              <a:rPr lang="en-US" sz="1800" dirty="0">
                <a:latin typeface="Courier New" pitchFamily="49" charset="0"/>
                <a:cs typeface="Courier New" pitchFamily="49" charset="0"/>
              </a:rPr>
              <a:t> 23     </a:t>
            </a:r>
            <a:r>
              <a:rPr lang="en-US" sz="1800" dirty="0">
                <a:solidFill>
                  <a:schemeClr val="accent6">
                    <a:lumMod val="75000"/>
                  </a:schemeClr>
                </a:solidFill>
                <a:latin typeface="Courier New" pitchFamily="49" charset="0"/>
                <a:cs typeface="Courier New" pitchFamily="49" charset="0"/>
              </a:rPr>
              <a:t>return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find_if_not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str.begin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str.end</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24         </a:t>
            </a: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(char c) </a:t>
            </a: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isdigit</a:t>
            </a:r>
            <a:r>
              <a:rPr lang="en-US" sz="1800" dirty="0" smtClean="0">
                <a:latin typeface="Courier New" pitchFamily="49" charset="0"/>
                <a:cs typeface="Courier New" pitchFamily="49" charset="0"/>
              </a:rPr>
              <a:t>(c)</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25            ) == </a:t>
            </a:r>
            <a:r>
              <a:rPr lang="en-US" sz="1800" dirty="0" err="1" smtClean="0">
                <a:latin typeface="Courier New" pitchFamily="49" charset="0"/>
                <a:cs typeface="Courier New" pitchFamily="49" charset="0"/>
              </a:rPr>
              <a:t>str.end</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26 </a:t>
            </a:r>
            <a:r>
              <a:rPr lang="en-US" sz="1800"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363254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Iteration</a:t>
            </a:r>
            <a:br>
              <a:rPr lang="en-US" dirty="0"/>
            </a:br>
            <a:r>
              <a:rPr lang="en-US" sz="2000" dirty="0">
                <a:solidFill>
                  <a:schemeClr val="bg1">
                    <a:lumMod val="65000"/>
                  </a:schemeClr>
                </a:solidFill>
              </a:rPr>
              <a:t>C++03isms &gt;&gt; C++11 &gt;&gt; </a:t>
            </a:r>
            <a:r>
              <a:rPr lang="en-US" sz="2000" b="1" dirty="0"/>
              <a:t>boost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17180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oost::multi_index_container</a:t>
            </a:r>
            <a:endParaRPr lang="en-US" dirty="0">
              <a:solidFill>
                <a:schemeClr val="bg1">
                  <a:lumMod val="50000"/>
                </a:schemeClr>
              </a:solidFill>
            </a:endParaRPr>
          </a:p>
        </p:txBody>
      </p:sp>
      <p:sp>
        <p:nvSpPr>
          <p:cNvPr id="3" name="Content Placeholder 2"/>
          <p:cNvSpPr>
            <a:spLocks noGrp="1"/>
          </p:cNvSpPr>
          <p:nvPr>
            <p:ph idx="1"/>
          </p:nvPr>
        </p:nvSpPr>
        <p:spPr/>
        <p:txBody>
          <a:bodyPr>
            <a:noAutofit/>
          </a:bodyPr>
          <a:lstStyle/>
          <a:p>
            <a:pPr>
              <a:buFontTx/>
              <a:buChar char="-"/>
            </a:pPr>
            <a:r>
              <a:rPr lang="en-US" dirty="0" smtClean="0">
                <a:cs typeface="Courier New" pitchFamily="49" charset="0"/>
              </a:rPr>
              <a:t>Container with multiple keys</a:t>
            </a:r>
          </a:p>
          <a:p>
            <a:pPr>
              <a:buFontTx/>
              <a:buChar char="-"/>
            </a:pPr>
            <a:r>
              <a:rPr lang="en-US" dirty="0" smtClean="0">
                <a:cs typeface="Courier New" pitchFamily="49" charset="0"/>
              </a:rPr>
              <a:t>Customizable insertion</a:t>
            </a:r>
          </a:p>
          <a:p>
            <a:pPr>
              <a:buFontTx/>
              <a:buChar char="-"/>
            </a:pPr>
            <a:r>
              <a:rPr lang="en-US" dirty="0" smtClean="0">
                <a:cs typeface="Courier New" pitchFamily="49" charset="0"/>
              </a:rPr>
              <a:t>Key replace (std::map can’t do that!)</a:t>
            </a:r>
            <a:endParaRPr lang="en-US" dirty="0">
              <a:cs typeface="Courier New" pitchFamily="49" charset="0"/>
            </a:endParaRPr>
          </a:p>
        </p:txBody>
      </p:sp>
    </p:spTree>
    <p:extLst>
      <p:ext uri="{BB962C8B-B14F-4D97-AF65-F5344CB8AC3E}">
        <p14:creationId xmlns:p14="http://schemas.microsoft.com/office/powerpoint/2010/main" val="423070193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b="1" dirty="0" smtClean="0"/>
              <a:t>demo class </a:t>
            </a:r>
            <a:r>
              <a:rPr lang="en-US" sz="1800" dirty="0" smtClean="0">
                <a:solidFill>
                  <a:schemeClr val="bg1">
                    <a:lumMod val="50000"/>
                  </a:schemeClr>
                </a:solidFill>
              </a:rPr>
              <a:t>&gt;&gt; </a:t>
            </a:r>
            <a:r>
              <a:rPr lang="en-US" sz="1800" dirty="0" smtClean="0">
                <a:solidFill>
                  <a:schemeClr val="bg1">
                    <a:lumMod val="50000"/>
                  </a:schemeClr>
                </a:solidFill>
              </a:rPr>
              <a:t>C++ </a:t>
            </a:r>
            <a:r>
              <a:rPr lang="en-US" sz="1800" dirty="0" smtClean="0">
                <a:solidFill>
                  <a:schemeClr val="bg1">
                    <a:lumMod val="50000"/>
                  </a:schemeClr>
                </a:solidFill>
              </a:rPr>
              <a:t>std container &gt;&gt; boost</a:t>
            </a:r>
            <a:endParaRPr lang="en-US" dirty="0">
              <a:solidFill>
                <a:schemeClr val="bg1">
                  <a:lumMod val="50000"/>
                </a:schemeClr>
              </a:solidFill>
            </a:endParaRPr>
          </a:p>
        </p:txBody>
      </p:sp>
      <p:sp>
        <p:nvSpPr>
          <p:cNvPr id="3" name="Content Placeholder 2"/>
          <p:cNvSpPr>
            <a:spLocks noGrp="1"/>
          </p:cNvSpPr>
          <p:nvPr>
            <p:ph idx="1"/>
          </p:nvPr>
        </p:nvSpPr>
        <p:spPr/>
        <p:txBody>
          <a:bodyPr>
            <a:noAutofit/>
          </a:bodyPr>
          <a:lstStyle/>
          <a:p>
            <a:pPr marL="0" indent="0">
              <a:buNone/>
            </a:pPr>
            <a:r>
              <a:rPr lang="en-US" sz="1600" dirty="0">
                <a:latin typeface="Courier New" pitchFamily="49" charset="0"/>
                <a:cs typeface="Courier New" pitchFamily="49" charset="0"/>
              </a:rPr>
              <a:t> 93 </a:t>
            </a:r>
            <a:r>
              <a:rPr lang="en-US" sz="1600" dirty="0">
                <a:solidFill>
                  <a:srgbClr val="00B050"/>
                </a:solidFill>
                <a:latin typeface="Courier New" pitchFamily="49" charset="0"/>
                <a:cs typeface="Courier New" pitchFamily="49" charset="0"/>
              </a:rPr>
              <a:t>class </a:t>
            </a:r>
            <a:r>
              <a:rPr lang="en-US" sz="1600" dirty="0">
                <a:latin typeface="Courier New" pitchFamily="49" charset="0"/>
                <a:cs typeface="Courier New" pitchFamily="49" charset="0"/>
              </a:rPr>
              <a:t>Node {</a:t>
            </a:r>
          </a:p>
          <a:p>
            <a:pPr marL="0" indent="0">
              <a:buNone/>
            </a:pPr>
            <a:r>
              <a:rPr lang="en-US" sz="1600" dirty="0">
                <a:latin typeface="Courier New" pitchFamily="49" charset="0"/>
                <a:cs typeface="Courier New" pitchFamily="49" charset="0"/>
              </a:rPr>
              <a:t> 94 </a:t>
            </a:r>
            <a:r>
              <a:rPr lang="en-US" sz="1600" dirty="0">
                <a:solidFill>
                  <a:schemeClr val="accent6">
                    <a:lumMod val="75000"/>
                  </a:schemeClr>
                </a:solidFill>
                <a:latin typeface="Courier New" pitchFamily="49" charset="0"/>
                <a:cs typeface="Courier New" pitchFamily="49" charset="0"/>
              </a:rPr>
              <a:t>public</a:t>
            </a:r>
            <a:r>
              <a:rPr lang="en-US" sz="1600" dirty="0" smtClean="0">
                <a:solidFill>
                  <a:schemeClr val="accent6">
                    <a:lumMod val="75000"/>
                  </a:schemeClr>
                </a:solidFill>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smtClean="0">
                <a:solidFill>
                  <a:srgbClr val="FF00FF"/>
                </a:solidFill>
                <a:latin typeface="Courier New" pitchFamily="49" charset="0"/>
                <a:cs typeface="Courier New" pitchFamily="49" charset="0"/>
              </a:rPr>
              <a:t>// </a:t>
            </a:r>
            <a:r>
              <a:rPr lang="en-US" sz="1600" dirty="0" err="1" smtClean="0">
                <a:solidFill>
                  <a:srgbClr val="FF00FF"/>
                </a:solidFill>
                <a:latin typeface="Courier New" pitchFamily="49" charset="0"/>
                <a:cs typeface="Courier New" pitchFamily="49" charset="0"/>
              </a:rPr>
              <a:t>ctor</a:t>
            </a:r>
            <a:r>
              <a:rPr lang="en-US" sz="1600" dirty="0" smtClean="0">
                <a:solidFill>
                  <a:srgbClr val="FF00FF"/>
                </a:solidFill>
                <a:latin typeface="Courier New" pitchFamily="49" charset="0"/>
                <a:cs typeface="Courier New" pitchFamily="49" charset="0"/>
              </a:rPr>
              <a:t> and </a:t>
            </a:r>
            <a:r>
              <a:rPr lang="en-US" sz="1600" dirty="0" err="1" smtClean="0">
                <a:solidFill>
                  <a:srgbClr val="FF00FF"/>
                </a:solidFill>
                <a:latin typeface="Courier New" pitchFamily="49" charset="0"/>
                <a:cs typeface="Courier New" pitchFamily="49" charset="0"/>
              </a:rPr>
              <a:t>dtor</a:t>
            </a:r>
            <a:endParaRPr lang="en-US" sz="1600" dirty="0">
              <a:solidFill>
                <a:srgbClr val="FF00FF"/>
              </a:solidFill>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98</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99     </a:t>
            </a:r>
            <a:r>
              <a:rPr lang="en-US" sz="1600" dirty="0">
                <a:latin typeface="Courier New" pitchFamily="49" charset="0"/>
                <a:cs typeface="Courier New" pitchFamily="49" charset="0"/>
              </a:rPr>
              <a:t>string </a:t>
            </a:r>
            <a:r>
              <a:rPr lang="en-US" sz="1600" dirty="0" smtClean="0">
                <a:latin typeface="Courier New" pitchFamily="49" charset="0"/>
                <a:cs typeface="Courier New" pitchFamily="49" charset="0"/>
              </a:rPr>
              <a:t>name</a:t>
            </a:r>
            <a:r>
              <a:rPr lang="en-US" sz="1600" dirty="0">
                <a:latin typeface="Courier New" pitchFamily="49" charset="0"/>
                <a:cs typeface="Courier New" pitchFamily="49" charset="0"/>
              </a:rPr>
              <a:t>() { </a:t>
            </a:r>
            <a:r>
              <a:rPr lang="en-US" sz="1600" dirty="0">
                <a:solidFill>
                  <a:schemeClr val="accent6">
                    <a:lumMod val="75000"/>
                  </a:schemeClr>
                </a:solidFill>
                <a:latin typeface="Courier New" pitchFamily="49" charset="0"/>
                <a:cs typeface="Courier New" pitchFamily="49" charset="0"/>
              </a:rPr>
              <a:t>return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m_name</a:t>
            </a:r>
            <a:r>
              <a:rPr lang="en-US" sz="1600" dirty="0">
                <a:latin typeface="Courier New" pitchFamily="49" charset="0"/>
                <a:cs typeface="Courier New" pitchFamily="49" charset="0"/>
              </a:rPr>
              <a:t>; }</a:t>
            </a:r>
          </a:p>
          <a:p>
            <a:pPr>
              <a:buAutoNum type="arabicPlain" startAt="100"/>
            </a:pPr>
            <a:r>
              <a:rPr lang="en-US" sz="1600" dirty="0" smtClean="0">
                <a:latin typeface="Courier New" pitchFamily="49" charset="0"/>
                <a:cs typeface="Courier New" pitchFamily="49" charset="0"/>
              </a:rPr>
              <a:t>     </a:t>
            </a:r>
            <a:r>
              <a:rPr lang="en-US" sz="1600" dirty="0" err="1" smtClean="0">
                <a:solidFill>
                  <a:srgbClr val="00B050"/>
                </a:solidFill>
                <a:latin typeface="Courier New" pitchFamily="49" charset="0"/>
                <a:cs typeface="Courier New" pitchFamily="49" charset="0"/>
              </a:rPr>
              <a:t>bool</a:t>
            </a:r>
            <a:r>
              <a:rPr lang="en-US" sz="1600" dirty="0" smtClean="0">
                <a:solidFill>
                  <a:srgbClr val="00B050"/>
                </a:solidFill>
                <a:latin typeface="Courier New" pitchFamily="49" charset="0"/>
                <a:cs typeface="Courier New" pitchFamily="49" charset="0"/>
              </a:rPr>
              <a:t> </a:t>
            </a:r>
            <a:r>
              <a:rPr lang="en-US" sz="1600" dirty="0">
                <a:latin typeface="Courier New" pitchFamily="49" charset="0"/>
                <a:cs typeface="Courier New" pitchFamily="49" charset="0"/>
              </a:rPr>
              <a:t>enabled() { </a:t>
            </a:r>
            <a:r>
              <a:rPr lang="en-US" sz="1600" dirty="0">
                <a:solidFill>
                  <a:schemeClr val="accent6">
                    <a:lumMod val="75000"/>
                  </a:schemeClr>
                </a:solidFill>
                <a:latin typeface="Courier New" pitchFamily="49" charset="0"/>
                <a:cs typeface="Courier New" pitchFamily="49" charset="0"/>
              </a:rPr>
              <a:t>return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m_enabled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buAutoNum type="arabicPlain" startAt="100"/>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IpAddr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addr</a:t>
            </a:r>
            <a:r>
              <a:rPr lang="en-US" sz="1600" dirty="0" smtClean="0">
                <a:latin typeface="Courier New" pitchFamily="49" charset="0"/>
                <a:cs typeface="Courier New" pitchFamily="49" charset="0"/>
              </a:rPr>
              <a:t>() { </a:t>
            </a:r>
            <a:r>
              <a:rPr lang="en-US" sz="1600" dirty="0" smtClean="0">
                <a:solidFill>
                  <a:schemeClr val="accent6">
                    <a:lumMod val="75000"/>
                  </a:schemeClr>
                </a:solidFill>
                <a:latin typeface="Courier New" pitchFamily="49" charset="0"/>
                <a:cs typeface="Courier New" pitchFamily="49" charset="0"/>
              </a:rPr>
              <a:t>return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m_addr</a:t>
            </a:r>
            <a:r>
              <a:rPr lang="en-US" sz="1600" dirty="0" smtClean="0">
                <a:latin typeface="Courier New" pitchFamily="49" charset="0"/>
                <a:cs typeface="Courier New" pitchFamily="49" charset="0"/>
              </a:rPr>
              <a:t>; }</a:t>
            </a:r>
          </a:p>
          <a:p>
            <a:pPr>
              <a:buAutoNum type="arabicPlain" startAt="100"/>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solidFill>
                  <a:srgbClr val="00B050"/>
                </a:solidFill>
                <a:latin typeface="Courier New" pitchFamily="49" charset="0"/>
                <a:cs typeface="Courier New" pitchFamily="49" charset="0"/>
              </a:rPr>
              <a:t>int</a:t>
            </a:r>
            <a:r>
              <a:rPr lang="en-US" sz="1600" dirty="0" smtClean="0">
                <a:solidFill>
                  <a:srgbClr val="00B050"/>
                </a:solidFill>
                <a:latin typeface="Courier New" pitchFamily="49" charset="0"/>
                <a:cs typeface="Courier New" pitchFamily="49" charset="0"/>
              </a:rPr>
              <a:t> </a:t>
            </a:r>
            <a:r>
              <a:rPr lang="en-US" sz="1600" dirty="0" smtClean="0">
                <a:latin typeface="Courier New" pitchFamily="49" charset="0"/>
                <a:cs typeface="Courier New" pitchFamily="49" charset="0"/>
              </a:rPr>
              <a:t>port() { </a:t>
            </a:r>
            <a:r>
              <a:rPr lang="en-US" sz="1600" dirty="0" smtClean="0">
                <a:solidFill>
                  <a:schemeClr val="accent6">
                    <a:lumMod val="75000"/>
                  </a:schemeClr>
                </a:solidFill>
                <a:latin typeface="Courier New" pitchFamily="49" charset="0"/>
                <a:cs typeface="Courier New" pitchFamily="49" charset="0"/>
              </a:rPr>
              <a:t>return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m_port</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103</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104 </a:t>
            </a:r>
            <a:r>
              <a:rPr lang="en-US" sz="1600" dirty="0">
                <a:solidFill>
                  <a:schemeClr val="accent6">
                    <a:lumMod val="75000"/>
                  </a:schemeClr>
                </a:solidFill>
                <a:latin typeface="Courier New" pitchFamily="49" charset="0"/>
                <a:cs typeface="Courier New" pitchFamily="49" charset="0"/>
              </a:rPr>
              <a:t>private:</a:t>
            </a:r>
          </a:p>
          <a:p>
            <a:pPr marL="0" indent="0">
              <a:buNone/>
            </a:pPr>
            <a:r>
              <a:rPr lang="en-US" sz="1600" dirty="0" smtClean="0">
                <a:latin typeface="Courier New" pitchFamily="49" charset="0"/>
                <a:cs typeface="Courier New" pitchFamily="49" charset="0"/>
              </a:rPr>
              <a:t>… </a:t>
            </a:r>
            <a:r>
              <a:rPr lang="en-US" sz="1600" dirty="0" smtClean="0">
                <a:solidFill>
                  <a:srgbClr val="FF00FF"/>
                </a:solidFill>
                <a:latin typeface="Courier New" pitchFamily="49" charset="0"/>
                <a:cs typeface="Courier New" pitchFamily="49" charset="0"/>
              </a:rPr>
              <a:t>// class data members</a:t>
            </a:r>
            <a:endParaRPr lang="en-US" sz="1600" dirty="0">
              <a:solidFill>
                <a:srgbClr val="FF00FF"/>
              </a:solidFill>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107 };</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99987242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pPr marL="0" indent="0">
              <a:buNone/>
            </a:pPr>
            <a:r>
              <a:rPr lang="en-US" sz="1600" dirty="0">
                <a:latin typeface="Courier New" pitchFamily="49" charset="0"/>
                <a:cs typeface="Courier New" pitchFamily="49" charset="0"/>
              </a:rPr>
              <a:t>123 </a:t>
            </a:r>
            <a:r>
              <a:rPr lang="en-US" sz="1600" dirty="0" err="1">
                <a:solidFill>
                  <a:srgbClr val="00B050"/>
                </a:solidFill>
                <a:latin typeface="Courier New" pitchFamily="49" charset="0"/>
                <a:cs typeface="Courier New" pitchFamily="49" charset="0"/>
              </a:rPr>
              <a:t>typedef</a:t>
            </a:r>
            <a:r>
              <a:rPr lang="en-US" sz="1600" dirty="0">
                <a:solidFill>
                  <a:srgbClr val="00B050"/>
                </a:solidFill>
                <a:latin typeface="Courier New" pitchFamily="49" charset="0"/>
                <a:cs typeface="Courier New" pitchFamily="49" charset="0"/>
              </a:rPr>
              <a:t> </a:t>
            </a:r>
            <a:r>
              <a:rPr lang="en-US" sz="1600" dirty="0">
                <a:latin typeface="Courier New" pitchFamily="49" charset="0"/>
                <a:cs typeface="Courier New" pitchFamily="49" charset="0"/>
              </a:rPr>
              <a:t>map&lt;string, shared_ptr&lt;Node&gt; &gt; </a:t>
            </a:r>
            <a:r>
              <a:rPr lang="en-US" sz="1600" dirty="0" err="1">
                <a:latin typeface="Courier New" pitchFamily="49" charset="0"/>
                <a:cs typeface="Courier New" pitchFamily="49" charset="0"/>
              </a:rPr>
              <a:t>node_container</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124 </a:t>
            </a:r>
            <a:r>
              <a:rPr lang="en-US" sz="1600" dirty="0" err="1">
                <a:latin typeface="Courier New" pitchFamily="49" charset="0"/>
                <a:cs typeface="Courier New" pitchFamily="49" charset="0"/>
              </a:rPr>
              <a:t>node_container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node_by_name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125</a:t>
            </a:r>
          </a:p>
          <a:p>
            <a:pPr marL="0" indent="0">
              <a:buNone/>
            </a:pPr>
            <a:r>
              <a:rPr lang="en-US" sz="1600" dirty="0">
                <a:latin typeface="Courier New" pitchFamily="49" charset="0"/>
                <a:cs typeface="Courier New" pitchFamily="49" charset="0"/>
              </a:rPr>
              <a:t>126 </a:t>
            </a:r>
            <a:r>
              <a:rPr lang="en-US" sz="1600" dirty="0" err="1">
                <a:latin typeface="Courier New" pitchFamily="49" charset="0"/>
                <a:cs typeface="Courier New" pitchFamily="49" charset="0"/>
              </a:rPr>
              <a:t>node_by_name.find</a:t>
            </a:r>
            <a:r>
              <a:rPr lang="en-US" sz="1600" dirty="0">
                <a:latin typeface="Courier New" pitchFamily="49" charset="0"/>
                <a:cs typeface="Courier New" pitchFamily="49" charset="0"/>
              </a:rPr>
              <a:t>("spam");</a:t>
            </a:r>
          </a:p>
          <a:p>
            <a:pPr marL="0" indent="0">
              <a:buNone/>
            </a:pPr>
            <a:r>
              <a:rPr lang="en-US" sz="1600" dirty="0">
                <a:latin typeface="Courier New" pitchFamily="49" charset="0"/>
                <a:cs typeface="Courier New" pitchFamily="49" charset="0"/>
              </a:rPr>
              <a:t>127</a:t>
            </a:r>
          </a:p>
          <a:p>
            <a:pPr marL="0" indent="0">
              <a:buNone/>
            </a:pPr>
            <a:r>
              <a:rPr lang="en-US" sz="1600" dirty="0">
                <a:latin typeface="Courier New" pitchFamily="49" charset="0"/>
                <a:cs typeface="Courier New" pitchFamily="49" charset="0"/>
              </a:rPr>
              <a:t>128 </a:t>
            </a:r>
            <a:r>
              <a:rPr lang="en-US" sz="1600" dirty="0">
                <a:solidFill>
                  <a:schemeClr val="tx2">
                    <a:lumMod val="60000"/>
                    <a:lumOff val="40000"/>
                  </a:schemeClr>
                </a:solidFill>
                <a:latin typeface="Courier New" pitchFamily="49" charset="0"/>
                <a:cs typeface="Courier New" pitchFamily="49" charset="0"/>
              </a:rPr>
              <a:t>BOOST_FOREACH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node_container</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value_type</a:t>
            </a:r>
            <a:r>
              <a:rPr lang="en-US" sz="1600" dirty="0">
                <a:latin typeface="Courier New" pitchFamily="49" charset="0"/>
                <a:cs typeface="Courier New" pitchFamily="49" charset="0"/>
              </a:rPr>
              <a:t>&amp; node, </a:t>
            </a:r>
            <a:r>
              <a:rPr lang="en-US" sz="1600" dirty="0" err="1">
                <a:latin typeface="Courier New" pitchFamily="49" charset="0"/>
                <a:cs typeface="Courier New" pitchFamily="49" charset="0"/>
              </a:rPr>
              <a:t>node_by_name</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129     </a:t>
            </a:r>
            <a:r>
              <a:rPr lang="en-US" sz="1600" dirty="0">
                <a:solidFill>
                  <a:schemeClr val="accent6">
                    <a:lumMod val="75000"/>
                  </a:schemeClr>
                </a:solidFill>
                <a:latin typeface="Courier New" pitchFamily="49" charset="0"/>
                <a:cs typeface="Courier New" pitchFamily="49" charset="0"/>
              </a:rPr>
              <a:t>if</a:t>
            </a:r>
            <a:r>
              <a:rPr lang="en-US" sz="1600" dirty="0">
                <a:latin typeface="Courier New" pitchFamily="49" charset="0"/>
                <a:cs typeface="Courier New" pitchFamily="49" charset="0"/>
              </a:rPr>
              <a:t> (node-&gt;enabled()) {</a:t>
            </a:r>
          </a:p>
          <a:p>
            <a:pPr marL="0" indent="0">
              <a:buNone/>
            </a:pPr>
            <a:r>
              <a:rPr lang="en-US" sz="1600" dirty="0">
                <a:latin typeface="Courier New" pitchFamily="49" charset="0"/>
                <a:cs typeface="Courier New" pitchFamily="49" charset="0"/>
              </a:rPr>
              <a:t>130         // do something.</a:t>
            </a:r>
          </a:p>
          <a:p>
            <a:pPr marL="0" indent="0">
              <a:buNone/>
            </a:pPr>
            <a:r>
              <a:rPr lang="en-US" sz="1600" dirty="0">
                <a:latin typeface="Courier New" pitchFamily="49" charset="0"/>
                <a:cs typeface="Courier New" pitchFamily="49" charset="0"/>
              </a:rPr>
              <a:t>131     }</a:t>
            </a:r>
          </a:p>
          <a:p>
            <a:pPr marL="0" indent="0">
              <a:buNone/>
            </a:pPr>
            <a:r>
              <a:rPr lang="en-US" sz="1600" dirty="0">
                <a:latin typeface="Courier New" pitchFamily="49" charset="0"/>
                <a:cs typeface="Courier New" pitchFamily="49" charset="0"/>
              </a:rPr>
              <a:t>132 }</a:t>
            </a:r>
          </a:p>
          <a:p>
            <a:endParaRPr lang="en-US" dirty="0"/>
          </a:p>
        </p:txBody>
      </p:sp>
      <p:sp>
        <p:nvSpPr>
          <p:cNvPr id="4"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dirty="0" smtClean="0">
                <a:solidFill>
                  <a:schemeClr val="bg1">
                    <a:lumMod val="50000"/>
                  </a:schemeClr>
                </a:solidFill>
              </a:rPr>
              <a:t>demo class &gt;&gt; </a:t>
            </a:r>
            <a:r>
              <a:rPr lang="en-US" sz="1800" b="1" dirty="0" err="1" smtClean="0"/>
              <a:t>c++</a:t>
            </a:r>
            <a:r>
              <a:rPr lang="en-US" sz="1800" b="1" dirty="0" smtClean="0"/>
              <a:t> std container </a:t>
            </a:r>
            <a:r>
              <a:rPr lang="en-US" sz="1800" dirty="0" smtClean="0">
                <a:solidFill>
                  <a:schemeClr val="bg1">
                    <a:lumMod val="50000"/>
                  </a:schemeClr>
                </a:solidFill>
              </a:rPr>
              <a:t>&gt;&gt; boost</a:t>
            </a:r>
            <a:endParaRPr lang="en-US"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581400"/>
            <a:ext cx="3419475" cy="22479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3766593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534400" cy="5105400"/>
          </a:xfrm>
        </p:spPr>
        <p:txBody>
          <a:bodyPr>
            <a:normAutofit fontScale="77500" lnSpcReduction="20000"/>
          </a:bodyPr>
          <a:lstStyle/>
          <a:p>
            <a:pPr marL="0" indent="0">
              <a:buNone/>
            </a:pPr>
            <a:r>
              <a:rPr lang="en-US" sz="2300" dirty="0" smtClean="0">
                <a:latin typeface="Courier New" pitchFamily="49" charset="0"/>
                <a:cs typeface="Courier New" pitchFamily="49" charset="0"/>
              </a:rPr>
              <a:t> 93 </a:t>
            </a:r>
            <a:r>
              <a:rPr lang="en-US" sz="2300" dirty="0" err="1">
                <a:latin typeface="Courier New" pitchFamily="49" charset="0"/>
                <a:cs typeface="Courier New" pitchFamily="49" charset="0"/>
              </a:rPr>
              <a:t>struct</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node_idx</a:t>
            </a:r>
            <a:r>
              <a:rPr lang="en-US" sz="2300" dirty="0">
                <a:latin typeface="Courier New" pitchFamily="49" charset="0"/>
                <a:cs typeface="Courier New" pitchFamily="49" charset="0"/>
              </a:rPr>
              <a:t>;</a:t>
            </a:r>
          </a:p>
          <a:p>
            <a:pPr marL="0" indent="0">
              <a:buNone/>
            </a:pPr>
            <a:r>
              <a:rPr lang="en-US" sz="2300" dirty="0">
                <a:latin typeface="Courier New" pitchFamily="49" charset="0"/>
                <a:cs typeface="Courier New" pitchFamily="49" charset="0"/>
              </a:rPr>
              <a:t> 94 </a:t>
            </a:r>
            <a:r>
              <a:rPr lang="en-US" sz="2300" dirty="0" err="1">
                <a:latin typeface="Courier New" pitchFamily="49" charset="0"/>
                <a:cs typeface="Courier New" pitchFamily="49" charset="0"/>
              </a:rPr>
              <a:t>struct</a:t>
            </a:r>
            <a:r>
              <a:rPr lang="en-US" sz="2300" dirty="0">
                <a:latin typeface="Courier New" pitchFamily="49" charset="0"/>
                <a:cs typeface="Courier New" pitchFamily="49" charset="0"/>
              </a:rPr>
              <a:t> </a:t>
            </a:r>
            <a:r>
              <a:rPr lang="en-US" sz="2300" dirty="0" err="1" smtClean="0">
                <a:latin typeface="Courier New" pitchFamily="49" charset="0"/>
                <a:cs typeface="Courier New" pitchFamily="49" charset="0"/>
              </a:rPr>
              <a:t>enabled_idx</a:t>
            </a:r>
            <a:r>
              <a:rPr lang="en-US" sz="2300" dirty="0" smtClean="0">
                <a:latin typeface="Courier New" pitchFamily="49" charset="0"/>
                <a:cs typeface="Courier New" pitchFamily="49" charset="0"/>
              </a:rPr>
              <a:t>;</a:t>
            </a:r>
          </a:p>
          <a:p>
            <a:pPr marL="0" indent="0">
              <a:buNone/>
            </a:pPr>
            <a:endParaRPr lang="en-US" sz="2300" dirty="0" smtClean="0">
              <a:latin typeface="Courier New" pitchFamily="49" charset="0"/>
              <a:cs typeface="Courier New" pitchFamily="49" charset="0"/>
            </a:endParaRPr>
          </a:p>
          <a:p>
            <a:pPr marL="0" indent="0">
              <a:buNone/>
            </a:pPr>
            <a:endParaRPr lang="en-US" sz="2300" dirty="0">
              <a:latin typeface="Courier New" pitchFamily="49" charset="0"/>
              <a:cs typeface="Courier New" pitchFamily="49" charset="0"/>
            </a:endParaRPr>
          </a:p>
          <a:p>
            <a:pPr marL="0" indent="0">
              <a:buNone/>
            </a:pPr>
            <a:endParaRPr lang="en-US" sz="2300" dirty="0" smtClean="0">
              <a:latin typeface="Courier New" pitchFamily="49" charset="0"/>
              <a:cs typeface="Courier New" pitchFamily="49" charset="0"/>
            </a:endParaRPr>
          </a:p>
          <a:p>
            <a:pPr marL="0" indent="0">
              <a:buNone/>
            </a:pPr>
            <a:r>
              <a:rPr lang="en-US" sz="2300" dirty="0" smtClean="0">
                <a:latin typeface="Courier New" pitchFamily="49" charset="0"/>
                <a:cs typeface="Courier New" pitchFamily="49" charset="0"/>
              </a:rPr>
              <a:t>106 </a:t>
            </a:r>
            <a:r>
              <a:rPr lang="en-US" sz="2300" dirty="0" err="1">
                <a:solidFill>
                  <a:srgbClr val="00B050"/>
                </a:solidFill>
                <a:latin typeface="Courier New" pitchFamily="49" charset="0"/>
                <a:cs typeface="Courier New" pitchFamily="49" charset="0"/>
              </a:rPr>
              <a:t>typedef</a:t>
            </a:r>
            <a:r>
              <a:rPr lang="en-US" sz="2300" dirty="0">
                <a:solidFill>
                  <a:srgbClr val="00B050"/>
                </a:solidFill>
                <a:latin typeface="Courier New" pitchFamily="49" charset="0"/>
                <a:cs typeface="Courier New" pitchFamily="49" charset="0"/>
              </a:rPr>
              <a:t> </a:t>
            </a:r>
            <a:r>
              <a:rPr lang="en-US" sz="2300" dirty="0">
                <a:latin typeface="Courier New" pitchFamily="49" charset="0"/>
                <a:cs typeface="Courier New" pitchFamily="49" charset="0"/>
              </a:rPr>
              <a:t>multi_index_container&lt;</a:t>
            </a:r>
          </a:p>
          <a:p>
            <a:pPr marL="0" indent="0">
              <a:buNone/>
            </a:pPr>
            <a:r>
              <a:rPr lang="en-US" sz="2300" dirty="0">
                <a:latin typeface="Courier New" pitchFamily="49" charset="0"/>
                <a:cs typeface="Courier New" pitchFamily="49" charset="0"/>
              </a:rPr>
              <a:t>107     shared_ptr&lt;Node&gt;,</a:t>
            </a:r>
          </a:p>
          <a:p>
            <a:pPr marL="0" indent="0">
              <a:buNone/>
            </a:pPr>
            <a:r>
              <a:rPr lang="en-US" sz="2300" dirty="0">
                <a:latin typeface="Courier New" pitchFamily="49" charset="0"/>
                <a:cs typeface="Courier New" pitchFamily="49" charset="0"/>
              </a:rPr>
              <a:t>108     </a:t>
            </a:r>
            <a:r>
              <a:rPr lang="en-US" sz="2300" dirty="0" err="1">
                <a:latin typeface="Courier New" pitchFamily="49" charset="0"/>
                <a:cs typeface="Courier New" pitchFamily="49" charset="0"/>
              </a:rPr>
              <a:t>indexed_by</a:t>
            </a:r>
            <a:r>
              <a:rPr lang="en-US" sz="2300" dirty="0">
                <a:latin typeface="Courier New" pitchFamily="49" charset="0"/>
                <a:cs typeface="Courier New" pitchFamily="49" charset="0"/>
              </a:rPr>
              <a:t>&lt;</a:t>
            </a:r>
          </a:p>
          <a:p>
            <a:pPr marL="0" indent="0">
              <a:buNone/>
            </a:pPr>
            <a:r>
              <a:rPr lang="en-US" sz="2300" dirty="0">
                <a:latin typeface="Courier New" pitchFamily="49" charset="0"/>
                <a:cs typeface="Courier New" pitchFamily="49" charset="0"/>
              </a:rPr>
              <a:t>109         </a:t>
            </a:r>
            <a:r>
              <a:rPr lang="en-US" sz="2300" dirty="0" err="1" smtClean="0">
                <a:latin typeface="Courier New" pitchFamily="49" charset="0"/>
                <a:cs typeface="Courier New" pitchFamily="49" charset="0"/>
              </a:rPr>
              <a:t>hashed_unique</a:t>
            </a:r>
            <a:r>
              <a:rPr lang="en-US" sz="2300" dirty="0">
                <a:latin typeface="Courier New" pitchFamily="49" charset="0"/>
                <a:cs typeface="Courier New" pitchFamily="49" charset="0"/>
              </a:rPr>
              <a:t>&lt;</a:t>
            </a:r>
          </a:p>
          <a:p>
            <a:pPr marL="0" indent="0">
              <a:buNone/>
            </a:pPr>
            <a:r>
              <a:rPr lang="en-US" sz="2300" dirty="0">
                <a:latin typeface="Courier New" pitchFamily="49" charset="0"/>
                <a:cs typeface="Courier New" pitchFamily="49" charset="0"/>
              </a:rPr>
              <a:t>110             tag&lt;</a:t>
            </a:r>
            <a:r>
              <a:rPr lang="en-US" sz="2300" dirty="0" err="1">
                <a:latin typeface="Courier New" pitchFamily="49" charset="0"/>
                <a:cs typeface="Courier New" pitchFamily="49" charset="0"/>
              </a:rPr>
              <a:t>node_idx</a:t>
            </a:r>
            <a:r>
              <a:rPr lang="en-US" sz="2300" dirty="0">
                <a:latin typeface="Courier New" pitchFamily="49" charset="0"/>
                <a:cs typeface="Courier New" pitchFamily="49" charset="0"/>
              </a:rPr>
              <a:t>&gt;,</a:t>
            </a:r>
          </a:p>
          <a:p>
            <a:pPr marL="0" indent="0">
              <a:buNone/>
            </a:pPr>
            <a:r>
              <a:rPr lang="en-US" sz="2300" dirty="0">
                <a:latin typeface="Courier New" pitchFamily="49" charset="0"/>
                <a:cs typeface="Courier New" pitchFamily="49" charset="0"/>
              </a:rPr>
              <a:t>111             </a:t>
            </a:r>
            <a:r>
              <a:rPr lang="en-US" sz="2300" dirty="0" err="1">
                <a:latin typeface="Courier New" pitchFamily="49" charset="0"/>
                <a:cs typeface="Courier New" pitchFamily="49" charset="0"/>
              </a:rPr>
              <a:t>const_mem_fun</a:t>
            </a:r>
            <a:r>
              <a:rPr lang="en-US" sz="2300" dirty="0">
                <a:latin typeface="Courier New" pitchFamily="49" charset="0"/>
                <a:cs typeface="Courier New" pitchFamily="49" charset="0"/>
              </a:rPr>
              <a:t>&lt;Node, string</a:t>
            </a:r>
            <a:r>
              <a:rPr lang="en-US" sz="2300" dirty="0" smtClean="0">
                <a:latin typeface="Courier New" pitchFamily="49" charset="0"/>
                <a:cs typeface="Courier New" pitchFamily="49" charset="0"/>
              </a:rPr>
              <a:t>, &amp;</a:t>
            </a:r>
            <a:r>
              <a:rPr lang="en-US" sz="2300" dirty="0">
                <a:latin typeface="Courier New" pitchFamily="49" charset="0"/>
                <a:cs typeface="Courier New" pitchFamily="49" charset="0"/>
              </a:rPr>
              <a:t>Node</a:t>
            </a:r>
            <a:r>
              <a:rPr lang="en-US" sz="2300" dirty="0" smtClean="0">
                <a:latin typeface="Courier New" pitchFamily="49" charset="0"/>
                <a:cs typeface="Courier New" pitchFamily="49" charset="0"/>
              </a:rPr>
              <a:t>::name</a:t>
            </a:r>
            <a:r>
              <a:rPr lang="en-US" sz="2300" dirty="0">
                <a:latin typeface="Courier New" pitchFamily="49" charset="0"/>
                <a:cs typeface="Courier New" pitchFamily="49" charset="0"/>
              </a:rPr>
              <a:t>&gt;</a:t>
            </a:r>
          </a:p>
          <a:p>
            <a:pPr marL="0" indent="0">
              <a:buNone/>
            </a:pPr>
            <a:r>
              <a:rPr lang="en-US" sz="2300" dirty="0">
                <a:latin typeface="Courier New" pitchFamily="49" charset="0"/>
                <a:cs typeface="Courier New" pitchFamily="49" charset="0"/>
              </a:rPr>
              <a:t>112         &gt;,</a:t>
            </a:r>
          </a:p>
          <a:p>
            <a:pPr marL="0" indent="0">
              <a:buNone/>
            </a:pPr>
            <a:r>
              <a:rPr lang="en-US" sz="2300" dirty="0">
                <a:latin typeface="Courier New" pitchFamily="49" charset="0"/>
                <a:cs typeface="Courier New" pitchFamily="49" charset="0"/>
              </a:rPr>
              <a:t>113         </a:t>
            </a:r>
            <a:r>
              <a:rPr lang="en-US" sz="2300" dirty="0" err="1">
                <a:latin typeface="Courier New" pitchFamily="49" charset="0"/>
                <a:cs typeface="Courier New" pitchFamily="49" charset="0"/>
              </a:rPr>
              <a:t>ordered_non_unique</a:t>
            </a:r>
            <a:r>
              <a:rPr lang="en-US" sz="2300" dirty="0">
                <a:latin typeface="Courier New" pitchFamily="49" charset="0"/>
                <a:cs typeface="Courier New" pitchFamily="49" charset="0"/>
              </a:rPr>
              <a:t>&lt;</a:t>
            </a:r>
          </a:p>
          <a:p>
            <a:pPr marL="0" indent="0">
              <a:buNone/>
            </a:pPr>
            <a:r>
              <a:rPr lang="en-US" sz="2300" dirty="0">
                <a:latin typeface="Courier New" pitchFamily="49" charset="0"/>
                <a:cs typeface="Courier New" pitchFamily="49" charset="0"/>
              </a:rPr>
              <a:t>114             </a:t>
            </a:r>
            <a:r>
              <a:rPr lang="en-US" sz="2300" dirty="0" smtClean="0">
                <a:latin typeface="Courier New" pitchFamily="49" charset="0"/>
                <a:cs typeface="Courier New" pitchFamily="49" charset="0"/>
              </a:rPr>
              <a:t>tag&lt;</a:t>
            </a:r>
            <a:r>
              <a:rPr lang="en-US" sz="2300" dirty="0" err="1" smtClean="0">
                <a:latin typeface="Courier New" pitchFamily="49" charset="0"/>
                <a:cs typeface="Courier New" pitchFamily="49" charset="0"/>
              </a:rPr>
              <a:t>enabled_idx</a:t>
            </a:r>
            <a:r>
              <a:rPr lang="en-US" sz="2300" dirty="0" smtClean="0">
                <a:latin typeface="Courier New" pitchFamily="49" charset="0"/>
                <a:cs typeface="Courier New" pitchFamily="49" charset="0"/>
              </a:rPr>
              <a:t>&gt;,</a:t>
            </a:r>
            <a:endParaRPr lang="en-US" sz="2300" dirty="0">
              <a:latin typeface="Courier New" pitchFamily="49" charset="0"/>
              <a:cs typeface="Courier New" pitchFamily="49" charset="0"/>
            </a:endParaRPr>
          </a:p>
          <a:p>
            <a:pPr marL="0" indent="0">
              <a:buNone/>
            </a:pPr>
            <a:r>
              <a:rPr lang="en-US" sz="2300" dirty="0">
                <a:latin typeface="Courier New" pitchFamily="49" charset="0"/>
                <a:cs typeface="Courier New" pitchFamily="49" charset="0"/>
              </a:rPr>
              <a:t>115             </a:t>
            </a:r>
            <a:r>
              <a:rPr lang="en-US" sz="2300" dirty="0" err="1">
                <a:latin typeface="Courier New" pitchFamily="49" charset="0"/>
                <a:cs typeface="Courier New" pitchFamily="49" charset="0"/>
              </a:rPr>
              <a:t>const_mem_fun</a:t>
            </a:r>
            <a:r>
              <a:rPr lang="en-US" sz="2300" dirty="0">
                <a:latin typeface="Courier New" pitchFamily="49" charset="0"/>
                <a:cs typeface="Courier New" pitchFamily="49" charset="0"/>
              </a:rPr>
              <a:t>&lt;Node, </a:t>
            </a:r>
            <a:r>
              <a:rPr lang="en-US" sz="2300" dirty="0" err="1">
                <a:solidFill>
                  <a:srgbClr val="00B050"/>
                </a:solidFill>
                <a:latin typeface="Courier New" pitchFamily="49" charset="0"/>
                <a:cs typeface="Courier New" pitchFamily="49" charset="0"/>
              </a:rPr>
              <a:t>bool</a:t>
            </a:r>
            <a:r>
              <a:rPr lang="en-US" sz="2300" dirty="0">
                <a:latin typeface="Courier New" pitchFamily="49" charset="0"/>
                <a:cs typeface="Courier New" pitchFamily="49" charset="0"/>
              </a:rPr>
              <a:t>, &amp;Node::enabled&gt;</a:t>
            </a:r>
          </a:p>
          <a:p>
            <a:pPr marL="457200" indent="-457200">
              <a:buAutoNum type="arabicPlain" startAt="116"/>
            </a:pPr>
            <a:r>
              <a:rPr lang="en-US" sz="2300" dirty="0" smtClean="0">
                <a:latin typeface="Courier New" pitchFamily="49" charset="0"/>
                <a:cs typeface="Courier New" pitchFamily="49" charset="0"/>
              </a:rPr>
              <a:t>         &gt;</a:t>
            </a:r>
          </a:p>
          <a:p>
            <a:pPr marL="0" indent="0">
              <a:buNone/>
            </a:pPr>
            <a:r>
              <a:rPr lang="en-US" sz="2300" dirty="0" smtClean="0">
                <a:latin typeface="Courier New" pitchFamily="49" charset="0"/>
                <a:cs typeface="Courier New" pitchFamily="49" charset="0"/>
              </a:rPr>
              <a:t>117     </a:t>
            </a:r>
            <a:r>
              <a:rPr lang="en-US" sz="2300" dirty="0">
                <a:latin typeface="Courier New" pitchFamily="49" charset="0"/>
                <a:cs typeface="Courier New" pitchFamily="49" charset="0"/>
              </a:rPr>
              <a:t>&gt;</a:t>
            </a:r>
          </a:p>
          <a:p>
            <a:pPr marL="0" indent="0">
              <a:buNone/>
            </a:pPr>
            <a:r>
              <a:rPr lang="en-US" sz="2300" dirty="0">
                <a:latin typeface="Courier New" pitchFamily="49" charset="0"/>
                <a:cs typeface="Courier New" pitchFamily="49" charset="0"/>
              </a:rPr>
              <a:t>118 &gt; </a:t>
            </a:r>
            <a:r>
              <a:rPr lang="en-US" sz="2300" dirty="0" err="1">
                <a:latin typeface="Courier New" pitchFamily="49" charset="0"/>
                <a:cs typeface="Courier New" pitchFamily="49" charset="0"/>
              </a:rPr>
              <a:t>node_container</a:t>
            </a:r>
            <a:r>
              <a:rPr lang="en-US" sz="2300" dirty="0" smtClean="0">
                <a:latin typeface="Courier New" pitchFamily="49" charset="0"/>
                <a:cs typeface="Courier New" pitchFamily="49" charset="0"/>
              </a:rPr>
              <a:t>;</a:t>
            </a:r>
          </a:p>
        </p:txBody>
      </p:sp>
      <p:sp>
        <p:nvSpPr>
          <p:cNvPr id="4"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dirty="0" smtClean="0">
                <a:solidFill>
                  <a:schemeClr val="bg1">
                    <a:lumMod val="50000"/>
                  </a:schemeClr>
                </a:solidFill>
              </a:rPr>
              <a:t>demo class &gt;&gt; </a:t>
            </a:r>
            <a:r>
              <a:rPr lang="en-US" sz="1800" dirty="0">
                <a:solidFill>
                  <a:schemeClr val="bg1">
                    <a:lumMod val="50000"/>
                  </a:schemeClr>
                </a:solidFill>
              </a:rPr>
              <a:t>C</a:t>
            </a:r>
            <a:r>
              <a:rPr lang="en-US" sz="1800" dirty="0" smtClean="0">
                <a:solidFill>
                  <a:schemeClr val="bg1">
                    <a:lumMod val="50000"/>
                  </a:schemeClr>
                </a:solidFill>
              </a:rPr>
              <a:t>+</a:t>
            </a:r>
            <a:r>
              <a:rPr lang="en-US" sz="1800" dirty="0" smtClean="0">
                <a:solidFill>
                  <a:schemeClr val="bg1">
                    <a:lumMod val="50000"/>
                  </a:schemeClr>
                </a:solidFill>
              </a:rPr>
              <a:t>+ std container &gt;&gt; </a:t>
            </a:r>
            <a:r>
              <a:rPr lang="en-US" sz="1800" b="1" dirty="0" smtClean="0"/>
              <a:t>boost</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3419475" cy="22479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854073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or SBRM</a:t>
            </a:r>
            <a:br>
              <a:rPr lang="en-US" dirty="0" smtClean="0"/>
            </a:br>
            <a:r>
              <a:rPr lang="en-US" dirty="0" smtClean="0"/>
              <a:t>(Scope-Based Resource Management)</a:t>
            </a:r>
            <a:endParaRPr lang="en-US" dirty="0"/>
          </a:p>
        </p:txBody>
      </p:sp>
      <p:sp>
        <p:nvSpPr>
          <p:cNvPr id="3" name="Content Placeholder 2"/>
          <p:cNvSpPr>
            <a:spLocks noGrp="1"/>
          </p:cNvSpPr>
          <p:nvPr>
            <p:ph idx="1"/>
          </p:nvPr>
        </p:nvSpPr>
        <p:spPr/>
        <p:txBody>
          <a:bodyPr/>
          <a:lstStyle/>
          <a:p>
            <a:r>
              <a:rPr lang="en-US" dirty="0" smtClean="0"/>
              <a:t>Resource </a:t>
            </a:r>
            <a:r>
              <a:rPr lang="en-US" dirty="0" smtClean="0"/>
              <a:t>Acquisition Is </a:t>
            </a:r>
            <a:r>
              <a:rPr lang="en-US" dirty="0" smtClean="0"/>
              <a:t>Initialization</a:t>
            </a:r>
          </a:p>
          <a:p>
            <a:r>
              <a:rPr lang="en-US" dirty="0" smtClean="0"/>
              <a:t>An idiom for managing resources based on container object lifetime</a:t>
            </a:r>
          </a:p>
          <a:p>
            <a:r>
              <a:rPr lang="en-US" dirty="0" smtClean="0"/>
              <a:t>Most often used in scoped variable scenarios</a:t>
            </a:r>
          </a:p>
          <a:p>
            <a:r>
              <a:rPr lang="en-US" dirty="0" smtClean="0"/>
              <a:t>Automatic and low maintenance</a:t>
            </a:r>
          </a:p>
          <a:p>
            <a:r>
              <a:rPr lang="en-US" dirty="0" smtClean="0"/>
              <a:t>Reduces the opportunity for negligence</a:t>
            </a:r>
          </a:p>
          <a:p>
            <a:r>
              <a:rPr lang="en-US" dirty="0" smtClean="0"/>
              <a:t>How? Deterministic, Encapsulation, Locality, Exception Safety</a:t>
            </a:r>
            <a:endParaRPr lang="en-US" dirty="0"/>
          </a:p>
        </p:txBody>
      </p:sp>
    </p:spTree>
    <p:extLst>
      <p:ext uri="{BB962C8B-B14F-4D97-AF65-F5344CB8AC3E}">
        <p14:creationId xmlns:p14="http://schemas.microsoft.com/office/powerpoint/2010/main" val="414530348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91600" cy="4525963"/>
          </a:xfrm>
        </p:spPr>
        <p:txBody>
          <a:bodyPr>
            <a:normAutofit/>
          </a:bodyPr>
          <a:lstStyle/>
          <a:p>
            <a:pPr marL="0" indent="0">
              <a:lnSpc>
                <a:spcPct val="90000"/>
              </a:lnSpc>
              <a:buNone/>
            </a:pPr>
            <a:r>
              <a:rPr lang="en-US" sz="1800" dirty="0" smtClean="0">
                <a:latin typeface="Courier New" pitchFamily="49" charset="0"/>
                <a:cs typeface="Courier New" pitchFamily="49" charset="0"/>
              </a:rPr>
              <a:t>132 </a:t>
            </a:r>
            <a:r>
              <a:rPr lang="en-US" sz="1800" dirty="0" err="1" smtClean="0">
                <a:latin typeface="Courier New" pitchFamily="49" charset="0"/>
                <a:cs typeface="Courier New" pitchFamily="49" charset="0"/>
              </a:rPr>
              <a:t>node_container</a:t>
            </a:r>
            <a:r>
              <a:rPr lang="en-US" sz="1800" dirty="0" smtClean="0">
                <a:latin typeface="Courier New" pitchFamily="49" charset="0"/>
                <a:cs typeface="Courier New" pitchFamily="49" charset="0"/>
              </a:rPr>
              <a:t> nodes;</a:t>
            </a:r>
          </a:p>
          <a:p>
            <a:pPr marL="0" indent="0">
              <a:lnSpc>
                <a:spcPct val="90000"/>
              </a:lnSpc>
              <a:buNone/>
            </a:pPr>
            <a:r>
              <a:rPr lang="en-US" sz="1800" dirty="0" smtClean="0">
                <a:latin typeface="Courier New" pitchFamily="49" charset="0"/>
                <a:cs typeface="Courier New" pitchFamily="49" charset="0"/>
              </a:rPr>
              <a:t>133</a:t>
            </a:r>
          </a:p>
          <a:p>
            <a:pPr marL="0" indent="0">
              <a:lnSpc>
                <a:spcPct val="90000"/>
              </a:lnSpc>
              <a:buNone/>
            </a:pPr>
            <a:r>
              <a:rPr lang="en-US" sz="1800" dirty="0" smtClean="0">
                <a:latin typeface="Courier New" pitchFamily="49" charset="0"/>
                <a:cs typeface="Courier New" pitchFamily="49" charset="0"/>
              </a:rPr>
              <a:t>134 </a:t>
            </a:r>
            <a:r>
              <a:rPr lang="en-US" sz="1800" dirty="0" err="1">
                <a:latin typeface="Courier New" pitchFamily="49" charset="0"/>
                <a:cs typeface="Courier New" pitchFamily="49" charset="0"/>
              </a:rPr>
              <a:t>node_container</a:t>
            </a:r>
            <a:r>
              <a:rPr lang="en-US" sz="1800" dirty="0">
                <a:latin typeface="Courier New" pitchFamily="49" charset="0"/>
                <a:cs typeface="Courier New" pitchFamily="49" charset="0"/>
              </a:rPr>
              <a:t>::index&lt;</a:t>
            </a:r>
            <a:r>
              <a:rPr lang="en-US" sz="1800" dirty="0" err="1">
                <a:latin typeface="Courier New" pitchFamily="49" charset="0"/>
                <a:cs typeface="Courier New" pitchFamily="49" charset="0"/>
              </a:rPr>
              <a:t>node_idx</a:t>
            </a:r>
            <a:r>
              <a:rPr lang="en-US" sz="1800" dirty="0">
                <a:latin typeface="Courier New" pitchFamily="49" charset="0"/>
                <a:cs typeface="Courier New" pitchFamily="49" charset="0"/>
              </a:rPr>
              <a:t>&gt;::type::iterator </a:t>
            </a:r>
            <a:r>
              <a:rPr lang="en-US" sz="1800" dirty="0" err="1">
                <a:latin typeface="Courier New" pitchFamily="49" charset="0"/>
                <a:cs typeface="Courier New" pitchFamily="49" charset="0"/>
              </a:rPr>
              <a:t>iter</a:t>
            </a:r>
            <a:r>
              <a:rPr lang="en-US" sz="1800" dirty="0">
                <a:latin typeface="Courier New" pitchFamily="49" charset="0"/>
                <a:cs typeface="Courier New" pitchFamily="49" charset="0"/>
              </a:rPr>
              <a:t> =</a:t>
            </a:r>
          </a:p>
          <a:p>
            <a:pPr marL="0" indent="0">
              <a:lnSpc>
                <a:spcPct val="90000"/>
              </a:lnSpc>
              <a:buNone/>
            </a:pPr>
            <a:r>
              <a:rPr lang="en-US" sz="1800" dirty="0">
                <a:latin typeface="Courier New" pitchFamily="49" charset="0"/>
                <a:cs typeface="Courier New" pitchFamily="49" charset="0"/>
              </a:rPr>
              <a:t>135     </a:t>
            </a:r>
            <a:r>
              <a:rPr lang="en-US" sz="1800" dirty="0" err="1">
                <a:latin typeface="Courier New" pitchFamily="49" charset="0"/>
                <a:cs typeface="Courier New" pitchFamily="49" charset="0"/>
              </a:rPr>
              <a:t>nodes.find</a:t>
            </a:r>
            <a:r>
              <a:rPr lang="en-US" sz="1800" dirty="0">
                <a:latin typeface="Courier New" pitchFamily="49" charset="0"/>
                <a:cs typeface="Courier New" pitchFamily="49" charset="0"/>
              </a:rPr>
              <a:t>(</a:t>
            </a:r>
            <a:r>
              <a:rPr lang="en-US" sz="1800" dirty="0">
                <a:solidFill>
                  <a:srgbClr val="C00000"/>
                </a:solidFill>
                <a:latin typeface="Courier New" pitchFamily="49" charset="0"/>
                <a:cs typeface="Courier New" pitchFamily="49" charset="0"/>
              </a:rPr>
              <a:t>"spam"</a:t>
            </a:r>
            <a:r>
              <a:rPr lang="en-US" sz="1800" dirty="0">
                <a:latin typeface="Courier New" pitchFamily="49" charset="0"/>
                <a:cs typeface="Courier New" pitchFamily="49" charset="0"/>
              </a:rPr>
              <a:t>);</a:t>
            </a:r>
          </a:p>
          <a:p>
            <a:pPr marL="0" indent="0">
              <a:lnSpc>
                <a:spcPct val="90000"/>
              </a:lnSpc>
              <a:buNone/>
            </a:pPr>
            <a:r>
              <a:rPr lang="en-US" sz="1800" dirty="0">
                <a:latin typeface="Courier New" pitchFamily="49" charset="0"/>
                <a:cs typeface="Courier New" pitchFamily="49" charset="0"/>
              </a:rPr>
              <a:t>136</a:t>
            </a:r>
          </a:p>
          <a:p>
            <a:pPr marL="0" indent="0">
              <a:lnSpc>
                <a:spcPct val="90000"/>
              </a:lnSpc>
              <a:buNone/>
            </a:pPr>
            <a:r>
              <a:rPr lang="en-US" sz="1800" dirty="0">
                <a:latin typeface="Courier New" pitchFamily="49" charset="0"/>
                <a:cs typeface="Courier New" pitchFamily="49" charset="0"/>
              </a:rPr>
              <a:t>137 </a:t>
            </a:r>
            <a:r>
              <a:rPr lang="en-US" sz="1800" dirty="0" err="1">
                <a:latin typeface="Courier New" pitchFamily="49" charset="0"/>
                <a:cs typeface="Courier New" pitchFamily="49" charset="0"/>
              </a:rPr>
              <a:t>node_container</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index&lt;</a:t>
            </a:r>
            <a:r>
              <a:rPr lang="en-US" sz="1800" dirty="0" err="1" smtClean="0">
                <a:latin typeface="Courier New" pitchFamily="49" charset="0"/>
                <a:cs typeface="Courier New" pitchFamily="49" charset="0"/>
              </a:rPr>
              <a:t>enabled_idx</a:t>
            </a:r>
            <a:r>
              <a:rPr lang="en-US" sz="1800" dirty="0" smtClean="0">
                <a:latin typeface="Courier New" pitchFamily="49" charset="0"/>
                <a:cs typeface="Courier New" pitchFamily="49" charset="0"/>
              </a:rPr>
              <a:t>&gt;::</a:t>
            </a:r>
            <a:r>
              <a:rPr lang="en-US" sz="1800" dirty="0">
                <a:latin typeface="Courier New" pitchFamily="49" charset="0"/>
                <a:cs typeface="Courier New" pitchFamily="49" charset="0"/>
              </a:rPr>
              <a:t>type::iterator iter2 =</a:t>
            </a:r>
          </a:p>
          <a:p>
            <a:pPr marL="0" indent="0">
              <a:lnSpc>
                <a:spcPct val="90000"/>
              </a:lnSpc>
              <a:buNone/>
            </a:pPr>
            <a:r>
              <a:rPr lang="en-US" sz="1800" dirty="0">
                <a:latin typeface="Courier New" pitchFamily="49" charset="0"/>
                <a:cs typeface="Courier New" pitchFamily="49" charset="0"/>
              </a:rPr>
              <a:t>138     </a:t>
            </a:r>
            <a:r>
              <a:rPr lang="en-US" sz="1800" dirty="0" err="1" smtClean="0">
                <a:latin typeface="Courier New" pitchFamily="49" charset="0"/>
                <a:cs typeface="Courier New" pitchFamily="49" charset="0"/>
              </a:rPr>
              <a:t>nodes.get</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enabled_idx</a:t>
            </a:r>
            <a:r>
              <a:rPr lang="en-US" sz="1800" dirty="0" smtClean="0">
                <a:latin typeface="Courier New" pitchFamily="49" charset="0"/>
                <a:cs typeface="Courier New" pitchFamily="49" charset="0"/>
              </a:rPr>
              <a:t>&gt;().</a:t>
            </a:r>
            <a:r>
              <a:rPr lang="en-US" sz="1800" dirty="0" err="1">
                <a:latin typeface="Courier New" pitchFamily="49" charset="0"/>
                <a:cs typeface="Courier New" pitchFamily="49" charset="0"/>
              </a:rPr>
              <a:t>equal_range</a:t>
            </a:r>
            <a:r>
              <a:rPr lang="en-US" sz="1800" dirty="0">
                <a:latin typeface="Courier New" pitchFamily="49" charset="0"/>
                <a:cs typeface="Courier New" pitchFamily="49" charset="0"/>
              </a:rPr>
              <a:t>(</a:t>
            </a:r>
            <a:r>
              <a:rPr lang="en-US" sz="1800" dirty="0">
                <a:solidFill>
                  <a:srgbClr val="C00000"/>
                </a:solidFill>
                <a:latin typeface="Courier New" pitchFamily="49" charset="0"/>
                <a:cs typeface="Courier New" pitchFamily="49" charset="0"/>
              </a:rPr>
              <a:t>true</a:t>
            </a:r>
            <a:r>
              <a:rPr lang="en-US" sz="1800" dirty="0">
                <a:latin typeface="Courier New" pitchFamily="49" charset="0"/>
                <a:cs typeface="Courier New" pitchFamily="49" charset="0"/>
              </a:rPr>
              <a:t>);</a:t>
            </a:r>
          </a:p>
          <a:p>
            <a:endParaRPr lang="en-US" dirty="0"/>
          </a:p>
        </p:txBody>
      </p:sp>
      <p:sp>
        <p:nvSpPr>
          <p:cNvPr id="4"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dirty="0" smtClean="0">
                <a:solidFill>
                  <a:schemeClr val="bg1">
                    <a:lumMod val="50000"/>
                  </a:schemeClr>
                </a:solidFill>
              </a:rPr>
              <a:t>demo class &gt;&gt; </a:t>
            </a:r>
            <a:r>
              <a:rPr lang="en-US" sz="1800" dirty="0">
                <a:solidFill>
                  <a:schemeClr val="bg1">
                    <a:lumMod val="50000"/>
                  </a:schemeClr>
                </a:solidFill>
              </a:rPr>
              <a:t>C</a:t>
            </a:r>
            <a:r>
              <a:rPr lang="en-US" sz="1800" dirty="0" smtClean="0">
                <a:solidFill>
                  <a:schemeClr val="bg1">
                    <a:lumMod val="50000"/>
                  </a:schemeClr>
                </a:solidFill>
              </a:rPr>
              <a:t>+</a:t>
            </a:r>
            <a:r>
              <a:rPr lang="en-US" sz="1800" dirty="0" smtClean="0">
                <a:solidFill>
                  <a:schemeClr val="bg1">
                    <a:lumMod val="50000"/>
                  </a:schemeClr>
                </a:solidFill>
              </a:rPr>
              <a:t>+ std container &gt;&gt; </a:t>
            </a:r>
            <a:r>
              <a:rPr lang="en-US" sz="1800" b="1" dirty="0" smtClean="0"/>
              <a:t>boost</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038600"/>
            <a:ext cx="3771900" cy="2543175"/>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985328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15400" cy="4525963"/>
          </a:xfrm>
        </p:spPr>
        <p:txBody>
          <a:bodyPr>
            <a:normAutofit lnSpcReduction="10000"/>
          </a:bodyPr>
          <a:lstStyle/>
          <a:p>
            <a:pPr marL="0" indent="0">
              <a:buNone/>
            </a:pPr>
            <a:r>
              <a:rPr lang="en-US" sz="1800" dirty="0">
                <a:latin typeface="Courier New" pitchFamily="49" charset="0"/>
                <a:cs typeface="Courier New" pitchFamily="49" charset="0"/>
              </a:rPr>
              <a:t> 95 </a:t>
            </a:r>
            <a:r>
              <a:rPr lang="en-US" sz="1800" dirty="0" smtClean="0">
                <a:solidFill>
                  <a:srgbClr val="FF00FF"/>
                </a:solidFill>
                <a:latin typeface="Courier New" pitchFamily="49" charset="0"/>
                <a:cs typeface="Courier New" pitchFamily="49" charset="0"/>
              </a:rPr>
              <a:t>// composite key definition</a:t>
            </a:r>
            <a:endParaRPr lang="en-US" sz="1800" dirty="0">
              <a:solidFill>
                <a:srgbClr val="FF00FF"/>
              </a:solidFill>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96 </a:t>
            </a:r>
            <a:r>
              <a:rPr lang="en-US" sz="1800" dirty="0" err="1" smtClean="0">
                <a:latin typeface="Courier New" pitchFamily="49" charset="0"/>
                <a:cs typeface="Courier New" pitchFamily="49" charset="0"/>
              </a:rPr>
              <a:t>struct</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addr_port_idx</a:t>
            </a:r>
            <a:r>
              <a:rPr lang="en-US" sz="1800" dirty="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a:p>
            <a:pPr marL="457200" indent="-457200">
              <a:buAutoNum type="arabicPlain" startAt="116"/>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ordered_unique</a:t>
            </a:r>
            <a:r>
              <a:rPr lang="en-US" sz="1800" dirty="0">
                <a:latin typeface="Courier New" pitchFamily="49" charset="0"/>
                <a:cs typeface="Courier New" pitchFamily="49" charset="0"/>
              </a:rPr>
              <a:t>&lt;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tag&lt;</a:t>
            </a:r>
            <a:r>
              <a:rPr lang="en-US" sz="1800" dirty="0" err="1" smtClean="0">
                <a:latin typeface="Courier New" pitchFamily="49" charset="0"/>
                <a:cs typeface="Courier New" pitchFamily="49" charset="0"/>
              </a:rPr>
              <a:t>addr_port_idx</a:t>
            </a:r>
            <a:r>
              <a:rPr lang="en-US" sz="1800" dirty="0" smtClean="0">
                <a:latin typeface="Courier New" pitchFamily="49" charset="0"/>
                <a:cs typeface="Courier New" pitchFamily="49" charset="0"/>
              </a:rPr>
              <a:t>&gt;,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composite_key</a:t>
            </a:r>
            <a:r>
              <a:rPr lang="en-US" sz="1800" dirty="0" smtClean="0">
                <a:latin typeface="Courier New" pitchFamily="49" charset="0"/>
                <a:cs typeface="Courier New" pitchFamily="49" charset="0"/>
              </a:rPr>
              <a:t>&lt;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shared_ptr&lt;Node&gt;,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const_mem_fun</a:t>
            </a:r>
            <a:r>
              <a:rPr lang="en-US" sz="1800" dirty="0" smtClean="0">
                <a:latin typeface="Courier New" pitchFamily="49" charset="0"/>
                <a:cs typeface="Courier New" pitchFamily="49" charset="0"/>
              </a:rPr>
              <a:t>&lt;Node, </a:t>
            </a:r>
            <a:r>
              <a:rPr lang="en-US" sz="1800" dirty="0" err="1" smtClean="0">
                <a:latin typeface="Courier New" pitchFamily="49" charset="0"/>
                <a:cs typeface="Courier New" pitchFamily="49" charset="0"/>
              </a:rPr>
              <a:t>IpAddr</a:t>
            </a:r>
            <a:r>
              <a:rPr lang="en-US" sz="1800" dirty="0" smtClean="0">
                <a:latin typeface="Courier New" pitchFamily="49" charset="0"/>
                <a:cs typeface="Courier New" pitchFamily="49" charset="0"/>
              </a:rPr>
              <a:t>, &amp;Node::</a:t>
            </a:r>
            <a:r>
              <a:rPr lang="en-US" sz="1800" dirty="0" err="1" smtClean="0">
                <a:latin typeface="Courier New" pitchFamily="49" charset="0"/>
                <a:cs typeface="Courier New" pitchFamily="49" charset="0"/>
              </a:rPr>
              <a:t>addr</a:t>
            </a:r>
            <a:r>
              <a:rPr lang="en-US" sz="1800" dirty="0" smtClean="0">
                <a:latin typeface="Courier New" pitchFamily="49" charset="0"/>
                <a:cs typeface="Courier New" pitchFamily="49" charset="0"/>
              </a:rPr>
              <a:t>&gt;,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const_mem_fun</a:t>
            </a:r>
            <a:r>
              <a:rPr lang="en-US" sz="1800" dirty="0" smtClean="0">
                <a:latin typeface="Courier New" pitchFamily="49" charset="0"/>
                <a:cs typeface="Courier New" pitchFamily="49" charset="0"/>
              </a:rPr>
              <a:t>&lt;Node, port, &amp;Node::port&gt;</a:t>
            </a:r>
          </a:p>
          <a:p>
            <a:pPr marL="457200" indent="-457200">
              <a:buAutoNum type="arabicPlain" startAt="116"/>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&gt;</a:t>
            </a:r>
          </a:p>
          <a:p>
            <a:pPr marL="457200" indent="-457200">
              <a:buAutoNum type="arabicPlain" startAt="116"/>
            </a:pPr>
            <a:r>
              <a:rPr lang="en-US" sz="1800" dirty="0" smtClean="0">
                <a:latin typeface="Courier New" pitchFamily="49" charset="0"/>
                <a:cs typeface="Courier New" pitchFamily="49" charset="0"/>
              </a:rPr>
              <a:t> &gt;</a:t>
            </a:r>
          </a:p>
          <a:p>
            <a:pPr marL="457200" indent="-457200">
              <a:buAutoNum type="arabicPlain" startAt="116"/>
            </a:pPr>
            <a:endParaRPr lang="en-US"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150 </a:t>
            </a:r>
            <a:r>
              <a:rPr lang="en-US" sz="1800" dirty="0" err="1">
                <a:latin typeface="Courier New" pitchFamily="49" charset="0"/>
                <a:cs typeface="Courier New" pitchFamily="49" charset="0"/>
              </a:rPr>
              <a:t>node_container</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index&lt;</a:t>
            </a:r>
            <a:r>
              <a:rPr lang="en-US" sz="1800" dirty="0" err="1" smtClean="0">
                <a:latin typeface="Courier New" pitchFamily="49" charset="0"/>
                <a:cs typeface="Courier New" pitchFamily="49" charset="0"/>
              </a:rPr>
              <a:t>addr_port_idx</a:t>
            </a:r>
            <a:r>
              <a:rPr lang="en-US" sz="1800" dirty="0" smtClean="0">
                <a:latin typeface="Courier New" pitchFamily="49" charset="0"/>
                <a:cs typeface="Courier New" pitchFamily="49" charset="0"/>
              </a:rPr>
              <a:t>&gt;::</a:t>
            </a:r>
            <a:r>
              <a:rPr lang="en-US" sz="1800" dirty="0">
                <a:latin typeface="Courier New" pitchFamily="49" charset="0"/>
                <a:cs typeface="Courier New" pitchFamily="49" charset="0"/>
              </a:rPr>
              <a:t>type::iterator </a:t>
            </a:r>
            <a:r>
              <a:rPr lang="en-US" sz="1800" dirty="0" err="1">
                <a:latin typeface="Courier New" pitchFamily="49" charset="0"/>
                <a:cs typeface="Courier New" pitchFamily="49" charset="0"/>
              </a:rPr>
              <a:t>iter</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151     </a:t>
            </a:r>
            <a:r>
              <a:rPr lang="en-US" sz="1800" dirty="0" err="1" smtClean="0">
                <a:latin typeface="Courier New" pitchFamily="49" charset="0"/>
                <a:cs typeface="Courier New" pitchFamily="49" charset="0"/>
              </a:rPr>
              <a:t>nodes.find</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make_tuple</a:t>
            </a:r>
            <a:r>
              <a:rPr lang="en-US" sz="1800" dirty="0" smtClean="0">
                <a:latin typeface="Courier New" pitchFamily="49" charset="0"/>
                <a:cs typeface="Courier New" pitchFamily="49" charset="0"/>
              </a:rPr>
              <a:t>(“1.1.1.1”, 80));</a:t>
            </a:r>
            <a:endParaRPr lang="en-US" sz="1800" dirty="0">
              <a:latin typeface="Courier New" pitchFamily="49" charset="0"/>
              <a:cs typeface="Courier New" pitchFamily="49" charset="0"/>
            </a:endParaRPr>
          </a:p>
          <a:p>
            <a:pPr marL="0" indent="0">
              <a:buNone/>
            </a:pPr>
            <a:endParaRPr lang="en-US" sz="1800" dirty="0"/>
          </a:p>
        </p:txBody>
      </p:sp>
      <p:sp>
        <p:nvSpPr>
          <p:cNvPr id="4"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dirty="0" smtClean="0">
                <a:solidFill>
                  <a:schemeClr val="bg1">
                    <a:lumMod val="50000"/>
                  </a:schemeClr>
                </a:solidFill>
              </a:rPr>
              <a:t>demo class &gt;&gt; </a:t>
            </a:r>
            <a:r>
              <a:rPr lang="en-US" sz="1800" dirty="0" smtClean="0">
                <a:solidFill>
                  <a:schemeClr val="bg1">
                    <a:lumMod val="50000"/>
                  </a:schemeClr>
                </a:solidFill>
              </a:rPr>
              <a:t>C++ </a:t>
            </a:r>
            <a:r>
              <a:rPr lang="en-US" sz="1800" dirty="0" smtClean="0">
                <a:solidFill>
                  <a:schemeClr val="bg1">
                    <a:lumMod val="50000"/>
                  </a:schemeClr>
                </a:solidFill>
              </a:rPr>
              <a:t>std container &gt;&gt; </a:t>
            </a:r>
            <a:r>
              <a:rPr lang="en-US" sz="1800" b="1" dirty="0" smtClean="0"/>
              <a:t>boost</a:t>
            </a:r>
            <a:endParaRPr lang="en-US" b="1" dirty="0"/>
          </a:p>
        </p:txBody>
      </p:sp>
    </p:spTree>
    <p:extLst>
      <p:ext uri="{BB962C8B-B14F-4D97-AF65-F5344CB8AC3E}">
        <p14:creationId xmlns:p14="http://schemas.microsoft.com/office/powerpoint/2010/main" val="25523417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AutoNum type="arabicPlain"/>
            </a:pPr>
            <a:r>
              <a:rPr lang="en-US" sz="1800" dirty="0" smtClean="0">
                <a:solidFill>
                  <a:srgbClr val="FF00FF"/>
                </a:solidFill>
                <a:latin typeface="Courier New" pitchFamily="49" charset="0"/>
                <a:cs typeface="Courier New" pitchFamily="49" charset="0"/>
              </a:rPr>
              <a:t>// .replace updates the indexes.</a:t>
            </a:r>
          </a:p>
          <a:p>
            <a:pPr>
              <a:lnSpc>
                <a:spcPct val="90000"/>
              </a:lnSpc>
              <a:buAutoNum type="arabicPlain"/>
            </a:pPr>
            <a:endParaRPr lang="en-US" sz="1800" dirty="0">
              <a:latin typeface="Courier New" pitchFamily="49" charset="0"/>
              <a:cs typeface="Courier New" pitchFamily="49" charset="0"/>
            </a:endParaRPr>
          </a:p>
          <a:p>
            <a:pPr>
              <a:lnSpc>
                <a:spcPct val="90000"/>
              </a:lnSpc>
              <a:buAutoNum type="arabicPlain"/>
            </a:pPr>
            <a:r>
              <a:rPr lang="en-US" sz="1800" dirty="0" err="1" smtClean="0">
                <a:latin typeface="Courier New" pitchFamily="49" charset="0"/>
                <a:cs typeface="Courier New" pitchFamily="49" charset="0"/>
              </a:rPr>
              <a:t>iter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nodes.find</a:t>
            </a:r>
            <a:r>
              <a:rPr lang="en-US" sz="1800" dirty="0">
                <a:latin typeface="Courier New" pitchFamily="49" charset="0"/>
                <a:cs typeface="Courier New" pitchFamily="49" charset="0"/>
              </a:rPr>
              <a:t>(</a:t>
            </a:r>
            <a:r>
              <a:rPr lang="en-US" sz="1800" dirty="0">
                <a:solidFill>
                  <a:srgbClr val="C00000"/>
                </a:solidFill>
                <a:latin typeface="Courier New" pitchFamily="49" charset="0"/>
                <a:cs typeface="Courier New" pitchFamily="49" charset="0"/>
              </a:rPr>
              <a:t>"spam</a:t>
            </a:r>
            <a:r>
              <a:rPr lang="en-US" sz="1800" dirty="0" smtClean="0">
                <a:solidFill>
                  <a:srgbClr val="C00000"/>
                </a:solidFill>
                <a:latin typeface="Courier New" pitchFamily="49" charset="0"/>
                <a:cs typeface="Courier New" pitchFamily="49" charset="0"/>
              </a:rPr>
              <a:t>"</a:t>
            </a:r>
            <a:r>
              <a:rPr lang="en-US" sz="1800" dirty="0" smtClean="0">
                <a:latin typeface="Courier New" pitchFamily="49" charset="0"/>
                <a:cs typeface="Courier New" pitchFamily="49" charset="0"/>
              </a:rPr>
              <a:t>);</a:t>
            </a:r>
          </a:p>
          <a:p>
            <a:pPr>
              <a:lnSpc>
                <a:spcPct val="90000"/>
              </a:lnSpc>
              <a:buAutoNum type="arabicPlain"/>
            </a:pPr>
            <a:r>
              <a:rPr lang="en-US" sz="1800" dirty="0">
                <a:latin typeface="Courier New" pitchFamily="49" charset="0"/>
                <a:cs typeface="Courier New" pitchFamily="49" charset="0"/>
              </a:rPr>
              <a:t>b</a:t>
            </a:r>
            <a:r>
              <a:rPr lang="en-US" sz="1800" dirty="0" smtClean="0">
                <a:latin typeface="Courier New" pitchFamily="49" charset="0"/>
                <a:cs typeface="Courier New" pitchFamily="49" charset="0"/>
              </a:rPr>
              <a:t>oost::shared_ptr&lt;Node&gt; node = *</a:t>
            </a:r>
            <a:r>
              <a:rPr lang="en-US" sz="1800" dirty="0" err="1" smtClean="0">
                <a:latin typeface="Courier New" pitchFamily="49" charset="0"/>
                <a:cs typeface="Courier New" pitchFamily="49" charset="0"/>
              </a:rPr>
              <a:t>iter</a:t>
            </a:r>
            <a:r>
              <a:rPr lang="en-US" sz="1800" dirty="0" smtClean="0">
                <a:latin typeface="Courier New" pitchFamily="49" charset="0"/>
                <a:cs typeface="Courier New" pitchFamily="49" charset="0"/>
              </a:rPr>
              <a:t>;</a:t>
            </a:r>
          </a:p>
          <a:p>
            <a:pPr>
              <a:lnSpc>
                <a:spcPct val="90000"/>
              </a:lnSpc>
              <a:buAutoNum type="arabicPlain"/>
            </a:pPr>
            <a:r>
              <a:rPr lang="en-US" sz="1800" dirty="0">
                <a:latin typeface="Courier New" pitchFamily="49" charset="0"/>
                <a:cs typeface="Courier New" pitchFamily="49" charset="0"/>
              </a:rPr>
              <a:t>n</a:t>
            </a:r>
            <a:r>
              <a:rPr lang="en-US" sz="1800" dirty="0" smtClean="0">
                <a:latin typeface="Courier New" pitchFamily="49" charset="0"/>
                <a:cs typeface="Courier New" pitchFamily="49" charset="0"/>
              </a:rPr>
              <a:t>ode-&gt;</a:t>
            </a:r>
            <a:r>
              <a:rPr lang="en-US" sz="1800" dirty="0" err="1" smtClean="0">
                <a:latin typeface="Courier New" pitchFamily="49" charset="0"/>
                <a:cs typeface="Courier New" pitchFamily="49" charset="0"/>
              </a:rPr>
              <a:t>set_enabled</a:t>
            </a:r>
            <a:r>
              <a:rPr lang="en-US" sz="1800" dirty="0" smtClean="0">
                <a:latin typeface="Courier New" pitchFamily="49" charset="0"/>
                <a:cs typeface="Courier New" pitchFamily="49" charset="0"/>
              </a:rPr>
              <a:t>(</a:t>
            </a:r>
            <a:r>
              <a:rPr lang="en-US" sz="1800" dirty="0" smtClean="0">
                <a:solidFill>
                  <a:srgbClr val="C00000"/>
                </a:solidFill>
                <a:latin typeface="Courier New" pitchFamily="49" charset="0"/>
                <a:cs typeface="Courier New" pitchFamily="49" charset="0"/>
              </a:rPr>
              <a:t>true</a:t>
            </a:r>
            <a:r>
              <a:rPr lang="en-US" sz="1800" dirty="0" smtClean="0">
                <a:latin typeface="Courier New" pitchFamily="49" charset="0"/>
                <a:cs typeface="Courier New" pitchFamily="49" charset="0"/>
              </a:rPr>
              <a:t>);</a:t>
            </a:r>
          </a:p>
          <a:p>
            <a:pPr>
              <a:lnSpc>
                <a:spcPct val="90000"/>
              </a:lnSpc>
              <a:buAutoNum type="arabicPlain"/>
            </a:pPr>
            <a:r>
              <a:rPr lang="en-US" sz="1800" dirty="0" err="1" smtClean="0">
                <a:latin typeface="Courier New" pitchFamily="49" charset="0"/>
                <a:cs typeface="Courier New" pitchFamily="49" charset="0"/>
              </a:rPr>
              <a:t>nodes.replace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iter</a:t>
            </a:r>
            <a:r>
              <a:rPr lang="en-US" sz="1800" dirty="0" smtClean="0">
                <a:latin typeface="Courier New" pitchFamily="49" charset="0"/>
                <a:cs typeface="Courier New" pitchFamily="49" charset="0"/>
              </a:rPr>
              <a:t>, node)</a:t>
            </a:r>
            <a:r>
              <a:rPr lang="en-US" sz="1800" dirty="0" smtClean="0">
                <a:latin typeface="Courier New" pitchFamily="49" charset="0"/>
                <a:cs typeface="Courier New" pitchFamily="49" charset="0"/>
              </a:rPr>
              <a:t>;</a:t>
            </a:r>
          </a:p>
          <a:p>
            <a:pPr>
              <a:lnSpc>
                <a:spcPct val="90000"/>
              </a:lnSpc>
              <a:buAutoNum type="arabicPlain"/>
            </a:pPr>
            <a:endParaRPr lang="en-US" sz="1800" dirty="0">
              <a:latin typeface="Courier New" pitchFamily="49" charset="0"/>
              <a:cs typeface="Courier New" pitchFamily="49" charset="0"/>
            </a:endParaRPr>
          </a:p>
          <a:p>
            <a:pPr>
              <a:lnSpc>
                <a:spcPct val="90000"/>
              </a:lnSpc>
            </a:pPr>
            <a:r>
              <a:rPr lang="en-US" sz="1800" dirty="0" smtClean="0">
                <a:cs typeface="Courier New" pitchFamily="49" charset="0"/>
              </a:rPr>
              <a:t>You can’t do that with a standard container!</a:t>
            </a:r>
            <a:endParaRPr lang="en-US" sz="1800" dirty="0">
              <a:cs typeface="Courier New" pitchFamily="49" charset="0"/>
            </a:endParaRPr>
          </a:p>
        </p:txBody>
      </p:sp>
      <p:sp>
        <p:nvSpPr>
          <p:cNvPr id="4" name="Title 1"/>
          <p:cNvSpPr>
            <a:spLocks noGrp="1"/>
          </p:cNvSpPr>
          <p:nvPr>
            <p:ph type="title"/>
          </p:nvPr>
        </p:nvSpPr>
        <p:spPr/>
        <p:txBody>
          <a:bodyPr>
            <a:normAutofit/>
          </a:bodyPr>
          <a:lstStyle/>
          <a:p>
            <a:r>
              <a:rPr lang="en-US" dirty="0"/>
              <a:t>b</a:t>
            </a:r>
            <a:r>
              <a:rPr lang="en-US" dirty="0" smtClean="0"/>
              <a:t>oost::multi_index_container</a:t>
            </a:r>
            <a:br>
              <a:rPr lang="en-US" dirty="0" smtClean="0"/>
            </a:br>
            <a:r>
              <a:rPr lang="en-US" sz="1800" dirty="0" smtClean="0">
                <a:solidFill>
                  <a:schemeClr val="bg1">
                    <a:lumMod val="50000"/>
                  </a:schemeClr>
                </a:solidFill>
              </a:rPr>
              <a:t>demo class &gt;&gt; </a:t>
            </a:r>
            <a:r>
              <a:rPr lang="en-US" sz="1800" dirty="0" smtClean="0">
                <a:solidFill>
                  <a:schemeClr val="bg1">
                    <a:lumMod val="50000"/>
                  </a:schemeClr>
                </a:solidFill>
              </a:rPr>
              <a:t>C++ </a:t>
            </a:r>
            <a:r>
              <a:rPr lang="en-US" sz="1800" dirty="0" smtClean="0">
                <a:solidFill>
                  <a:schemeClr val="bg1">
                    <a:lumMod val="50000"/>
                  </a:schemeClr>
                </a:solidFill>
              </a:rPr>
              <a:t>std container &gt;&gt; </a:t>
            </a:r>
            <a:r>
              <a:rPr lang="en-US" sz="1800" b="1" dirty="0" smtClean="0"/>
              <a:t>boost</a:t>
            </a:r>
            <a:endParaRPr lang="en-US" b="1" dirty="0"/>
          </a:p>
        </p:txBody>
      </p:sp>
    </p:spTree>
    <p:extLst>
      <p:ext uri="{BB962C8B-B14F-4D97-AF65-F5344CB8AC3E}">
        <p14:creationId xmlns:p14="http://schemas.microsoft.com/office/powerpoint/2010/main" val="96913266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oost::auto</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marL="0" indent="0">
              <a:lnSpc>
                <a:spcPct val="90000"/>
              </a:lnSpc>
              <a:buNone/>
            </a:pPr>
            <a:r>
              <a:rPr lang="en-US" sz="1800" dirty="0">
                <a:latin typeface="Courier New" pitchFamily="49" charset="0"/>
                <a:cs typeface="Courier New" pitchFamily="49" charset="0"/>
              </a:rPr>
              <a:t>140 </a:t>
            </a:r>
            <a:r>
              <a:rPr lang="en-US" sz="1800" dirty="0">
                <a:solidFill>
                  <a:srgbClr val="FF00FF"/>
                </a:solidFill>
                <a:latin typeface="Courier New" pitchFamily="49" charset="0"/>
                <a:cs typeface="Courier New" pitchFamily="49" charset="0"/>
              </a:rPr>
              <a:t>#include </a:t>
            </a:r>
            <a:r>
              <a:rPr lang="en-US" sz="1800" dirty="0">
                <a:solidFill>
                  <a:srgbClr val="C00000"/>
                </a:solidFill>
                <a:latin typeface="Courier New" pitchFamily="49" charset="0"/>
                <a:cs typeface="Courier New" pitchFamily="49" charset="0"/>
              </a:rPr>
              <a:t>&lt;boost/</a:t>
            </a:r>
            <a:r>
              <a:rPr lang="en-US" sz="1800" dirty="0" err="1">
                <a:solidFill>
                  <a:srgbClr val="C00000"/>
                </a:solidFill>
                <a:latin typeface="Courier New" pitchFamily="49" charset="0"/>
                <a:cs typeface="Courier New" pitchFamily="49" charset="0"/>
              </a:rPr>
              <a:t>typeof</a:t>
            </a:r>
            <a:r>
              <a:rPr lang="en-US" sz="1800" dirty="0">
                <a:solidFill>
                  <a:srgbClr val="C00000"/>
                </a:solidFill>
                <a:latin typeface="Courier New" pitchFamily="49" charset="0"/>
                <a:cs typeface="Courier New" pitchFamily="49" charset="0"/>
              </a:rPr>
              <a:t>/typeof.hpp&gt;</a:t>
            </a:r>
          </a:p>
          <a:p>
            <a:pPr marL="0" indent="0">
              <a:lnSpc>
                <a:spcPct val="90000"/>
              </a:lnSpc>
              <a:buNone/>
            </a:pPr>
            <a:r>
              <a:rPr lang="en-US" sz="1800" dirty="0" smtClean="0">
                <a:latin typeface="Courier New" pitchFamily="49" charset="0"/>
                <a:cs typeface="Courier New" pitchFamily="49" charset="0"/>
              </a:rPr>
              <a:t>141</a:t>
            </a:r>
          </a:p>
          <a:p>
            <a:pPr marL="0" indent="0">
              <a:lnSpc>
                <a:spcPct val="90000"/>
              </a:lnSpc>
              <a:buNone/>
            </a:pPr>
            <a:r>
              <a:rPr lang="en-US" sz="1800" dirty="0" smtClean="0">
                <a:latin typeface="Courier New" pitchFamily="49" charset="0"/>
                <a:cs typeface="Courier New" pitchFamily="49" charset="0"/>
              </a:rPr>
              <a:t>141 // like: auto </a:t>
            </a:r>
            <a:r>
              <a:rPr lang="en-US" sz="1800" dirty="0" err="1" smtClean="0">
                <a:latin typeface="Courier New" pitchFamily="49" charset="0"/>
                <a:cs typeface="Courier New" pitchFamily="49" charset="0"/>
              </a:rPr>
              <a:t>iter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nodes.get</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enabled_idx</a:t>
            </a:r>
            <a:r>
              <a:rPr lang="en-US" sz="1800" dirty="0" smtClean="0">
                <a:latin typeface="Courier New" pitchFamily="49" charset="0"/>
                <a:cs typeface="Courier New" pitchFamily="49" charset="0"/>
              </a:rPr>
              <a:t>&gt;().find(true));</a:t>
            </a:r>
            <a:endParaRPr lang="en-US" sz="1800" dirty="0">
              <a:latin typeface="Courier New" pitchFamily="49" charset="0"/>
              <a:cs typeface="Courier New" pitchFamily="49" charset="0"/>
            </a:endParaRPr>
          </a:p>
          <a:p>
            <a:pPr marL="0" indent="0">
              <a:lnSpc>
                <a:spcPct val="90000"/>
              </a:lnSpc>
              <a:buNone/>
            </a:pPr>
            <a:r>
              <a:rPr lang="en-US" sz="1800" dirty="0">
                <a:latin typeface="Courier New" pitchFamily="49" charset="0"/>
                <a:cs typeface="Courier New" pitchFamily="49" charset="0"/>
              </a:rPr>
              <a:t>142 </a:t>
            </a:r>
            <a:r>
              <a:rPr lang="en-US" sz="1800" dirty="0">
                <a:solidFill>
                  <a:schemeClr val="tx2">
                    <a:lumMod val="60000"/>
                    <a:lumOff val="40000"/>
                  </a:schemeClr>
                </a:solidFill>
                <a:latin typeface="Courier New" pitchFamily="49" charset="0"/>
                <a:cs typeface="Courier New" pitchFamily="49" charset="0"/>
              </a:rPr>
              <a:t>BOOST_AUTO</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iter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nodes.get</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enabled_idx</a:t>
            </a:r>
            <a:r>
              <a:rPr lang="en-US" sz="1800" dirty="0">
                <a:latin typeface="Courier New" pitchFamily="49" charset="0"/>
                <a:cs typeface="Courier New" pitchFamily="49" charset="0"/>
              </a:rPr>
              <a:t>&gt;().</a:t>
            </a:r>
            <a:r>
              <a:rPr lang="en-US" sz="1800" dirty="0" smtClean="0">
                <a:latin typeface="Courier New" pitchFamily="49" charset="0"/>
                <a:cs typeface="Courier New" pitchFamily="49" charset="0"/>
              </a:rPr>
              <a:t>find(</a:t>
            </a:r>
            <a:r>
              <a:rPr lang="en-US" sz="1800" dirty="0" smtClean="0">
                <a:solidFill>
                  <a:srgbClr val="C00000"/>
                </a:solidFill>
                <a:latin typeface="Courier New" pitchFamily="49" charset="0"/>
                <a:cs typeface="Courier New" pitchFamily="49" charset="0"/>
              </a:rPr>
              <a:t>true</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lnSpc>
                <a:spcPct val="90000"/>
              </a:lnSpc>
              <a:buNone/>
            </a:pPr>
            <a:r>
              <a:rPr lang="en-US" sz="1800" dirty="0">
                <a:latin typeface="Courier New" pitchFamily="49" charset="0"/>
                <a:cs typeface="Courier New" pitchFamily="49" charset="0"/>
              </a:rPr>
              <a:t>143</a:t>
            </a:r>
          </a:p>
          <a:p>
            <a:pPr marL="0" indent="0">
              <a:lnSpc>
                <a:spcPct val="90000"/>
              </a:lnSpc>
              <a:buNone/>
            </a:pPr>
            <a:r>
              <a:rPr lang="en-US" sz="1800" dirty="0">
                <a:latin typeface="Courier New" pitchFamily="49" charset="0"/>
                <a:cs typeface="Courier New" pitchFamily="49" charset="0"/>
              </a:rPr>
              <a:t>144 </a:t>
            </a:r>
            <a:r>
              <a:rPr lang="en-US" sz="1800" dirty="0">
                <a:solidFill>
                  <a:schemeClr val="accent6">
                    <a:lumMod val="75000"/>
                  </a:schemeClr>
                </a:solidFill>
                <a:latin typeface="Courier New" pitchFamily="49" charset="0"/>
                <a:cs typeface="Courier New" pitchFamily="49" charset="0"/>
              </a:rPr>
              <a:t>for</a:t>
            </a:r>
            <a:r>
              <a:rPr lang="en-US" sz="1800" dirty="0">
                <a:latin typeface="Courier New" pitchFamily="49" charset="0"/>
                <a:cs typeface="Courier New" pitchFamily="49" charset="0"/>
              </a:rPr>
              <a:t> ( ; </a:t>
            </a:r>
            <a:r>
              <a:rPr lang="en-US" sz="1800" dirty="0" err="1">
                <a:latin typeface="Courier New" pitchFamily="49" charset="0"/>
                <a:cs typeface="Courier New" pitchFamily="49" charset="0"/>
              </a:rPr>
              <a:t>iter.first</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iter.second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iter.first</a:t>
            </a:r>
            <a:r>
              <a:rPr lang="en-US" sz="1800" dirty="0">
                <a:latin typeface="Courier New" pitchFamily="49" charset="0"/>
                <a:cs typeface="Courier New" pitchFamily="49" charset="0"/>
              </a:rPr>
              <a:t>) {</a:t>
            </a:r>
          </a:p>
          <a:p>
            <a:pPr marL="0" indent="0">
              <a:lnSpc>
                <a:spcPct val="90000"/>
              </a:lnSpc>
              <a:buNone/>
            </a:pPr>
            <a:r>
              <a:rPr lang="en-US" sz="1800" dirty="0" smtClean="0">
                <a:latin typeface="Courier New" pitchFamily="49" charset="0"/>
                <a:cs typeface="Courier New" pitchFamily="49" charset="0"/>
              </a:rPr>
              <a:t>145      </a:t>
            </a:r>
            <a:r>
              <a:rPr lang="en-US" sz="1800" dirty="0" smtClean="0">
                <a:solidFill>
                  <a:srgbClr val="FF00FF"/>
                </a:solidFill>
                <a:latin typeface="Courier New" pitchFamily="49" charset="0"/>
                <a:cs typeface="Courier New" pitchFamily="49" charset="0"/>
              </a:rPr>
              <a:t>// do stuff</a:t>
            </a:r>
            <a:endParaRPr lang="en-US" sz="1800" dirty="0">
              <a:solidFill>
                <a:srgbClr val="FF00FF"/>
              </a:solidFill>
              <a:latin typeface="Courier New" pitchFamily="49" charset="0"/>
              <a:cs typeface="Courier New" pitchFamily="49" charset="0"/>
            </a:endParaRPr>
          </a:p>
          <a:p>
            <a:pPr marL="0" indent="0">
              <a:lnSpc>
                <a:spcPct val="90000"/>
              </a:lnSpc>
              <a:buNone/>
            </a:pPr>
            <a:r>
              <a:rPr lang="en-US" sz="1800" dirty="0">
                <a:latin typeface="Courier New" pitchFamily="49" charset="0"/>
                <a:cs typeface="Courier New" pitchFamily="49" charset="0"/>
              </a:rPr>
              <a:t>146 }</a:t>
            </a:r>
          </a:p>
          <a:p>
            <a:endParaRPr lang="en-US" sz="2400" dirty="0"/>
          </a:p>
        </p:txBody>
      </p:sp>
    </p:spTree>
    <p:extLst>
      <p:ext uri="{BB962C8B-B14F-4D97-AF65-F5344CB8AC3E}">
        <p14:creationId xmlns:p14="http://schemas.microsoft.com/office/powerpoint/2010/main" val="107155671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Boost::thread</a:t>
            </a:r>
            <a:endParaRPr lang="en-US" dirty="0"/>
          </a:p>
        </p:txBody>
      </p:sp>
      <p:sp>
        <p:nvSpPr>
          <p:cNvPr id="3" name="Content Placeholder 2"/>
          <p:cNvSpPr>
            <a:spLocks noGrp="1"/>
          </p:cNvSpPr>
          <p:nvPr>
            <p:ph idx="1"/>
          </p:nvPr>
        </p:nvSpPr>
        <p:spPr/>
        <p:txBody>
          <a:bodyPr>
            <a:normAutofit lnSpcReduction="10000"/>
          </a:bodyPr>
          <a:lstStyle/>
          <a:p>
            <a:r>
              <a:rPr lang="en-US" dirty="0" smtClean="0"/>
              <a:t>Boost::thread is a modern SBRM/RAII C++ library for threading</a:t>
            </a:r>
          </a:p>
          <a:p>
            <a:r>
              <a:rPr lang="en-US" dirty="0" smtClean="0"/>
              <a:t>Includes mechanisms for locking and waiting on locks</a:t>
            </a:r>
          </a:p>
          <a:p>
            <a:r>
              <a:rPr lang="en-US" dirty="0" smtClean="0"/>
              <a:t>Includes async, promise, future, </a:t>
            </a:r>
            <a:r>
              <a:rPr lang="en-US" dirty="0" err="1" smtClean="0"/>
              <a:t>packaged_task</a:t>
            </a:r>
            <a:r>
              <a:rPr lang="en-US" dirty="0" smtClean="0"/>
              <a:t>, and others for doing async work</a:t>
            </a:r>
          </a:p>
          <a:p>
            <a:r>
              <a:rPr lang="en-US" dirty="0" smtClean="0"/>
              <a:t>Very similar to C++11 std::thread implementation</a:t>
            </a:r>
            <a:endParaRPr lang="en-US" dirty="0"/>
          </a:p>
        </p:txBody>
      </p:sp>
    </p:spTree>
    <p:extLst>
      <p:ext uri="{BB962C8B-B14F-4D97-AF65-F5344CB8AC3E}">
        <p14:creationId xmlns:p14="http://schemas.microsoft.com/office/powerpoint/2010/main" val="385201521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pple Chancery"/>
                <a:cs typeface="Apple Chancery"/>
              </a:rPr>
              <a:t>Ye </a:t>
            </a:r>
            <a:r>
              <a:rPr lang="en-US" dirty="0" err="1">
                <a:latin typeface="Apple Chancery"/>
                <a:cs typeface="Apple Chancery"/>
              </a:rPr>
              <a:t>o</a:t>
            </a:r>
            <a:r>
              <a:rPr lang="en-US" dirty="0" err="1" smtClean="0">
                <a:latin typeface="Apple Chancery"/>
                <a:cs typeface="Apple Chancery"/>
              </a:rPr>
              <a:t>lde</a:t>
            </a:r>
            <a:r>
              <a:rPr lang="en-US" dirty="0" smtClean="0">
                <a:latin typeface="Apple Chancery"/>
                <a:cs typeface="Apple Chancery"/>
              </a:rPr>
              <a:t> </a:t>
            </a:r>
            <a:r>
              <a:rPr lang="en-US" dirty="0" err="1" smtClean="0">
                <a:latin typeface="Apple Chancery"/>
                <a:cs typeface="Apple Chancery"/>
              </a:rPr>
              <a:t>schoole</a:t>
            </a:r>
            <a:r>
              <a:rPr lang="en-US" dirty="0" smtClean="0">
                <a:latin typeface="Apple Chancery"/>
                <a:cs typeface="Apple Chancery"/>
              </a:rPr>
              <a:t> </a:t>
            </a:r>
            <a:r>
              <a:rPr lang="en-US" dirty="0" err="1" smtClean="0"/>
              <a:t>pthreads</a:t>
            </a:r>
            <a:endParaRPr lang="en-US" dirty="0"/>
          </a:p>
        </p:txBody>
      </p:sp>
      <p:sp>
        <p:nvSpPr>
          <p:cNvPr id="3" name="Content Placeholder 2"/>
          <p:cNvSpPr>
            <a:spLocks noGrp="1"/>
          </p:cNvSpPr>
          <p:nvPr>
            <p:ph idx="1"/>
          </p:nvPr>
        </p:nvSpPr>
        <p:spPr>
          <a:xfrm>
            <a:off x="228600" y="1600200"/>
            <a:ext cx="4191000" cy="4525963"/>
          </a:xfrm>
        </p:spPr>
        <p:txBody>
          <a:bodyPr>
            <a:normAutofit/>
          </a:bodyPr>
          <a:lstStyle/>
          <a:p>
            <a:pPr marL="0" indent="0">
              <a:buNone/>
            </a:pPr>
            <a:r>
              <a:rPr lang="en-US" sz="1400" b="1" dirty="0" err="1">
                <a:latin typeface="Courier New"/>
                <a:cs typeface="Courier New"/>
              </a:rPr>
              <a:t>pthread_mutex_t</a:t>
            </a:r>
            <a:r>
              <a:rPr lang="en-US" sz="1400" b="1" dirty="0">
                <a:latin typeface="Courier New"/>
                <a:cs typeface="Courier New"/>
              </a:rPr>
              <a:t> </a:t>
            </a:r>
            <a:r>
              <a:rPr lang="en-US" sz="1400" b="1" dirty="0">
                <a:latin typeface="Courier New"/>
                <a:cs typeface="Courier New"/>
              </a:rPr>
              <a:t>m </a:t>
            </a:r>
            <a:r>
              <a:rPr lang="en-US" sz="1400" b="1" dirty="0" smtClean="0">
                <a:latin typeface="Courier New"/>
                <a:cs typeface="Courier New"/>
              </a:rPr>
              <a:t>=</a:t>
            </a:r>
          </a:p>
          <a:p>
            <a:pPr marL="0" indent="0">
              <a:buNone/>
            </a:pPr>
            <a:r>
              <a:rPr lang="en-US" sz="1400" b="1" dirty="0">
                <a:latin typeface="Courier New"/>
                <a:cs typeface="Courier New"/>
              </a:rPr>
              <a:t> </a:t>
            </a:r>
            <a:r>
              <a:rPr lang="en-US" sz="1400" b="1" dirty="0" smtClean="0">
                <a:latin typeface="Courier New"/>
                <a:cs typeface="Courier New"/>
              </a:rPr>
              <a:t>   PTHREAD_MUTEX_INITIALIZER</a:t>
            </a:r>
            <a:r>
              <a:rPr lang="en-US" sz="1400" b="1" dirty="0">
                <a:latin typeface="Courier New"/>
                <a:cs typeface="Courier New"/>
              </a:rPr>
              <a:t>;</a:t>
            </a:r>
            <a:endParaRPr lang="en-US" sz="1400" b="1" dirty="0">
              <a:latin typeface="Courier New"/>
              <a:cs typeface="Courier New"/>
            </a:endParaRPr>
          </a:p>
          <a:p>
            <a:pPr marL="0" indent="0">
              <a:buNone/>
            </a:pPr>
            <a:r>
              <a:rPr lang="en-US" sz="1400" dirty="0" err="1">
                <a:latin typeface="Courier New"/>
                <a:cs typeface="Courier New"/>
              </a:rPr>
              <a:t>int</a:t>
            </a:r>
            <a:r>
              <a:rPr lang="en-US" sz="1400" dirty="0">
                <a:latin typeface="Courier New"/>
                <a:cs typeface="Courier New"/>
              </a:rPr>
              <a:t> total = 0;</a:t>
            </a:r>
          </a:p>
          <a:p>
            <a:pPr marL="0" indent="0">
              <a:buNone/>
            </a:pPr>
            <a:endParaRPr lang="en-US" sz="1400" dirty="0">
              <a:latin typeface="Courier New"/>
              <a:cs typeface="Courier New"/>
            </a:endParaRPr>
          </a:p>
          <a:p>
            <a:pPr marL="0" indent="0">
              <a:buNone/>
            </a:pPr>
            <a:r>
              <a:rPr lang="en-US" sz="1400" dirty="0" smtClean="0">
                <a:latin typeface="Courier New"/>
                <a:cs typeface="Courier New"/>
              </a:rPr>
              <a:t>void</a:t>
            </a:r>
            <a:r>
              <a:rPr lang="en-US" sz="1400" dirty="0">
                <a:latin typeface="Courier New"/>
                <a:cs typeface="Courier New"/>
              </a:rPr>
              <a:t>* </a:t>
            </a:r>
            <a:r>
              <a:rPr lang="en-US" sz="1400" b="1" dirty="0" err="1">
                <a:latin typeface="Courier New"/>
                <a:cs typeface="Courier New"/>
              </a:rPr>
              <a:t>threadFunc</a:t>
            </a:r>
            <a:r>
              <a:rPr lang="en-US" sz="1400" dirty="0">
                <a:latin typeface="Courier New"/>
                <a:cs typeface="Courier New"/>
              </a:rPr>
              <a:t>(void* </a:t>
            </a:r>
            <a:r>
              <a:rPr lang="en-US" sz="1400" dirty="0" err="1">
                <a:latin typeface="Courier New"/>
                <a:cs typeface="Courier New"/>
              </a:rPr>
              <a:t>pn</a:t>
            </a: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int</a:t>
            </a:r>
            <a:r>
              <a:rPr lang="en-US" sz="1400" dirty="0">
                <a:latin typeface="Courier New"/>
                <a:cs typeface="Courier New"/>
              </a:rPr>
              <a:t> n = *(</a:t>
            </a:r>
            <a:r>
              <a:rPr lang="en-US" sz="1400" dirty="0" err="1">
                <a:latin typeface="Courier New"/>
                <a:cs typeface="Courier New"/>
              </a:rPr>
              <a:t>int</a:t>
            </a:r>
            <a:r>
              <a:rPr lang="en-US" sz="1400" dirty="0">
                <a:latin typeface="Courier New"/>
                <a:cs typeface="Courier New"/>
              </a:rPr>
              <a:t>*)</a:t>
            </a:r>
            <a:r>
              <a:rPr lang="en-US" sz="1400" dirty="0" err="1">
                <a:latin typeface="Courier New"/>
                <a:cs typeface="Courier New"/>
              </a:rPr>
              <a:t>pn</a:t>
            </a:r>
            <a:r>
              <a:rPr lang="en-US" sz="1400" dirty="0">
                <a:latin typeface="Courier New"/>
                <a:cs typeface="Courier New"/>
              </a:rPr>
              <a:t>;</a:t>
            </a:r>
          </a:p>
          <a:p>
            <a:pPr marL="0" indent="0">
              <a:buNone/>
            </a:pPr>
            <a:r>
              <a:rPr lang="en-US" sz="1400" dirty="0">
                <a:latin typeface="Courier New"/>
                <a:cs typeface="Courier New"/>
              </a:rPr>
              <a:t>    </a:t>
            </a:r>
            <a:r>
              <a:rPr lang="en-US" sz="1400" dirty="0" err="1">
                <a:latin typeface="Courier New"/>
                <a:cs typeface="Courier New"/>
              </a:rPr>
              <a:t>cout</a:t>
            </a:r>
            <a:r>
              <a:rPr lang="en-US" sz="1400" dirty="0">
                <a:latin typeface="Courier New"/>
                <a:cs typeface="Courier New"/>
              </a:rPr>
              <a:t> &lt;&lt; "Thread " &lt;&lt; </a:t>
            </a:r>
            <a:r>
              <a:rPr lang="en-US" sz="1400" dirty="0" smtClean="0">
                <a:latin typeface="Courier New"/>
                <a:cs typeface="Courier New"/>
              </a:rPr>
              <a:t>n &lt;</a:t>
            </a:r>
            <a:r>
              <a:rPr lang="en-US" sz="1400" dirty="0">
                <a:latin typeface="Courier New"/>
                <a:cs typeface="Courier New"/>
              </a:rPr>
              <a:t>&lt; ", </a:t>
            </a:r>
            <a:r>
              <a:rPr lang="en-US" sz="1400" dirty="0" smtClean="0">
                <a:latin typeface="Courier New"/>
                <a:cs typeface="Courier New"/>
              </a:rPr>
              <a:t>"</a:t>
            </a:r>
          </a:p>
          <a:p>
            <a:pPr marL="0" indent="0">
              <a:buNone/>
            </a:pPr>
            <a:r>
              <a:rPr lang="en-US" sz="1400" dirty="0" smtClean="0">
                <a:latin typeface="Courier New"/>
                <a:cs typeface="Courier New"/>
              </a:rPr>
              <a:t>         &lt;</a:t>
            </a:r>
            <a:r>
              <a:rPr lang="en-US" sz="1400" dirty="0">
                <a:latin typeface="Courier New"/>
                <a:cs typeface="Courier New"/>
              </a:rPr>
              <a:t>&lt; </a:t>
            </a:r>
            <a:r>
              <a:rPr lang="en-US" sz="1400" b="1" dirty="0" err="1">
                <a:latin typeface="Courier New"/>
                <a:cs typeface="Courier New"/>
              </a:rPr>
              <a:t>pthread_self</a:t>
            </a:r>
            <a:r>
              <a:rPr lang="en-US" sz="1400" b="1" dirty="0">
                <a:latin typeface="Courier New"/>
                <a:cs typeface="Courier New"/>
              </a:rPr>
              <a:t>() </a:t>
            </a:r>
            <a:r>
              <a:rPr lang="en-US" sz="1400" dirty="0">
                <a:latin typeface="Courier New"/>
                <a:cs typeface="Courier New"/>
              </a:rPr>
              <a:t>&lt;&lt; </a:t>
            </a:r>
            <a:r>
              <a:rPr lang="en-US" sz="1400" dirty="0" err="1">
                <a:latin typeface="Courier New"/>
                <a:cs typeface="Courier New"/>
              </a:rPr>
              <a:t>endl</a:t>
            </a:r>
            <a:r>
              <a:rPr lang="en-US" sz="1400" dirty="0">
                <a:latin typeface="Courier New"/>
                <a:cs typeface="Courier New"/>
              </a:rPr>
              <a:t>;</a:t>
            </a:r>
          </a:p>
          <a:p>
            <a:pPr marL="0" indent="0">
              <a:buNone/>
            </a:pPr>
            <a:r>
              <a:rPr lang="en-US" sz="1400" dirty="0">
                <a:latin typeface="Courier New"/>
                <a:cs typeface="Courier New"/>
              </a:rPr>
              <a:t>    for (</a:t>
            </a:r>
            <a:r>
              <a:rPr lang="en-US" sz="1400" dirty="0" err="1">
                <a:latin typeface="Courier New"/>
                <a:cs typeface="Courier New"/>
              </a:rPr>
              <a:t>int</a:t>
            </a:r>
            <a:r>
              <a:rPr lang="en-US" sz="1400" dirty="0">
                <a:latin typeface="Courier New"/>
                <a:cs typeface="Courier New"/>
              </a:rPr>
              <a:t> </a:t>
            </a:r>
            <a:r>
              <a:rPr lang="en-US" sz="1400" dirty="0" err="1">
                <a:latin typeface="Courier New"/>
                <a:cs typeface="Courier New"/>
              </a:rPr>
              <a:t>i</a:t>
            </a:r>
            <a:r>
              <a:rPr lang="en-US" sz="1400" dirty="0">
                <a:latin typeface="Courier New"/>
                <a:cs typeface="Courier New"/>
              </a:rPr>
              <a:t> = 0; </a:t>
            </a:r>
            <a:r>
              <a:rPr lang="en-US" sz="1400" dirty="0" err="1">
                <a:latin typeface="Courier New"/>
                <a:cs typeface="Courier New"/>
              </a:rPr>
              <a:t>i</a:t>
            </a:r>
            <a:r>
              <a:rPr lang="en-US" sz="1400" dirty="0">
                <a:latin typeface="Courier New"/>
                <a:cs typeface="Courier New"/>
              </a:rPr>
              <a:t> &lt; 10; ++</a:t>
            </a:r>
            <a:r>
              <a:rPr lang="en-US" sz="1400" dirty="0" err="1">
                <a:latin typeface="Courier New"/>
                <a:cs typeface="Courier New"/>
              </a:rPr>
              <a:t>i</a:t>
            </a:r>
            <a:r>
              <a:rPr lang="en-US" sz="1400" dirty="0">
                <a:latin typeface="Courier New"/>
                <a:cs typeface="Courier New"/>
              </a:rPr>
              <a:t>) {</a:t>
            </a:r>
          </a:p>
          <a:p>
            <a:pPr marL="0" indent="0">
              <a:buNone/>
            </a:pPr>
            <a:r>
              <a:rPr lang="en-US" sz="1400" b="1" dirty="0">
                <a:latin typeface="Courier New"/>
                <a:cs typeface="Courier New"/>
              </a:rPr>
              <a:t>        </a:t>
            </a:r>
            <a:r>
              <a:rPr lang="en-US" sz="1400" b="1" dirty="0" err="1">
                <a:latin typeface="Courier New"/>
                <a:cs typeface="Courier New"/>
              </a:rPr>
              <a:t>pthread_mutex_lock</a:t>
            </a:r>
            <a:r>
              <a:rPr lang="en-US" sz="1400" b="1" dirty="0">
                <a:latin typeface="Courier New"/>
                <a:cs typeface="Courier New"/>
              </a:rPr>
              <a:t>(&amp;m);</a:t>
            </a:r>
          </a:p>
          <a:p>
            <a:pPr marL="0" indent="0">
              <a:buNone/>
            </a:pPr>
            <a:r>
              <a:rPr lang="en-US" sz="1400" dirty="0">
                <a:latin typeface="Courier New"/>
                <a:cs typeface="Courier New"/>
              </a:rPr>
              <a:t>        total += </a:t>
            </a:r>
            <a:r>
              <a:rPr lang="en-US" sz="1400" dirty="0" err="1">
                <a:latin typeface="Courier New"/>
                <a:cs typeface="Courier New"/>
              </a:rPr>
              <a:t>i</a:t>
            </a:r>
            <a:r>
              <a:rPr lang="en-US" sz="1400" dirty="0">
                <a:latin typeface="Courier New"/>
                <a:cs typeface="Courier New"/>
              </a:rPr>
              <a:t>;</a:t>
            </a:r>
          </a:p>
          <a:p>
            <a:pPr marL="0" indent="0">
              <a:buNone/>
            </a:pPr>
            <a:r>
              <a:rPr lang="en-US" sz="1400" dirty="0">
                <a:latin typeface="Courier New"/>
                <a:cs typeface="Courier New"/>
              </a:rPr>
              <a:t>        /</a:t>
            </a:r>
            <a:r>
              <a:rPr lang="en-US" sz="1400" dirty="0" smtClean="0">
                <a:latin typeface="Courier New"/>
                <a:cs typeface="Courier New"/>
              </a:rPr>
              <a:t>/ Don't </a:t>
            </a:r>
            <a:r>
              <a:rPr lang="en-US" sz="1400" dirty="0">
                <a:latin typeface="Courier New"/>
                <a:cs typeface="Courier New"/>
              </a:rPr>
              <a:t>forget to unlock!!!</a:t>
            </a:r>
          </a:p>
          <a:p>
            <a:pPr marL="0" indent="0">
              <a:buNone/>
            </a:pPr>
            <a:r>
              <a:rPr lang="en-US" sz="1400" b="1" dirty="0">
                <a:latin typeface="Courier New"/>
                <a:cs typeface="Courier New"/>
              </a:rPr>
              <a:t>        </a:t>
            </a:r>
            <a:r>
              <a:rPr lang="en-US" sz="1400" b="1" dirty="0" err="1">
                <a:latin typeface="Courier New"/>
                <a:cs typeface="Courier New"/>
              </a:rPr>
              <a:t>pthread_mutex_unlock</a:t>
            </a:r>
            <a:r>
              <a:rPr lang="en-US" sz="1400" b="1" dirty="0">
                <a:latin typeface="Courier New"/>
                <a:cs typeface="Courier New"/>
              </a:rPr>
              <a:t>(&amp;m);</a:t>
            </a:r>
          </a:p>
          <a:p>
            <a:pPr marL="0" indent="0">
              <a:buNone/>
            </a:pPr>
            <a:r>
              <a:rPr lang="en-US" sz="1400" dirty="0">
                <a:latin typeface="Courier New"/>
                <a:cs typeface="Courier New"/>
              </a:rPr>
              <a:t>    }</a:t>
            </a:r>
          </a:p>
          <a:p>
            <a:pPr marL="0" indent="0">
              <a:buNone/>
            </a:pPr>
            <a:r>
              <a:rPr lang="en-US" sz="1400" dirty="0">
                <a:latin typeface="Courier New"/>
                <a:cs typeface="Courier New"/>
              </a:rPr>
              <a:t>    return NULL;</a:t>
            </a:r>
          </a:p>
          <a:p>
            <a:pPr marL="0" indent="0">
              <a:buNone/>
            </a:pPr>
            <a:r>
              <a:rPr lang="en-US" sz="1400" dirty="0" smtClean="0">
                <a:latin typeface="Courier New"/>
                <a:cs typeface="Courier New"/>
              </a:rPr>
              <a:t>}</a:t>
            </a:r>
            <a:endParaRPr lang="en-US" sz="1400" dirty="0">
              <a:latin typeface="Courier New"/>
              <a:cs typeface="Courier New"/>
            </a:endParaRPr>
          </a:p>
        </p:txBody>
      </p:sp>
      <p:sp>
        <p:nvSpPr>
          <p:cNvPr id="4" name="TextBox 3"/>
          <p:cNvSpPr txBox="1"/>
          <p:nvPr/>
        </p:nvSpPr>
        <p:spPr>
          <a:xfrm>
            <a:off x="4343400" y="1600200"/>
            <a:ext cx="4572000" cy="4524314"/>
          </a:xfrm>
          <a:prstGeom prst="rect">
            <a:avLst/>
          </a:prstGeom>
          <a:noFill/>
        </p:spPr>
        <p:txBody>
          <a:bodyPr wrap="square" rtlCol="0">
            <a:spAutoFit/>
          </a:bodyPr>
          <a:lstStyle/>
          <a:p>
            <a:r>
              <a:rPr lang="en-US" sz="1200" dirty="0">
                <a:latin typeface="Courier New"/>
                <a:cs typeface="Courier New"/>
              </a:rPr>
              <a:t>void </a:t>
            </a:r>
            <a:r>
              <a:rPr lang="en-US" sz="1200" dirty="0" err="1">
                <a:latin typeface="Courier New"/>
                <a:cs typeface="Courier New"/>
              </a:rPr>
              <a:t>testThreads</a:t>
            </a:r>
            <a:r>
              <a:rPr lang="en-US" sz="1200" dirty="0">
                <a:latin typeface="Courier New"/>
                <a:cs typeface="Courier New"/>
              </a:rPr>
              <a:t>() {</a:t>
            </a:r>
          </a:p>
          <a:p>
            <a:r>
              <a:rPr lang="en-US" sz="1200" dirty="0">
                <a:latin typeface="Courier New"/>
                <a:cs typeface="Courier New"/>
              </a:rPr>
              <a:t>    // </a:t>
            </a:r>
            <a:r>
              <a:rPr lang="en-US" sz="1200" dirty="0" smtClean="0">
                <a:latin typeface="Courier New"/>
                <a:cs typeface="Courier New"/>
              </a:rPr>
              <a:t>Don't </a:t>
            </a:r>
            <a:r>
              <a:rPr lang="en-US" sz="1200" dirty="0">
                <a:latin typeface="Courier New"/>
                <a:cs typeface="Courier New"/>
              </a:rPr>
              <a:t>forget to explicitly initialize</a:t>
            </a:r>
          </a:p>
          <a:p>
            <a:r>
              <a:rPr lang="en-US" sz="1200" b="1" dirty="0">
                <a:latin typeface="Courier New"/>
                <a:cs typeface="Courier New"/>
              </a:rPr>
              <a:t>    </a:t>
            </a:r>
            <a:r>
              <a:rPr lang="en-US" sz="1200" b="1" dirty="0" err="1">
                <a:latin typeface="Courier New"/>
                <a:cs typeface="Courier New"/>
              </a:rPr>
              <a:t>pthread_mutex_init</a:t>
            </a:r>
            <a:r>
              <a:rPr lang="en-US" sz="1200" b="1" dirty="0">
                <a:latin typeface="Courier New"/>
                <a:cs typeface="Courier New"/>
              </a:rPr>
              <a:t>(&amp;m, NULL);</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int</a:t>
            </a:r>
            <a:r>
              <a:rPr lang="en-US" sz="1200" dirty="0">
                <a:latin typeface="Courier New"/>
                <a:cs typeface="Courier New"/>
              </a:rPr>
              <a:t> index = 0;</a:t>
            </a:r>
          </a:p>
          <a:p>
            <a:r>
              <a:rPr lang="en-US" sz="1200" dirty="0">
                <a:latin typeface="Courier New"/>
                <a:cs typeface="Courier New"/>
              </a:rPr>
              <a:t>    </a:t>
            </a:r>
            <a:r>
              <a:rPr lang="en-US" sz="1200" dirty="0" err="1">
                <a:latin typeface="Courier New"/>
                <a:cs typeface="Courier New"/>
              </a:rPr>
              <a:t>int</a:t>
            </a:r>
            <a:r>
              <a:rPr lang="en-US" sz="1200" dirty="0">
                <a:latin typeface="Courier New"/>
                <a:cs typeface="Courier New"/>
              </a:rPr>
              <a:t> i1 = ++index;</a:t>
            </a:r>
          </a:p>
          <a:p>
            <a:r>
              <a:rPr lang="en-US" sz="1200" b="1" dirty="0">
                <a:latin typeface="Courier New"/>
                <a:cs typeface="Courier New"/>
              </a:rPr>
              <a:t>    </a:t>
            </a:r>
            <a:r>
              <a:rPr lang="en-US" sz="1200" b="1" dirty="0" err="1">
                <a:latin typeface="Courier New"/>
                <a:cs typeface="Courier New"/>
              </a:rPr>
              <a:t>pthread_t</a:t>
            </a:r>
            <a:r>
              <a:rPr lang="en-US" sz="1200" b="1" dirty="0">
                <a:latin typeface="Courier New"/>
                <a:cs typeface="Courier New"/>
              </a:rPr>
              <a:t> t1;</a:t>
            </a:r>
          </a:p>
          <a:p>
            <a:r>
              <a:rPr lang="en-US" sz="1200" b="1" dirty="0">
                <a:latin typeface="Courier New"/>
                <a:cs typeface="Courier New"/>
              </a:rPr>
              <a:t>    </a:t>
            </a:r>
            <a:r>
              <a:rPr lang="en-US" sz="1200" b="1" dirty="0" err="1">
                <a:latin typeface="Courier New"/>
                <a:cs typeface="Courier New"/>
              </a:rPr>
              <a:t>pthread_create</a:t>
            </a:r>
            <a:r>
              <a:rPr lang="en-US" sz="1200" b="1" dirty="0">
                <a:latin typeface="Courier New"/>
                <a:cs typeface="Courier New"/>
              </a:rPr>
              <a:t>(&amp;t1, NULL, </a:t>
            </a:r>
            <a:r>
              <a:rPr lang="en-US" sz="1200" b="1" dirty="0" err="1">
                <a:latin typeface="Courier New"/>
                <a:cs typeface="Courier New"/>
              </a:rPr>
              <a:t>threadFunc</a:t>
            </a:r>
            <a:r>
              <a:rPr lang="en-US" sz="1200" b="1" dirty="0">
                <a:latin typeface="Courier New"/>
                <a:cs typeface="Courier New"/>
              </a:rPr>
              <a:t>, &amp;i1);</a:t>
            </a:r>
          </a:p>
          <a:p>
            <a:r>
              <a:rPr lang="en-US" sz="1200" dirty="0">
                <a:latin typeface="Courier New"/>
                <a:cs typeface="Courier New"/>
              </a:rPr>
              <a:t>    </a:t>
            </a:r>
            <a:r>
              <a:rPr lang="en-US" sz="1200" dirty="0" err="1">
                <a:latin typeface="Courier New"/>
                <a:cs typeface="Courier New"/>
              </a:rPr>
              <a:t>int</a:t>
            </a:r>
            <a:r>
              <a:rPr lang="en-US" sz="1200" dirty="0">
                <a:latin typeface="Courier New"/>
                <a:cs typeface="Courier New"/>
              </a:rPr>
              <a:t> i2 = ++index;</a:t>
            </a:r>
          </a:p>
          <a:p>
            <a:r>
              <a:rPr lang="en-US" sz="1200" b="1" dirty="0">
                <a:latin typeface="Courier New"/>
                <a:cs typeface="Courier New"/>
              </a:rPr>
              <a:t>    </a:t>
            </a:r>
            <a:r>
              <a:rPr lang="en-US" sz="1200" b="1" dirty="0" err="1">
                <a:latin typeface="Courier New"/>
                <a:cs typeface="Courier New"/>
              </a:rPr>
              <a:t>pthread_t</a:t>
            </a:r>
            <a:r>
              <a:rPr lang="en-US" sz="1200" b="1" dirty="0">
                <a:latin typeface="Courier New"/>
                <a:cs typeface="Courier New"/>
              </a:rPr>
              <a:t> t2;</a:t>
            </a:r>
          </a:p>
          <a:p>
            <a:r>
              <a:rPr lang="en-US" sz="1200" b="1" dirty="0">
                <a:latin typeface="Courier New"/>
                <a:cs typeface="Courier New"/>
              </a:rPr>
              <a:t>    </a:t>
            </a:r>
            <a:r>
              <a:rPr lang="en-US" sz="1200" b="1" dirty="0" err="1">
                <a:latin typeface="Courier New"/>
                <a:cs typeface="Courier New"/>
              </a:rPr>
              <a:t>pthread_create</a:t>
            </a:r>
            <a:r>
              <a:rPr lang="en-US" sz="1200" b="1" dirty="0">
                <a:latin typeface="Courier New"/>
                <a:cs typeface="Courier New"/>
              </a:rPr>
              <a:t>(&amp;t2, NULL, </a:t>
            </a:r>
            <a:r>
              <a:rPr lang="en-US" sz="1200" b="1" dirty="0" err="1">
                <a:latin typeface="Courier New"/>
                <a:cs typeface="Courier New"/>
              </a:rPr>
              <a:t>threadFunc</a:t>
            </a:r>
            <a:r>
              <a:rPr lang="en-US" sz="1200" b="1" dirty="0">
                <a:latin typeface="Courier New"/>
                <a:cs typeface="Courier New"/>
              </a:rPr>
              <a:t>, &amp;i2);</a:t>
            </a:r>
          </a:p>
          <a:p>
            <a:r>
              <a:rPr lang="en-US" sz="1200" dirty="0">
                <a:latin typeface="Courier New"/>
                <a:cs typeface="Courier New"/>
              </a:rPr>
              <a:t>    </a:t>
            </a:r>
            <a:r>
              <a:rPr lang="en-US" sz="1200" dirty="0" err="1">
                <a:latin typeface="Courier New"/>
                <a:cs typeface="Courier New"/>
              </a:rPr>
              <a:t>int</a:t>
            </a:r>
            <a:r>
              <a:rPr lang="en-US" sz="1200" dirty="0">
                <a:latin typeface="Courier New"/>
                <a:cs typeface="Courier New"/>
              </a:rPr>
              <a:t> i3 = ++index;</a:t>
            </a:r>
          </a:p>
          <a:p>
            <a:r>
              <a:rPr lang="en-US" sz="1200" b="1" dirty="0">
                <a:latin typeface="Courier New"/>
                <a:cs typeface="Courier New"/>
              </a:rPr>
              <a:t>    </a:t>
            </a:r>
            <a:r>
              <a:rPr lang="en-US" sz="1200" b="1" dirty="0" err="1">
                <a:latin typeface="Courier New"/>
                <a:cs typeface="Courier New"/>
              </a:rPr>
              <a:t>pthread_t</a:t>
            </a:r>
            <a:r>
              <a:rPr lang="en-US" sz="1200" b="1" dirty="0">
                <a:latin typeface="Courier New"/>
                <a:cs typeface="Courier New"/>
              </a:rPr>
              <a:t> t3;</a:t>
            </a:r>
          </a:p>
          <a:p>
            <a:r>
              <a:rPr lang="en-US" sz="1200" b="1" dirty="0">
                <a:latin typeface="Courier New"/>
                <a:cs typeface="Courier New"/>
              </a:rPr>
              <a:t>    </a:t>
            </a:r>
            <a:r>
              <a:rPr lang="en-US" sz="1200" b="1" dirty="0" err="1">
                <a:latin typeface="Courier New"/>
                <a:cs typeface="Courier New"/>
              </a:rPr>
              <a:t>pthread_create</a:t>
            </a:r>
            <a:r>
              <a:rPr lang="en-US" sz="1200" b="1" dirty="0">
                <a:latin typeface="Courier New"/>
                <a:cs typeface="Courier New"/>
              </a:rPr>
              <a:t>(&amp;t3, NULL, </a:t>
            </a:r>
            <a:r>
              <a:rPr lang="en-US" sz="1200" b="1" dirty="0" err="1">
                <a:latin typeface="Courier New"/>
                <a:cs typeface="Courier New"/>
              </a:rPr>
              <a:t>threadFunc</a:t>
            </a:r>
            <a:r>
              <a:rPr lang="en-US" sz="1200" b="1" dirty="0">
                <a:latin typeface="Courier New"/>
                <a:cs typeface="Courier New"/>
              </a:rPr>
              <a:t>, &amp;i3);</a:t>
            </a:r>
          </a:p>
          <a:p>
            <a:r>
              <a:rPr lang="en-US" sz="1200" dirty="0">
                <a:latin typeface="Courier New"/>
                <a:cs typeface="Courier New"/>
              </a:rPr>
              <a:t>    void* status;</a:t>
            </a:r>
          </a:p>
          <a:p>
            <a:r>
              <a:rPr lang="en-US" sz="1200" b="1" dirty="0">
                <a:latin typeface="Courier New"/>
                <a:cs typeface="Courier New"/>
              </a:rPr>
              <a:t>    </a:t>
            </a:r>
            <a:r>
              <a:rPr lang="en-US" sz="1200" b="1" dirty="0" err="1">
                <a:latin typeface="Courier New"/>
                <a:cs typeface="Courier New"/>
              </a:rPr>
              <a:t>pthread_join</a:t>
            </a:r>
            <a:r>
              <a:rPr lang="en-US" sz="1200" b="1" dirty="0">
                <a:latin typeface="Courier New"/>
                <a:cs typeface="Courier New"/>
              </a:rPr>
              <a:t>(t1, &amp;status);</a:t>
            </a:r>
          </a:p>
          <a:p>
            <a:r>
              <a:rPr lang="en-US" sz="1200" b="1" dirty="0">
                <a:latin typeface="Courier New"/>
                <a:cs typeface="Courier New"/>
              </a:rPr>
              <a:t>    </a:t>
            </a:r>
            <a:r>
              <a:rPr lang="en-US" sz="1200" b="1" dirty="0" err="1">
                <a:latin typeface="Courier New"/>
                <a:cs typeface="Courier New"/>
              </a:rPr>
              <a:t>pthread_join</a:t>
            </a:r>
            <a:r>
              <a:rPr lang="en-US" sz="1200" b="1" dirty="0">
                <a:latin typeface="Courier New"/>
                <a:cs typeface="Courier New"/>
              </a:rPr>
              <a:t>(t2, &amp;status);</a:t>
            </a:r>
          </a:p>
          <a:p>
            <a:r>
              <a:rPr lang="en-US" sz="1200" b="1" dirty="0">
                <a:latin typeface="Courier New"/>
                <a:cs typeface="Courier New"/>
              </a:rPr>
              <a:t>    </a:t>
            </a:r>
            <a:r>
              <a:rPr lang="en-US" sz="1200" b="1" dirty="0" err="1">
                <a:latin typeface="Courier New"/>
                <a:cs typeface="Courier New"/>
              </a:rPr>
              <a:t>pthread_join</a:t>
            </a:r>
            <a:r>
              <a:rPr lang="en-US" sz="1200" b="1" dirty="0">
                <a:latin typeface="Courier New"/>
                <a:cs typeface="Courier New"/>
              </a:rPr>
              <a:t>(t3, &amp;status);</a:t>
            </a:r>
          </a:p>
          <a:p>
            <a:r>
              <a:rPr lang="en-US" sz="1200" dirty="0">
                <a:latin typeface="Courier New"/>
                <a:cs typeface="Courier New"/>
              </a:rPr>
              <a:t>    </a:t>
            </a:r>
            <a:r>
              <a:rPr lang="en-US" sz="1200" dirty="0" err="1">
                <a:latin typeface="Courier New"/>
                <a:cs typeface="Courier New"/>
              </a:rPr>
              <a:t>cout</a:t>
            </a:r>
            <a:r>
              <a:rPr lang="en-US" sz="1200" dirty="0">
                <a:latin typeface="Courier New"/>
                <a:cs typeface="Courier New"/>
              </a:rPr>
              <a:t> &lt;&lt; "Thread total: " &lt;&lt; total &lt;&lt; </a:t>
            </a:r>
            <a:r>
              <a:rPr lang="en-US" sz="1200" dirty="0" err="1">
                <a:latin typeface="Courier New"/>
                <a:cs typeface="Courier New"/>
              </a:rPr>
              <a:t>endl</a:t>
            </a:r>
            <a:r>
              <a:rPr lang="en-US" sz="1200" dirty="0">
                <a:latin typeface="Courier New"/>
                <a:cs typeface="Courier New"/>
              </a:rPr>
              <a:t>;</a:t>
            </a:r>
          </a:p>
          <a:p>
            <a:r>
              <a:rPr lang="en-US" sz="1200" dirty="0">
                <a:latin typeface="Courier New"/>
                <a:cs typeface="Courier New"/>
              </a:rPr>
              <a:t>    assert(total == 135);</a:t>
            </a:r>
          </a:p>
          <a:p>
            <a:endParaRPr lang="en-US" sz="1200" dirty="0" smtClean="0">
              <a:latin typeface="Courier New"/>
              <a:cs typeface="Courier New"/>
            </a:endParaRPr>
          </a:p>
          <a:p>
            <a:r>
              <a:rPr lang="en-US" sz="1200" dirty="0">
                <a:latin typeface="Courier New"/>
                <a:cs typeface="Courier New"/>
              </a:rPr>
              <a:t> </a:t>
            </a:r>
            <a:r>
              <a:rPr lang="en-US" sz="1200" dirty="0" smtClean="0">
                <a:latin typeface="Courier New"/>
                <a:cs typeface="Courier New"/>
              </a:rPr>
              <a:t>   // Don’t forget to </a:t>
            </a:r>
            <a:r>
              <a:rPr lang="en-US" sz="1200" dirty="0" err="1" smtClean="0">
                <a:latin typeface="Courier New"/>
                <a:cs typeface="Courier New"/>
              </a:rPr>
              <a:t>uninitialize</a:t>
            </a:r>
            <a:endParaRPr lang="en-US" sz="1200" dirty="0">
              <a:latin typeface="Courier New"/>
              <a:cs typeface="Courier New"/>
            </a:endParaRPr>
          </a:p>
          <a:p>
            <a:r>
              <a:rPr lang="en-US" sz="1200" b="1" dirty="0">
                <a:latin typeface="Courier New"/>
                <a:cs typeface="Courier New"/>
              </a:rPr>
              <a:t>    </a:t>
            </a:r>
            <a:r>
              <a:rPr lang="en-US" sz="1200" b="1" dirty="0" err="1">
                <a:latin typeface="Courier New"/>
                <a:cs typeface="Courier New"/>
              </a:rPr>
              <a:t>pthread_mutex_destroy</a:t>
            </a:r>
            <a:r>
              <a:rPr lang="en-US" sz="1200" b="1" dirty="0">
                <a:latin typeface="Courier New"/>
                <a:cs typeface="Courier New"/>
              </a:rPr>
              <a:t>(&amp;m);</a:t>
            </a:r>
          </a:p>
          <a:p>
            <a:r>
              <a:rPr lang="en-US" sz="1200" dirty="0">
                <a:latin typeface="Courier New"/>
                <a:cs typeface="Courier New"/>
              </a:rPr>
              <a:t>}</a:t>
            </a:r>
          </a:p>
        </p:txBody>
      </p:sp>
    </p:spTree>
    <p:extLst>
      <p:ext uri="{BB962C8B-B14F-4D97-AF65-F5344CB8AC3E}">
        <p14:creationId xmlns:p14="http://schemas.microsoft.com/office/powerpoint/2010/main" val="231678340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Boost::thread thread object, </a:t>
            </a:r>
            <a:r>
              <a:rPr lang="en-US" dirty="0" err="1" smtClean="0"/>
              <a:t>mutex</a:t>
            </a:r>
            <a:r>
              <a:rPr lang="en-US" dirty="0" smtClean="0"/>
              <a:t> and lock</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err="1">
                <a:latin typeface="Courier New"/>
                <a:cs typeface="Courier New"/>
              </a:rPr>
              <a:t>mutex</a:t>
            </a:r>
            <a:r>
              <a:rPr lang="en-US" b="1" dirty="0">
                <a:latin typeface="Courier New"/>
                <a:cs typeface="Courier New"/>
              </a:rPr>
              <a:t> m;</a:t>
            </a:r>
          </a:p>
          <a:p>
            <a:pPr marL="0" indent="0">
              <a:buNone/>
            </a:pPr>
            <a:r>
              <a:rPr lang="en-US" dirty="0" err="1">
                <a:latin typeface="Courier New"/>
                <a:cs typeface="Courier New"/>
              </a:rPr>
              <a:t>int</a:t>
            </a:r>
            <a:r>
              <a:rPr lang="en-US" dirty="0">
                <a:latin typeface="Courier New"/>
                <a:cs typeface="Courier New"/>
              </a:rPr>
              <a:t> total = 0;</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b="1" dirty="0" err="1">
                <a:latin typeface="Courier New"/>
                <a:cs typeface="Courier New"/>
              </a:rPr>
              <a:t>threadFunc</a:t>
            </a:r>
            <a:r>
              <a:rPr lang="en-US" dirty="0">
                <a:latin typeface="Courier New"/>
                <a:cs typeface="Courier New"/>
              </a:rPr>
              <a:t>(</a:t>
            </a:r>
            <a:r>
              <a:rPr lang="en-US" dirty="0" err="1">
                <a:latin typeface="Courier New"/>
                <a:cs typeface="Courier New"/>
              </a:rPr>
              <a:t>int</a:t>
            </a:r>
            <a:r>
              <a:rPr lang="en-US" dirty="0">
                <a:latin typeface="Courier New"/>
                <a:cs typeface="Courier New"/>
              </a:rPr>
              <a:t> n) {</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"Thread " &lt;&lt; n &lt;&lt; ", " &lt;&lt; </a:t>
            </a:r>
            <a:r>
              <a:rPr lang="en-US" b="1" dirty="0" err="1">
                <a:latin typeface="Courier New"/>
                <a:cs typeface="Courier New"/>
              </a:rPr>
              <a:t>this_thread</a:t>
            </a:r>
            <a:r>
              <a:rPr lang="en-US" b="1" dirty="0">
                <a:latin typeface="Courier New"/>
                <a:cs typeface="Courier New"/>
              </a:rPr>
              <a:t>::</a:t>
            </a:r>
            <a:r>
              <a:rPr lang="en-US" b="1" dirty="0" err="1">
                <a:latin typeface="Courier New"/>
                <a:cs typeface="Courier New"/>
              </a:rPr>
              <a:t>get_id</a:t>
            </a:r>
            <a:r>
              <a:rPr lang="en-US" b="1" dirty="0">
                <a:latin typeface="Courier New"/>
                <a:cs typeface="Courier New"/>
              </a:rPr>
              <a:t>() </a:t>
            </a:r>
            <a:r>
              <a:rPr lang="en-US" dirty="0">
                <a:latin typeface="Courier New"/>
                <a:cs typeface="Courier New"/>
              </a:rPr>
              <a:t>&lt;&lt;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for (</a:t>
            </a:r>
            <a:r>
              <a:rPr lang="en-US" dirty="0" err="1">
                <a:latin typeface="Courier New"/>
                <a:cs typeface="Courier New"/>
              </a:rPr>
              <a:t>int</a:t>
            </a:r>
            <a:r>
              <a:rPr lang="en-US" dirty="0">
                <a:latin typeface="Courier New"/>
                <a:cs typeface="Courier New"/>
              </a:rPr>
              <a:t> </a:t>
            </a:r>
            <a:r>
              <a:rPr lang="en-US" dirty="0" err="1">
                <a:latin typeface="Courier New"/>
                <a:cs typeface="Courier New"/>
              </a:rPr>
              <a:t>i</a:t>
            </a:r>
            <a:r>
              <a:rPr lang="en-US" dirty="0">
                <a:latin typeface="Courier New"/>
                <a:cs typeface="Courier New"/>
              </a:rPr>
              <a:t> = 0; </a:t>
            </a:r>
            <a:r>
              <a:rPr lang="en-US" dirty="0" err="1">
                <a:latin typeface="Courier New"/>
                <a:cs typeface="Courier New"/>
              </a:rPr>
              <a:t>i</a:t>
            </a:r>
            <a:r>
              <a:rPr lang="en-US" dirty="0">
                <a:latin typeface="Courier New"/>
                <a:cs typeface="Courier New"/>
              </a:rPr>
              <a:t> &lt; 10; ++</a:t>
            </a:r>
            <a:r>
              <a:rPr lang="en-US" dirty="0" err="1">
                <a:latin typeface="Courier New"/>
                <a:cs typeface="Courier New"/>
              </a:rPr>
              <a:t>i</a:t>
            </a:r>
            <a:r>
              <a:rPr lang="en-US" dirty="0">
                <a:latin typeface="Courier New"/>
                <a:cs typeface="Courier New"/>
              </a:rPr>
              <a:t>) {</a:t>
            </a:r>
          </a:p>
          <a:p>
            <a:pPr marL="0" indent="0">
              <a:buNone/>
            </a:pPr>
            <a:r>
              <a:rPr lang="en-US" b="1" dirty="0">
                <a:latin typeface="Courier New"/>
                <a:cs typeface="Courier New"/>
              </a:rPr>
              <a:t>        </a:t>
            </a:r>
            <a:r>
              <a:rPr lang="en-US" b="1" dirty="0" err="1">
                <a:latin typeface="Courier New"/>
                <a:cs typeface="Courier New"/>
              </a:rPr>
              <a:t>mutex</a:t>
            </a:r>
            <a:r>
              <a:rPr lang="en-US" b="1" dirty="0">
                <a:latin typeface="Courier New"/>
                <a:cs typeface="Courier New"/>
              </a:rPr>
              <a:t>::</a:t>
            </a:r>
            <a:r>
              <a:rPr lang="en-US" b="1" dirty="0" err="1">
                <a:latin typeface="Courier New"/>
                <a:cs typeface="Courier New"/>
              </a:rPr>
              <a:t>scoped_lock</a:t>
            </a:r>
            <a:r>
              <a:rPr lang="en-US" b="1" dirty="0">
                <a:latin typeface="Courier New"/>
                <a:cs typeface="Courier New"/>
              </a:rPr>
              <a:t> lock(m);</a:t>
            </a:r>
          </a:p>
          <a:p>
            <a:pPr marL="0" indent="0">
              <a:buNone/>
            </a:pPr>
            <a:r>
              <a:rPr lang="en-US" dirty="0">
                <a:latin typeface="Courier New"/>
                <a:cs typeface="Courier New"/>
              </a:rPr>
              <a:t>        total += </a:t>
            </a:r>
            <a:r>
              <a:rPr lang="en-US" dirty="0" err="1">
                <a:latin typeface="Courier New"/>
                <a:cs typeface="Courier New"/>
              </a:rPr>
              <a:t>i</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testThreads</a:t>
            </a:r>
            <a:r>
              <a:rPr lang="en-US" dirty="0">
                <a:latin typeface="Courier New"/>
                <a:cs typeface="Courier New"/>
              </a:rPr>
              <a:t>() {</a:t>
            </a:r>
          </a:p>
          <a:p>
            <a:pPr marL="0" indent="0">
              <a:buNone/>
            </a:pPr>
            <a:r>
              <a:rPr lang="en-US" b="1" dirty="0">
                <a:latin typeface="Courier New"/>
                <a:cs typeface="Courier New"/>
              </a:rPr>
              <a:t>    thread t1(</a:t>
            </a:r>
            <a:r>
              <a:rPr lang="en-US" b="1" dirty="0" err="1">
                <a:latin typeface="Courier New"/>
                <a:cs typeface="Courier New"/>
              </a:rPr>
              <a:t>threadFunc</a:t>
            </a:r>
            <a:r>
              <a:rPr lang="en-US" b="1" dirty="0">
                <a:latin typeface="Courier New"/>
                <a:cs typeface="Courier New"/>
              </a:rPr>
              <a:t>, 1);</a:t>
            </a:r>
          </a:p>
          <a:p>
            <a:pPr marL="0" indent="0">
              <a:buNone/>
            </a:pPr>
            <a:r>
              <a:rPr lang="en-US" b="1" dirty="0">
                <a:latin typeface="Courier New"/>
                <a:cs typeface="Courier New"/>
              </a:rPr>
              <a:t>    thread t2(</a:t>
            </a:r>
            <a:r>
              <a:rPr lang="en-US" b="1" dirty="0" err="1">
                <a:latin typeface="Courier New"/>
                <a:cs typeface="Courier New"/>
              </a:rPr>
              <a:t>threadFunc</a:t>
            </a:r>
            <a:r>
              <a:rPr lang="en-US" b="1" dirty="0">
                <a:latin typeface="Courier New"/>
                <a:cs typeface="Courier New"/>
              </a:rPr>
              <a:t>, 2);</a:t>
            </a:r>
          </a:p>
          <a:p>
            <a:pPr marL="0" indent="0">
              <a:buNone/>
            </a:pPr>
            <a:r>
              <a:rPr lang="en-US" b="1" dirty="0">
                <a:latin typeface="Courier New"/>
                <a:cs typeface="Courier New"/>
              </a:rPr>
              <a:t>    thread t3(</a:t>
            </a:r>
            <a:r>
              <a:rPr lang="en-US" b="1" dirty="0" err="1">
                <a:latin typeface="Courier New"/>
                <a:cs typeface="Courier New"/>
              </a:rPr>
              <a:t>threadFunc</a:t>
            </a:r>
            <a:r>
              <a:rPr lang="en-US" b="1" dirty="0">
                <a:latin typeface="Courier New"/>
                <a:cs typeface="Courier New"/>
              </a:rPr>
              <a:t>, 3);</a:t>
            </a:r>
          </a:p>
          <a:p>
            <a:pPr marL="0" indent="0">
              <a:buNone/>
            </a:pPr>
            <a:r>
              <a:rPr lang="en-US" b="1" dirty="0">
                <a:latin typeface="Courier New"/>
                <a:cs typeface="Courier New"/>
              </a:rPr>
              <a:t>    t1.join();</a:t>
            </a:r>
          </a:p>
          <a:p>
            <a:pPr marL="0" indent="0">
              <a:buNone/>
            </a:pPr>
            <a:r>
              <a:rPr lang="en-US" b="1" dirty="0">
                <a:latin typeface="Courier New"/>
                <a:cs typeface="Courier New"/>
              </a:rPr>
              <a:t>    t2.join();</a:t>
            </a:r>
          </a:p>
          <a:p>
            <a:pPr marL="0" indent="0">
              <a:buNone/>
            </a:pPr>
            <a:r>
              <a:rPr lang="en-US" b="1" dirty="0">
                <a:latin typeface="Courier New"/>
                <a:cs typeface="Courier New"/>
              </a:rPr>
              <a:t>    t3.join();</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"Thread total: " &lt;&lt; total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assert(total == 135);</a:t>
            </a:r>
          </a:p>
          <a:p>
            <a:pPr marL="0" indent="0">
              <a:buNone/>
            </a:pPr>
            <a:r>
              <a:rPr lang="en-US" dirty="0">
                <a:latin typeface="Courier New"/>
                <a:cs typeface="Courier New"/>
              </a:rPr>
              <a:t>}</a:t>
            </a:r>
          </a:p>
        </p:txBody>
      </p:sp>
    </p:spTree>
    <p:extLst>
      <p:ext uri="{BB962C8B-B14F-4D97-AF65-F5344CB8AC3E}">
        <p14:creationId xmlns:p14="http://schemas.microsoft.com/office/powerpoint/2010/main" val="288770028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Boost::thread async and future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latin typeface="Courier New"/>
                <a:cs typeface="Courier New"/>
              </a:rPr>
              <a:t>int</a:t>
            </a:r>
            <a:r>
              <a:rPr lang="en-US" dirty="0">
                <a:latin typeface="Courier New"/>
                <a:cs typeface="Courier New"/>
              </a:rPr>
              <a:t> </a:t>
            </a:r>
            <a:r>
              <a:rPr lang="en-US" b="1" dirty="0">
                <a:latin typeface="Courier New"/>
                <a:cs typeface="Courier New"/>
              </a:rPr>
              <a:t>factorial</a:t>
            </a:r>
            <a:r>
              <a:rPr lang="en-US" dirty="0">
                <a:latin typeface="Courier New"/>
                <a:cs typeface="Courier New"/>
              </a:rPr>
              <a:t>(</a:t>
            </a:r>
            <a:r>
              <a:rPr lang="en-US" dirty="0" err="1">
                <a:latin typeface="Courier New"/>
                <a:cs typeface="Courier New"/>
              </a:rPr>
              <a:t>int</a:t>
            </a:r>
            <a:r>
              <a:rPr lang="en-US" dirty="0">
                <a:latin typeface="Courier New"/>
                <a:cs typeface="Courier New"/>
              </a:rPr>
              <a:t> x) {</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r = 1;</a:t>
            </a:r>
          </a:p>
          <a:p>
            <a:pPr marL="0" indent="0">
              <a:buNone/>
            </a:pPr>
            <a:r>
              <a:rPr lang="en-US" dirty="0">
                <a:latin typeface="Courier New"/>
                <a:cs typeface="Courier New"/>
              </a:rPr>
              <a:t>    for (; x &gt; 1; --x)</a:t>
            </a:r>
          </a:p>
          <a:p>
            <a:pPr marL="0" indent="0">
              <a:buNone/>
            </a:pPr>
            <a:r>
              <a:rPr lang="en-US" dirty="0">
                <a:latin typeface="Courier New"/>
                <a:cs typeface="Courier New"/>
              </a:rPr>
              <a:t>        r *= x;</a:t>
            </a:r>
          </a:p>
          <a:p>
            <a:pPr marL="0" indent="0">
              <a:buNone/>
            </a:pPr>
            <a:r>
              <a:rPr lang="en-US" dirty="0">
                <a:latin typeface="Courier New"/>
                <a:cs typeface="Courier New"/>
              </a:rPr>
              <a:t>    return r;</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dirty="0">
                <a:latin typeface="Courier New"/>
                <a:cs typeface="Courier New"/>
              </a:rPr>
              <a:t>void </a:t>
            </a:r>
            <a:r>
              <a:rPr lang="en-US" dirty="0" err="1">
                <a:latin typeface="Courier New"/>
                <a:cs typeface="Courier New"/>
              </a:rPr>
              <a:t>testAsync</a:t>
            </a:r>
            <a:r>
              <a:rPr lang="en-US" dirty="0">
                <a:latin typeface="Courier New"/>
                <a:cs typeface="Courier New"/>
              </a:rPr>
              <a:t>() {</a:t>
            </a:r>
          </a:p>
          <a:p>
            <a:pPr marL="0" indent="0">
              <a:buNone/>
            </a:pPr>
            <a:r>
              <a:rPr lang="en-US" b="1" dirty="0">
                <a:latin typeface="Courier New"/>
                <a:cs typeface="Courier New"/>
              </a:rPr>
              <a:t>    </a:t>
            </a:r>
            <a:r>
              <a:rPr lang="en-US" b="1" dirty="0" err="1">
                <a:latin typeface="Courier New"/>
                <a:cs typeface="Courier New"/>
              </a:rPr>
              <a:t>unique_future</a:t>
            </a:r>
            <a:r>
              <a:rPr lang="en-US" b="1" dirty="0">
                <a:latin typeface="Courier New"/>
                <a:cs typeface="Courier New"/>
              </a:rPr>
              <a:t>&lt;</a:t>
            </a:r>
            <a:r>
              <a:rPr lang="en-US" b="1" dirty="0" err="1">
                <a:latin typeface="Courier New"/>
                <a:cs typeface="Courier New"/>
              </a:rPr>
              <a:t>int</a:t>
            </a:r>
            <a:r>
              <a:rPr lang="en-US" b="1" dirty="0">
                <a:latin typeface="Courier New"/>
                <a:cs typeface="Courier New"/>
              </a:rPr>
              <a:t>&gt; f1 = async(bind(factorial, 5));</a:t>
            </a:r>
          </a:p>
          <a:p>
            <a:pPr marL="0" indent="0">
              <a:buNone/>
            </a:pPr>
            <a:r>
              <a:rPr lang="en-US" b="1" dirty="0">
                <a:latin typeface="Courier New"/>
                <a:cs typeface="Courier New"/>
              </a:rPr>
              <a:t>    </a:t>
            </a:r>
            <a:r>
              <a:rPr lang="en-US" b="1" dirty="0" err="1">
                <a:latin typeface="Courier New"/>
                <a:cs typeface="Courier New"/>
              </a:rPr>
              <a:t>unique_future</a:t>
            </a:r>
            <a:r>
              <a:rPr lang="en-US" b="1" dirty="0">
                <a:latin typeface="Courier New"/>
                <a:cs typeface="Courier New"/>
              </a:rPr>
              <a:t>&lt;</a:t>
            </a:r>
            <a:r>
              <a:rPr lang="en-US" b="1" dirty="0" err="1">
                <a:latin typeface="Courier New"/>
                <a:cs typeface="Courier New"/>
              </a:rPr>
              <a:t>int</a:t>
            </a:r>
            <a:r>
              <a:rPr lang="en-US" b="1" dirty="0">
                <a:latin typeface="Courier New"/>
                <a:cs typeface="Courier New"/>
              </a:rPr>
              <a:t>&gt; f2 = async(bind(factorial, 6));</a:t>
            </a:r>
          </a:p>
          <a:p>
            <a:pPr marL="0" indent="0">
              <a:buNone/>
            </a:pPr>
            <a:r>
              <a:rPr lang="en-US" b="1" dirty="0">
                <a:latin typeface="Courier New"/>
                <a:cs typeface="Courier New"/>
              </a:rPr>
              <a:t>    </a:t>
            </a:r>
            <a:r>
              <a:rPr lang="en-US" b="1" dirty="0" err="1">
                <a:latin typeface="Courier New"/>
                <a:cs typeface="Courier New"/>
              </a:rPr>
              <a:t>unique_future</a:t>
            </a:r>
            <a:r>
              <a:rPr lang="en-US" b="1" dirty="0">
                <a:latin typeface="Courier New"/>
                <a:cs typeface="Courier New"/>
              </a:rPr>
              <a:t>&lt;</a:t>
            </a:r>
            <a:r>
              <a:rPr lang="en-US" b="1" dirty="0" err="1">
                <a:latin typeface="Courier New"/>
                <a:cs typeface="Courier New"/>
              </a:rPr>
              <a:t>int</a:t>
            </a:r>
            <a:r>
              <a:rPr lang="en-US" b="1" dirty="0">
                <a:latin typeface="Courier New"/>
                <a:cs typeface="Courier New"/>
              </a:rPr>
              <a:t>&gt; f3 = async(bind(factorial, 7));</a:t>
            </a:r>
          </a:p>
          <a:p>
            <a:pPr marL="0" indent="0">
              <a:buNone/>
            </a:pPr>
            <a:r>
              <a:rPr lang="en-US" b="1" dirty="0">
                <a:latin typeface="Courier New"/>
                <a:cs typeface="Courier New"/>
              </a:rPr>
              <a:t>    </a:t>
            </a:r>
            <a:r>
              <a:rPr lang="en-US" b="1" dirty="0" err="1">
                <a:latin typeface="Courier New"/>
                <a:cs typeface="Courier New"/>
              </a:rPr>
              <a:t>unique_future</a:t>
            </a:r>
            <a:r>
              <a:rPr lang="en-US" b="1" dirty="0">
                <a:latin typeface="Courier New"/>
                <a:cs typeface="Courier New"/>
              </a:rPr>
              <a:t>&lt;</a:t>
            </a:r>
            <a:r>
              <a:rPr lang="en-US" b="1" dirty="0" err="1">
                <a:latin typeface="Courier New"/>
                <a:cs typeface="Courier New"/>
              </a:rPr>
              <a:t>int</a:t>
            </a:r>
            <a:r>
              <a:rPr lang="en-US" b="1" dirty="0">
                <a:latin typeface="Courier New"/>
                <a:cs typeface="Courier New"/>
              </a:rPr>
              <a:t>&gt; f4 = async(bind(factorial, 8));</a:t>
            </a:r>
          </a:p>
          <a:p>
            <a:pPr marL="0" indent="0">
              <a:buNone/>
            </a:pPr>
            <a:r>
              <a:rPr lang="en-US" dirty="0">
                <a:latin typeface="Courier New"/>
                <a:cs typeface="Courier New"/>
              </a:rPr>
              <a:t>    // do some time-consuming work...</a:t>
            </a:r>
          </a:p>
          <a:p>
            <a:pPr marL="0" indent="0">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answer = </a:t>
            </a:r>
            <a:r>
              <a:rPr lang="en-US" b="1" dirty="0">
                <a:latin typeface="Courier New"/>
                <a:cs typeface="Courier New"/>
              </a:rPr>
              <a:t>f1.get() + f2.get() + f3.get() + f4.get()</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"Async factorials 5! + 6! + 7! + 8! = " &lt;&lt; answer &lt;&lt; </a:t>
            </a:r>
            <a:r>
              <a:rPr lang="en-US" dirty="0" err="1">
                <a:latin typeface="Courier New"/>
                <a:cs typeface="Courier New"/>
              </a:rPr>
              <a:t>endl</a:t>
            </a:r>
            <a:r>
              <a:rPr lang="en-US" dirty="0">
                <a:latin typeface="Courier New"/>
                <a:cs typeface="Courier New"/>
              </a:rPr>
              <a:t>;</a:t>
            </a:r>
          </a:p>
          <a:p>
            <a:pPr marL="0" indent="0">
              <a:buNone/>
            </a:pPr>
            <a:r>
              <a:rPr lang="en-US" dirty="0">
                <a:latin typeface="Courier New"/>
                <a:cs typeface="Courier New"/>
              </a:rPr>
              <a:t>    assert(answer == 46200);</a:t>
            </a:r>
          </a:p>
          <a:p>
            <a:pPr marL="0" indent="0">
              <a:buNone/>
            </a:pPr>
            <a:r>
              <a:rPr lang="en-US" dirty="0">
                <a:latin typeface="Courier New"/>
                <a:cs typeface="Courier New"/>
              </a:rPr>
              <a:t>}</a:t>
            </a:r>
          </a:p>
        </p:txBody>
      </p:sp>
    </p:spTree>
    <p:extLst>
      <p:ext uri="{BB962C8B-B14F-4D97-AF65-F5344CB8AC3E}">
        <p14:creationId xmlns:p14="http://schemas.microsoft.com/office/powerpoint/2010/main" val="213477572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 </a:t>
            </a:r>
            <a:r>
              <a:rPr lang="en-US" dirty="0" err="1" smtClean="0"/>
              <a:t>asio</a:t>
            </a:r>
            <a:endParaRPr lang="en-US" dirty="0"/>
          </a:p>
        </p:txBody>
      </p:sp>
      <p:sp>
        <p:nvSpPr>
          <p:cNvPr id="3" name="Content Placeholder 2"/>
          <p:cNvSpPr>
            <a:spLocks noGrp="1"/>
          </p:cNvSpPr>
          <p:nvPr>
            <p:ph idx="1"/>
          </p:nvPr>
        </p:nvSpPr>
        <p:spPr/>
        <p:txBody>
          <a:bodyPr>
            <a:normAutofit lnSpcReduction="10000"/>
          </a:bodyPr>
          <a:lstStyle/>
          <a:p>
            <a:r>
              <a:rPr lang="en-US" dirty="0" smtClean="0"/>
              <a:t>Very handy C++ library for doing abstracted network I/O</a:t>
            </a:r>
          </a:p>
          <a:p>
            <a:r>
              <a:rPr lang="en-US" dirty="0" smtClean="0"/>
              <a:t>Extensive support for IPV4 and V6, streams, datagrams, and a number of other important sounding terms</a:t>
            </a:r>
          </a:p>
          <a:p>
            <a:r>
              <a:rPr lang="en-US" dirty="0" smtClean="0"/>
              <a:t>Multithreaded network handlers</a:t>
            </a:r>
          </a:p>
          <a:p>
            <a:r>
              <a:rPr lang="en-US" dirty="0" smtClean="0"/>
              <a:t>Supports SBRM/RAII semantics</a:t>
            </a:r>
          </a:p>
          <a:p>
            <a:r>
              <a:rPr lang="en-US" dirty="0" smtClean="0"/>
              <a:t>Watch video from </a:t>
            </a:r>
            <a:r>
              <a:rPr lang="en-US" dirty="0" err="1" smtClean="0"/>
              <a:t>asio</a:t>
            </a:r>
            <a:r>
              <a:rPr lang="en-US" dirty="0" smtClean="0"/>
              <a:t> session if you didn’t attend it live!</a:t>
            </a:r>
            <a:endParaRPr lang="en-US" dirty="0"/>
          </a:p>
        </p:txBody>
      </p:sp>
    </p:spTree>
    <p:extLst>
      <p:ext uri="{BB962C8B-B14F-4D97-AF65-F5344CB8AC3E}">
        <p14:creationId xmlns:p14="http://schemas.microsoft.com/office/powerpoint/2010/main" val="93945921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Go forth and Boost!</a:t>
            </a:r>
            <a:endParaRPr lang="en-US" dirty="0"/>
          </a:p>
        </p:txBody>
      </p:sp>
    </p:spTree>
    <p:extLst>
      <p:ext uri="{BB962C8B-B14F-4D97-AF65-F5344CB8AC3E}">
        <p14:creationId xmlns:p14="http://schemas.microsoft.com/office/powerpoint/2010/main" val="2853473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or SBRM</a:t>
            </a:r>
            <a:br>
              <a:rPr lang="en-US" dirty="0" smtClean="0"/>
            </a:br>
            <a:r>
              <a:rPr lang="en-US" dirty="0" smtClean="0"/>
              <a:t>(Scope-Based Resource Management)</a:t>
            </a:r>
            <a:endParaRPr lang="en-US" dirty="0"/>
          </a:p>
        </p:txBody>
      </p:sp>
      <p:sp>
        <p:nvSpPr>
          <p:cNvPr id="3" name="Content Placeholder 2"/>
          <p:cNvSpPr>
            <a:spLocks noGrp="1"/>
          </p:cNvSpPr>
          <p:nvPr>
            <p:ph idx="1"/>
          </p:nvPr>
        </p:nvSpPr>
        <p:spPr/>
        <p:txBody>
          <a:bodyPr>
            <a:normAutofit/>
          </a:bodyPr>
          <a:lstStyle/>
          <a:p>
            <a:r>
              <a:rPr lang="en-US" dirty="0" smtClean="0"/>
              <a:t>Deterministic:</a:t>
            </a:r>
          </a:p>
          <a:p>
            <a:pPr lvl="1"/>
            <a:r>
              <a:rPr lang="en-US" dirty="0" smtClean="0"/>
              <a:t>Deallocation of resources happens immediately, during container object destruction</a:t>
            </a:r>
          </a:p>
          <a:p>
            <a:pPr lvl="1"/>
            <a:r>
              <a:rPr lang="en-US" dirty="0" smtClean="0"/>
              <a:t>Standard scoping and object lifetime rules apply</a:t>
            </a:r>
          </a:p>
          <a:p>
            <a:pPr lvl="1"/>
            <a:r>
              <a:rPr lang="en-US" dirty="0" smtClean="0"/>
              <a:t>Standard ordering rules apply</a:t>
            </a:r>
          </a:p>
          <a:p>
            <a:pPr lvl="1"/>
            <a:r>
              <a:rPr lang="en-US" dirty="0" smtClean="0"/>
              <a:t>No delayed garbage collection</a:t>
            </a:r>
          </a:p>
        </p:txBody>
      </p:sp>
    </p:spTree>
    <p:extLst>
      <p:ext uri="{BB962C8B-B14F-4D97-AF65-F5344CB8AC3E}">
        <p14:creationId xmlns:p14="http://schemas.microsoft.com/office/powerpoint/2010/main" val="7654633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or SBRM</a:t>
            </a:r>
            <a:br>
              <a:rPr lang="en-US" dirty="0" smtClean="0"/>
            </a:br>
            <a:r>
              <a:rPr lang="en-US" dirty="0" smtClean="0"/>
              <a:t>(Scope-Based Resource Management)</a:t>
            </a:r>
            <a:endParaRPr lang="en-US" dirty="0"/>
          </a:p>
        </p:txBody>
      </p:sp>
      <p:sp>
        <p:nvSpPr>
          <p:cNvPr id="3" name="Content Placeholder 2"/>
          <p:cNvSpPr>
            <a:spLocks noGrp="1"/>
          </p:cNvSpPr>
          <p:nvPr>
            <p:ph idx="1"/>
          </p:nvPr>
        </p:nvSpPr>
        <p:spPr/>
        <p:txBody>
          <a:bodyPr>
            <a:normAutofit/>
          </a:bodyPr>
          <a:lstStyle/>
          <a:p>
            <a:r>
              <a:rPr lang="en-US" dirty="0" smtClean="0"/>
              <a:t>Encapsulation:</a:t>
            </a:r>
          </a:p>
          <a:p>
            <a:pPr lvl="1"/>
            <a:r>
              <a:rPr lang="en-US" dirty="0" smtClean="0"/>
              <a:t>Cleanup code is kept with other logically-related object management code</a:t>
            </a:r>
          </a:p>
          <a:p>
            <a:pPr lvl="1"/>
            <a:r>
              <a:rPr lang="en-US" dirty="0" smtClean="0"/>
              <a:t>Cleanup code is not sprinkled throughout your program wherever an object might exit scope</a:t>
            </a:r>
            <a:endParaRPr lang="en-US" dirty="0"/>
          </a:p>
        </p:txBody>
      </p:sp>
    </p:spTree>
    <p:extLst>
      <p:ext uri="{BB962C8B-B14F-4D97-AF65-F5344CB8AC3E}">
        <p14:creationId xmlns:p14="http://schemas.microsoft.com/office/powerpoint/2010/main" val="11716670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or SBRM</a:t>
            </a:r>
            <a:br>
              <a:rPr lang="en-US" dirty="0" smtClean="0"/>
            </a:br>
            <a:r>
              <a:rPr lang="en-US" dirty="0" smtClean="0"/>
              <a:t>(Scope-Based Resource Management)</a:t>
            </a:r>
            <a:endParaRPr lang="en-US" dirty="0"/>
          </a:p>
        </p:txBody>
      </p:sp>
      <p:sp>
        <p:nvSpPr>
          <p:cNvPr id="3" name="Content Placeholder 2"/>
          <p:cNvSpPr>
            <a:spLocks noGrp="1"/>
          </p:cNvSpPr>
          <p:nvPr>
            <p:ph idx="1"/>
          </p:nvPr>
        </p:nvSpPr>
        <p:spPr/>
        <p:txBody>
          <a:bodyPr>
            <a:normAutofit/>
          </a:bodyPr>
          <a:lstStyle/>
          <a:p>
            <a:r>
              <a:rPr lang="en-US" dirty="0" smtClean="0"/>
              <a:t>Locality:</a:t>
            </a:r>
          </a:p>
          <a:p>
            <a:pPr lvl="1"/>
            <a:r>
              <a:rPr lang="en-US" dirty="0" smtClean="0"/>
              <a:t>Constructor, Destructor, other object management code, and container methods are all logically and physically grouped together</a:t>
            </a:r>
          </a:p>
        </p:txBody>
      </p:sp>
    </p:spTree>
    <p:extLst>
      <p:ext uri="{BB962C8B-B14F-4D97-AF65-F5344CB8AC3E}">
        <p14:creationId xmlns:p14="http://schemas.microsoft.com/office/powerpoint/2010/main" val="2488702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44533</TotalTime>
  <Words>8674</Words>
  <Application>Microsoft Macintosh PowerPoint</Application>
  <PresentationFormat>On-screen Show (4:3)</PresentationFormat>
  <Paragraphs>1018</Paragraphs>
  <Slides>69</Slides>
  <Notes>57</Notes>
  <HiddenSlides>4</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Boost – a Bridge From C++98 to C++11</vt:lpstr>
      <vt:lpstr>Intro</vt:lpstr>
      <vt:lpstr>WTF is Boost?</vt:lpstr>
      <vt:lpstr>Boost features adapted in C++11</vt:lpstr>
      <vt:lpstr>Other Cool Boost Libraries We Like</vt:lpstr>
      <vt:lpstr>RAII or SBRM (Scope-Based Resource Management)</vt:lpstr>
      <vt:lpstr>RAII or SBRM (Scope-Based Resource Management)</vt:lpstr>
      <vt:lpstr>RAII or SBRM (Scope-Based Resource Management)</vt:lpstr>
      <vt:lpstr>RAII or SBRM (Scope-Based Resource Management)</vt:lpstr>
      <vt:lpstr>RAII or SBRM (Scope-Based Resource Management)</vt:lpstr>
      <vt:lpstr>RAII/SBRM old and busted &gt;&gt; new hotness</vt:lpstr>
      <vt:lpstr>RAII/SBRM old and busted &gt;&gt; new hotness</vt:lpstr>
      <vt:lpstr>Smart pointers, the toolbox</vt:lpstr>
      <vt:lpstr>Smart pointers, what they can do</vt:lpstr>
      <vt:lpstr>Pointer Best Practices</vt:lpstr>
      <vt:lpstr>boost::scoped_ptr and std::unique_ptr</vt:lpstr>
      <vt:lpstr>boost::scoped_ptr</vt:lpstr>
      <vt:lpstr>std::unique_ptr</vt:lpstr>
      <vt:lpstr>boost::scoped_ptr example</vt:lpstr>
      <vt:lpstr>std::unique_ptr example</vt:lpstr>
      <vt:lpstr>shared_ptr, make_shared and enable_shared_from_this</vt:lpstr>
      <vt:lpstr>Example shared_ptr implementation</vt:lpstr>
      <vt:lpstr>shared_ptr construction/assignment and make_shared</vt:lpstr>
      <vt:lpstr>shared_ptr copy/move and embedding in containers</vt:lpstr>
      <vt:lpstr>shared_ptr share-aware class and enable_shared_from_this</vt:lpstr>
      <vt:lpstr>shared_ptr share-aware class and enable_shared_from_this</vt:lpstr>
      <vt:lpstr>shared_ptr custom deleter</vt:lpstr>
      <vt:lpstr>weak_ptr</vt:lpstr>
      <vt:lpstr>weak_ptr</vt:lpstr>
      <vt:lpstr>Scoped and Unscoped enums</vt:lpstr>
      <vt:lpstr>Scoped enums C++98 issues &gt;&gt; C++11 &gt;&gt; boost emulation</vt:lpstr>
      <vt:lpstr>Scoped enums C++98 issues &gt;&gt; C++11 &gt;&gt; boost emulation</vt:lpstr>
      <vt:lpstr>Scoped enums C++98 issues &gt;&gt; C++11 &gt;&gt; boost emulation</vt:lpstr>
      <vt:lpstr>Scoped enums C++98 issues &gt;&gt; C++11 &gt;&gt; boost emulation</vt:lpstr>
      <vt:lpstr>Scoped enums C++98 issues &gt;&gt; C++11 &gt;&gt; boost emulation</vt:lpstr>
      <vt:lpstr>Container initialization and assignment</vt:lpstr>
      <vt:lpstr>boost::assign insert C++98 &gt;&gt; insert C++11 &gt;&gt; boost::assign</vt:lpstr>
      <vt:lpstr>boost::assign insert C++98 &gt;&gt; insert C++11 &gt;&gt; boost::assign</vt:lpstr>
      <vt:lpstr>boost::assign insert C++98 &gt;&gt; insert C++11 &gt;&gt; boost::assign</vt:lpstr>
      <vt:lpstr>boost string processing</vt:lpstr>
      <vt:lpstr>boost string processing C/C++98 &gt;&gt; C++11 &gt;&gt; boost</vt:lpstr>
      <vt:lpstr>boost string processing C/C++98 &gt;&gt; C++11 &gt;&gt; boost</vt:lpstr>
      <vt:lpstr>boost string processing C/C++98 &gt;&gt; C++11 &gt;&gt; boost</vt:lpstr>
      <vt:lpstr>boost string processing c/c++03 &gt;&gt; c++11 &gt;&gt; boost</vt:lpstr>
      <vt:lpstr>regex (regular expressions)</vt:lpstr>
      <vt:lpstr>posix regex (C library) pattern matching and grouping</vt:lpstr>
      <vt:lpstr>PCRE (C library) pattern matching and grouping</vt:lpstr>
      <vt:lpstr>PCREcpp (C++ wrapper library on PCRE) pattern matching and grouping</vt:lpstr>
      <vt:lpstr>boost::regex and std::regex pattern matching and grouping</vt:lpstr>
      <vt:lpstr>PCREcpp (C++ wrapper library) regex replace</vt:lpstr>
      <vt:lpstr>boost::regex and std::regex regex replace</vt:lpstr>
      <vt:lpstr>Loop Iteration</vt:lpstr>
      <vt:lpstr>Loop Iteration C++98isms &gt;&gt; C++11 &gt;&gt; boost</vt:lpstr>
      <vt:lpstr>Loop Iteration C++03isms &gt;&gt; C++11 &gt;&gt; boost</vt:lpstr>
      <vt:lpstr>Loop Iteration C++03isms &gt;&gt; C++11 &gt;&gt; boost</vt:lpstr>
      <vt:lpstr>boost::multi_index_container</vt:lpstr>
      <vt:lpstr>boost::multi_index_container demo class &gt;&gt; C++ std container &gt;&gt; boost</vt:lpstr>
      <vt:lpstr>boost::multi_index_container demo class &gt;&gt; c++ std container &gt;&gt; boost</vt:lpstr>
      <vt:lpstr>boost::multi_index_container demo class &gt;&gt; C++ std container &gt;&gt; boost</vt:lpstr>
      <vt:lpstr>boost::multi_index_container demo class &gt;&gt; C++ std container &gt;&gt; boost</vt:lpstr>
      <vt:lpstr>boost::multi_index_container demo class &gt;&gt; C++ std container &gt;&gt; boost</vt:lpstr>
      <vt:lpstr>boost::multi_index_container demo class &gt;&gt; C++ std container &gt;&gt; boost</vt:lpstr>
      <vt:lpstr>boost::auto</vt:lpstr>
      <vt:lpstr>Boost::thread</vt:lpstr>
      <vt:lpstr>Ye olde schoole pthreads</vt:lpstr>
      <vt:lpstr>Boost::thread thread object, mutex and lock</vt:lpstr>
      <vt:lpstr>Boost::thread async and future</vt:lpstr>
      <vt:lpstr>Boost asio</vt:lpstr>
      <vt:lpstr>Conclusion</vt:lpstr>
    </vt:vector>
  </TitlesOfParts>
  <Company>F5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Cheng</dc:creator>
  <cp:lastModifiedBy>Michael VanLoon</cp:lastModifiedBy>
  <cp:revision>341</cp:revision>
  <dcterms:created xsi:type="dcterms:W3CDTF">2014-06-16T22:19:30Z</dcterms:created>
  <dcterms:modified xsi:type="dcterms:W3CDTF">2014-09-11T20:46:59Z</dcterms:modified>
</cp:coreProperties>
</file>