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6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s/slide70.xml" ContentType="application/vnd.openxmlformats-officedocument.presentationml.slide+xml"/>
  <Override PartName="/ppt/slides/slide37.xml" ContentType="application/vnd.openxmlformats-officedocument.presentationml.slide+xml"/>
  <Override PartName="/ppt/slides/slide47.xml" ContentType="application/vnd.openxmlformats-officedocument.presentationml.slide+xml"/>
  <Override PartName="/ppt/slides/slide77.xml" ContentType="application/vnd.openxmlformats-officedocument.presentationml.slide+xml"/>
  <Override PartName="/ppt/slides/slide45.xml" ContentType="application/vnd.openxmlformats-officedocument.presentationml.slide+xml"/>
  <Override PartName="/ppt/slides/slide6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56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50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68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1.xml" ContentType="application/vnd.openxmlformats-officedocument.presentationml.slide+xml"/>
  <Override PartName="/ppt/slides/slide78.xml" ContentType="application/vnd.openxmlformats-officedocument.presentationml.slide+xml"/>
  <Override PartName="/ppt/slides/slide44.xml" ContentType="application/vnd.openxmlformats-officedocument.presentationml.slide+xml"/>
  <Override PartName="/ppt/slides/slide72.xml" ContentType="application/vnd.openxmlformats-officedocument.presentationml.slide+xml"/>
  <Override PartName="/ppt/slides/slide46.xml" ContentType="application/vnd.openxmlformats-officedocument.presentationml.slide+xml"/>
  <Override PartName="/ppt/slides/slide71.xml" ContentType="application/vnd.openxmlformats-officedocument.presentationml.slide+xml"/>
  <Override PartName="/ppt/slides/slide39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74.xml" ContentType="application/vnd.openxmlformats-officedocument.presentationml.slide+xml"/>
  <Override PartName="/ppt/slides/slide79.xml" ContentType="application/vnd.openxmlformats-officedocument.presentationml.slide+xml"/>
  <Override PartName="/ppt/slides/slide58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73.xml" ContentType="application/vnd.openxmlformats-officedocument.presentationml.slide+xml"/>
  <Override PartName="/ppt/slides/slide49.xml" ContentType="application/vnd.openxmlformats-officedocument.presentationml.slide+xml"/>
  <Override PartName="/ppt/slides/slide4.xml" ContentType="application/vnd.openxmlformats-officedocument.presentationml.slide+xml"/>
  <Override PartName="/ppt/slides/slide28.xml" ContentType="application/vnd.openxmlformats-officedocument.presentationml.slide+xml"/>
  <Override PartName="/ppt/slides/slide14.xml" ContentType="application/vnd.openxmlformats-officedocument.presentationml.slide+xml"/>
  <Override PartName="/ppt/slides/slide52.xml" ContentType="application/vnd.openxmlformats-officedocument.presentationml.slide+xml"/>
  <Override PartName="/ppt/slides/slide22.xml" ContentType="application/vnd.openxmlformats-officedocument.presentationml.slide+xml"/>
  <Override PartName="/ppt/slides/slide75.xml" ContentType="application/vnd.openxmlformats-officedocument.presentationml.slide+xml"/>
  <Override PartName="/ppt/slides/slide21.xml" ContentType="application/vnd.openxmlformats-officedocument.presentationml.slide+xml"/>
  <Override PartName="/ppt/slides/slide16.xml" ContentType="application/vnd.openxmlformats-officedocument.presentationml.slide+xml"/>
  <Override PartName="/ppt/slides/slide62.xml" ContentType="application/vnd.openxmlformats-officedocument.presentationml.slide+xml"/>
  <Override PartName="/ppt/slides/slide69.xml" ContentType="application/vnd.openxmlformats-officedocument.presentationml.slide+xml"/>
  <Override PartName="/ppt/slides/slide65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67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25.xml" ContentType="application/vnd.openxmlformats-officedocument.presentationml.slide+xml"/>
  <Override PartName="/ppt/slides/slide54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34.xml" ContentType="application/vnd.openxmlformats-officedocument.presentationml.slide+xml"/>
  <Override PartName="/ppt/slides/slide60.xml" ContentType="application/vnd.openxmlformats-officedocument.presentationml.slide+xml"/>
  <Override PartName="/ppt/slides/slide10.xml" ContentType="application/vnd.openxmlformats-officedocument.presentationml.slide+xml"/>
  <Override PartName="/ppt/slides/slide51.xml" ContentType="application/vnd.openxmlformats-officedocument.presentationml.slide+xml"/>
  <Override PartName="/ppt/slides/slide81.xml" ContentType="application/vnd.openxmlformats-officedocument.presentationml.slide+xml"/>
  <Override PartName="/ppt/slides/slide57.xml" ContentType="application/vnd.openxmlformats-officedocument.presentationml.slide+xml"/>
  <Override PartName="/ppt/slides/slide31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20.xml" ContentType="application/vnd.openxmlformats-officedocument.presentationml.slide+xml"/>
  <Override PartName="/ppt/slides/slide38.xml" ContentType="application/vnd.openxmlformats-officedocument.presentationml.slide+xml"/>
  <Override PartName="/ppt/slides/slide12.xml" ContentType="application/vnd.openxmlformats-officedocument.presentationml.slide+xml"/>
  <Override PartName="/ppt/slides/slide64.xml" ContentType="application/vnd.openxmlformats-officedocument.presentationml.slide+xml"/>
  <Override PartName="/ppt/slides/slide13.xml" ContentType="application/vnd.openxmlformats-officedocument.presentationml.slide+xml"/>
  <Override PartName="/ppt/slides/slide29.xml" ContentType="application/vnd.openxmlformats-officedocument.presentationml.slide+xml"/>
  <Override PartName="/ppt/slides/slide6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76.xml" ContentType="application/vnd.openxmlformats-officedocument.presentationml.slide+xml"/>
  <Override PartName="/ppt/slides/slide59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82.xml" ContentType="application/vnd.openxmlformats-officedocument.presentationml.slide+xml"/>
  <Override PartName="/ppt/slides/slide41.xml" ContentType="application/vnd.openxmlformats-officedocument.presentationml.slide+xml"/>
  <Override PartName="/ppt/slides/slide55.xml" ContentType="application/vnd.openxmlformats-officedocument.presentationml.slide+xml"/>
  <Override PartName="/ppt/slides/slide5.xml" ContentType="application/vnd.openxmlformats-officedocument.presentationml.slide+xml"/>
  <Override PartName="/ppt/slides/slide6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strictFirstAndLastChars="0" showSpecialPlsOnTitleSld="0" firstSlideNum="0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</p:sldIdLst>
  <p:sldSz cy="51435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33.xml" Type="http://schemas.openxmlformats.org/officeDocument/2006/relationships/slide" Id="rId39"/><Relationship Target="slides/slide32.xml" Type="http://schemas.openxmlformats.org/officeDocument/2006/relationships/slide" Id="rId38"/><Relationship Target="slides/slide31.xml" Type="http://schemas.openxmlformats.org/officeDocument/2006/relationships/slide" Id="rId37"/><Relationship Target="slides/slide30.xml" Type="http://schemas.openxmlformats.org/officeDocument/2006/relationships/slide" Id="rId36"/><Relationship Target="slides/slide24.xml" Type="http://schemas.openxmlformats.org/officeDocument/2006/relationships/slide" Id="rId30"/><Relationship Target="slides/slide25.xml" Type="http://schemas.openxmlformats.org/officeDocument/2006/relationships/slide" Id="rId31"/><Relationship Target="slides/slide65.xml" Type="http://schemas.openxmlformats.org/officeDocument/2006/relationships/slide" Id="rId71"/><Relationship Target="slides/slide28.xml" Type="http://schemas.openxmlformats.org/officeDocument/2006/relationships/slide" Id="rId34"/><Relationship Target="slides/slide64.xml" Type="http://schemas.openxmlformats.org/officeDocument/2006/relationships/slide" Id="rId70"/><Relationship Target="slides/slide29.xml" Type="http://schemas.openxmlformats.org/officeDocument/2006/relationships/slide" Id="rId35"/><Relationship Target="slides/slide26.xml" Type="http://schemas.openxmlformats.org/officeDocument/2006/relationships/slide" Id="rId32"/><Relationship Target="slides/slide27.xml" Type="http://schemas.openxmlformats.org/officeDocument/2006/relationships/slide" Id="rId33"/><Relationship Target="slides/slide69.xml" Type="http://schemas.openxmlformats.org/officeDocument/2006/relationships/slide" Id="rId75"/><Relationship Target="slides/slide68.xml" Type="http://schemas.openxmlformats.org/officeDocument/2006/relationships/slide" Id="rId74"/><Relationship Target="slides/slide67.xml" Type="http://schemas.openxmlformats.org/officeDocument/2006/relationships/slide" Id="rId73"/><Relationship Target="slides/slide66.xml" Type="http://schemas.openxmlformats.org/officeDocument/2006/relationships/slide" Id="rId72"/><Relationship Target="slides/slide73.xml" Type="http://schemas.openxmlformats.org/officeDocument/2006/relationships/slide" Id="rId79"/><Relationship Target="slides/slide72.xml" Type="http://schemas.openxmlformats.org/officeDocument/2006/relationships/slide" Id="rId78"/><Relationship Target="slides/slide71.xml" Type="http://schemas.openxmlformats.org/officeDocument/2006/relationships/slide" Id="rId77"/><Relationship Target="slides/slide70.xml" Type="http://schemas.openxmlformats.org/officeDocument/2006/relationships/slide" Id="rId76"/><Relationship Target="slides/slide42.xml" Type="http://schemas.openxmlformats.org/officeDocument/2006/relationships/slide" Id="rId48"/><Relationship Target="slides/slide41.xml" Type="http://schemas.openxmlformats.org/officeDocument/2006/relationships/slide" Id="rId47"/><Relationship Target="slides/slide43.xml" Type="http://schemas.openxmlformats.org/officeDocument/2006/relationships/slide" Id="rId49"/><Relationship Target="presProps.xml" Type="http://schemas.openxmlformats.org/officeDocument/2006/relationships/presProps" Id="rId2"/><Relationship Target="theme/theme2.xml" Type="http://schemas.openxmlformats.org/officeDocument/2006/relationships/theme" Id="rId1"/><Relationship Target="slides/slide34.xml" Type="http://schemas.openxmlformats.org/officeDocument/2006/relationships/slide" Id="rId40"/><Relationship Target="slideMasters/slideMaster1.xml" Type="http://schemas.openxmlformats.org/officeDocument/2006/relationships/slideMaster" Id="rId4"/><Relationship Target="slides/slide35.xml" Type="http://schemas.openxmlformats.org/officeDocument/2006/relationships/slide" Id="rId41"/><Relationship Target="tableStyles.xml" Type="http://schemas.openxmlformats.org/officeDocument/2006/relationships/tableStyles" Id="rId3"/><Relationship Target="slides/slide36.xml" Type="http://schemas.openxmlformats.org/officeDocument/2006/relationships/slide" Id="rId42"/><Relationship Target="slides/slide74.xml" Type="http://schemas.openxmlformats.org/officeDocument/2006/relationships/slide" Id="rId80"/><Relationship Target="slides/slide37.xml" Type="http://schemas.openxmlformats.org/officeDocument/2006/relationships/slide" Id="rId43"/><Relationship Target="slides/slide38.xml" Type="http://schemas.openxmlformats.org/officeDocument/2006/relationships/slide" Id="rId44"/><Relationship Target="slides/slide76.xml" Type="http://schemas.openxmlformats.org/officeDocument/2006/relationships/slide" Id="rId82"/><Relationship Target="slides/slide39.xml" Type="http://schemas.openxmlformats.org/officeDocument/2006/relationships/slide" Id="rId45"/><Relationship Target="slides/slide75.xml" Type="http://schemas.openxmlformats.org/officeDocument/2006/relationships/slide" Id="rId81"/><Relationship Target="slides/slide40.xml" Type="http://schemas.openxmlformats.org/officeDocument/2006/relationships/slide" Id="rId46"/><Relationship Target="slides/slide78.xml" Type="http://schemas.openxmlformats.org/officeDocument/2006/relationships/slide" Id="rId84"/><Relationship Target="slides/slide77.xml" Type="http://schemas.openxmlformats.org/officeDocument/2006/relationships/slide" Id="rId83"/><Relationship Target="slides/slide3.xml" Type="http://schemas.openxmlformats.org/officeDocument/2006/relationships/slide" Id="rId9"/><Relationship Target="slides/slide80.xml" Type="http://schemas.openxmlformats.org/officeDocument/2006/relationships/slide" Id="rId86"/><Relationship Target="slides/slide79.xml" Type="http://schemas.openxmlformats.org/officeDocument/2006/relationships/slide" Id="rId85"/><Relationship Target="slides/slide82.xml" Type="http://schemas.openxmlformats.org/officeDocument/2006/relationships/slide" Id="rId88"/><Relationship Target="notesMasters/notesMaster1.xml" Type="http://schemas.openxmlformats.org/officeDocument/2006/relationships/notesMaster" Id="rId6"/><Relationship Target="slides/slide81.xml" Type="http://schemas.openxmlformats.org/officeDocument/2006/relationships/slide" Id="rId87"/><Relationship Target="slideMasters/slideMaster2.xml" Type="http://schemas.openxmlformats.org/officeDocument/2006/relationships/slideMaster" Id="rId5"/><Relationship Target="slides/slide2.xml" Type="http://schemas.openxmlformats.org/officeDocument/2006/relationships/slide" Id="rId8"/><Relationship Target="slides/slide1.xml" Type="http://schemas.openxmlformats.org/officeDocument/2006/relationships/slide" Id="rId7"/><Relationship Target="slides/slide52.xml" Type="http://schemas.openxmlformats.org/officeDocument/2006/relationships/slide" Id="rId58"/><Relationship Target="slides/slide53.xml" Type="http://schemas.openxmlformats.org/officeDocument/2006/relationships/slide" Id="rId59"/><Relationship Target="slides/slide13.xml" Type="http://schemas.openxmlformats.org/officeDocument/2006/relationships/slide" Id="rId19"/><Relationship Target="slides/slide12.xml" Type="http://schemas.openxmlformats.org/officeDocument/2006/relationships/slide" Id="rId18"/><Relationship Target="slides/slide11.xml" Type="http://schemas.openxmlformats.org/officeDocument/2006/relationships/slide" Id="rId17"/><Relationship Target="slides/slide10.xml" Type="http://schemas.openxmlformats.org/officeDocument/2006/relationships/slide" Id="rId16"/><Relationship Target="slides/slide9.xml" Type="http://schemas.openxmlformats.org/officeDocument/2006/relationships/slide" Id="rId15"/><Relationship Target="slides/slide8.xml" Type="http://schemas.openxmlformats.org/officeDocument/2006/relationships/slide" Id="rId14"/><Relationship Target="slides/slide6.xml" Type="http://schemas.openxmlformats.org/officeDocument/2006/relationships/slide" Id="rId12"/><Relationship Target="slides/slide7.xml" Type="http://schemas.openxmlformats.org/officeDocument/2006/relationships/slide" Id="rId13"/><Relationship Target="slides/slide4.xml" Type="http://schemas.openxmlformats.org/officeDocument/2006/relationships/slide" Id="rId10"/><Relationship Target="slides/slide5.xml" Type="http://schemas.openxmlformats.org/officeDocument/2006/relationships/slide" Id="rId11"/><Relationship Target="slides/slide51.xml" Type="http://schemas.openxmlformats.org/officeDocument/2006/relationships/slide" Id="rId57"/><Relationship Target="slides/slide50.xml" Type="http://schemas.openxmlformats.org/officeDocument/2006/relationships/slide" Id="rId56"/><Relationship Target="slides/slide49.xml" Type="http://schemas.openxmlformats.org/officeDocument/2006/relationships/slide" Id="rId55"/><Relationship Target="slides/slide48.xml" Type="http://schemas.openxmlformats.org/officeDocument/2006/relationships/slide" Id="rId54"/><Relationship Target="slides/slide47.xml" Type="http://schemas.openxmlformats.org/officeDocument/2006/relationships/slide" Id="rId53"/><Relationship Target="slides/slide46.xml" Type="http://schemas.openxmlformats.org/officeDocument/2006/relationships/slide" Id="rId52"/><Relationship Target="slides/slide45.xml" Type="http://schemas.openxmlformats.org/officeDocument/2006/relationships/slide" Id="rId51"/><Relationship Target="slides/slide44.xml" Type="http://schemas.openxmlformats.org/officeDocument/2006/relationships/slide" Id="rId50"/><Relationship Target="slides/slide63.xml" Type="http://schemas.openxmlformats.org/officeDocument/2006/relationships/slide" Id="rId69"/><Relationship Target="slides/slide23.xml" Type="http://schemas.openxmlformats.org/officeDocument/2006/relationships/slide" Id="rId29"/><Relationship Target="slides/slide20.xml" Type="http://schemas.openxmlformats.org/officeDocument/2006/relationships/slide" Id="rId26"/><Relationship Target="slides/slide19.xml" Type="http://schemas.openxmlformats.org/officeDocument/2006/relationships/slide" Id="rId25"/><Relationship Target="slides/slide22.xml" Type="http://schemas.openxmlformats.org/officeDocument/2006/relationships/slide" Id="rId28"/><Relationship Target="slides/slide21.xml" Type="http://schemas.openxmlformats.org/officeDocument/2006/relationships/slide" Id="rId27"/><Relationship Target="slides/slide15.xml" Type="http://schemas.openxmlformats.org/officeDocument/2006/relationships/slide" Id="rId21"/><Relationship Target="slides/slide16.xml" Type="http://schemas.openxmlformats.org/officeDocument/2006/relationships/slide" Id="rId22"/><Relationship Target="slides/slide54.xml" Type="http://schemas.openxmlformats.org/officeDocument/2006/relationships/slide" Id="rId60"/><Relationship Target="slides/slide17.xml" Type="http://schemas.openxmlformats.org/officeDocument/2006/relationships/slide" Id="rId23"/><Relationship Target="slides/slide18.xml" Type="http://schemas.openxmlformats.org/officeDocument/2006/relationships/slide" Id="rId24"/><Relationship Target="slides/slide14.xml" Type="http://schemas.openxmlformats.org/officeDocument/2006/relationships/slide" Id="rId20"/><Relationship Target="slides/slide60.xml" Type="http://schemas.openxmlformats.org/officeDocument/2006/relationships/slide" Id="rId66"/><Relationship Target="slides/slide59.xml" Type="http://schemas.openxmlformats.org/officeDocument/2006/relationships/slide" Id="rId65"/><Relationship Target="slides/slide62.xml" Type="http://schemas.openxmlformats.org/officeDocument/2006/relationships/slide" Id="rId68"/><Relationship Target="slides/slide61.xml" Type="http://schemas.openxmlformats.org/officeDocument/2006/relationships/slide" Id="rId67"/><Relationship Target="slides/slide56.xml" Type="http://schemas.openxmlformats.org/officeDocument/2006/relationships/slide" Id="rId62"/><Relationship Target="slides/slide55.xml" Type="http://schemas.openxmlformats.org/officeDocument/2006/relationships/slide" Id="rId61"/><Relationship Target="slides/slide58.xml" Type="http://schemas.openxmlformats.org/officeDocument/2006/relationships/slide" Id="rId64"/><Relationship Target="slides/slide57.xml" Type="http://schemas.openxmlformats.org/officeDocument/2006/relationships/slide" Id="rId63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1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0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8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9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" name="Shape 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3" name="Shape 1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39" name="Shape 1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48" name="Shape 1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57" name="Shape 1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66" name="Shape 1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76" name="Shape 1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1" name="Shape 1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0" name="Shape 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87" name="Shape 18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93" name="Shape 19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4" name="Shape 19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01" name="Shape 2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3" name="Shape 2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19" name="Shape 2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25" name="Shape 2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2" name="Shape 2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8" name="Shape 2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9" name="Shape 23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0" name="Shape 24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45" name="Shape 2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6" name="Shape 2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1" name="Shape 2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66" name="Shape 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58" name="Shape 2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66" name="Shape 2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7" name="Shape 2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68" name="Shape 2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2" name="Shape 2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3" name="Shape 2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74" name="Shape 2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78" name="Shape 2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86" name="Shape 2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7" name="Shape 2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88" name="Shape 2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2" name="Shape 2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3" name="Shape 29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8" name="Shape 2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04" name="Shape 3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5" name="Shape 3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06" name="Shape 3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2" name="Shape 3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3" name="Shape 31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14" name="Shape 31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18" name="Shape 3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9" name="Shape 31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0" name="Shape 32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2" name="Shape 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24" name="Shape 3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5" name="Shape 32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26" name="Shape 32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0" name="Shape 3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1" name="Shape 33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2" name="Shape 33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36" name="Shape 3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7" name="Shape 33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38" name="Shape 33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2" name="Shape 3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49" name="Shape 3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0" name="Shape 35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1" name="Shape 35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55" name="Shape 3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6" name="Shape 35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57" name="Shape 35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1" name="Shape 3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67" name="Shape 36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2" name="Shape 37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3" name="Shape 373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74" name="Shape 374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79" name="Shape 3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79" name="Shape 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85" name="Shape 3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1" name="Shape 3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7" name="Shape 3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04" name="Shape 4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5" name="Shape 40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06" name="Shape 40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10" name="Shape 4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1" name="Shape 41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12" name="Shape 41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3" name="Shape 4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4" name="Shape 42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25" name="Shape 42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29" name="Shape 4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0" name="Shape 43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1" name="Shape 43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34" name="Shape 4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5" name="Shape 43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36" name="Shape 43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0" name="Shape 44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1" name="Shape 44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2" name="Shape 44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47" name="Shape 4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8" name="Shape 44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49" name="Shape 44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85" name="Shape 8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54" name="Shape 4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5" name="Shape 45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56" name="Shape 45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0" name="Shape 4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1" name="Shape 46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2" name="Shape 46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6" name="Shape 46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73" name="Shape 47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0" name="Shape 4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1" name="Shape 48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2" name="Shape 48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86" name="Shape 4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1" name="Shape 4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2" name="Shape 49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3" name="Shape 4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97" name="Shape 4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8" name="Shape 49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3" name="Shape 5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4" name="Shape 50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05" name="Shape 5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09" name="Shape 5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0" name="Shape 51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1" name="Shape 5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15" name="Shape 5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6" name="Shape 51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17" name="Shape 5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1" name="Shape 5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2" name="Shape 52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3" name="Shape 5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7" name="Shape 5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8" name="Shape 52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29" name="Shape 5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3" name="Shape 5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4" name="Shape 53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35" name="Shape 53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39" name="Shape 5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0" name="Shape 54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1" name="Shape 54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45" name="Shape 5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6" name="Shape 54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47" name="Shape 54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1" name="Shape 5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2" name="Shape 55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53" name="Shape 55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59" name="Shape 5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0" name="Shape 560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1" name="Shape 56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65" name="Shape 5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6" name="Shape 566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67" name="Shape 56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1" name="Shape 5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2" name="Shape 572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3" name="Shape 57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77" name="Shape 5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3" name="Shape 5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4" name="Shape 584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85" name="Shape 58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8" name="Shape 5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9" name="Shape 589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590" name="Shape 590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y="685800" x="381187"/>
            <a:ext cy="3429000" cx="6096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w="med" len="med" type="none"/>
            <a:tailEnd w="med" len="med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10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1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12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7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8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_rels/slideLayout9.xml.rels><?xml version="1.0" encoding="UTF-8" standalone="yes"?><Relationships xmlns="http://schemas.openxmlformats.org/package/2006/relationships"><Relationship Target="../slideMasters/slideMaster2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SzPct val="100000"/>
              <a:defRPr sz="7200"/>
            </a:lvl1pPr>
            <a:lvl2pPr rtl="0">
              <a:spcBef>
                <a:spcPts val="0"/>
              </a:spcBef>
              <a:buSzPct val="100000"/>
              <a:defRPr sz="7200"/>
            </a:lvl2pPr>
            <a:lvl3pPr rtl="0">
              <a:spcBef>
                <a:spcPts val="0"/>
              </a:spcBef>
              <a:buSzPct val="100000"/>
              <a:defRPr sz="7200"/>
            </a:lvl3pPr>
            <a:lvl4pPr rtl="0">
              <a:spcBef>
                <a:spcPts val="0"/>
              </a:spcBef>
              <a:buSzPct val="100000"/>
              <a:defRPr sz="7200"/>
            </a:lvl4pPr>
            <a:lvl5pPr rtl="0">
              <a:spcBef>
                <a:spcPts val="0"/>
              </a:spcBef>
              <a:buSzPct val="100000"/>
              <a:defRPr sz="7200"/>
            </a:lvl5pPr>
            <a:lvl6pPr rtl="0">
              <a:spcBef>
                <a:spcPts val="0"/>
              </a:spcBef>
              <a:buSzPct val="100000"/>
              <a:defRPr sz="7200"/>
            </a:lvl6pPr>
            <a:lvl7pPr rtl="0">
              <a:spcBef>
                <a:spcPts val="0"/>
              </a:spcBef>
              <a:buSzPct val="100000"/>
              <a:defRPr sz="7200"/>
            </a:lvl7pPr>
            <a:lvl8pPr rtl="0">
              <a:spcBef>
                <a:spcPts val="0"/>
              </a:spcBef>
              <a:buSzPct val="100000"/>
              <a:defRPr sz="7200"/>
            </a:lvl8pPr>
            <a:lvl9pPr rtl="0"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1pPr>
            <a:lvl2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2pPr>
            <a:lvl3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3pPr>
            <a:lvl4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4pPr>
            <a:lvl5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5pPr>
            <a:lvl6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6pPr>
            <a:lvl7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7pPr>
            <a:lvl8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8pPr>
            <a:lvl9pPr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48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1" name="Shape 11"/>
          <p:cNvCxnSpPr/>
          <p:nvPr/>
        </p:nvCxnSpPr>
        <p:spPr>
          <a:xfrm>
            <a:off y="411479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  <p:cxnSp>
        <p:nvCxnSpPr>
          <p:cNvPr id="12" name="Shape 12"/>
          <p:cNvCxnSpPr/>
          <p:nvPr/>
        </p:nvCxnSpPr>
        <p:spPr>
          <a:xfrm>
            <a:off y="3633382" x="457200"/>
            <a:ext cy="0" cx="8229600"/>
          </a:xfrm>
          <a:prstGeom prst="straightConnector1">
            <a:avLst/>
          </a:prstGeom>
          <a:noFill/>
          <a:ln w="5715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5" name="Shape 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16" name="Shape 16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>
                <a:solidFill>
                  <a:srgbClr val="DA0002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rgbClr val="DA0002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rgbClr val="DA0002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rgbClr val="DA0002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rgbClr val="DA0002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rgbClr val="DA0002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rgbClr val="DA0002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rgbClr val="DA0002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rgbClr val="DA000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21" name="Shape 21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rgbClr val="DA000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cxnSp>
        <p:nvCxnSpPr>
          <p:cNvPr id="24" name="Shape 24"/>
          <p:cNvCxnSpPr/>
          <p:nvPr/>
        </p:nvCxnSpPr>
        <p:spPr>
          <a:xfrm>
            <a:off y="114300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y="4406309" x="457200"/>
            <a:ext cy="5195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cxnSp>
        <p:nvCxnSpPr>
          <p:cNvPr id="27" name="Shape 27"/>
          <p:cNvCxnSpPr/>
          <p:nvPr/>
        </p:nvCxnSpPr>
        <p:spPr>
          <a:xfrm>
            <a:off y="4317760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cxnSp>
        <p:nvCxnSpPr>
          <p:cNvPr id="29" name="Shape 29"/>
          <p:cNvCxnSpPr/>
          <p:nvPr/>
        </p:nvCxnSpPr>
        <p:spPr>
          <a:xfrm>
            <a:off y="11313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3" name="Shape 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y="1583342" x="685800"/>
            <a:ext cy="1159799" cx="77724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algn="ctr" rtl="0">
              <a:spcBef>
                <a:spcPts val="0"/>
              </a:spcBef>
              <a:buSzPct val="100000"/>
              <a:defRPr sz="4800"/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y="2840053" x="685800"/>
            <a:ext cy="784799" cx="7772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 rtl="0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 rtl="0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6" name="Shape 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1200150" x="457200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y="1200150" x="4692273"/>
            <a:ext cy="3725699" cx="39945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4.xml" Type="http://schemas.openxmlformats.org/officeDocument/2006/relationships/theme" Id="rId7"/></Relationships>
</file>

<file path=ppt/slideMasters/_rels/slideMaster2.xml.rels><?xml version="1.0" encoding="UTF-8" standalone="yes"?><Relationships xmlns="http://schemas.openxmlformats.org/package/2006/relationships"><Relationship Target="../slideLayouts/slideLayout8.xml" Type="http://schemas.openxmlformats.org/officeDocument/2006/relationships/slideLayout" Id="rId2"/><Relationship Target="../slideLayouts/slideLayout7.xml" Type="http://schemas.openxmlformats.org/officeDocument/2006/relationships/slideLayout" Id="rId1"/><Relationship Target="../slideLayouts/slideLayout10.xml" Type="http://schemas.openxmlformats.org/officeDocument/2006/relationships/slideLayout" Id="rId4"/><Relationship Target="../slideLayouts/slideLayout9.xml" Type="http://schemas.openxmlformats.org/officeDocument/2006/relationships/slideLayout" Id="rId3"/><Relationship Target="../slideLayouts/slideLayout12.xml" Type="http://schemas.openxmlformats.org/officeDocument/2006/relationships/slideLayout" Id="rId6"/><Relationship Target="../slideLayouts/slideLayout11.xml" Type="http://schemas.openxmlformats.org/officeDocument/2006/relationships/slideLayout" Id="rId5"/><Relationship Target="../theme/theme1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1pPr>
            <a:lvl2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2pPr>
            <a:lvl3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3pPr>
            <a:lvl4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4pPr>
            <a:lvl5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5pPr>
            <a:lvl6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6pPr>
            <a:lvl7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7pPr>
            <a:lvl8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8pPr>
            <a:lvl9pPr rtl="0">
              <a:spcBef>
                <a:spcPts val="0"/>
              </a:spcBef>
              <a:buClr>
                <a:schemeClr val="accent1"/>
              </a:buClr>
              <a:buSzPct val="100000"/>
              <a:buNone/>
              <a:defRPr b="1"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" name="Shape 7"/>
          <p:cNvCxnSpPr/>
          <p:nvPr/>
        </p:nvCxnSpPr>
        <p:spPr>
          <a:xfrm>
            <a:off y="5023259" x="457200"/>
            <a:ext cy="0" cx="8229600"/>
          </a:xfrm>
          <a:prstGeom prst="straightConnector1">
            <a:avLst/>
          </a:prstGeom>
          <a:noFill/>
          <a:ln w="50800" cap="flat">
            <a:solidFill>
              <a:schemeClr val="lt2"/>
            </a:solidFill>
            <a:prstDash val="solid"/>
            <a:round/>
            <a:headEnd w="med" len="med" type="none"/>
            <a:tailEnd w="med" len="med" type="none"/>
          </a:ln>
        </p:spPr>
      </p:cxn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rtl="0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 rtl="0"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 rtl="0"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10.xml.rels><?xml version="1.0" encoding="UTF-8" standalone="yes"?><Relationships xmlns="http://schemas.openxmlformats.org/package/2006/relationships"><Relationship Target="../notesSlides/notesSlide1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1.xml.rels><?xml version="1.0" encoding="UTF-8" standalone="yes"?><Relationships xmlns="http://schemas.openxmlformats.org/package/2006/relationships"><Relationship Target="../notesSlides/notesSlide1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2.xml.rels><?xml version="1.0" encoding="UTF-8" standalone="yes"?><Relationships xmlns="http://schemas.openxmlformats.org/package/2006/relationships"><Relationship Target="../notesSlides/notesSlide1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3.xml.rels><?xml version="1.0" encoding="UTF-8" standalone="yes"?><Relationships xmlns="http://schemas.openxmlformats.org/package/2006/relationships"><Relationship Target="../notesSlides/notesSlide1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4.xml.rels><?xml version="1.0" encoding="UTF-8" standalone="yes"?><Relationships xmlns="http://schemas.openxmlformats.org/package/2006/relationships"><Relationship Target="../notesSlides/notesSlide1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5.xml.rels><?xml version="1.0" encoding="UTF-8" standalone="yes"?><Relationships xmlns="http://schemas.openxmlformats.org/package/2006/relationships"><Relationship Target="../notesSlides/notesSlide1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6.xml.rels><?xml version="1.0" encoding="UTF-8" standalone="yes"?><Relationships xmlns="http://schemas.openxmlformats.org/package/2006/relationships"><Relationship Target="../notesSlides/notesSlide1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7.xml.rels><?xml version="1.0" encoding="UTF-8" standalone="yes"?><Relationships xmlns="http://schemas.openxmlformats.org/package/2006/relationships"><Relationship Target="../notesSlides/notesSlide1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8.xml.rels><?xml version="1.0" encoding="UTF-8" standalone="yes"?><Relationships xmlns="http://schemas.openxmlformats.org/package/2006/relationships"><Relationship Target="../notesSlides/notesSlide1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19.xml.rels><?xml version="1.0" encoding="UTF-8" standalone="yes"?><Relationships xmlns="http://schemas.openxmlformats.org/package/2006/relationships"><Relationship Target="../notesSlides/notesSlide19.xml" Type="http://schemas.openxmlformats.org/officeDocument/2006/relationships/notesSlide" Id="rId2"/><Relationship Target="../slideLayouts/slideLayout6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0.xml.rels><?xml version="1.0" encoding="UTF-8" standalone="yes"?><Relationships xmlns="http://schemas.openxmlformats.org/package/2006/relationships"><Relationship Target="../notesSlides/notesSlide2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1.xml.rels><?xml version="1.0" encoding="UTF-8" standalone="yes"?><Relationships xmlns="http://schemas.openxmlformats.org/package/2006/relationships"><Relationship Target="../notesSlides/notesSlide2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2.xml.rels><?xml version="1.0" encoding="UTF-8" standalone="yes"?><Relationships xmlns="http://schemas.openxmlformats.org/package/2006/relationships"><Relationship Target="../notesSlides/notesSlide2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3.xml.rels><?xml version="1.0" encoding="UTF-8" standalone="yes"?><Relationships xmlns="http://schemas.openxmlformats.org/package/2006/relationships"><Relationship Target="../notesSlides/notesSlide2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4.xml.rels><?xml version="1.0" encoding="UTF-8" standalone="yes"?><Relationships xmlns="http://schemas.openxmlformats.org/package/2006/relationships"><Relationship Target="../notesSlides/notesSlide2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5.xml.rels><?xml version="1.0" encoding="UTF-8" standalone="yes"?><Relationships xmlns="http://schemas.openxmlformats.org/package/2006/relationships"><Relationship Target="../notesSlides/notesSlide25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drdobbs.com/cpp/generic-change-the-way-you-write-excepti/184403758" Type="http://schemas.openxmlformats.org/officeDocument/2006/relationships/hyperlink" TargetMode="External" Id="rId3"/></Relationships>
</file>

<file path=ppt/slides/_rels/slide26.xml.rels><?xml version="1.0" encoding="UTF-8" standalone="yes"?><Relationships xmlns="http://schemas.openxmlformats.org/package/2006/relationships"><Relationship Target="../notesSlides/notesSlide26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www.drdobbs.com/cpp/generic-change-the-way-you-write-excepti/184403758" Type="http://schemas.openxmlformats.org/officeDocument/2006/relationships/hyperlink" TargetMode="External" Id="rId3"/></Relationships>
</file>

<file path=ppt/slides/_rels/slide27.xml.rels><?xml version="1.0" encoding="UTF-8" standalone="yes"?><Relationships xmlns="http://schemas.openxmlformats.org/package/2006/relationships"><Relationship Target="../notesSlides/notesSlide2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8.xml.rels><?xml version="1.0" encoding="UTF-8" standalone="yes"?><Relationships xmlns="http://schemas.openxmlformats.org/package/2006/relationships"><Relationship Target="../notesSlides/notesSlide2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29.xml.rels><?xml version="1.0" encoding="UTF-8" standalone="yes"?><Relationships xmlns="http://schemas.openxmlformats.org/package/2006/relationships"><Relationship Target="../notesSlides/notesSlide2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0.xml.rels><?xml version="1.0" encoding="UTF-8" standalone="yes"?><Relationships xmlns="http://schemas.openxmlformats.org/package/2006/relationships"><Relationship Target="../notesSlides/notesSlide3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1.xml.rels><?xml version="1.0" encoding="UTF-8" standalone="yes"?><Relationships xmlns="http://schemas.openxmlformats.org/package/2006/relationships"><Relationship Target="../notesSlides/notesSlide3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2.xml.rels><?xml version="1.0" encoding="UTF-8" standalone="yes"?><Relationships xmlns="http://schemas.openxmlformats.org/package/2006/relationships"><Relationship Target="../notesSlides/notesSlide3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3.xml.rels><?xml version="1.0" encoding="UTF-8" standalone="yes"?><Relationships xmlns="http://schemas.openxmlformats.org/package/2006/relationships"><Relationship Target="../notesSlides/notesSlide3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4.xml.rels><?xml version="1.0" encoding="UTF-8" standalone="yes"?><Relationships xmlns="http://schemas.openxmlformats.org/package/2006/relationships"><Relationship Target="../notesSlides/notesSlide3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5.xml.rels><?xml version="1.0" encoding="UTF-8" standalone="yes"?><Relationships xmlns="http://schemas.openxmlformats.org/package/2006/relationships"><Relationship Target="../notesSlides/notesSlide35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36.xml.rels><?xml version="1.0" encoding="UTF-8" standalone="yes"?><Relationships xmlns="http://schemas.openxmlformats.org/package/2006/relationships"><Relationship Target="../notesSlides/notesSlide3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7.xml.rels><?xml version="1.0" encoding="UTF-8" standalone="yes"?><Relationships xmlns="http://schemas.openxmlformats.org/package/2006/relationships"><Relationship Target="../notesSlides/notesSlide3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8.xml.rels><?xml version="1.0" encoding="UTF-8" standalone="yes"?><Relationships xmlns="http://schemas.openxmlformats.org/package/2006/relationships"><Relationship Target="../notesSlides/notesSlide3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9.xml.rels><?xml version="1.0" encoding="UTF-8" standalone="yes"?><Relationships xmlns="http://schemas.openxmlformats.org/package/2006/relationships"><Relationship Target="../notesSlides/notesSlide3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0.xml.rels><?xml version="1.0" encoding="UTF-8" standalone="yes"?><Relationships xmlns="http://schemas.openxmlformats.org/package/2006/relationships"><Relationship Target="../notesSlides/notesSlide40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1.xml.rels><?xml version="1.0" encoding="UTF-8" standalone="yes"?><Relationships xmlns="http://schemas.openxmlformats.org/package/2006/relationships"><Relationship Target="../notesSlides/notesSlide41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2.xml.rels><?xml version="1.0" encoding="UTF-8" standalone="yes"?><Relationships xmlns="http://schemas.openxmlformats.org/package/2006/relationships"><Relationship Target="../notesSlides/notesSlide4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3.xml.rels><?xml version="1.0" encoding="UTF-8" standalone="yes"?><Relationships xmlns="http://schemas.openxmlformats.org/package/2006/relationships"><Relationship Target="../notesSlides/notesSlide43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4.xml.rels><?xml version="1.0" encoding="UTF-8" standalone="yes"?><Relationships xmlns="http://schemas.openxmlformats.org/package/2006/relationships"><Relationship Target="../notesSlides/notesSlide44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cxx1y-range.googlecode.com/git/paper.html" Type="http://schemas.openxmlformats.org/officeDocument/2006/relationships/hyperlink" TargetMode="External" Id="rId4"/><Relationship Target="http://cplusplusmusings.wordpress.com/2013/04/14/range-based-for-loops-and-pairs-of-iterators/" Type="http://schemas.openxmlformats.org/officeDocument/2006/relationships/hyperlink" TargetMode="External" Id="rId3"/><Relationship Target="http://www.open-std.org/jtc1/sc22/wg21/docs/papers/2009/n2977.pdf" Type="http://schemas.openxmlformats.org/officeDocument/2006/relationships/hyperlink" TargetMode="External" Id="rId6"/><Relationship Target="http://www.boost.org/doc/libs/1_53_0/libs/range/doc/html/range/reference/utilities/iterator_range.html" Type="http://schemas.openxmlformats.org/officeDocument/2006/relationships/hyperlink" TargetMode="External" Id="rId5"/></Relationships>
</file>

<file path=ppt/slides/_rels/slide45.xml.rels><?xml version="1.0" encoding="UTF-8" standalone="yes"?><Relationships xmlns="http://schemas.openxmlformats.org/package/2006/relationships"><Relationship Target="../notesSlides/notesSlide4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6.xml.rels><?xml version="1.0" encoding="UTF-8" standalone="yes"?><Relationships xmlns="http://schemas.openxmlformats.org/package/2006/relationships"><Relationship Target="../notesSlides/notesSlide4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7.xml.rels><?xml version="1.0" encoding="UTF-8" standalone="yes"?><Relationships xmlns="http://schemas.openxmlformats.org/package/2006/relationships"><Relationship Target="../notesSlides/notesSlide4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48.xml.rels><?xml version="1.0" encoding="UTF-8" standalone="yes"?><Relationships xmlns="http://schemas.openxmlformats.org/package/2006/relationships"><Relationship Target="../notesSlides/notesSlide48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en.cppreference.com/w/cpp/utility/pair" Type="http://schemas.openxmlformats.org/officeDocument/2006/relationships/hyperlink" TargetMode="External" Id="rId4"/><Relationship Target="http://en.cppreference.com/w/cpp/utility/pair" Type="http://schemas.openxmlformats.org/officeDocument/2006/relationships/hyperlink" TargetMode="External" Id="rId3"/><Relationship Target="http://en.cppreference.com/w/cpp/utility/pair" Type="http://schemas.openxmlformats.org/officeDocument/2006/relationships/hyperlink" TargetMode="External" Id="rId5"/></Relationships>
</file>

<file path=ppt/slides/_rels/slide49.xml.rels><?xml version="1.0" encoding="UTF-8" standalone="yes"?><Relationships xmlns="http://schemas.openxmlformats.org/package/2006/relationships"><Relationship Target="../notesSlides/notesSlide4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0.xml.rels><?xml version="1.0" encoding="UTF-8" standalone="yes"?><Relationships xmlns="http://schemas.openxmlformats.org/package/2006/relationships"><Relationship Target="../notesSlides/notesSlide50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51.xml.rels><?xml version="1.0" encoding="UTF-8" standalone="yes"?><Relationships xmlns="http://schemas.openxmlformats.org/package/2006/relationships"><Relationship Target="../notesSlides/notesSlide51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llvm.org/docs/doxygen/html/namespacellvm.html#add1eb5637dd671428b6f138ed3db6428" Type="http://schemas.openxmlformats.org/officeDocument/2006/relationships/hyperlink" TargetMode="External" Id="rId4"/><Relationship Target="http://llvm.org/docs/doxygen/html/namespacellvm.html#add1eb5637dd671428b6f138ed3db6428" Type="http://schemas.openxmlformats.org/officeDocument/2006/relationships/hyperlink" TargetMode="External" Id="rId3"/><Relationship Target="http://llvm.org/docs/doxygen/html/namespacellvm_1_1LibFunc.html#abf8f6830387f338fed0bce2e65108c6fa296844574bbf85c337d3e48529df6277" Type="http://schemas.openxmlformats.org/officeDocument/2006/relationships/hyperlink" TargetMode="External" Id="rId6"/><Relationship Target="http://llvm.org/docs/doxygen/html/namespacellvm_1_1MCID.html#ac6163bbaae344b96119d355564836570a1328ed43be8173506f59f88c9bfd8b8c" Type="http://schemas.openxmlformats.org/officeDocument/2006/relationships/hyperlink" TargetMode="External" Id="rId5"/><Relationship Target="http://llvm.org/docs/doxygen/html/namespacellvm_1_1MCID.html#ac6163bbaae344b96119d355564836570a1328ed43be8173506f59f88c9bfd8b8c" Type="http://schemas.openxmlformats.org/officeDocument/2006/relationships/hyperlink" TargetMode="External" Id="rId8"/><Relationship Target="http://llvm.org/docs/doxygen/html/namespacellvm_1_1LibFunc.html#abf8f6830387f338fed0bce2e65108c6fa296844574bbf85c337d3e48529df6277" Type="http://schemas.openxmlformats.org/officeDocument/2006/relationships/hyperlink" TargetMode="External" Id="rId7"/></Relationships>
</file>

<file path=ppt/slides/_rels/slide52.xml.rels><?xml version="1.0" encoding="UTF-8" standalone="yes"?><Relationships xmlns="http://schemas.openxmlformats.org/package/2006/relationships"><Relationship Target="../notesSlides/notesSlide5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llvm.org/docs/doxygen/html/namespacellvm.html#add1eb5637dd671428b6f138ed3db6428" Type="http://schemas.openxmlformats.org/officeDocument/2006/relationships/hyperlink" TargetMode="External" Id="rId4"/><Relationship Target="http://llvm.org/docs/doxygen/html/namespacellvm.html#add1eb5637dd671428b6f138ed3db6428" Type="http://schemas.openxmlformats.org/officeDocument/2006/relationships/hyperlink" TargetMode="External" Id="rId3"/><Relationship Target="http://llvm.org/docs/doxygen/html/namespacellvm_1_1LibFunc.html#abf8f6830387f338fed0bce2e65108c6fa296844574bbf85c337d3e48529df6277" Type="http://schemas.openxmlformats.org/officeDocument/2006/relationships/hyperlink" TargetMode="External" Id="rId6"/><Relationship Target="http://llvm.org/docs/doxygen/html/namespacellvm_1_1LibFunc.html#abf8f6830387f338fed0bce2e65108c6fa296844574bbf85c337d3e48529df6277" Type="http://schemas.openxmlformats.org/officeDocument/2006/relationships/hyperlink" TargetMode="External" Id="rId5"/></Relationships>
</file>

<file path=ppt/slides/_rels/slide53.xml.rels><?xml version="1.0" encoding="UTF-8" standalone="yes"?><Relationships xmlns="http://schemas.openxmlformats.org/package/2006/relationships"><Relationship Target="../notesSlides/notesSlide53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s://www.mail-archive.com/cfe-commits@cs.uiuc.edu/msg92289.html" Type="http://schemas.openxmlformats.org/officeDocument/2006/relationships/hyperlink" TargetMode="External" Id="rId3"/></Relationships>
</file>

<file path=ppt/slides/_rels/slide54.xml.rels><?xml version="1.0" encoding="UTF-8" standalone="yes"?><Relationships xmlns="http://schemas.openxmlformats.org/package/2006/relationships"><Relationship Target="../notesSlides/notesSlide54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5.xml.rels><?xml version="1.0" encoding="UTF-8" standalone="yes"?><Relationships xmlns="http://schemas.openxmlformats.org/package/2006/relationships"><Relationship Target="../notesSlides/notesSlide55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en.cppreference.com/w/cpp/string/char_traits/compare" Type="http://schemas.openxmlformats.org/officeDocument/2006/relationships/hyperlink" TargetMode="External" Id="rId4"/><Relationship Target="http://en.cppreference.com/w/cpp/string/basic_string/compare" Type="http://schemas.openxmlformats.org/officeDocument/2006/relationships/hyperlink" TargetMode="External" Id="rId3"/><Relationship Target="http://en.cppreference.com/w/cpp/regex/sub_match" Type="http://schemas.openxmlformats.org/officeDocument/2006/relationships/hyperlink" TargetMode="External" Id="rId6"/><Relationship Target="http://en.cppreference.com/w/cpp/locale/collate/compare" Type="http://schemas.openxmlformats.org/officeDocument/2006/relationships/hyperlink" TargetMode="External" Id="rId5"/></Relationships>
</file>

<file path=ppt/slides/_rels/slide56.xml.rels><?xml version="1.0" encoding="UTF-8" standalone="yes"?><Relationships xmlns="http://schemas.openxmlformats.org/package/2006/relationships"><Relationship Target="../notesSlides/notesSlide56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7.xml.rels><?xml version="1.0" encoding="UTF-8" standalone="yes"?><Relationships xmlns="http://schemas.openxmlformats.org/package/2006/relationships"><Relationship Target="../notesSlides/notesSlide57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8.xml.rels><?xml version="1.0" encoding="UTF-8" standalone="yes"?><Relationships xmlns="http://schemas.openxmlformats.org/package/2006/relationships"><Relationship Target="../notesSlides/notesSlide58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59.xml.rels><?xml version="1.0" encoding="UTF-8" standalone="yes"?><Relationships xmlns="http://schemas.openxmlformats.org/package/2006/relationships"><Relationship Target="../notesSlides/notesSlide59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0.xml.rels><?xml version="1.0" encoding="UTF-8" standalone="yes"?><Relationships xmlns="http://schemas.openxmlformats.org/package/2006/relationships"><Relationship Target="../notesSlides/notesSlide60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61.xml.rels><?xml version="1.0" encoding="UTF-8" standalone="yes"?><Relationships xmlns="http://schemas.openxmlformats.org/package/2006/relationships"><Relationship Target="../notesSlides/notesSlide61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62.xml.rels><?xml version="1.0" encoding="UTF-8" standalone="yes"?><Relationships xmlns="http://schemas.openxmlformats.org/package/2006/relationships"><Relationship Target="../notesSlides/notesSlide62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llvm.org/docs/doxygen/html/namespacellvm.html#a33ebcf9fb4ed8e3831a2cf44500c8894" Type="http://schemas.openxmlformats.org/officeDocument/2006/relationships/hyperlink" TargetMode="External" Id="rId4"/><Relationship Target="http://llvm.org/docs/doxygen/html/namespacellvm.html#a33ebcf9fb4ed8e3831a2cf44500c8894" Type="http://schemas.openxmlformats.org/officeDocument/2006/relationships/hyperlink" TargetMode="External" Id="rId3"/></Relationships>
</file>

<file path=ppt/slides/_rels/slide63.xml.rels><?xml version="1.0" encoding="UTF-8" standalone="yes"?><Relationships xmlns="http://schemas.openxmlformats.org/package/2006/relationships"><Relationship Target="../notesSlides/notesSlide63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llvm.org/docs/doxygen/html/namespacellvm.html#a33ebcf9fb4ed8e3831a2cf44500c8894" Type="http://schemas.openxmlformats.org/officeDocument/2006/relationships/hyperlink" TargetMode="External" Id="rId4"/><Relationship Target="http://llvm.org/docs/doxygen/html/namespacellvm.html#a33ebcf9fb4ed8e3831a2cf44500c8894" Type="http://schemas.openxmlformats.org/officeDocument/2006/relationships/hyperlink" TargetMode="External" Id="rId3"/></Relationships>
</file>

<file path=ppt/slides/_rels/slide64.xml.rels><?xml version="1.0" encoding="UTF-8" standalone="yes"?><Relationships xmlns="http://schemas.openxmlformats.org/package/2006/relationships"><Relationship Target="../notesSlides/notesSlide64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llvm.org/docs/doxygen/html/namespacellvm.html#a33ebcf9fb4ed8e3831a2cf44500c8894" Type="http://schemas.openxmlformats.org/officeDocument/2006/relationships/hyperlink" TargetMode="External" Id="rId4"/><Relationship Target="http://llvm.org/docs/doxygen/html/namespacellvm.html#a33ebcf9fb4ed8e3831a2cf44500c8894" Type="http://schemas.openxmlformats.org/officeDocument/2006/relationships/hyperlink" TargetMode="External" Id="rId3"/></Relationships>
</file>

<file path=ppt/slides/_rels/slide65.xml.rels><?xml version="1.0" encoding="UTF-8" standalone="yes"?><Relationships xmlns="http://schemas.openxmlformats.org/package/2006/relationships"><Relationship Target="../notesSlides/notesSlide65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66.xml.rels><?xml version="1.0" encoding="UTF-8" standalone="yes"?><Relationships xmlns="http://schemas.openxmlformats.org/package/2006/relationships"><Relationship Target="../notesSlides/notesSlide66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67.xml.rels><?xml version="1.0" encoding="UTF-8" standalone="yes"?><Relationships xmlns="http://schemas.openxmlformats.org/package/2006/relationships"><Relationship Target="../notesSlides/notesSlide67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68.xml.rels><?xml version="1.0" encoding="UTF-8" standalone="yes"?><Relationships xmlns="http://schemas.openxmlformats.org/package/2006/relationships"><Relationship Target="../notesSlides/notesSlide68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s://groups.google.com/forum/#!topic/comp.lang.c++.moderated/bgGrHG_Y_Pw" Type="http://schemas.openxmlformats.org/officeDocument/2006/relationships/hyperlink" TargetMode="External" Id="rId10"/><Relationship Target="http://stackoverflow.com/questions/10806036/using-make-tuple-for-comparison" Type="http://schemas.openxmlformats.org/officeDocument/2006/relationships/hyperlink" TargetMode="External" Id="rId4"/><Relationship Target="https://groups.google.com/forum/#!topic/comp.lang.c++.moderated/skkmFpvFRtA" Type="http://schemas.openxmlformats.org/officeDocument/2006/relationships/hyperlink" TargetMode="External" Id="rId11"/><Relationship Target="http://vexorian.blogspot.com/2013/07/more-about-c11-tuples-tie-and-maketuple.html" Type="http://schemas.openxmlformats.org/officeDocument/2006/relationships/hyperlink" TargetMode="External" Id="rId3"/><Relationship Target="http://wordaligned.org/articles/more-adventures-in-c++" Type="http://schemas.openxmlformats.org/officeDocument/2006/relationships/hyperlink" TargetMode="External" Id="rId9"/><Relationship Target="http://siliconkiwi.blogspot.com/2012/04/stdtie-and-strict-weak-ordering.html" Type="http://schemas.openxmlformats.org/officeDocument/2006/relationships/hyperlink" TargetMode="External" Id="rId6"/><Relationship Target="http://stackoverflow.com/questions/6218812/implementing-comparision-operators-via-tuple-and-tie-a-good-idea" Type="http://schemas.openxmlformats.org/officeDocument/2006/relationships/hyperlink" TargetMode="External" Id="rId5"/><Relationship Target="http://latedev.wordpress.com/2013/08/12/less-than-obvious/" Type="http://schemas.openxmlformats.org/officeDocument/2006/relationships/hyperlink" TargetMode="External" Id="rId8"/><Relationship Target="http://oraclechang.files.wordpress.com/2013/05/c11-a-cheat-sheete28094alex-sinyakov.pdf" Type="http://schemas.openxmlformats.org/officeDocument/2006/relationships/hyperlink" TargetMode="External" Id="rId7"/></Relationships>
</file>

<file path=ppt/slides/_rels/slide69.xml.rels><?xml version="1.0" encoding="UTF-8" standalone="yes"?><Relationships xmlns="http://schemas.openxmlformats.org/package/2006/relationships"><Relationship Target="../notesSlides/notesSlide69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0.xml.rels><?xml version="1.0" encoding="UTF-8" standalone="yes"?><Relationships xmlns="http://schemas.openxmlformats.org/package/2006/relationships"><Relationship Target="../notesSlides/notesSlide70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llvm.org/docs/doxygen/html/namespacellvm.html#a33ebcf9fb4ed8e3831a2cf44500c8894" Type="http://schemas.openxmlformats.org/officeDocument/2006/relationships/hyperlink" TargetMode="External" Id="rId4"/><Relationship Target="http://llvm.org/docs/doxygen/html/namespacellvm.html#a33ebcf9fb4ed8e3831a2cf44500c8894" Type="http://schemas.openxmlformats.org/officeDocument/2006/relationships/hyperlink" TargetMode="External" Id="rId3"/></Relationships>
</file>

<file path=ppt/slides/_rels/slide71.xml.rels><?xml version="1.0" encoding="UTF-8" standalone="yes"?><Relationships xmlns="http://schemas.openxmlformats.org/package/2006/relationships"><Relationship Target="../notesSlides/notesSlide71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72.xml.rels><?xml version="1.0" encoding="UTF-8" standalone="yes"?><Relationships xmlns="http://schemas.openxmlformats.org/package/2006/relationships"><Relationship Target="../notesSlides/notesSlide72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73.xml.rels><?xml version="1.0" encoding="UTF-8" standalone="yes"?><Relationships xmlns="http://schemas.openxmlformats.org/package/2006/relationships"><Relationship Target="../notesSlides/notesSlide73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74.xml.rels><?xml version="1.0" encoding="UTF-8" standalone="yes"?><Relationships xmlns="http://schemas.openxmlformats.org/package/2006/relationships"><Relationship Target="../notesSlides/notesSlide74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75.xml.rels><?xml version="1.0" encoding="UTF-8" standalone="yes"?><Relationships xmlns="http://schemas.openxmlformats.org/package/2006/relationships"><Relationship Target="../notesSlides/notesSlide75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76.xml.rels><?xml version="1.0" encoding="UTF-8" standalone="yes"?><Relationships xmlns="http://schemas.openxmlformats.org/package/2006/relationships"><Relationship Target="../notesSlides/notesSlide76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77.xml.rels><?xml version="1.0" encoding="UTF-8" standalone="yes"?><Relationships xmlns="http://schemas.openxmlformats.org/package/2006/relationships"><Relationship Target="../notesSlides/notesSlide77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ldionne.github.io/mpl11-cppnow-2014/" Type="http://schemas.openxmlformats.org/officeDocument/2006/relationships/hyperlink" TargetMode="External" Id="rId3"/></Relationships>
</file>

<file path=ppt/slides/_rels/slide78.xml.rels><?xml version="1.0" encoding="UTF-8" standalone="yes"?><Relationships xmlns="http://schemas.openxmlformats.org/package/2006/relationships"><Relationship Target="../notesSlides/notesSlide78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79.xml.rels><?xml version="1.0" encoding="UTF-8" standalone="yes"?><Relationships xmlns="http://schemas.openxmlformats.org/package/2006/relationships"><Relationship Target="../notesSlides/notesSlide79.xml" Type="http://schemas.openxmlformats.org/officeDocument/2006/relationships/notesSlide" Id="rId2"/><Relationship Target="../slideLayouts/slideLayout8.xml" Type="http://schemas.openxmlformats.org/officeDocument/2006/relationships/slideLayout" Id="rId1"/><Relationship Target="http://llvm.org/docs/doxygen/html/namespacellvm.html#a33ebcf9fb4ed8e3831a2cf44500c8894" Type="http://schemas.openxmlformats.org/officeDocument/2006/relationships/hyperlink" TargetMode="External" Id="rId4"/><Relationship Target="http://llvm.org/docs/doxygen/html/namespacellvm.html#a33ebcf9fb4ed8e3831a2cf44500c8894" Type="http://schemas.openxmlformats.org/officeDocument/2006/relationships/hyperlink" TargetMode="External" Id="rId3"/></Relationships>
</file>

<file path=ppt/slides/_rels/slide8.xml.rels><?xml version="1.0" encoding="UTF-8" standalone="yes"?><Relationships xmlns="http://schemas.openxmlformats.org/package/2006/relationships"><Relationship Target="../notesSlides/notesSlide8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80.xml.rels><?xml version="1.0" encoding="UTF-8" standalone="yes"?><Relationships xmlns="http://schemas.openxmlformats.org/package/2006/relationships"><Relationship Target="../notesSlides/notesSlide80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81.xml.rels><?xml version="1.0" encoding="UTF-8" standalone="yes"?><Relationships xmlns="http://schemas.openxmlformats.org/package/2006/relationships"><Relationship Target="../notesSlides/notesSlide81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82.xml.rels><?xml version="1.0" encoding="UTF-8" standalone="yes"?><Relationships xmlns="http://schemas.openxmlformats.org/package/2006/relationships"><Relationship Target="../notesSlides/notesSlide82.xml" Type="http://schemas.openxmlformats.org/officeDocument/2006/relationships/notesSlide" Id="rId2"/><Relationship Target="../slideLayouts/slideLayout8.xml" Type="http://schemas.openxmlformats.org/officeDocument/2006/relationships/slideLayout" Id="rId1"/></Relationships>
</file>

<file path=ppt/slides/_rels/slide9.xml.rels><?xml version="1.0" encoding="UTF-8" standalone="yes"?><Relationships xmlns="http://schemas.openxmlformats.org/package/2006/relationships"><Relationship Target="../notesSlides/notesSlide9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" name="Shape 49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C++11 in the Wild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b="1" sz="3600" lang="en"/>
              <a:t>Techniques from a real codebase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#pragma once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/>
              <a:t>#pragma once is the clearest, most efficient way</a:t>
            </a:r>
            <a:br>
              <a:rPr sz="2400" lang="en"/>
            </a:br>
            <a:r>
              <a:rPr sz="2400" lang="en"/>
              <a:t>to make a file idempotent.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rtl="0">
              <a:spcBef>
                <a:spcPts val="0"/>
              </a:spcBef>
              <a:buNone/>
            </a:pPr>
            <a:r>
              <a:rPr sz="2400" lang="en"/>
              <a:t>It’s non-standard,</a:t>
            </a:r>
            <a:br>
              <a:rPr sz="2400" lang="en"/>
            </a:br>
            <a:r>
              <a:rPr sz="2400" lang="en"/>
              <a:t>but every compiler in the world supports it.</a:t>
            </a:r>
          </a:p>
          <a:p>
            <a:pPr>
              <a:spcBef>
                <a:spcPts val="0"/>
              </a:spcBef>
              <a:buNone/>
            </a:pPr>
            <a:r>
              <a:rPr sz="2400" lang="en"/>
              <a:t>#ifndef, #define, and #endif have their own uses,</a:t>
            </a:r>
            <a:br>
              <a:rPr sz="2400" lang="en"/>
            </a:br>
            <a:r>
              <a:rPr sz="2400" lang="en"/>
              <a:t>but you don’t need them (and therefore shouldn’t</a:t>
            </a:r>
            <a:br>
              <a:rPr sz="2400" lang="en"/>
            </a:br>
            <a:r>
              <a:rPr sz="2400" lang="en"/>
              <a:t>use them) to make a file idempotent.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Idempotence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A fu</a:t>
            </a:r>
            <a:r>
              <a:rPr sz="2400" lang="en">
                <a:solidFill>
                  <a:srgbClr val="000000"/>
                </a:solidFill>
              </a:rPr>
              <a:t>nction </a:t>
            </a:r>
            <a:r>
              <a:rPr sz="2400" lang="en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: D</a:t>
            </a:r>
            <a:r>
              <a:rPr sz="2400" lang="en">
                <a:solidFill>
                  <a:srgbClr val="000000"/>
                </a:solidFill>
              </a:rPr>
              <a:t> → </a:t>
            </a:r>
            <a:r>
              <a:rPr sz="2400" lang="en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sz="2400" lang="en">
                <a:solidFill>
                  <a:srgbClr val="000000"/>
                </a:solidFill>
              </a:rPr>
              <a:t> is idempotent if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0000"/>
                </a:solidFill>
              </a:rPr>
              <a:t>	</a:t>
            </a:r>
            <a:r>
              <a:rPr sz="2400" lang="en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sz="24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 </a:t>
            </a:r>
            <a:r>
              <a:rPr sz="2400" lang="en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x </a:t>
            </a:r>
            <a:r>
              <a:rPr sz="2400"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= </a:t>
            </a:r>
            <a:r>
              <a:rPr sz="2400" lang="en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x</a:t>
            </a:r>
            <a:r>
              <a:rPr sz="2400" lang="en">
                <a:solidFill>
                  <a:srgbClr val="000000"/>
                </a:solidFill>
              </a:rPr>
              <a:t>  for all </a:t>
            </a:r>
            <a:r>
              <a:rPr sz="2400" lang="en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sz="2400" lang="en">
                <a:solidFill>
                  <a:srgbClr val="000000"/>
                </a:solidFill>
              </a:rPr>
              <a:t> in </a:t>
            </a:r>
            <a:r>
              <a:rPr sz="2400" lang="en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sz="2400" lang="en">
                <a:solidFill>
                  <a:srgbClr val="000000"/>
                </a:solidFill>
              </a:rPr>
              <a:t>.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I.e., repeated applications have the same effect as one.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>
              <a:spcBef>
                <a:spcPts val="0"/>
              </a:spcBef>
              <a:buNone/>
            </a:pPr>
            <a:r>
              <a:rPr sz="2400" lang="en"/>
              <a:t>                                                                      (FOLDOC)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not std::function?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b="1" sz="12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Lambda&gt; class</a:t>
            </a:r>
            <a:r>
              <a:rPr sz="12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AtScopeExit {</a:t>
            </a:r>
            <a:br>
              <a:rPr sz="12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Lambda&amp; m_lambda;</a:t>
            </a:r>
            <a:br>
              <a:rPr sz="12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sz="12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sz="12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AtScopeExit</a:t>
            </a:r>
            <a:r>
              <a:rPr sz="12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(Lambda&amp; action) : m_lambda(action) {}</a:t>
            </a:r>
            <a:br>
              <a:rPr sz="12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~AtScopeExit() { m_lambda(); }</a:t>
            </a:r>
            <a:br>
              <a:rPr sz="12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sz="12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AtScopeExit</a:t>
            </a:r>
            <a:r>
              <a:rPr b="1" sz="12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&lt;decltype(lname)&gt;</a:t>
            </a:r>
            <a:r>
              <a:rPr sz="1200"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aname(lname);</a:t>
            </a:r>
            <a:r>
              <a:rPr b="1" sz="1200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200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 AtScopeExit {</a:t>
            </a:r>
            <a:br>
              <a:rPr sz="1200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  std::function&lt;void(void)&gt; m_lambda;</a:t>
            </a:r>
            <a:br>
              <a:rPr sz="1200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sz="1200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sz="1200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template&lt;class Lambda&gt; AtScopeExit</a:t>
            </a:r>
            <a:r>
              <a:rPr sz="1200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(Lambda&amp; action) : m_lambda(action) {}</a:t>
            </a:r>
            <a:br>
              <a:rPr sz="1200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  ~AtScopeExit() { m_lambda(); }</a:t>
            </a:r>
            <a:br>
              <a:rPr sz="1200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sz="1200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solidFill>
                  <a:srgbClr val="660000"/>
                </a:solidFill>
                <a:latin typeface="Courier New"/>
                <a:ea typeface="Courier New"/>
                <a:cs typeface="Courier New"/>
                <a:sym typeface="Courier New"/>
              </a:rPr>
              <a:t>AtScopeExit aname(lname);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y="1200150" x="5534850"/>
            <a:ext cy="1791000" cx="4440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274E13"/>
                </a:solidFill>
              </a:rPr>
              <a:t>green text:</a:t>
            </a:r>
            <a:r>
              <a:rPr lang="en"/>
              <a:t> what we wrote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25" name="Shape 125"/>
          <p:cNvCxnSpPr/>
          <p:nvPr/>
        </p:nvCxnSpPr>
        <p:spPr>
          <a:xfrm>
            <a:off y="3042707" x="503789"/>
            <a:ext cy="0" cx="7202100"/>
          </a:xfrm>
          <a:prstGeom prst="straightConnector1">
            <a:avLst/>
          </a:prstGeom>
          <a:noFill/>
          <a:ln w="38100" cap="flat">
            <a:solidFill>
              <a:srgbClr val="999999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126" name="Shape 126"/>
          <p:cNvSpPr txBox="1"/>
          <p:nvPr/>
        </p:nvSpPr>
        <p:spPr>
          <a:xfrm>
            <a:off y="3094375" x="5534850"/>
            <a:ext cy="1052099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rgbClr val="660000"/>
                </a:solidFill>
              </a:rPr>
              <a:t>red text:</a:t>
            </a:r>
            <a:r>
              <a:rPr lang="en">
                <a:solidFill>
                  <a:schemeClr val="dk1"/>
                </a:solidFill>
              </a:rPr>
              <a:t> what we consciously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chose not to write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Why not std::function?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333333"/>
                </a:solidFill>
              </a:rPr>
              <a:t>• We don’t want to pull in all of &lt;functional&gt;.</a:t>
            </a:r>
          </a:p>
          <a:p>
            <a:pPr rtl="0"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</a:rPr>
              <a:t>         • “auto.h” is included by generated code and must be lightweight.</a:t>
            </a:r>
          </a:p>
          <a:p>
            <a:pPr rtl="0">
              <a:spcBef>
                <a:spcPts val="0"/>
              </a:spcBef>
              <a:buNone/>
            </a:pPr>
            <a:br>
              <a:rPr sz="2400" lang="en">
                <a:solidFill>
                  <a:srgbClr val="333333"/>
                </a:solidFill>
              </a:rPr>
            </a:br>
            <a:r>
              <a:rPr sz="2400" lang="en">
                <a:solidFill>
                  <a:srgbClr val="333333"/>
                </a:solidFill>
              </a:rPr>
              <a:t>• std::function uses type erasure,</a:t>
            </a:r>
            <a:br>
              <a:rPr sz="2400" lang="en">
                <a:solidFill>
                  <a:srgbClr val="333333"/>
                </a:solidFill>
              </a:rPr>
            </a:br>
            <a:r>
              <a:rPr sz="2400" lang="en">
                <a:solidFill>
                  <a:srgbClr val="333333"/>
                </a:solidFill>
              </a:rPr>
              <a:t>     which uses heap allocation.</a:t>
            </a:r>
            <a:br>
              <a:rPr sz="2400" lang="en">
                <a:solidFill>
                  <a:srgbClr val="333333"/>
                </a:solidFill>
              </a:rPr>
            </a:br>
            <a:r>
              <a:rPr sz="2400" lang="en">
                <a:solidFill>
                  <a:srgbClr val="333333"/>
                </a:solidFill>
              </a:rPr>
              <a:t>     </a:t>
            </a:r>
            <a:r>
              <a:rPr sz="1400" lang="en">
                <a:solidFill>
                  <a:srgbClr val="333333"/>
                </a:solidFill>
              </a:rPr>
              <a:t>• More on this later.</a:t>
            </a:r>
            <a:br>
              <a:rPr sz="2400" lang="en">
                <a:solidFill>
                  <a:srgbClr val="333333"/>
                </a:solidFill>
              </a:rPr>
            </a:br>
            <a:br>
              <a:rPr sz="2400" lang="en">
                <a:solidFill>
                  <a:srgbClr val="333333"/>
                </a:solidFill>
              </a:rPr>
            </a:br>
            <a:r>
              <a:rPr sz="2400" lang="en">
                <a:solidFill>
                  <a:srgbClr val="333333"/>
                </a:solidFill>
              </a:rPr>
              <a:t>• Empirically, we get better code this way.</a:t>
            </a:r>
          </a:p>
          <a:p>
            <a:pPr>
              <a:spcBef>
                <a:spcPts val="0"/>
              </a:spcBef>
              <a:buNone/>
            </a:pPr>
            <a:r>
              <a:rPr sz="1400" lang="en">
                <a:solidFill>
                  <a:srgbClr val="333333"/>
                </a:solidFill>
              </a:rPr>
              <a:t>         • Assembly listings on next page.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Let’s see some codegen!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#include "auto.h"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extern void foo();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if (true)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Auto(puts("two"));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puts("one");          // compiler knows this doesn't throw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if (true)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Auto(puts("three"));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foo();                // might throw an exception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Let’s see some codegen!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#include "auto.h"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extern void foo();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if (true)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Auto(puts("two"));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puts("one");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if (true)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Auto(puts("three"));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foo();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y="1063375" x="4137175"/>
            <a:ext cy="3862200" cx="4165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_main: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pushq	%rbp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%rsp, %rbp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pushq	%rbx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pushq	%rax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leaq	L_.str(%rip), %rdi  ## "one"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callq	_puts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leaq	L_.str2(%rip), %rdi  ## "two"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callq	_puts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callq	__Z3foov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## reached iff foo doesn't throw any exception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leaq	L_.str1(%rip), %rdi  ## "three"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callq	_puts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xorl	%eax, %eax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addq	$8, %rsp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popq	%rbx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popq	%rbp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ret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LBB0_2:  ## reached iff foo throws an exception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%rax, %rbx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leaq	L_.str1(%rip), %rax  ## "three"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%rax, %rdi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callq	_puts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%rbx, %rdi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callq	__Unwind_Resume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Shape 146"/>
          <p:cNvSpPr txBox="1"/>
          <p:nvPr/>
        </p:nvSpPr>
        <p:spPr>
          <a:xfrm>
            <a:off y="362425" x="6243025"/>
            <a:ext cy="544500" cx="1872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/>
              <a:t>Clang 3.4 -O2 gives</a:t>
            </a:r>
            <a:br>
              <a:rPr lang="en"/>
            </a:br>
            <a:r>
              <a:rPr lang="en"/>
              <a:t>perfect code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y="1357525" x="6141925"/>
            <a:ext cy="344700" cx="207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b="1" sz="800" lang="en">
                <a:solidFill>
                  <a:schemeClr val="accent1"/>
                </a:solidFill>
              </a:rPr>
              <a:t>To remove this stack frame, use -O3.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Let’s see some codegen!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extern void puts(const char*)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noexcept(true);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extern void foo();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if (true)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Auto(puts("two"));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puts("one");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if (true)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Auto(puts("three"));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foo();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y="1063375" x="4137175"/>
            <a:ext cy="3862200" cx="4514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main: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	pushq   %rbx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	movl	$.LC0, %edi  ## "one"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	call	_Z4putsPKc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	movl	$.LC1, %edi  ## "two"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	call	_Z4putsPKc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call	_Z3foov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## reached iff foo doesn't throw any exception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	movl	$.LC2, %edi</a:t>
            </a:r>
            <a:r>
              <a:rPr sz="10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## "three"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	call	_Z4putsPKc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	xorl	%eax, %eax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	popq	%rbx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	ret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.L3:  ## reached iff foo throws an exception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	movq	%rax, %rbx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	movl	$.LC2, %edi  ## "three"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	call	_Z4putsPKc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	movq	%rbx, %rdi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	call	_Unwind_Resume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Shape 155"/>
          <p:cNvSpPr txBox="1"/>
          <p:nvPr/>
        </p:nvSpPr>
        <p:spPr>
          <a:xfrm>
            <a:off y="362425" x="5542675"/>
            <a:ext cy="544500" cx="2573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/>
              <a:t>GCC 4.8 -O2 gives</a:t>
            </a:r>
            <a:br>
              <a:rPr lang="en"/>
            </a:br>
            <a:r>
              <a:rPr lang="en"/>
              <a:t>   perfect code</a:t>
            </a:r>
            <a:r>
              <a:rPr b="1" sz="800" lang="en"/>
              <a:t>(but only if you give it a hint)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y="1554450" x="2589825"/>
            <a:ext cy="544500" cx="1602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800" lang="en">
                <a:solidFill>
                  <a:schemeClr val="accent1"/>
                </a:solidFill>
              </a:rPr>
              <a:t>Clang is smarter than GCC</a:t>
            </a:r>
            <a:br>
              <a:rPr b="1" sz="800" lang="en">
                <a:solidFill>
                  <a:schemeClr val="accent1"/>
                </a:solidFill>
              </a:rPr>
            </a:br>
            <a:r>
              <a:rPr b="1" sz="800" lang="en">
                <a:solidFill>
                  <a:schemeClr val="accent1"/>
                </a:solidFill>
              </a:rPr>
              <a:t>about the standard library’s</a:t>
            </a:r>
            <a:br>
              <a:rPr b="1" sz="800" lang="en">
                <a:solidFill>
                  <a:schemeClr val="accent1"/>
                </a:solidFill>
              </a:rPr>
            </a:br>
            <a:r>
              <a:rPr b="1" sz="800" lang="en">
                <a:solidFill>
                  <a:schemeClr val="accent1"/>
                </a:solidFill>
              </a:rPr>
              <a:t>noexcept guarantees.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61" name="Shape 16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Let’s see some codegen!</a:t>
            </a:r>
          </a:p>
        </p:txBody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#include "auto.h"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extern void foo();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if (true)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Auto(puts("two"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puts("one");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if (true)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Auto(puts("thre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foo();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Shape 163"/>
          <p:cNvSpPr txBox="1"/>
          <p:nvPr/>
        </p:nvSpPr>
        <p:spPr>
          <a:xfrm>
            <a:off y="1063375" x="2413375"/>
            <a:ext cy="3862200" cx="328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_main: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pushq	%rbp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%rsp, %rbp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pushq	%r14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pushq	%rbx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subq	$64, %rsp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___stack_chk_guard@GOTPCREL(%rip), %r14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(%r14), %rax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%rax, -24(%rbp)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leaq	-80(%rbp), %rbx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%rbx, -48(%rbp)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leaq	__ZTVNSt3__110__function6__f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%rax, -80(%rbp)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leaq	L_.str(%rip), %rdi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callq	_puts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%rbx, %rdi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callq	__ZN15AtScopeExitD2Ev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%rbx, -48(%rbp)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leaq	__ZTVNSt3__110__function6__f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%rax, -80(%rbp)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callq	__Z3foov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y="1389875" x="5432375"/>
            <a:ext cy="3535799" cx="317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## BB#1: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leaq	-80(%rbp), %rdi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callq	__ZN15AtScopeExitD2Ev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(%r14), %rax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cmpq	-24(%rbp), %rax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jne	LBB0_4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## BB#2: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xorl	%eax, %eax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addq	$64, %rsp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popq	%rbx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popq	%r14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popq	%rbp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ret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LBB0_4: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callq	___stack_chk_fail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LBB0_3: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%rax, %rbx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leaq	-80(%rbp), %rax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%rax, %rdi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callq	__ZN15AtScopeExitD2Ev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%rbx, %rdi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callq	__Unwind_Resume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y="409975" x="6224375"/>
            <a:ext cy="587100" cx="22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en"/>
              <a:t>The std::function version</a:t>
            </a:r>
            <a:br>
              <a:rPr lang="en"/>
            </a:br>
            <a:r>
              <a:rPr lang="en"/>
              <a:t>is objectively terrible.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Let’s see some codegen!</a:t>
            </a:r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#include "auto.h"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extern void foo();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if (true)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Auto(puts("two"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puts("one");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if (true)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Auto(puts("thre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foo();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y="1063375" x="2413375"/>
            <a:ext cy="3862200" cx="3289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_main: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pushq	%rbp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%rsp, %rbp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pushq	%r14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pushq	%rbx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subq	$64, %rsp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___stack_chk_guard@GOTPCREL(%rip), %r14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(%r14), %rax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%rax, -24(%rbp)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leaq	-80(%rbp), %rbx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%rbx, -48(%rbp)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leaq	__ZTVNSt3__110__function6__f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%rax, -80(%rbp)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leaq	L_.str(%rip), %rdi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callq	_puts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%rbx, %rdi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callq	__ZN15AtScopeExitD2Ev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%rbx, -48(%rbp)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leaq	__ZTVNSt3__110__function6__f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%rax, -80(%rbp)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callq	__Z3foov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y="1389875" x="5432375"/>
            <a:ext cy="3535799" cx="3177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## BB#1: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leaq	-80(%rbp), %rdi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callq	__ZN15AtScopeExitD2Ev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(%r14), %rax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cmpq	-24(%rbp), %rax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jne	LBB0_4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## BB#2: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xorl	%eax, %eax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addq	$64, %rsp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popq	%rbx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popq	%r14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popq	%rbp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ret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LBB0_4: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callq	___stack_chk_fail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LBB0_3: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%rax, %rbx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leaq	-80(%rbp), %rax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%rax, %rdi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callq	__ZN15AtScopeExitD2Ev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movq	%rbx, %rdi</a:t>
            </a:r>
          </a:p>
          <a:p>
            <a:pPr rtl="0" lvl="0"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	callq	__Unwind_Resume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y="4519200" x="2044975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b="1" lang="en"/>
              <a:t>(700 lines of std::function code omitted)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y="409975" x="6224375"/>
            <a:ext cy="587100" cx="2217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lang="en"/>
              <a:t>The std::function version</a:t>
            </a:r>
            <a:br>
              <a:rPr lang="en"/>
            </a:br>
            <a:r>
              <a:rPr lang="en"/>
              <a:t>is objectively terrible.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0" name="Shape 180"/>
          <p:cNvSpPr txBox="1"/>
          <p:nvPr/>
        </p:nvSpPr>
        <p:spPr>
          <a:xfrm>
            <a:off y="1975050" x="933300"/>
            <a:ext cy="1193399" cx="72774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3000" lang="en">
                <a:solidFill>
                  <a:schemeClr val="accent1"/>
                </a:solidFill>
              </a:rPr>
              <a:t>So how is std::function implemented,</a:t>
            </a:r>
          </a:p>
          <a:p>
            <a:pPr algn="ctr">
              <a:spcBef>
                <a:spcPts val="0"/>
              </a:spcBef>
              <a:buNone/>
            </a:pPr>
            <a:r>
              <a:rPr b="1" sz="3000" lang="en">
                <a:solidFill>
                  <a:schemeClr val="accent1"/>
                </a:solidFill>
              </a:rPr>
              <a:t>to get such bad performance?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we’ll cover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</a:rPr>
              <a:t>• </a:t>
            </a:r>
            <a:r>
              <a:rPr lang="en"/>
              <a:t> The </a:t>
            </a:r>
            <a:r>
              <a:rPr b="1" lang="en"/>
              <a:t>Auto()</a:t>
            </a:r>
            <a:r>
              <a:rPr lang="en"/>
              <a:t> macro</a:t>
            </a:r>
            <a:br>
              <a:rPr lang="en"/>
            </a:br>
            <a:r>
              <a:rPr lang="en"/>
              <a:t>  </a:t>
            </a:r>
            <a:r>
              <a:rPr sz="2400" lang="en"/>
              <a:t>run arbitrary cleanup code at the end of a scope</a:t>
            </a:r>
            <a:r>
              <a:rPr lang="en">
                <a:solidFill>
                  <a:srgbClr val="333333"/>
                </a:solidFill>
              </a:rPr>
              <a:t>• </a:t>
            </a:r>
            <a:r>
              <a:rPr lang="en"/>
              <a:t> </a:t>
            </a:r>
            <a:r>
              <a:rPr b="1" lang="en"/>
              <a:t>make_iterable()</a:t>
            </a:r>
            <a:r>
              <a:rPr lang="en"/>
              <a:t> and </a:t>
            </a:r>
            <a:r>
              <a:rPr b="1" lang="en"/>
              <a:t>iterator_range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  </a:t>
            </a:r>
            <a:r>
              <a:rPr sz="2400" lang="en"/>
              <a:t>turn a pair of iterators into a container</a:t>
            </a:r>
            <a:r>
              <a:rPr lang="en">
                <a:solidFill>
                  <a:srgbClr val="666666"/>
                </a:solidFill>
              </a:rPr>
              <a:t>Time permitting:</a:t>
            </a:r>
            <a:r>
              <a:rPr sz="1800" lang="en">
                <a:solidFill>
                  <a:srgbClr val="666666"/>
                </a:solidFill>
              </a:rPr>
              <a:t>   </a:t>
            </a:r>
            <a:r>
              <a:rPr lang="en">
                <a:solidFill>
                  <a:srgbClr val="666666"/>
                </a:solidFill>
              </a:rPr>
              <a:t>•</a:t>
            </a:r>
            <a:r>
              <a:rPr lang="en">
                <a:solidFill>
                  <a:srgbClr val="666666"/>
                </a:solidFill>
              </a:rPr>
              <a:t> </a:t>
            </a:r>
            <a:r>
              <a:rPr b="1" lang="en">
                <a:solidFill>
                  <a:srgbClr val="666666"/>
                </a:solidFill>
              </a:rPr>
              <a:t>std::spaceship</a:t>
            </a:r>
            <a:br>
              <a:rPr lang="en">
                <a:solidFill>
                  <a:srgbClr val="666666"/>
                </a:solidFill>
              </a:rPr>
            </a:br>
            <a:r>
              <a:rPr lang="en">
                <a:solidFill>
                  <a:srgbClr val="666666"/>
                </a:solidFill>
              </a:rPr>
              <a:t>  </a:t>
            </a:r>
            <a:r>
              <a:rPr sz="2400" lang="en">
                <a:solidFill>
                  <a:srgbClr val="666666"/>
                </a:solidFill>
              </a:rPr>
              <a:t>compare any two objects strcmp-wise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y="1434971" x="7149300"/>
            <a:ext cy="381899" cx="153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r">
              <a:spcBef>
                <a:spcPts val="0"/>
              </a:spcBef>
              <a:buNone/>
            </a:pPr>
            <a:r>
              <a:rPr sz="1200" lang="en">
                <a:solidFill>
                  <a:srgbClr val="0000FF"/>
                </a:solidFill>
              </a:rPr>
              <a:t>(slides 3–34)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y="2630989" x="7149300"/>
            <a:ext cy="381899" cx="153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1200" lang="en">
                <a:solidFill>
                  <a:srgbClr val="0000FF"/>
                </a:solidFill>
              </a:rPr>
              <a:t>(slides 35–49)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y="3901550" x="7149300"/>
            <a:ext cy="381899" cx="1537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1200" lang="en">
                <a:solidFill>
                  <a:srgbClr val="0000FF"/>
                </a:solidFill>
              </a:rPr>
              <a:t>(slides 50–81)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Type erasure in a nutshell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To capture any type: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/>
              <a:t>(1) Make a Container that can hold any type.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     </a:t>
            </a:r>
            <a:r>
              <a:rPr sz="2400" lang="en"/>
              <a:t>I.e., make a template class.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spcBef>
                <a:spcPts val="0"/>
              </a:spcBef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 template&lt;typename T&gt; class Container</a:t>
            </a:r>
            <a:br>
              <a:rPr b="1"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b="1"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     T captured_object;</a:t>
            </a:r>
            <a:br>
              <a:rPr b="1"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Type erasure in a nutshell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To capture any type: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/>
              <a:t>(2) Make a TypeErasedObject that can hold</a:t>
            </a:r>
            <a:br>
              <a:rPr lang="en"/>
            </a:br>
            <a:r>
              <a:rPr lang="en"/>
              <a:t>     Container&lt;T&gt; for any T.</a:t>
            </a:r>
          </a:p>
          <a:p>
            <a:pPr rtl="0">
              <a:spcBef>
                <a:spcPts val="0"/>
              </a:spcBef>
              <a:buNone/>
            </a:pPr>
            <a:r>
              <a:rPr sz="2400" lang="en"/>
              <a:t>     Via polymorphism (inheritance and virtual dispatch).</a:t>
            </a:r>
            <a:br>
              <a:rPr b="1"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 template &lt;typename T&gt; class Container : ContainerBase;</a:t>
            </a:r>
          </a:p>
          <a:p>
            <a:pPr rtl="0" lvl="0">
              <a:spcBef>
                <a:spcPts val="0"/>
              </a:spcBef>
              <a:buNone/>
            </a:pP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 class TypeErasedObject {</a:t>
            </a:r>
            <a:br>
              <a:rPr b="1"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     ContainerBase *container;</a:t>
            </a:r>
            <a:br>
              <a:rPr b="1"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     TypeErasedObject(X x) { container = new Container&lt;X&gt;(x); }</a:t>
            </a:r>
            <a:br>
              <a:rPr b="1"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    };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6" name="Shape 19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7" name="Shape 197"/>
          <p:cNvSpPr/>
          <p:nvPr/>
        </p:nvSpPr>
        <p:spPr>
          <a:xfrm>
            <a:off y="316800" x="270225"/>
            <a:ext cy="4593899" cx="8563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y="745450" x="457200"/>
            <a:ext cy="41651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#pragma once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#include &lt;utility&gt;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struct ContainerBase {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virtual void perform() = 0;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virtual ~ContainerBase() = default;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template &lt;class Lambda&gt; struct Container : ContainerBase {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Lambda m_lambda;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Container(Lambda&amp;&amp; lambda) : m_lambda(std::move(lambda)) {}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virtual void perform() { m_lambda(); }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class function {  // equivalent to std::function&lt;void(void)&gt;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ContainerBase *m_ctr;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template&lt;class Lambda&gt; function(Lambda lambda)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  : m_ctr(new Container&lt;Lambda&gt;(std::move(lambda))) {}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void operator()() { m_ctr-&gt;perform(); }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~function() { delete m_ctr; }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cxnSp>
        <p:nvCxnSpPr>
          <p:cNvPr id="199" name="Shape 199"/>
          <p:cNvCxnSpPr/>
          <p:nvPr/>
        </p:nvCxnSpPr>
        <p:spPr>
          <a:xfrm>
            <a:off y="829300" x="434850"/>
            <a:ext cy="0" cx="827430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00" name="Shape 200"/>
          <p:cNvSpPr txBox="1"/>
          <p:nvPr/>
        </p:nvSpPr>
        <p:spPr>
          <a:xfrm>
            <a:off y="288250" x="434850"/>
            <a:ext cy="457200" cx="5109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"function.h"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05" name="Shape 205"/>
          <p:cNvSpPr/>
          <p:nvPr/>
        </p:nvSpPr>
        <p:spPr>
          <a:xfrm>
            <a:off y="316800" x="270225"/>
            <a:ext cy="4593899" cx="8563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y="745450" x="457200"/>
            <a:ext cy="41651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#pragma once</a:t>
            </a:r>
            <a:r>
              <a:rPr b="1" sz="1200" lang="en">
                <a:latin typeface="Courier New"/>
                <a:ea typeface="Courier New"/>
                <a:cs typeface="Courier New"/>
                <a:sym typeface="Courier New"/>
              </a:rPr>
              <a:t>#include &lt;utility&gt;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struct ContainerBase {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sz="1200" lang="en"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void perform() = 0;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sz="1200" lang="en"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~ContainerBase() = default;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template &lt;class Lambda&gt; struct Container : ContainerBase {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Lambda m_lambda;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Container(Lambda&amp;&amp; lambda) : m_lambda(</a:t>
            </a:r>
            <a:r>
              <a:rPr b="1" sz="1200" lang="en">
                <a:latin typeface="Courier New"/>
                <a:ea typeface="Courier New"/>
                <a:cs typeface="Courier New"/>
                <a:sym typeface="Courier New"/>
              </a:rPr>
              <a:t>std::move</a:t>
            </a: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(lambda)) {}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virtual void perform() { m_lambda(); }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class function {  // equivalent to std::function&lt;void(void)&gt;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ContainerBase *m_ctr;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template&lt;class Lambda&gt; function(Lambda lambda)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  : m_ctr(</a:t>
            </a:r>
            <a:r>
              <a:rPr b="1" sz="1200" lang="en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Container&lt;Lambda&gt;(std::move(lambda))) {}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void operator()() { m_ctr-&gt;perform(); }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~function() { </a:t>
            </a:r>
            <a:r>
              <a:rPr b="1" sz="1200" lang="en"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m_ctr; }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cxnSp>
        <p:nvCxnSpPr>
          <p:cNvPr id="207" name="Shape 207"/>
          <p:cNvCxnSpPr/>
          <p:nvPr/>
        </p:nvCxnSpPr>
        <p:spPr>
          <a:xfrm>
            <a:off y="829300" x="434850"/>
            <a:ext cy="0" cx="827430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208" name="Shape 208"/>
          <p:cNvSpPr txBox="1"/>
          <p:nvPr/>
        </p:nvSpPr>
        <p:spPr>
          <a:xfrm>
            <a:off y="288250" x="434850"/>
            <a:ext cy="457200" cx="5109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b="1" sz="2400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"function.h"</a:t>
            </a:r>
          </a:p>
        </p:txBody>
      </p:sp>
      <p:sp>
        <p:nvSpPr>
          <p:cNvPr id="209" name="Shape 209"/>
          <p:cNvSpPr txBox="1"/>
          <p:nvPr/>
        </p:nvSpPr>
        <p:spPr>
          <a:xfrm>
            <a:off y="1010350" x="4531650"/>
            <a:ext cy="316799" cx="4177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r">
              <a:spcBef>
                <a:spcPts val="0"/>
              </a:spcBef>
              <a:buNone/>
            </a:pPr>
            <a:r>
              <a:rPr b="1" sz="900" lang="en">
                <a:solidFill>
                  <a:schemeClr val="accent1"/>
                </a:solidFill>
              </a:rPr>
              <a:t>std::move has a compile-time cost, as it relies on std::remove_reference</a:t>
            </a:r>
          </a:p>
        </p:txBody>
      </p:sp>
      <p:sp>
        <p:nvSpPr>
          <p:cNvPr id="210" name="Shape 210"/>
          <p:cNvSpPr txBox="1"/>
          <p:nvPr/>
        </p:nvSpPr>
        <p:spPr>
          <a:xfrm>
            <a:off y="1592037" x="6569250"/>
            <a:ext cy="316799" cx="21398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b="1" sz="900" lang="en">
                <a:solidFill>
                  <a:schemeClr val="accent1"/>
                </a:solidFill>
              </a:rPr>
              <a:t>virtual dispatch has a runtime cost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y="4283575" x="5680950"/>
            <a:ext cy="580499" cx="30282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r" rtl="0">
              <a:spcBef>
                <a:spcPts val="0"/>
              </a:spcBef>
              <a:buNone/>
            </a:pPr>
            <a:r>
              <a:rPr b="1" sz="900" lang="en">
                <a:solidFill>
                  <a:schemeClr val="accent1"/>
                </a:solidFill>
              </a:rPr>
              <a:t>memory allocation has a huge runtime cost,</a:t>
            </a:r>
            <a:br>
              <a:rPr b="1" sz="900" lang="en">
                <a:solidFill>
                  <a:schemeClr val="accent1"/>
                </a:solidFill>
              </a:rPr>
            </a:br>
            <a:r>
              <a:rPr b="1" sz="900" lang="en">
                <a:solidFill>
                  <a:schemeClr val="accent1"/>
                </a:solidFill>
              </a:rPr>
              <a:t>although we may avoid it if sizeof (Lambda) is small</a:t>
            </a:r>
          </a:p>
          <a:p>
            <a:pPr algn="r" rtl="0" lvl="0">
              <a:spcBef>
                <a:spcPts val="0"/>
              </a:spcBef>
              <a:buNone/>
            </a:pPr>
            <a:r>
              <a:rPr b="1" sz="900" lang="en">
                <a:solidFill>
                  <a:schemeClr val="accent1"/>
                </a:solidFill>
              </a:rPr>
              <a:t>(via a kind of “small string optimization”)</a:t>
            </a:r>
          </a:p>
        </p:txBody>
      </p:sp>
      <p:sp>
        <p:nvSpPr>
          <p:cNvPr id="212" name="Shape 212"/>
          <p:cNvSpPr txBox="1"/>
          <p:nvPr/>
        </p:nvSpPr>
        <p:spPr>
          <a:xfrm>
            <a:off y="2671600" x="6112650"/>
            <a:ext cy="710700" cx="2596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b="1" sz="900" lang="en">
                <a:solidFill>
                  <a:schemeClr val="accent1"/>
                </a:solidFill>
              </a:rPr>
              <a:t>we cannot avoid move-constructing a</a:t>
            </a:r>
            <a:br>
              <a:rPr b="1" sz="900" lang="en">
                <a:solidFill>
                  <a:schemeClr val="accent1"/>
                </a:solidFill>
              </a:rPr>
            </a:br>
            <a:r>
              <a:rPr b="1" sz="900" lang="en">
                <a:solidFill>
                  <a:schemeClr val="accent1"/>
                </a:solidFill>
              </a:rPr>
              <a:t>Lambda here; this move-constructs</a:t>
            </a:r>
            <a:br>
              <a:rPr b="1" sz="900" lang="en">
                <a:solidFill>
                  <a:schemeClr val="accent1"/>
                </a:solidFill>
              </a:rPr>
            </a:br>
            <a:r>
              <a:rPr b="1" sz="900" lang="en">
                <a:solidFill>
                  <a:schemeClr val="accent1"/>
                </a:solidFill>
              </a:rPr>
              <a:t>all its captures (but in our case this is cheap, because we captured them by reference)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6" name="Shape 2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Alternative syntaxes</a:t>
            </a:r>
          </a:p>
        </p:txBody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</a:rPr>
              <a:t>• </a:t>
            </a:r>
            <a:r>
              <a:rPr lang="en"/>
              <a:t>Alexandrescu &amp; Marginean’s ScopeGuard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</a:rPr>
              <a:t>• </a:t>
            </a:r>
            <a:r>
              <a:rPr lang="en"/>
              <a:t>Boost.ScopeExit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33333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333333"/>
                </a:solidFill>
              </a:rPr>
              <a:t>• </a:t>
            </a:r>
            <a:r>
              <a:rPr lang="en"/>
              <a:t>Google scope-exit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3" name="Shape 22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Alexandrescu &amp; Marginean</a:t>
            </a:r>
          </a:p>
        </p:txBody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 i="1"/>
              <a:t>Generic: Change the Way You Write Exception-Safe Code — Forever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Andrei Alexandrescu and Petru Marginean, December 2000</a:t>
            </a:r>
          </a:p>
          <a:p>
            <a:pPr lvl="0">
              <a:spcBef>
                <a:spcPts val="0"/>
              </a:spcBef>
              <a:buNone/>
            </a:pPr>
            <a:r>
              <a:rPr u="sng" sz="1100" lang="en">
                <a:solidFill>
                  <a:schemeClr val="hlink"/>
                </a:solidFill>
                <a:hlinkClick r:id="rId3"/>
              </a:rPr>
              <a:t>http://www.drdobbs.com/cpp/generic-change-the-way-you-write-excepti/184403758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ScopeGuard guard = MakeObjGuard(state, &amp;State::EnableLogging);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ON_BLOCK_EXIT(state, &amp;State::EnableLogging);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29" name="Shape 22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Alexandrescu &amp; Marginean</a:t>
            </a:r>
          </a:p>
        </p:txBody>
      </p:sp>
      <p:sp>
        <p:nvSpPr>
          <p:cNvPr id="230" name="Shape 23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 i="1"/>
              <a:t>Generic: Change the Way You Write Exception-Safe Code — Forever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Andrei Alexandrescu and Petru Marginean, December 2000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100" lang="en">
                <a:solidFill>
                  <a:schemeClr val="hlink"/>
                </a:solidFill>
                <a:hlinkClick r:id="rId3"/>
              </a:rPr>
              <a:t>http://www.drdobbs.com/cpp/generic-change-the-way-you-write-excepti/184403758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ScopeGuard guard = MakeObjGuard(state, &amp;State::EnableLogging);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ON_BLOCK_EXIT(state, &amp;State::EnableLogging);</a:t>
            </a:r>
          </a:p>
        </p:txBody>
      </p:sp>
      <p:sp>
        <p:nvSpPr>
          <p:cNvPr id="231" name="Shape 231"/>
          <p:cNvSpPr txBox="1"/>
          <p:nvPr/>
        </p:nvSpPr>
        <p:spPr>
          <a:xfrm>
            <a:off y="3820150" x="2256450"/>
            <a:ext cy="1043700" cx="4631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200" lang="en">
                <a:solidFill>
                  <a:schemeClr val="accent1"/>
                </a:solidFill>
              </a:rPr>
              <a:t>Can’t run arbitrary code unless it’s wrapped in a function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accent1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r>
              <a:rPr b="1" sz="1200" lang="en">
                <a:solidFill>
                  <a:schemeClr val="accent1"/>
                </a:solidFill>
              </a:rPr>
              <a:t>Can’t write your cleanup code in-line with your other code</a:t>
            </a:r>
          </a:p>
          <a:p>
            <a:pPr algn="ctr">
              <a:spcBef>
                <a:spcPts val="0"/>
              </a:spcBef>
              <a:buNone/>
            </a:pPr>
            <a:br>
              <a:rPr b="1" sz="1200" lang="en">
                <a:solidFill>
                  <a:schemeClr val="accent1"/>
                </a:solidFill>
              </a:rPr>
            </a:br>
            <a:r>
              <a:rPr b="1" sz="1200" lang="en">
                <a:solidFill>
                  <a:schemeClr val="accent1"/>
                </a:solidFill>
              </a:rPr>
              <a:t>Cleanup code can’t refer to local variables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36" name="Shape 23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Boost.ScopeExit</a:t>
            </a:r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Plain vanilla Boost: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BOOST_SCOPE_EXIT(&amp;state)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state-&gt;EnableLogging();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} BOOST_SCOPE_EXIT_END</a:t>
            </a:r>
          </a:p>
          <a:p>
            <a:pPr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Or, if you have C++11, Boost provides: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BOOST_SCOPE_EXIT_ALL(&amp;) { state-&gt;EnableLogging(); };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Or, a C++11 alternative suggested in the Annex: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scope_exit on_exit42([&amp;]{ state-&gt;EnableLogging(); });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1" name="Shape 2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2" name="Shape 24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Boost.ScopeExit</a:t>
            </a:r>
          </a:p>
        </p:txBody>
      </p:sp>
      <p:sp>
        <p:nvSpPr>
          <p:cNvPr id="243" name="Shape 243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Plain vanilla Boost: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BOOST_SCOPE_EXIT(&amp;state)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state-&gt;EnableLogging();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} BOOST_SCOPE_EXIT_END</a:t>
            </a: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Or, if you have C++11, Boost provides: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BOOST_SCOPE_EXIT_ALL(&amp;) { state-&gt;EnableLogging(); };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Or, a C++11 alternative suggested in the Annex: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scope_exit </a:t>
            </a: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on_exit42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([&amp;]{ state-&gt;EnableLogging(); });</a:t>
            </a:r>
          </a:p>
        </p:txBody>
      </p:sp>
      <p:sp>
        <p:nvSpPr>
          <p:cNvPr id="244" name="Shape 244"/>
          <p:cNvSpPr txBox="1"/>
          <p:nvPr/>
        </p:nvSpPr>
        <p:spPr>
          <a:xfrm>
            <a:off y="4211850" x="900750"/>
            <a:ext cy="714000" cx="7342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200" lang="en">
                <a:solidFill>
                  <a:schemeClr val="accent1"/>
                </a:solidFill>
              </a:rPr>
              <a:t>Very similar to Auto(), but so much boilerplate!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 b="1" sz="1200">
              <a:solidFill>
                <a:schemeClr val="accent1"/>
              </a:solidFill>
            </a:endParaRPr>
          </a:p>
          <a:p>
            <a:pPr algn="ctr" rtl="0" lvl="0">
              <a:spcBef>
                <a:spcPts val="0"/>
              </a:spcBef>
              <a:buNone/>
            </a:pPr>
            <a:r>
              <a:rPr b="1" sz="1200" lang="en">
                <a:solidFill>
                  <a:schemeClr val="accent1"/>
                </a:solidFill>
              </a:rPr>
              <a:t>scope_exit requires coming up with unique names (not friendly to code-generation)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8" name="Shape 2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9" name="Shape 24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Google scope-exit</a:t>
            </a:r>
          </a:p>
        </p:txBody>
      </p:sp>
      <p:sp>
        <p:nvSpPr>
          <p:cNvPr id="250" name="Shape 25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ON_SCOPE_EXIT((state), state-&gt;EnableLogging());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An example from their documentation: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template&lt;typename T&gt;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void f(T&amp; t)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int i, x;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ON_SCOPE_EXIT((i) SCOPE_EXIT_TEMPLATE_VAR(t) (x),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    /* Do something with i, t, and x */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64" name="Shape 64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Chapter 1.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The Auto() macro</a:t>
            </a:r>
          </a:p>
        </p:txBody>
      </p:sp>
      <p:sp>
        <p:nvSpPr>
          <p:cNvPr id="65" name="Shape 65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better OnScopeExit()</a:t>
            </a: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Google scope-exit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ON_SCOPE_EXIT((state), state-&gt;EnableLogging());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An example from their documentation: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template&lt;typename T&gt;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void f(T&amp; t)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int i, x;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ON_SCOPE_EXIT((i) SCOPE_EXIT_TEMPLATE_VAR(t) (x),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    /* Do something with i, t, and x */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Shape 257"/>
          <p:cNvSpPr txBox="1"/>
          <p:nvPr/>
        </p:nvSpPr>
        <p:spPr>
          <a:xfrm>
            <a:off y="4217850" x="1320000"/>
            <a:ext cy="708000" cx="6503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b="1" sz="1200" lang="en">
                <a:solidFill>
                  <a:schemeClr val="accent1"/>
                </a:solidFill>
              </a:rPr>
              <a:t>Must explicitly name all your captures (unfriendly to code-generation)</a:t>
            </a:r>
          </a:p>
          <a:p>
            <a:pPr algn="ctr" rtl="0" lvl="0">
              <a:spcBef>
                <a:spcPts val="0"/>
              </a:spcBef>
              <a:buNone/>
            </a:pPr>
            <a:br>
              <a:rPr b="1" sz="1200" lang="en">
                <a:solidFill>
                  <a:schemeClr val="accent1"/>
                </a:solidFill>
              </a:rPr>
            </a:br>
            <a:r>
              <a:rPr b="1" sz="1200" lang="en">
                <a:solidFill>
                  <a:schemeClr val="accent1"/>
                </a:solidFill>
              </a:rPr>
              <a:t>Weird corner cases with templates and the “this” pointer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62" name="Shape 262"/>
          <p:cNvSpPr/>
          <p:nvPr/>
        </p:nvSpPr>
        <p:spPr>
          <a:xfrm>
            <a:off y="316800" x="270225"/>
            <a:ext cy="4593899" cx="8563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3" name="Shape 263"/>
          <p:cNvSpPr txBox="1"/>
          <p:nvPr>
            <p:ph type="title"/>
          </p:nvPr>
        </p:nvSpPr>
        <p:spPr>
          <a:xfrm>
            <a:off y="205975" x="457200"/>
            <a:ext cy="623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One more time</a:t>
            </a:r>
          </a:p>
        </p:txBody>
      </p:sp>
      <p:sp>
        <p:nvSpPr>
          <p:cNvPr id="264" name="Shape 264"/>
          <p:cNvSpPr txBox="1"/>
          <p:nvPr>
            <p:ph idx="1" type="body"/>
          </p:nvPr>
        </p:nvSpPr>
        <p:spPr>
          <a:xfrm>
            <a:off y="829300" x="457200"/>
            <a:ext cy="40967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#pragma once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template &lt;class Lambda&gt; class AtScopeExit {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Lambda&amp; m_lambda;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AtScopeExit(Lambda&amp; action) : m_lambda(action) {}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~AtScopeExit() { m_lambda(); }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#define TOKEN_PASTEx(x, y) x ## y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#define TOKEN_PASTE(x, y) TOKEN_PASTEx(x, y)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#define Auto_INTERNAL1(lname, aname, ...) \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  auto lname = [&amp;]() { __VA_ARGS__; }; \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  AtScopeExit&lt;decltype(lname)&gt; aname(lname);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#define Auto_INTERNAL2(ctr, ...) \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  Auto_INTERNAL1(TOKEN_PASTE(Auto_func_, ctr), \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                 TOKEN_PASTE(Auto_instance_, ctr), __VA_ARGS__)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#define Auto(...) Auto_INTERNAL2(__COUNTER__, __VA_ARGS__)</a:t>
            </a:r>
          </a:p>
        </p:txBody>
      </p:sp>
      <p:cxnSp>
        <p:nvCxnSpPr>
          <p:cNvPr id="265" name="Shape 265"/>
          <p:cNvCxnSpPr/>
          <p:nvPr/>
        </p:nvCxnSpPr>
        <p:spPr>
          <a:xfrm>
            <a:off y="829300" x="434850"/>
            <a:ext cy="0" cx="827430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9" name="Shape 2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0" name="Shape 2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One odd application</a:t>
            </a:r>
          </a:p>
        </p:txBody>
      </p:sp>
      <p:sp>
        <p:nvSpPr>
          <p:cNvPr id="271" name="Shape 2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CodePrinter&amp; code = context.codeprinter;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code.Printf("void MergeWith(OtherRowElement* other, const TableColumns_%s* /*dummy*/, int threadId)\n", ti[i].tableAlias);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code.Scope();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code.Printf("if (other-&gt;%s == nullptr)\n", ti[i].tableResultName);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code.Scope();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code.Printf("%s = nullptr;\n", ti[i].tableResultName);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code.Unscope();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code.Printf("else\n");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code.Scope();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CodeGenElseBlock(context, ti, i);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code.Unscope();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code.Unscope();  // end of function body</a:t>
            </a:r>
          </a:p>
        </p:txBody>
      </p:sp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5" name="Shape 2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6" name="Shape 2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One odd application</a:t>
            </a:r>
          </a:p>
        </p:txBody>
      </p:sp>
      <p:sp>
        <p:nvSpPr>
          <p:cNvPr id="277" name="Shape 2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#define AutoScope(code) code.Scope(); Auto(code.Unscope());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code.Printf("void MergeWith(OtherRowElement* other, const TableColumns_%s* /*dummy*/, int threadId)\n", ti[i].tableAlias);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4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AutoScope(code);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code.Printf("if (other-&gt;%s == nullptr)\n", ti[i].tableResultName);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AutoScope(code);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code.Printf("%s = nullptr;\n", ti[i].tableResultName);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code.Printf("else\n");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4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AutoScope(code);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CodeGenElseBlock(context, ti, i);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1" name="Shape 28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82" name="Shape 282"/>
          <p:cNvSpPr/>
          <p:nvPr/>
        </p:nvSpPr>
        <p:spPr>
          <a:xfrm>
            <a:off y="316800" x="270225"/>
            <a:ext cy="4593899" cx="8563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3" name="Shape 283"/>
          <p:cNvSpPr txBox="1"/>
          <p:nvPr>
            <p:ph type="title"/>
          </p:nvPr>
        </p:nvSpPr>
        <p:spPr>
          <a:xfrm>
            <a:off y="205975" x="457200"/>
            <a:ext cy="623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Any questions?</a:t>
            </a:r>
          </a:p>
        </p:txBody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y="829300" x="457200"/>
            <a:ext cy="40967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#pragma once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template &lt;class Lambda&gt; class AtScopeExit {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Lambda&amp; m_lambda;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AtScopeExit(Lambda&amp; action) : m_lambda(action) {}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~AtScopeExit() { m_lambda(); }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#define TOKEN_PASTEx(x, y) x ## y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#define TOKEN_PASTE(x, y) TOKEN_PASTEx(x, y)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#define Auto_INTERNAL1(lname, aname, ...) \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  auto lname = [&amp;]() { __VA_ARGS__; }; \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  AtScopeExit&lt;decltype(lname)&gt; aname(lname);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#define Auto_INTERNAL2(ctr, ...) \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  Auto_INTERNAL1(TOKEN_PASTE(Auto_func_, ctr), \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                 TOKEN_PASTE(Auto_instance_, ctr), __VA_ARGS__)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#define Auto(...) Auto_INTERNAL2(__COUNTER__, __VA_ARGS__)</a:t>
            </a:r>
          </a:p>
        </p:txBody>
      </p:sp>
      <p:cxnSp>
        <p:nvCxnSpPr>
          <p:cNvPr id="285" name="Shape 285"/>
          <p:cNvCxnSpPr/>
          <p:nvPr/>
        </p:nvCxnSpPr>
        <p:spPr>
          <a:xfrm>
            <a:off y="829300" x="434850"/>
            <a:ext cy="0" cx="827430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w="lg" len="lg" type="none"/>
            <a:tailEnd w="lg" len="lg" type="none"/>
          </a:ln>
        </p:spPr>
      </p:cxnSp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9" name="Shape 2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0" name="Shape 290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Chapter 2.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make_iterable</a:t>
            </a:r>
          </a:p>
        </p:txBody>
      </p:sp>
      <p:sp>
        <p:nvSpPr>
          <p:cNvPr id="291" name="Shape 291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Inside-out containers</a:t>
            </a:r>
          </a:p>
        </p:txBody>
      </p:sp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5" name="Shape 2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96" name="Shape 29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we start with</a:t>
            </a:r>
          </a:p>
        </p:txBody>
      </p:sp>
      <p:sp>
        <p:nvSpPr>
          <p:cNvPr id="297" name="Shape 297"/>
          <p:cNvSpPr txBox="1"/>
          <p:nvPr/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class MDTable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MDColumn *m_columns;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MDKey *m_keys;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m_columnCount;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m_keyCount;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MDColumn* GetColumns() const { return m_columns; }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GetNumColumns() const { return m_columnCount; }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MDIndex* GetKeys() const { return m_keys; }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GetNumKeys() const { return m_keyCount; }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2" name="Shape 30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Why not just use std::vector?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y="1200150" x="457200"/>
            <a:ext cy="3725699" cx="86463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class MDTable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MDKey *m_keys;  // both normal and foreign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m_keyCount;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m_firstForeignKey;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MDIndex* GetNormalKeys() const { return m_keys; }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GetNumNormalKeys() const { return m_firstForeignKey; }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MDIndex* GetForeignKeys() const { return m_keys + ...; }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GetNumForeignKeys() const { return m_keyCount - ...; }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7" name="Shape 3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8" name="Shape 3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Why not just use std::vector?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y="1200150" x="457200"/>
            <a:ext cy="3725699" cx="8562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class MDTable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MDKey *m_keys;  // both normal and foreign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m_keyCount;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m_firstForeignKey;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MDIndex* GetNormalKeys() const { return m_keys; }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GetNumNormalKeys() const { return m_firstForeignKey; }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MDIndex* GetForeignKeys() const { return m_keys + ...; }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GetNumForeignKeys() const { return m_keyCount - ...; }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</p:txBody>
      </p:sp>
      <p:sp>
        <p:nvSpPr>
          <p:cNvPr id="310" name="Shape 310"/>
          <p:cNvSpPr/>
          <p:nvPr/>
        </p:nvSpPr>
        <p:spPr>
          <a:xfrm>
            <a:off y="1714525" x="5814375"/>
            <a:ext cy="1528200" cx="2404200"/>
          </a:xfrm>
          <a:prstGeom prst="rect">
            <a:avLst/>
          </a:prstGeom>
          <a:solidFill>
            <a:srgbClr val="FFFFFF"/>
          </a:solidFill>
          <a:ln w="19050" cap="flat">
            <a:solidFill>
              <a:schemeClr val="accent2"/>
            </a:solidFill>
            <a:prstDash val="solid"/>
            <a:round/>
            <a:headEnd w="med" len="med" type="none"/>
            <a:tailEnd w="med" len="med" type="none"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1" name="Shape 311"/>
          <p:cNvSpPr txBox="1"/>
          <p:nvPr/>
        </p:nvSpPr>
        <p:spPr>
          <a:xfrm>
            <a:off y="1779725" x="5870300"/>
            <a:ext cy="1407000" cx="22829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Weird design choices.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Time efficiency.</a:t>
            </a:r>
          </a:p>
          <a:p>
            <a:pPr algn="ctr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algn="ctr" rt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Space efficiency.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5" name="Shape 3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16" name="Shape 316"/>
          <p:cNvSpPr txBox="1"/>
          <p:nvPr>
            <p:ph type="title"/>
          </p:nvPr>
        </p:nvSpPr>
        <p:spPr>
          <a:xfrm>
            <a:off y="205975" x="457200"/>
            <a:ext cy="857400" cx="85161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Using GetColumns() is cumbersome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void TransformTable(MDTable *tab)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for (int i=0; i &lt; 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tab-&gt;GetNumColumns()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; ++i)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  MDColumn&amp; col = 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tab-&gt;GetColumns()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[i];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  ... col ...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(int i=0; i &lt; tab-&gt;GetNumKeys(); ++i)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MDKey&amp; key = tab-&gt;GetKeys()[i];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 key ...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start with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void Mutate(State *state)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state-&gt;DisableLogging();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state-&gt;AttemptOperation();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state-&gt;AttemptDifferentOperation();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state-&gt;EnableLogging();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return;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1" name="Shape 3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2" name="Shape 322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we’d like to write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y="12001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void TransformTable(MDTable *tab)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for (MDColumn&amp; col : Columns(tab))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  ... col ...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for (MDKey&amp; key : Keys(tab))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 key ...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7" name="Shape 3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28" name="Shape 32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Our Columns() and Keys() functions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y="11239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#include "iterable.h"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static inline iterable&lt;MDColumn*&gt; Columns(MDTable* tab)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MDColumn* cols = 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tab-&gt;GetColumns();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return make_iterable(cols, cols + tab-&gt;GetNumColumns());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inline iterable&lt;MDKey*&gt; Keys(MDTable* tab)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MDKey* keys = tab-&gt;GetKeys();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make_iterable(keys, keys + tab-&gt;GetNumKeys());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3" name="Shape 33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4" name="Shape 33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Our Columns() and Keys() functions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y="11239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#include "iterable.h"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static inline 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iterable&lt;MDColumn*&gt;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Columns(MDTable* tab)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MDColumn* cols = 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tab-&gt;GetColumns();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return 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make_iterable(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cols, cols + tab-&gt;GetNumColumns()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inline 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iterable&lt;MDKey*&gt;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Keys(MDTable* tab)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MDKey* keys = tab-&gt;GetKeys();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make_iterable(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keys, keys + tab-&gt;GetNumKeys()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9" name="Shape 3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0" name="Shape 34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#include "iterable.h"</a:t>
            </a:r>
          </a:p>
        </p:txBody>
      </p:sp>
      <p:sp>
        <p:nvSpPr>
          <p:cNvPr id="341" name="Shape 341"/>
          <p:cNvSpPr txBox="1"/>
          <p:nvPr/>
        </p:nvSpPr>
        <p:spPr>
          <a:xfrm>
            <a:off y="11239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template&lt;class It&gt;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iterable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It m_first, m_last;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iterable() = default;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iterable(It first, It last) 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m_first(first), m_last(last) {}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It begin() const { return m_first;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It end() const { return m_last;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rtl="0" lvl="0">
              <a:spcBef>
                <a:spcPts val="600"/>
              </a:spcBef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template&lt;class It&gt;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inline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iterable&lt;It&gt;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make_iterable(It a, It b)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return iterable&lt;It&gt;(a, b);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#include "iterable.h"</a:t>
            </a:r>
          </a:p>
        </p:txBody>
      </p:sp>
      <p:sp>
        <p:nvSpPr>
          <p:cNvPr id="347" name="Shape 347"/>
          <p:cNvSpPr txBox="1"/>
          <p:nvPr/>
        </p:nvSpPr>
        <p:spPr>
          <a:xfrm>
            <a:off y="11239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template&lt;class It&gt;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iterable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It m_first, m_last;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iterable() = default;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iterable(It first, It last) 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m_first(first), m_last(last) {}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It begin() const { return m_first;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It end() const { return m_last;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rtl="0" lvl="0">
              <a:spcBef>
                <a:spcPts val="600"/>
              </a:spcBef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template&lt;class It&gt;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inline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iterable&lt;It&gt;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make_iterable(It a, It b)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return iterable&lt;It&gt;(a, b);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48" name="Shape 348"/>
          <p:cNvSpPr txBox="1"/>
          <p:nvPr/>
        </p:nvSpPr>
        <p:spPr>
          <a:xfrm>
            <a:off y="1397700" x="3671275"/>
            <a:ext cy="3550200" cx="51297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algn="r" rtl="0"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Marshall Clow called it </a:t>
            </a:r>
            <a:r>
              <a:rPr b="1"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iterator_pair</a:t>
            </a:r>
            <a:r>
              <a:rPr u="sng" sz="800" lang="en">
                <a:solidFill>
                  <a:schemeClr val="accent2"/>
                </a:solidFill>
                <a:hlinkClick r:id="rId3"/>
              </a:rPr>
              <a:t>http://cplusplusmusings.wordpress.com/2013/04/14/range-based-for-loops-and-pairs-of-iterators/</a:t>
            </a:r>
          </a:p>
          <a:p>
            <a:pPr algn="r" rtl="0" lv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algn="r"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Google calls it </a:t>
            </a:r>
            <a:r>
              <a:rPr b="1"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std::range</a:t>
            </a:r>
          </a:p>
          <a:p>
            <a:pPr algn="r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chemeClr val="accent2"/>
              </a:solidFill>
            </a:endParaRPr>
          </a:p>
          <a:p>
            <a:pPr algn="r" rtl="0" lvl="0">
              <a:spcBef>
                <a:spcPts val="0"/>
              </a:spcBef>
              <a:buNone/>
            </a:pPr>
            <a:r>
              <a:rPr u="sng" sz="800" lang="en">
                <a:solidFill>
                  <a:schemeClr val="accent2"/>
                </a:solidFill>
                <a:hlinkClick r:id="rId4"/>
              </a:rPr>
              <a:t>http://cxx1y-range.googlecode.com/git/paper.html</a:t>
            </a:r>
          </a:p>
          <a:p>
            <a:pPr algn="r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algn="r" rtl="0" lvl="0">
              <a:spcBef>
                <a:spcPts val="0"/>
              </a:spcBef>
              <a:buNone/>
            </a:pPr>
            <a:r>
              <a:rPr lang="en">
                <a:solidFill>
                  <a:schemeClr val="accent2"/>
                </a:solidFill>
              </a:rPr>
              <a:t>Boost calls it </a:t>
            </a:r>
            <a:r>
              <a:rPr b="1"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iterator_range</a:t>
            </a:r>
            <a:r>
              <a:rPr u="sng" sz="800" lang="en">
                <a:solidFill>
                  <a:schemeClr val="accent2"/>
                </a:solidFill>
                <a:hlinkClick r:id="rId5"/>
              </a:rPr>
              <a:t>http://www.boost.org/doc/libs/1_53_0/libs/range/doc/html/range/reference/utilities/iterator_range.html</a:t>
            </a:r>
          </a:p>
          <a:p>
            <a:pPr algn="r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algn="r"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>
                <a:solidFill>
                  <a:schemeClr val="accent2"/>
                </a:solidFill>
              </a:rPr>
              <a:t>Alisdair Meredith (N2977) called it </a:t>
            </a:r>
            <a:r>
              <a:rPr b="1"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std::range</a:t>
            </a:r>
            <a:r>
              <a:rPr lang="en">
                <a:solidFill>
                  <a:schemeClr val="accent2"/>
                </a:solidFill>
              </a:rPr>
              <a:t> </a:t>
            </a:r>
          </a:p>
          <a:p>
            <a:pPr algn="r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800">
              <a:solidFill>
                <a:schemeClr val="accent2"/>
              </a:solidFill>
            </a:endParaRPr>
          </a:p>
          <a:p>
            <a:pPr algn="r" rtl="0" lvl="0"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u="sng" sz="800" lang="en">
                <a:solidFill>
                  <a:schemeClr val="accent2"/>
                </a:solidFill>
                <a:hlinkClick r:id="rId6"/>
              </a:rPr>
              <a:t>http://www.open-std.org/jtc1/sc22/wg21/docs/papers/2009/n2977.pdf</a:t>
            </a:r>
          </a:p>
          <a:p>
            <a:pPr algn="r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algn="r" rtl="0"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algn="r" rtl="0" lv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b="1" lang="en">
                <a:solidFill>
                  <a:schemeClr val="accent2"/>
                </a:solidFill>
              </a:rPr>
              <a:t>It’s basically just a pair of iterators...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b="1" sz="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2" name="Shape 3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3" name="Shape 353"/>
          <p:cNvSpPr txBox="1"/>
          <p:nvPr>
            <p:ph idx="1" type="body"/>
          </p:nvPr>
        </p:nvSpPr>
        <p:spPr>
          <a:xfrm>
            <a:off y="382025" x="457200"/>
            <a:ext cy="4543800" cx="81524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chemeClr val="accent2"/>
                </a:solidFill>
              </a:rPr>
              <a:t>Original Frankfurt C++11 proposal called it </a:t>
            </a:r>
            <a:r>
              <a:rPr b="1" sz="1800"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std::pair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y="4537825" x="541050"/>
            <a:ext cy="447300" cx="8152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rmAutofit/>
          </a:bodyPr>
          <a:lstStyle/>
          <a:p>
            <a:pPr algn="r">
              <a:spcBef>
                <a:spcPts val="0"/>
              </a:spcBef>
              <a:buNone/>
            </a:pPr>
            <a:r>
              <a:rPr sz="1000" lang="en">
                <a:solidFill>
                  <a:schemeClr val="accent2"/>
                </a:solidFill>
              </a:rPr>
              <a:t>This is a summary of Alisdair Meredith’s N2977, “Pairs do not make good ranges.”</a:t>
            </a:r>
          </a:p>
        </p:txBody>
      </p:sp>
    </p:spTree>
  </p:cSld>
  <p:clrMapOvr>
    <a:masterClrMapping/>
  </p:clrMapOvr>
  <p:transition spd="slow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8" name="Shape 3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59" name="Shape 359"/>
          <p:cNvSpPr txBox="1"/>
          <p:nvPr>
            <p:ph idx="1" type="body"/>
          </p:nvPr>
        </p:nvSpPr>
        <p:spPr>
          <a:xfrm>
            <a:off y="382025" x="457200"/>
            <a:ext cy="4543800" cx="81524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chemeClr val="accent2"/>
                </a:solidFill>
              </a:rPr>
              <a:t>Original Frankfurt C++11 proposal called it </a:t>
            </a:r>
            <a:r>
              <a:rPr b="1" sz="1800"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std::pair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but this is a bad idea</a:t>
            </a:r>
          </a:p>
        </p:txBody>
      </p:sp>
      <p:sp>
        <p:nvSpPr>
          <p:cNvPr id="360" name="Shape 360"/>
          <p:cNvSpPr txBox="1"/>
          <p:nvPr/>
        </p:nvSpPr>
        <p:spPr>
          <a:xfrm>
            <a:off y="4537825" x="541050"/>
            <a:ext cy="447300" cx="8152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rm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1000" lang="en">
                <a:solidFill>
                  <a:schemeClr val="accent2"/>
                </a:solidFill>
              </a:rPr>
              <a:t>This is a summary of Alisdair Meredith’s N2977, “Pairs do not make good ranges.”</a:t>
            </a:r>
          </a:p>
        </p:txBody>
      </p:sp>
    </p:spTree>
  </p:cSld>
  <p:clrMapOvr>
    <a:masterClrMapping/>
  </p:clrMapOvr>
  <p:transition spd="slow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4" name="Shape 36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65" name="Shape 365"/>
          <p:cNvSpPr txBox="1"/>
          <p:nvPr>
            <p:ph idx="1" type="body"/>
          </p:nvPr>
        </p:nvSpPr>
        <p:spPr>
          <a:xfrm>
            <a:off y="382025" x="457200"/>
            <a:ext cy="4543800" cx="81524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chemeClr val="accent2"/>
                </a:solidFill>
              </a:rPr>
              <a:t>Original Frankfurt C++11 proposal called it </a:t>
            </a:r>
            <a:r>
              <a:rPr b="1" sz="1800"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std::pair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ctr"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but this is a bad idea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because there are standard algorithms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that deal in pairs of iterators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that are </a:t>
            </a:r>
            <a:r>
              <a:rPr b="1" sz="1800" lang="en">
                <a:solidFill>
                  <a:srgbClr val="000000"/>
                </a:solidFill>
              </a:rPr>
              <a:t>not ranges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y="4537825" x="541050"/>
            <a:ext cy="447300" cx="8152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rm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sz="1000" lang="en">
                <a:solidFill>
                  <a:schemeClr val="accent2"/>
                </a:solidFill>
              </a:rPr>
              <a:t>This is a summary of Alisdair Meredith’s N2977, “Pairs do not make good ranges.”</a:t>
            </a:r>
          </a:p>
        </p:txBody>
      </p:sp>
    </p:spTree>
  </p:cSld>
  <p:clrMapOvr>
    <a:masterClrMapping/>
  </p:clrMapOvr>
  <p:transition spd="slow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0" name="Shape 37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1" name="Shape 371"/>
          <p:cNvSpPr txBox="1"/>
          <p:nvPr>
            <p:ph idx="1" type="body"/>
          </p:nvPr>
        </p:nvSpPr>
        <p:spPr>
          <a:xfrm>
            <a:off y="382025" x="457200"/>
            <a:ext cy="4543800" cx="8152499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chemeClr val="accent2"/>
                </a:solidFill>
              </a:rPr>
              <a:t>Original Frankfurt C++11 proposal called it </a:t>
            </a:r>
            <a:r>
              <a:rPr b="1" sz="1800" lang="en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std::pair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 b="1" sz="18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ctr" rtl="0" lvl="0">
              <a:lnSpc>
                <a:spcPct val="150000"/>
              </a:lnSpc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but this is a bad idea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because there are standard algorithms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that deal in pairs of iterators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</a:rPr>
              <a:t>that are </a:t>
            </a:r>
            <a:r>
              <a:rPr b="1" sz="1800" lang="en">
                <a:solidFill>
                  <a:srgbClr val="000000"/>
                </a:solidFill>
              </a:rPr>
              <a:t>not ranges</a:t>
            </a:r>
          </a:p>
          <a:p>
            <a:pPr rtl="0" lvl="0">
              <a:spcBef>
                <a:spcPts val="0"/>
              </a:spcBef>
              <a:buNone/>
            </a:pPr>
            <a:br>
              <a:rPr sz="1000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template </a:t>
            </a:r>
            <a:r>
              <a:rPr sz="1000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1000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InputIt1, </a:t>
            </a:r>
            <a:r>
              <a:rPr sz="1000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InputIt2</a:t>
            </a:r>
            <a:r>
              <a:rPr sz="1000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sz="1000" lang="en">
                <a:solidFill>
                  <a:srgbClr val="003080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std::pair</a:t>
            </a:r>
            <a:r>
              <a:rPr sz="1000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InputIt1,InputIt2</a:t>
            </a:r>
            <a:r>
              <a:rPr sz="1000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sz="1000" lang="en">
                <a:latin typeface="Courier New"/>
                <a:ea typeface="Courier New"/>
                <a:cs typeface="Courier New"/>
                <a:sym typeface="Courier New"/>
              </a:rPr>
              <a:t>mismatch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InputIt1 first1, InputIt1 last1, InputIt2 first2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000" lang="en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sz="1000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sz="1000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1000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ForwardIt</a:t>
            </a:r>
            <a:r>
              <a:rPr sz="1000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rtl="0" lvl="0">
              <a:lnSpc>
                <a:spcPct val="95454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003080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std::pair</a:t>
            </a:r>
            <a:r>
              <a:rPr sz="1000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ForwardIt, ForwardIt</a:t>
            </a:r>
            <a:r>
              <a:rPr sz="1000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1000" lang="en">
                <a:latin typeface="Courier New"/>
                <a:ea typeface="Courier New"/>
                <a:cs typeface="Courier New"/>
                <a:sym typeface="Courier New"/>
              </a:rPr>
              <a:t>minmax_element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ForwardIt first, ForwardIt last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000" lang="en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sz="1000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sz="1000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1000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InputIt, </a:t>
            </a:r>
            <a:r>
              <a:rPr sz="1000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OutputIt1, </a:t>
            </a:r>
            <a:r>
              <a:rPr sz="1000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OutputIt2, </a:t>
            </a:r>
            <a:r>
              <a:rPr sz="1000" lang="en">
                <a:solidFill>
                  <a:srgbClr val="0000DD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UnaryPredicate</a:t>
            </a:r>
            <a:r>
              <a:rPr sz="1000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rtl="0" lvl="0">
              <a:lnSpc>
                <a:spcPct val="95454"/>
              </a:lnSpc>
              <a:spcBef>
                <a:spcPts val="0"/>
              </a:spcBef>
              <a:buNone/>
            </a:pPr>
            <a:r>
              <a:rPr sz="1000" lang="en">
                <a:solidFill>
                  <a:srgbClr val="003080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std::pair</a:t>
            </a:r>
            <a:r>
              <a:rPr sz="1000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OutputIt1, OutputIt2</a:t>
            </a:r>
            <a:r>
              <a:rPr sz="1000" lang="en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sz="1000" lang="en">
                <a:latin typeface="Courier New"/>
                <a:ea typeface="Courier New"/>
                <a:cs typeface="Courier New"/>
                <a:sym typeface="Courier New"/>
              </a:rPr>
              <a:t>partition_copy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InputIt first, InputIt last,</a:t>
            </a:r>
          </a:p>
          <a:p>
            <a:pPr rtl="0" lvl="0">
              <a:lnSpc>
                <a:spcPct val="95454"/>
              </a:lnSpc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OutputIt1 d_first_true, OutputIt2 d_first_false,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UnaryPredicate p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sz="1000" lang="en">
                <a:solidFill>
                  <a:srgbClr val="008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rtl="0" lvl="0">
              <a:lnSpc>
                <a:spcPct val="95454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0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5" name="Shape 3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76" name="Shape 3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Inside-out containers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y="1123950" x="457200"/>
            <a:ext cy="37256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60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template&lt;class It&gt;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iterable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It m_first, m_last;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iterable() = default;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iterable(It first, It last) 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m_first(first), m_last(last) {}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It begin() const { return m_first;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It end() const { return m_last; 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rtl="0" lvl="0">
              <a:spcBef>
                <a:spcPts val="600"/>
              </a:spcBef>
              <a:buNone/>
            </a:pP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template&lt;class It&gt;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inline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iterable&lt;It&gt;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make_iterable(It a, It b)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return iterable&lt;It&gt;(a, b);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y="1509500" x="5600075"/>
            <a:ext cy="3270599" cx="2963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Make a “container view” of an object on the fly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One object can have multiple iterable parts, without exposing implementation details</a:t>
            </a:r>
            <a:br>
              <a:rPr lang="en"/>
            </a:br>
            <a:br>
              <a:rPr lang="en"/>
            </a:br>
            <a:r>
              <a:rPr lang="en"/>
              <a:t>You can iterate over a subrange as easily as you iterate over the entire container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Still no word on “ranges” in C++1z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(there is a working group)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Oops, forgot all the error handling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bool Mutate(State *state)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state-&gt;DisableLogging();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if (!state-&gt;AttemptOperation()) return false;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if (!state-&gt;AttemptDifferentOperation()) return false;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state-&gt;EnableLogging();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return true;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78" name="Shape 78"/>
          <p:cNvSpPr txBox="1"/>
          <p:nvPr/>
        </p:nvSpPr>
        <p:spPr>
          <a:xfrm>
            <a:off y="4193075" x="4276925"/>
            <a:ext cy="732899" cx="43191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(Or, use exceptions for control flow if you want.</a:t>
            </a: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You’ll have the same problem.)</a:t>
            </a:r>
          </a:p>
        </p:txBody>
      </p:sp>
    </p:spTree>
  </p:cSld>
  <p:clrMapOvr>
    <a:masterClrMapping/>
  </p:clrMapOvr>
  <p:transition spd="slow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3" name="Shape 383"/>
          <p:cNvSpPr txBox="1"/>
          <p:nvPr>
            <p:ph type="ctrTitle"/>
          </p:nvPr>
        </p:nvSpPr>
        <p:spPr>
          <a:xfrm>
            <a:off y="563759" x="457200"/>
            <a:ext cy="30096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Chapter 3.</a:t>
            </a:r>
          </a:p>
          <a:p>
            <a:pPr rtl="0" lvl="0">
              <a:spcBef>
                <a:spcPts val="0"/>
              </a:spcBef>
              <a:buNone/>
            </a:pPr>
            <a:r>
              <a:rPr lang="en"/>
              <a:t>std::spaceship</a:t>
            </a:r>
          </a:p>
        </p:txBody>
      </p:sp>
      <p:sp>
        <p:nvSpPr>
          <p:cNvPr id="384" name="Shape 384"/>
          <p:cNvSpPr txBox="1"/>
          <p:nvPr>
            <p:ph idx="1" type="subTitle"/>
          </p:nvPr>
        </p:nvSpPr>
        <p:spPr>
          <a:xfrm>
            <a:off y="3716392" x="457200"/>
            <a:ext cy="1232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(which doesn’t exist)</a:t>
            </a:r>
          </a:p>
        </p:txBody>
      </p:sp>
    </p:spTree>
  </p:cSld>
  <p:clrMapOvr>
    <a:masterClrMapping/>
  </p:clrMapOvr>
  <p:transition spd="slow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8" name="Shape 3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Motivating use case (LLVM)</a:t>
            </a:r>
          </a:p>
        </p:txBody>
      </p:sp>
      <p:sp>
        <p:nvSpPr>
          <p:cNvPr id="390" name="Shape 39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marR="76200" indent="0" marL="2540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array_pod_sort - This sorts an array with the specified start and end extent.</a:t>
            </a:r>
            <a:b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This is just like std::sort, except that it calls qsort instead of</a:t>
            </a:r>
            <a:r>
              <a:rPr sz="8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an inlined template.</a:t>
            </a:r>
            <a:b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qsort is slightly slower than std::sort, but most sorts are not performance critical in LLVM</a:t>
            </a:r>
            <a:b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and std::sort has to be template instantiated for each type, leading to significant measured</a:t>
            </a:r>
            <a:b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code bloat.  This function should generally be used instead of std::sort where possible.</a:t>
            </a:r>
            <a: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</a:t>
            </a:r>
            <a: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This function assumes that you have simple POD-like types that can be compared with operator&lt;</a:t>
            </a:r>
            <a:b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and can be moved with memcpy.  If this isn't true, you should use std::sort.</a:t>
            </a:r>
            <a: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IteratorTy&gt;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0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 </a:t>
            </a:r>
            <a:r>
              <a:rPr sz="10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array_pod_sort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IteratorTy Start,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IteratorTy End,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0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(*</a:t>
            </a:r>
            <a:r>
              <a:rPr sz="10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Compare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)(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std::iterator_traits&lt;IteratorTy&gt;::value_type *,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std::iterator_traits&lt;IteratorTy&gt;::value_type *)) {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0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Don't dereference start iterator of empty sequence.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0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(Start == End) </a:t>
            </a:r>
            <a:r>
              <a:rPr sz="10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 </a:t>
            </a:r>
            <a:r>
              <a:rPr sz="10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qsort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(&amp;*Start, End - Start, 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(*Start),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reinterpret_cast&lt;</a:t>
            </a:r>
            <a:r>
              <a:rPr sz="10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(*)(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sz="10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*, 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sz="10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*)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0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hlinkClick r:id="rId8"/>
              </a:rPr>
              <a:t>Compare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94" name="Shape 3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95" name="Shape 3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with some of the cruft removed</a:t>
            </a:r>
          </a:p>
        </p:txBody>
      </p:sp>
      <p:sp>
        <p:nvSpPr>
          <p:cNvPr id="396" name="Shape 3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marR="76200" indent="0" marL="2540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array_pod_sort - This sorts an array with the specified start and end extent.</a:t>
            </a:r>
            <a:b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This is just like std::sort, except that it calls qsort instead of</a:t>
            </a:r>
            <a:r>
              <a:rPr sz="8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 an inlined template.</a:t>
            </a:r>
            <a:b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qsort is slightly slower than std::sort, but most sorts are not performance critical in LLVM</a:t>
            </a:r>
            <a:b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and std::sort has to be template instantiated for each type, leading to significant measured</a:t>
            </a:r>
            <a:b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code bloat.  This function should generally be used instead of std::sort where possible.</a:t>
            </a:r>
            <a: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</a:t>
            </a:r>
            <a: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This function assumes that you have simple POD-like types that can be compared with operator&lt;</a:t>
            </a:r>
            <a:b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and can be moved with memcpy.  If this isn't true, you should use std::sort.</a:t>
            </a:r>
            <a:r>
              <a:rPr sz="8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T&gt;</a:t>
            </a:r>
            <a:r>
              <a:rPr sz="10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 </a:t>
            </a:r>
            <a:r>
              <a:rPr sz="10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array_pod_sort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(T *start, T *end, int (*compare)(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T *, 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T *))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0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Don't dereference start iterator of empty sequence.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0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(start == end) </a:t>
            </a:r>
            <a:r>
              <a:rPr sz="10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 </a:t>
            </a:r>
            <a:r>
              <a:rPr sz="10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std::</a:t>
            </a:r>
            <a:r>
              <a:rPr sz="10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qsort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0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/* base   */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start,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10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/* nelem  */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end - start,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10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/* width  */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*start,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sz="10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/* compar */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reinterpret_cast&lt;</a:t>
            </a:r>
            <a:r>
              <a:rPr sz="10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(*)(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sz="10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*, 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sz="10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*)</a:t>
            </a:r>
            <a:r>
              <a:rPr sz="10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(compare));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0" name="Shape 4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1" name="Shape 4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Some example comparators</a:t>
            </a:r>
          </a:p>
        </p:txBody>
      </p:sp>
      <p:sp>
        <p:nvSpPr>
          <p:cNvPr id="402" name="Shape 402"/>
          <p:cNvSpPr txBox="1"/>
          <p:nvPr>
            <p:ph idx="1" type="body"/>
          </p:nvPr>
        </p:nvSpPr>
        <p:spPr>
          <a:xfrm>
            <a:off y="1063375" x="457200"/>
            <a:ext cy="38625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lnSpc>
                <a:spcPct val="129545"/>
              </a:lnSpc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static int SrcCmp(const std::pair&lt;const CFGBlock *, const Stmt *&gt; *p1,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              const std::pair&lt;const CFGBlock *, const Stmt *&gt; *p2) {</a:t>
            </a:r>
            <a:r>
              <a:rPr b="1" sz="1000" lang="en">
                <a:latin typeface="Courier New"/>
                <a:ea typeface="Courier New"/>
                <a:cs typeface="Courier New"/>
                <a:sym typeface="Courier New"/>
              </a:rPr>
              <a:t>  if (p1-&gt;second-&gt;getLocStart() &lt; p2-&gt;second-&gt;getLocStart())</a:t>
            </a:r>
            <a:br>
              <a:rPr b="1"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000" lang="en">
                <a:latin typeface="Courier New"/>
                <a:ea typeface="Courier New"/>
                <a:cs typeface="Courier New"/>
                <a:sym typeface="Courier New"/>
              </a:rPr>
              <a:t>    return -1;</a:t>
            </a:r>
            <a:br>
              <a:rPr b="1"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000" lang="en">
                <a:latin typeface="Courier New"/>
                <a:ea typeface="Courier New"/>
                <a:cs typeface="Courier New"/>
                <a:sym typeface="Courier New"/>
              </a:rPr>
              <a:t>  if (p2-&gt;second-&gt;getLocStart() &lt; p1-&gt;second-&gt;getLocStart())</a:t>
            </a:r>
            <a:br>
              <a:rPr b="1"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000" lang="en">
                <a:latin typeface="Courier New"/>
                <a:ea typeface="Courier New"/>
                <a:cs typeface="Courier New"/>
                <a:sym typeface="Courier New"/>
              </a:rPr>
              <a:t>    return 1;</a:t>
            </a:r>
            <a:br>
              <a:rPr b="1"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1000" lang="en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static int compareEntry(const Table::MapEntryTy *const *LHS,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                     const Table::MapEntryTy *const *RHS) {</a:t>
            </a:r>
            <a:r>
              <a:rPr b="1" sz="1000" lang="en">
                <a:latin typeface="Courier New"/>
                <a:ea typeface="Courier New"/>
                <a:cs typeface="Courier New"/>
                <a:sym typeface="Courier New"/>
              </a:rPr>
              <a:t>  return (*LHS)-&gt;getKey().compare((*RHS)-&gt;getKey());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lnSpc>
                <a:spcPct val="129545"/>
              </a:lnSpc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29545"/>
              </a:lnSpc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static int CompareCXXCtorInitializers(CXXCtorInitializer *const *X,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                                    CXXCtorInitializer *const *Y) {</a:t>
            </a:r>
            <a:r>
              <a:rPr b="1" sz="1000" lang="en">
                <a:latin typeface="Courier New"/>
                <a:ea typeface="Courier New"/>
                <a:cs typeface="Courier New"/>
                <a:sym typeface="Courier New"/>
              </a:rPr>
              <a:t>  return (*X)-&gt;getSourceOrder() - (*Y)-&gt;getSourceOrder();</a:t>
            </a: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y="4515750" x="4698600"/>
            <a:ext cy="410100" cx="39881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r" rtl="0" lvl="0">
              <a:spcBef>
                <a:spcPts val="0"/>
              </a:spcBef>
              <a:buNone/>
            </a:pPr>
            <a:r>
              <a:rPr u="sng" sz="800" lang="en">
                <a:solidFill>
                  <a:schemeClr val="hlink"/>
                </a:solidFill>
                <a:hlinkClick r:id="rId3"/>
              </a:rPr>
              <a:t>https://www.mail-archive.com/cfe-commits@cs.uiuc.edu/msg92289.html</a:t>
            </a:r>
          </a:p>
          <a:p>
            <a:pPr algn="r" rtl="0" lvl="0">
              <a:lnSpc>
                <a:spcPct val="129545"/>
              </a:lnSpc>
              <a:spcBef>
                <a:spcPts val="0"/>
              </a:spcBef>
              <a:buClr>
                <a:schemeClr val="dk1"/>
              </a:buClr>
              <a:buSzPct val="137500"/>
              <a:buFont typeface="Arial"/>
              <a:buNone/>
            </a:pPr>
            <a:r>
              <a:rPr sz="800" lang="en"/>
              <a:t>Clang’s r203293 "</a:t>
            </a:r>
            <a:r>
              <a:rPr sz="800" lang="en">
                <a:solidFill>
                  <a:schemeClr val="dk1"/>
                </a:solidFill>
              </a:rPr>
              <a:t>[C++11] Revert uses of lambdas with array_pod_sort."</a:t>
            </a:r>
          </a:p>
          <a:p>
            <a:pPr algn="r" rtl="0" lvl="0">
              <a:spcBef>
                <a:spcPts val="0"/>
              </a:spcBef>
              <a:buNone/>
            </a:pPr>
            <a:r>
              <a:t/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7" name="Shape 4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8" name="Shape 40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This is a pretty common idiom</a:t>
            </a:r>
          </a:p>
        </p:txBody>
      </p:sp>
      <p:sp>
        <p:nvSpPr>
          <p:cNvPr id="409" name="Shape 40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 Particularly in C.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strcmp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"/>
              <a:t>(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strcoll</a:t>
            </a:r>
            <a:r>
              <a:rPr sz="1800" lang="en"/>
              <a:t>, 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strcasecmp</a:t>
            </a:r>
            <a:r>
              <a:rPr sz="1800" lang="en"/>
              <a:t>...)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qsort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bsearch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13" name="Shape 4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14" name="Shape 41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This is a pretty common idiom</a:t>
            </a:r>
          </a:p>
        </p:txBody>
      </p:sp>
      <p:sp>
        <p:nvSpPr>
          <p:cNvPr id="415" name="Shape 41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But also </a:t>
            </a:r>
            <a:r>
              <a:rPr lang="en">
                <a:solidFill>
                  <a:srgbClr val="999999"/>
                </a:solidFill>
              </a:rPr>
              <a:t>(occasionally)</a:t>
            </a:r>
            <a:r>
              <a:rPr lang="en"/>
              <a:t> in C++!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std::string::compare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std::char_traits&lt;T&gt;::compare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std::collate&lt;T&gt;::compare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std::sub_match&lt;T&gt;::compare</a:t>
            </a:r>
          </a:p>
        </p:txBody>
      </p:sp>
      <p:sp>
        <p:nvSpPr>
          <p:cNvPr id="416" name="Shape 416"/>
          <p:cNvSpPr txBox="1"/>
          <p:nvPr/>
        </p:nvSpPr>
        <p:spPr>
          <a:xfrm>
            <a:off y="3353825" x="7072300"/>
            <a:ext cy="457200" cx="102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&lt;locale&gt;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y="4016025" x="6724875"/>
            <a:ext cy="457200" cx="102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&lt;regex&gt;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y="2551875" x="6774125"/>
            <a:ext cy="457200" cx="10250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>
                <a:solidFill>
                  <a:srgbClr val="666666"/>
                </a:solidFill>
              </a:rPr>
              <a:t>&lt;string&gt;</a:t>
            </a:r>
          </a:p>
        </p:txBody>
      </p:sp>
      <p:cxnSp>
        <p:nvCxnSpPr>
          <p:cNvPr id="419" name="Shape 419"/>
          <p:cNvCxnSpPr/>
          <p:nvPr/>
        </p:nvCxnSpPr>
        <p:spPr>
          <a:xfrm rot="10800000">
            <a:off y="2692774" x="6522624"/>
            <a:ext cy="102600" cx="3540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20" name="Shape 420"/>
          <p:cNvCxnSpPr/>
          <p:nvPr/>
        </p:nvCxnSpPr>
        <p:spPr>
          <a:xfrm flipH="1">
            <a:off y="2874975" x="6559799"/>
            <a:ext cy="134100" cx="3354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21" name="Shape 421"/>
          <p:cNvCxnSpPr/>
          <p:nvPr/>
        </p:nvCxnSpPr>
        <p:spPr>
          <a:xfrm rot="10800000">
            <a:off y="3401025" x="6289500"/>
            <a:ext cy="149099" cx="875999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  <p:cxnSp>
        <p:nvCxnSpPr>
          <p:cNvPr id="422" name="Shape 422"/>
          <p:cNvCxnSpPr/>
          <p:nvPr/>
        </p:nvCxnSpPr>
        <p:spPr>
          <a:xfrm rot="10800000">
            <a:off y="3811025" x="6420024"/>
            <a:ext cy="307499" cx="44730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w="lg" len="lg" type="none"/>
            <a:tailEnd w="lg" len="lg" type="triangle"/>
          </a:ln>
        </p:spPr>
      </p:cxnSp>
    </p:spTree>
  </p:cSld>
  <p:clrMapOvr>
    <a:masterClrMapping/>
  </p:clrMapOvr>
  <p:transition spd="slow">
    <p:cut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6" name="Shape 4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27" name="Shape 42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3000" lang="en"/>
              <a:t>But look at the variety of these comparators!</a:t>
            </a:r>
          </a:p>
        </p:txBody>
      </p:sp>
      <p:sp>
        <p:nvSpPr>
          <p:cNvPr id="428" name="Shape 428"/>
          <p:cNvSpPr txBox="1"/>
          <p:nvPr>
            <p:ph idx="1" type="body"/>
          </p:nvPr>
        </p:nvSpPr>
        <p:spPr>
          <a:xfrm>
            <a:off y="1063375" x="896400"/>
            <a:ext cy="3862500" cx="73512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lnSpc>
                <a:spcPct val="129545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29545"/>
              </a:lnSpc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if (a &lt; b) return -1;                                    // the Java programmer's approach</a:t>
            </a:r>
          </a:p>
          <a:p>
            <a:pPr rtl="0" lvl="0">
              <a:lnSpc>
                <a:spcPct val="129545"/>
              </a:lnSpc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if (a &gt; b) return 1;</a:t>
            </a:r>
          </a:p>
          <a:p>
            <a:pPr rtl="0" lvl="0">
              <a:lnSpc>
                <a:spcPct val="129545"/>
              </a:lnSpc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</a:p>
          <a:p>
            <a:pPr rtl="0" lvl="0">
              <a:lnSpc>
                <a:spcPct val="129545"/>
              </a:lnSpc>
              <a:spcBef>
                <a:spcPts val="0"/>
              </a:spcBef>
              <a:buNone/>
            </a:pPr>
            <a:br>
              <a:rPr sz="10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return a.compare(b);           // otherwise known as "delegating the task to someone else"</a:t>
            </a:r>
          </a:p>
          <a:p>
            <a:pPr rtl="0" lvl="0">
              <a:lnSpc>
                <a:spcPct val="129545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29545"/>
              </a:lnSpc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return a - b;                                     // short and sweet, but can lead to bugs</a:t>
            </a:r>
          </a:p>
          <a:p>
            <a:pPr rtl="0" lvl="0">
              <a:lnSpc>
                <a:spcPct val="129545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29545"/>
              </a:lnSpc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return (a &lt; b) ? -1 : (a &gt; b);                                     // my personal favorite</a:t>
            </a:r>
          </a:p>
          <a:p>
            <a:pPr rtl="0" lvl="0">
              <a:lnSpc>
                <a:spcPct val="129545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29545"/>
              </a:lnSpc>
              <a:spcBef>
                <a:spcPts val="0"/>
              </a:spcBef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return (a &lt; b) ? -1 : (b &lt; a) ? 1 : 0;     // the minimalist approach: uses only operator&lt;</a:t>
            </a:r>
          </a:p>
          <a:p>
            <a:pPr rtl="0" lvl="0">
              <a:lnSpc>
                <a:spcPct val="129545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lnSpc>
                <a:spcPct val="129545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if (a != b) return (a &lt; b) ? -1 : 1;                            // the extensible approach</a:t>
            </a:r>
          </a:p>
          <a:p>
            <a:pPr rtl="0" lvl="0">
              <a:lnSpc>
                <a:spcPct val="129545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sz="1000" lang="en">
                <a:latin typeface="Courier New"/>
                <a:ea typeface="Courier New"/>
                <a:cs typeface="Courier New"/>
                <a:sym typeface="Courier New"/>
              </a:rPr>
              <a:t>  return 0;</a:t>
            </a:r>
          </a:p>
          <a:p>
            <a:pPr rtl="0" lvl="0">
              <a:lnSpc>
                <a:spcPct val="129545"/>
              </a:lnSpc>
              <a:spcBef>
                <a:spcPts val="0"/>
              </a:spcBef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2" name="Shape 4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3" name="Shape 433"/>
          <p:cNvSpPr txBox="1"/>
          <p:nvPr>
            <p:ph idx="1" type="body"/>
          </p:nvPr>
        </p:nvSpPr>
        <p:spPr>
          <a:xfrm>
            <a:off y="242275" x="457200"/>
            <a:ext cy="4683600" cx="8229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Wouldn’t it be nice if there were a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 simple, unified way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 to write comparators like these?</a:t>
            </a:r>
          </a:p>
        </p:txBody>
      </p:sp>
    </p:spTree>
  </p:cSld>
  <p:clrMapOvr>
    <a:masterClrMapping/>
  </p:clrMapOvr>
  <p:transition spd="slow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7" name="Shape 43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8" name="Shape 43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This is a solved problem</a:t>
            </a:r>
          </a:p>
        </p:txBody>
      </p:sp>
      <p:sp>
        <p:nvSpPr>
          <p:cNvPr id="439" name="Shape 43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 Perl, Ruby, Groovy...</a:t>
            </a:r>
          </a:p>
        </p:txBody>
      </p:sp>
    </p:spTree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3" name="Shape 44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44" name="Shape 44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This is a solved problem</a:t>
            </a:r>
          </a:p>
        </p:txBody>
      </p:sp>
      <p:sp>
        <p:nvSpPr>
          <p:cNvPr id="445" name="Shape 44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 Perl, Ruby, Groovy...</a:t>
            </a:r>
          </a:p>
        </p:txBody>
      </p:sp>
      <p:sp>
        <p:nvSpPr>
          <p:cNvPr id="446" name="Shape 446"/>
          <p:cNvSpPr txBox="1"/>
          <p:nvPr/>
        </p:nvSpPr>
        <p:spPr>
          <a:xfrm>
            <a:off y="2348125" x="1388375"/>
            <a:ext cy="2577600" cx="651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The spaceship operator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3600" lang="en">
                <a:latin typeface="Courier New"/>
                <a:ea typeface="Courier New"/>
                <a:cs typeface="Courier New"/>
                <a:sym typeface="Courier New"/>
              </a:rPr>
              <a:t>  &lt;=&gt;  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What we want to write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#include "auto.h"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bool Mutate(State *state)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state-&gt;DisableLogging();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Auto(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state-&gt;EnableLogging()</a:t>
            </a:r>
            <a:r>
              <a:rPr sz="18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if (!state-&gt;AttemptOperation()) return false;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if (!state-&gt;AttemptDifferentOperation()) return false;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  return true;</a:t>
            </a:r>
            <a:br>
              <a:rPr sz="18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0" name="Shape 45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1" name="Shape 45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This is a solved problem</a:t>
            </a:r>
          </a:p>
        </p:txBody>
      </p:sp>
      <p:sp>
        <p:nvSpPr>
          <p:cNvPr id="452" name="Shape 45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In Perl, Ruby, Groovy...</a:t>
            </a:r>
          </a:p>
        </p:txBody>
      </p:sp>
      <p:sp>
        <p:nvSpPr>
          <p:cNvPr id="453" name="Shape 453"/>
          <p:cNvSpPr txBox="1"/>
          <p:nvPr/>
        </p:nvSpPr>
        <p:spPr>
          <a:xfrm>
            <a:off y="2348125" x="1388375"/>
            <a:ext cy="2577600" cx="65132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/>
              <a:t>The spaceship operator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3600" lang="en">
                <a:latin typeface="Courier New"/>
                <a:ea typeface="Courier New"/>
                <a:cs typeface="Courier New"/>
                <a:sym typeface="Courier New"/>
              </a:rPr>
              <a:t>a &lt;=&gt; b</a:t>
            </a:r>
          </a:p>
          <a:p>
            <a:pPr algn="ctr" rtl="0" lvl="0">
              <a:spcBef>
                <a:spcPts val="0"/>
              </a:spcBef>
              <a:buNone/>
            </a:pPr>
            <a:br>
              <a:rPr b="1" lang="en"/>
            </a:br>
            <a:r>
              <a:rPr b="1" lang="en"/>
              <a:t>means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b="1" sz="36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sz="2400" lang="en">
                <a:latin typeface="Courier New"/>
                <a:ea typeface="Courier New"/>
                <a:cs typeface="Courier New"/>
                <a:sym typeface="Courier New"/>
              </a:rPr>
              <a:t>(a &lt; b) ? -1 :</a:t>
            </a:r>
            <a:br>
              <a:rPr b="1" sz="2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400" lang="en">
                <a:latin typeface="Courier New"/>
                <a:ea typeface="Courier New"/>
                <a:cs typeface="Courier New"/>
                <a:sym typeface="Courier New"/>
              </a:rPr>
              <a:t>     (a &gt; b) ? +1 : 0</a:t>
            </a:r>
          </a:p>
        </p:txBody>
      </p:sp>
    </p:spTree>
  </p:cSld>
  <p:clrMapOvr>
    <a:masterClrMapping/>
  </p:clrMapOvr>
  <p:transition spd="slow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57" name="Shape 45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58" name="Shape 458"/>
          <p:cNvSpPr txBox="1"/>
          <p:nvPr>
            <p:ph type="title"/>
          </p:nvPr>
        </p:nvSpPr>
        <p:spPr>
          <a:xfrm>
            <a:off y="205973" x="457200"/>
            <a:ext cy="1284899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 i="1"/>
              <a:t>This won’t be about</a:t>
            </a:r>
            <a:br>
              <a:rPr lang="en" i="1"/>
            </a:br>
            <a:r>
              <a:rPr lang="en" i="1"/>
              <a:t>operator overloading</a:t>
            </a:r>
          </a:p>
        </p:txBody>
      </p:sp>
      <p:sp>
        <p:nvSpPr>
          <p:cNvPr id="459" name="Shape 459"/>
          <p:cNvSpPr txBox="1"/>
          <p:nvPr>
            <p:ph idx="1" type="body"/>
          </p:nvPr>
        </p:nvSpPr>
        <p:spPr>
          <a:xfrm>
            <a:off y="1649275" x="457200"/>
            <a:ext cy="32766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We don’t care how the operation is spelled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2400" lang="en">
                <a:solidFill>
                  <a:srgbClr val="666666"/>
                </a:solidFill>
              </a:rPr>
              <a:t>(and spelling it</a:t>
            </a:r>
            <a:r>
              <a:rPr sz="2400"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sz="2400"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&lt;=&gt;</a:t>
            </a:r>
            <a:r>
              <a:rPr sz="2400" lang="en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400" lang="en">
                <a:solidFill>
                  <a:srgbClr val="666666"/>
                </a:solidFill>
              </a:rPr>
              <a:t>seems out of the question)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We can just spell it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std::spaceship</a:t>
            </a:r>
            <a:r>
              <a:rPr lang="en"/>
              <a:t>.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2400" lang="en"/>
              <a:t>That’s fine.</a:t>
            </a:r>
          </a:p>
        </p:txBody>
      </p:sp>
    </p:spTree>
  </p:cSld>
  <p:clrMapOvr>
    <a:masterClrMapping/>
  </p:clrMapOvr>
  <p:transition spd="slow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3" name="Shape 46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64" name="Shape 46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First attempt: LLVM to the rescue!</a:t>
            </a:r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marR="76200" indent="0" marL="2540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sz="11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array_pod_sort_comparator - This is helper function for array_pod_sort,</a:t>
            </a:r>
            <a:r>
              <a:rPr sz="11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which just uses operator&lt; on T.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T&gt;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 </a:t>
            </a:r>
            <a:r>
              <a:rPr sz="11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array_pod_sort_comparator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*P1, 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*P2) {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1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(*reinterpret_cast&lt;const T*&gt;(P1) &lt; *reinterpret_cast&lt;const T*&gt;(P2))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1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-1;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1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(*reinterpret_cast&lt;const T*&gt;(P2) &lt; *reinterpret_cast&lt;const T*&gt;(P1))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1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1;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1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9" name="Shape 46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First attempt: LLVM to the rescue!</a:t>
            </a:r>
          </a:p>
        </p:txBody>
      </p:sp>
      <p:sp>
        <p:nvSpPr>
          <p:cNvPr id="471" name="Shape 471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marR="76200" indent="0" marL="2540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sz="11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array_pod_sort_comparator - This is helper function for array_pod_sort,</a:t>
            </a:r>
            <a:r>
              <a:rPr sz="11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which just uses operator&lt; on T.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T&gt;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 </a:t>
            </a:r>
            <a:r>
              <a:rPr sz="11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array_pod_sort_comparator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*P1, 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*P2) {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1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(*reinterpret_cast&lt;const T*&gt;(P1) &lt; *reinterpret_cast&lt;const T*&gt;(P2))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1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-1;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1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(*reinterpret_cast&lt;const T*&gt;(P2) &lt; *reinterpret_cast&lt;const T*&gt;(P1))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1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1;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1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2" name="Shape 472"/>
          <p:cNvSpPr txBox="1"/>
          <p:nvPr/>
        </p:nvSpPr>
        <p:spPr>
          <a:xfrm>
            <a:off y="3074925" x="3084225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problem is inefficiency.</a:t>
            </a:r>
          </a:p>
        </p:txBody>
      </p:sp>
    </p:spTree>
  </p:cSld>
  <p:clrMapOvr>
    <a:masterClrMapping/>
  </p:clrMapOvr>
  <p:transition spd="slow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6" name="Shape 47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First attempt: LLVM to the rescue!</a:t>
            </a:r>
          </a:p>
        </p:txBody>
      </p:sp>
      <p:sp>
        <p:nvSpPr>
          <p:cNvPr id="478" name="Shape 47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 marR="76200" indent="0" marL="25400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sz="11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array_pod_sort_comparator - This is helper function for array_pod_sort,</a:t>
            </a:r>
            <a:r>
              <a:rPr sz="11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which just uses operator&lt; on T.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T&gt;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inline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 </a:t>
            </a:r>
            <a:r>
              <a:rPr sz="11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array_pod_sort_comparator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*P1, 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*P2) {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1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(*reinterpret_cast&lt;const T*&gt;(P1) &lt; *reinterpret_cast&lt;const T*&gt;(P2))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1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-1;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1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(*reinterpret_cast&lt;const T*&gt;(P2) &lt; *reinterpret_cast&lt;const T*&gt;(P1))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1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1;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1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Shape 479"/>
          <p:cNvSpPr txBox="1"/>
          <p:nvPr/>
        </p:nvSpPr>
        <p:spPr>
          <a:xfrm>
            <a:off y="3074925" x="3084225"/>
            <a:ext cy="457200" cx="3657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problem is inefficiency.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Two calls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operator&lt;</a:t>
            </a:r>
            <a:r>
              <a:rPr lang="en"/>
              <a:t> per comparison.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lvl="0">
              <a:spcBef>
                <a:spcPts val="0"/>
              </a:spcBef>
              <a:buNone/>
            </a:pPr>
            <a:r>
              <a:rPr lang="en"/>
              <a:t>What if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/>
              <a:t>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std::tuple</a:t>
            </a:r>
            <a:r>
              <a:rPr lang="en"/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3" name="Shape 4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84" name="Shape 48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libc++’s tuple comparison</a:t>
            </a:r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y="1063375" x="457200"/>
            <a:ext cy="38625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template&lt;size_t _Ip&gt; struct __tuple_less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template &lt;class _Tp, class _Up&gt;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bool operator()(const _Tp&amp; __x, const _Up&amp; __y)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    return __tuple_less&lt;_Ip-1&gt;()(__x, __y) ||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         (!__tuple_less&lt;_Ip-1&gt;()(__y, __x) &amp;&amp; get&lt;_Ip-1&gt;(__x) &lt; get&lt;_Ip-1&gt;(__y));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template&lt;&gt; struct __tuple_less&lt;0&gt;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template &lt;class _Tp, class _Up&gt;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bool operator()(const _Tp&amp;, const _Up&amp;) { return false; }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template&lt;class ..._Tp, class ..._Up&gt;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bool operator&lt;(const tuple&lt;_Tp...&gt;&amp; __x, const tuple&lt;_Up...&gt;&amp; __y)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return __tuple_less&lt;sizeof...(_Tp)&gt;()(__x, __y);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9" name="Shape 4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0" name="Shape 490"/>
          <p:cNvSpPr txBox="1"/>
          <p:nvPr>
            <p:ph idx="1" type="body"/>
          </p:nvPr>
        </p:nvSpPr>
        <p:spPr>
          <a:xfrm>
            <a:off y="298175" x="457200"/>
            <a:ext cy="4627800" cx="8229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2 tuple comparisons</a:t>
            </a:r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=</a:t>
            </a:r>
            <a:br>
              <a:rPr lang="en"/>
            </a:br>
            <a:r>
              <a:rPr lang="en"/>
              <a:t>2</a:t>
            </a:r>
            <a:r>
              <a:rPr sz="3600" lang="en" i="1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/>
              <a:t> element comparisons</a:t>
            </a:r>
          </a:p>
        </p:txBody>
      </p:sp>
    </p:spTree>
  </p:cSld>
  <p:clrMapOvr>
    <a:masterClrMapping/>
  </p:clrMapOvr>
  <p:transition spd="slow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4" name="Shape 4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95" name="Shape 49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So what?</a:t>
            </a:r>
          </a:p>
        </p:txBody>
      </p:sp>
      <p:sp>
        <p:nvSpPr>
          <p:cNvPr id="496" name="Shape 49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Who uses tuples for anything?</a:t>
            </a:r>
          </a:p>
          <a:p>
            <a:pPr algn="ctr" rtl="0"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 rtl="0" lvl="0">
              <a:spcBef>
                <a:spcPts val="0"/>
              </a:spcBef>
              <a:buNone/>
            </a:pPr>
            <a:r>
              <a:rPr lang="en"/>
              <a:t>Who </a:t>
            </a:r>
            <a:r>
              <a:rPr sz="3600" lang="en" i="1">
                <a:latin typeface="Times New Roman"/>
                <a:ea typeface="Times New Roman"/>
                <a:cs typeface="Times New Roman"/>
                <a:sym typeface="Times New Roman"/>
              </a:rPr>
              <a:t>compares</a:t>
            </a:r>
            <a:r>
              <a:rPr lang="en"/>
              <a:t> tuples?</a:t>
            </a:r>
          </a:p>
        </p:txBody>
      </p:sp>
    </p:spTree>
  </p:cSld>
  <p:clrMapOvr>
    <a:masterClrMapping/>
  </p:clrMapOvr>
  <p:transition spd="slow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0" name="Shape 5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1" name="Shape 50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Unfortunately, lots of people</a:t>
            </a:r>
          </a:p>
        </p:txBody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u="sng" sz="1400" lang="en">
                <a:solidFill>
                  <a:schemeClr val="hlink"/>
                </a:solidFill>
                <a:hlinkClick r:id="rId3"/>
              </a:rPr>
              <a:t>http://vexorian.blogspot.com/2013/07/more-about-c11-tuples-tie-and-maketuple.html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400" lang="en">
                <a:solidFill>
                  <a:schemeClr val="hlink"/>
                </a:solidFill>
                <a:hlinkClick r:id="rId4"/>
              </a:rPr>
              <a:t>http://stackoverflow.com/questions/10806036/using-make-tuple-for-comparison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400" lang="en">
                <a:solidFill>
                  <a:schemeClr val="hlink"/>
                </a:solidFill>
                <a:hlinkClick r:id="rId5"/>
              </a:rPr>
              <a:t>http://stackoverflow.com/questions/6218812/implementing-comparision-operators-via-tuple-and-tie-a-good-idea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400" lang="en">
                <a:solidFill>
                  <a:schemeClr val="hlink"/>
                </a:solidFill>
                <a:hlinkClick r:id="rId6"/>
              </a:rPr>
              <a:t>http://siliconkiwi.blogspot.com/2012/04/stdtie-and-strict-weak-ordering.html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400" lang="en">
                <a:solidFill>
                  <a:schemeClr val="hlink"/>
                </a:solidFill>
                <a:hlinkClick r:id="rId7"/>
              </a:rPr>
              <a:t>http://oraclechang.files.wordpress.com/2013/05/c11-a-cheat-sheete28094alex-sinyakov.pdf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400" lang="en">
                <a:solidFill>
                  <a:schemeClr val="hlink"/>
                </a:solidFill>
                <a:hlinkClick r:id="rId8"/>
              </a:rPr>
              <a:t>http://latedev.wordpress.com/2013/08/12/less-than-obvious/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400" lang="en">
                <a:solidFill>
                  <a:schemeClr val="hlink"/>
                </a:solidFill>
                <a:hlinkClick r:id="rId9"/>
              </a:rPr>
              <a:t>http://wordaligned.org/articles/more-adventures-in-c++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rPr sz="1400" lang="en"/>
              <a:t>And on the topic of adding a “spaceship function” to C++: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400" lang="en">
                <a:solidFill>
                  <a:schemeClr val="hlink"/>
                </a:solidFill>
                <a:hlinkClick r:id="rId10"/>
              </a:rPr>
              <a:t>Generic compare function (Adam Badura)</a:t>
            </a:r>
          </a:p>
          <a:p>
            <a:pPr rtl="0" lvl="0">
              <a:spcBef>
                <a:spcPts val="0"/>
              </a:spcBef>
              <a:buNone/>
            </a:pPr>
            <a:r>
              <a:rPr u="sng" sz="1400" lang="en">
                <a:solidFill>
                  <a:schemeClr val="hlink"/>
                </a:solidFill>
                <a:hlinkClick r:id="rId11"/>
              </a:rPr>
              <a:t>Why aren't “tri-valent” comparison functions used in the standard library? (K. Frank)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6" name="Shape 5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7" name="Shape 50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idiom we want to use in C++14</a:t>
            </a:r>
          </a:p>
        </p:txBody>
      </p:sp>
      <p:sp>
        <p:nvSpPr>
          <p:cNvPr id="508" name="Shape 50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class MyClass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int a, b, c, d;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auto tied() const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return std::tie(a,b,c,d);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bool operator&lt; (const MyClass&amp; rhs) const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return tied() &lt; rhs.tied();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... array_pod_sort_comparator&lt;MyClass&gt; ...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/>
          <p:nvPr/>
        </p:nvSpPr>
        <p:spPr>
          <a:xfrm>
            <a:off y="316800" x="270225"/>
            <a:ext cy="4593899" cx="85631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bIns="91425" rIns="91425" lIns="91425" tIns="91425" anchor="ctr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y="829300" x="457200"/>
            <a:ext cy="40967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#pragma once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template &lt;class Lambda&gt; class AtScopeExit {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Lambda&amp; m_lambda;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AtScopeExit(Lambda&amp; action) : m_lambda(action) {}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~AtScopeExit() { m_lambda(); }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#define TOKEN_PASTEx(x, y) x ## y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#define TOKEN_PASTE(x, y) TOKEN_PASTEx(x, y)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#define Auto_INTERNAL1(lname, aname, ...) \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  auto lname = [&amp;]() { __VA_ARGS__; }; \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  AtScopeExit&lt;decltype(lname)&gt; aname(lname);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#define Auto_INTERNAL2(ctr, ...) \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  Auto_INTERNAL1(TOKEN_PASTE(Auto_func_, ctr), \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                  TOKEN_PASTE(Auto_instance_, ctr), __VA_ARGS__)</a:t>
            </a: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2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#define </a:t>
            </a:r>
            <a:r>
              <a:rPr sz="12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Auto(...)</a:t>
            </a:r>
            <a:r>
              <a:rPr sz="1200" lang="en">
                <a:latin typeface="Courier New"/>
                <a:ea typeface="Courier New"/>
                <a:cs typeface="Courier New"/>
                <a:sym typeface="Courier New"/>
              </a:rPr>
              <a:t> Auto_INTERNAL2(__COUNTER__, __VA_ARGS__)</a:t>
            </a:r>
          </a:p>
        </p:txBody>
      </p:sp>
      <p:cxnSp>
        <p:nvCxnSpPr>
          <p:cNvPr id="91" name="Shape 91"/>
          <p:cNvCxnSpPr/>
          <p:nvPr/>
        </p:nvCxnSpPr>
        <p:spPr>
          <a:xfrm>
            <a:off y="829300" x="434850"/>
            <a:ext cy="0" cx="8274300"/>
          </a:xfrm>
          <a:prstGeom prst="straightConnector1">
            <a:avLst/>
          </a:prstGeom>
          <a:noFill/>
          <a:ln w="38100" cap="flat">
            <a:solidFill>
              <a:schemeClr val="accent1"/>
            </a:solidFill>
            <a:prstDash val="solid"/>
            <a:round/>
            <a:headEnd w="lg" len="lg" type="none"/>
            <a:tailEnd w="lg" len="lg" type="none"/>
          </a:ln>
        </p:spPr>
      </p:cxnSp>
      <p:sp>
        <p:nvSpPr>
          <p:cNvPr id="92" name="Shape 92"/>
          <p:cNvSpPr txBox="1"/>
          <p:nvPr/>
        </p:nvSpPr>
        <p:spPr>
          <a:xfrm>
            <a:off y="288250" x="434850"/>
            <a:ext cy="457200" cx="5081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b="1" sz="2400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"auto.h"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y="596350" x="6112650"/>
            <a:ext cy="307499" cx="26835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r">
              <a:spcBef>
                <a:spcPts val="0"/>
              </a:spcBef>
              <a:buNone/>
            </a:pPr>
            <a:r>
              <a:rPr sz="800" lang="en">
                <a:solidFill>
                  <a:schemeClr val="accent1"/>
                </a:solidFill>
              </a:rPr>
              <a:t>Credits: Marko Tintor, Alex Skidanov, Arthur O’Dwyer</a:t>
            </a:r>
          </a:p>
        </p:txBody>
      </p:sp>
    </p:spTree>
  </p:cSld>
  <p:clrMapOvr>
    <a:masterClrMapping/>
  </p:clrMapOvr>
  <p:transition spd="slow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2" name="Shape 5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3" name="Shape 51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idiom we want to use in C++14</a:t>
            </a:r>
          </a:p>
        </p:txBody>
      </p:sp>
      <p:sp>
        <p:nvSpPr>
          <p:cNvPr id="514" name="Shape 51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array_pod_sort_comparator - This is helper function for array_pod_sort,</a:t>
            </a:r>
            <a:r>
              <a:rPr sz="11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which just uses operator&lt; on T.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T&gt;</a:t>
            </a:r>
            <a:r>
              <a:rPr sz="11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 </a:t>
            </a:r>
            <a:r>
              <a:rPr sz="11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array_pod_sort_comparator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T&amp; 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a, 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T&amp; b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1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(a &lt; b)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1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-1;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1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(b &lt; a)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sz="11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1;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1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0;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sz="1400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array_pod_sort_comparator&lt;MyClass&gt;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b="1" sz="1800" lang="en"/>
              <a:t>This is disastrously inefficient when </a:t>
            </a: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(a == b)</a:t>
            </a:r>
            <a:r>
              <a:rPr b="1" sz="1800" lang="en"/>
              <a:t>!</a:t>
            </a:r>
          </a:p>
          <a:p>
            <a:pPr rtl="0" lvl="0">
              <a:spcBef>
                <a:spcPts val="0"/>
              </a:spcBef>
              <a:buNone/>
            </a:pPr>
            <a:r>
              <a:rPr b="1" sz="1800" lang="en"/>
              <a:t>Twice as many comparisons as necessary!</a:t>
            </a:r>
          </a:p>
        </p:txBody>
      </p:sp>
    </p:spTree>
  </p:cSld>
  <p:clrMapOvr>
    <a:masterClrMapping/>
  </p:clrMapOvr>
  <p:transition spd="slow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18" name="Shape 5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19" name="Shape 51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to fix it</a:t>
            </a:r>
          </a:p>
        </p:txBody>
      </p:sp>
      <p:sp>
        <p:nvSpPr>
          <p:cNvPr id="520" name="Shape 52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We need a trivalent comparison function for tuples.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namespace std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template &lt;typename T, typename U&gt;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int spaceship(const T&amp;, const U&amp;);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template &lt;typename... T, typename... U&gt;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int spaceship(const tuple&lt;T...&gt;&amp;, const tuple&lt;U...&gt;&amp;);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4" name="Shape 5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25" name="Shape 52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to implement it</a:t>
            </a:r>
          </a:p>
        </p:txBody>
      </p:sp>
      <p:sp>
        <p:nvSpPr>
          <p:cNvPr id="526" name="Shape 526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// The easy part.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//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namespace std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template &lt;typename T, typename U&gt;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int spaceship(const T&amp; x, const U&amp; y)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return (x &lt; y) ? -1 : (y &lt; x) ? 1 : 0;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0" name="Shape 53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1" name="Shape 53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to implement it (library style)</a:t>
            </a:r>
          </a:p>
        </p:txBody>
      </p:sp>
      <p:sp>
        <p:nvSpPr>
          <p:cNvPr id="532" name="Shape 53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// The easy part.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//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namespace std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template &lt;class _Tp, class _Up&gt;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constexpr int spaceship(const _Tp&amp; __x, const _Up&amp; __y)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return (__x &lt; __y) ? -1 : (__y &lt; __x) ? 1 : 0;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6" name="Shape 5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7" name="Shape 537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to implement it</a:t>
            </a:r>
          </a:p>
        </p:txBody>
      </p:sp>
      <p:sp>
        <p:nvSpPr>
          <p:cNvPr id="538" name="Shape 538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// The barely harder part.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//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namespace std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int spaceship(const string&amp; x, const string&amp; y)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int r = x.compare(y);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return (r &lt; 0) ? -1 : (r &gt; 0);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2" name="Shape 5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3" name="Shape 54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How to implement it (library style)</a:t>
            </a:r>
          </a:p>
        </p:txBody>
      </p:sp>
      <p:sp>
        <p:nvSpPr>
          <p:cNvPr id="544" name="Shape 54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// The barely harder part.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//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namespace std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template&lt;class _Cp, class _Tp, class _Ap,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                class _Up, class _Bp&gt;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int spaceship(const basic_string&lt;_Cp,_Tp,_Ap&gt;&amp; __x,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          const basic_string&lt;_Cp,_Up,_Bp&gt;&amp; __y)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int __r = __x.compare(0, __x.size(), __y.data(), __y.size());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return (__r &lt; 0) ? -1 : (__r &gt; 0);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8" name="Shape 54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49" name="Shape 549"/>
          <p:cNvSpPr txBox="1"/>
          <p:nvPr>
            <p:ph type="title"/>
          </p:nvPr>
        </p:nvSpPr>
        <p:spPr>
          <a:xfrm>
            <a:off y="205976" x="457200"/>
            <a:ext cy="437099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// The hard part (libc++ style)</a:t>
            </a:r>
          </a:p>
        </p:txBody>
      </p:sp>
      <p:sp>
        <p:nvSpPr>
          <p:cNvPr id="550" name="Shape 550"/>
          <p:cNvSpPr txBox="1"/>
          <p:nvPr>
            <p:ph idx="1" type="body"/>
          </p:nvPr>
        </p:nvSpPr>
        <p:spPr>
          <a:xfrm>
            <a:off y="465900" x="457200"/>
            <a:ext cy="44601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template&lt;size_t _Ip&gt; struct __tuple_spaceship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template &lt;class _Tp, class _Up&gt;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constexpr int operator()(const _Tp&amp; __x, const _Up&amp; __y) const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    int __r = __tuple_spaceship&lt;_Ip-1&gt;()(__x, __y);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    return (__r != 0) ? __r : spaceship(get&lt;_Ip-1&gt;(__x), get&lt;_Ip-1&gt;(__y));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template&lt;&gt; struct __tuple_spaceship&lt;0&gt;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template &lt;class _Tp, class _Up&gt;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constexpr int operator()(const _Tp&amp;, const _Up&amp;) const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    return 0;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template &lt;class ..._Tp, class ..._Up&gt;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constexpr int spaceship(const tuple&lt;_Tp...&gt;&amp; __x, const tuple&lt;_Up...&gt;&amp; __y)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static_assert(sizeof...(_Tp) == sizeof...(_Up));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return __tuple_spaceship&lt;sizeof...(_Tp)&gt;()(__x, __y);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54" name="Shape 55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55" name="Shape 555"/>
          <p:cNvSpPr txBox="1"/>
          <p:nvPr>
            <p:ph type="title"/>
          </p:nvPr>
        </p:nvSpPr>
        <p:spPr>
          <a:xfrm>
            <a:off y="205976" x="457200"/>
            <a:ext cy="437099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800" lang="en"/>
              <a:t>// The hard part (Painless Metaprogramming style)</a:t>
            </a:r>
          </a:p>
        </p:txBody>
      </p:sp>
      <p:sp>
        <p:nvSpPr>
          <p:cNvPr id="556" name="Shape 556"/>
          <p:cNvSpPr txBox="1"/>
          <p:nvPr>
            <p:ph idx="1" type="body"/>
          </p:nvPr>
        </p:nvSpPr>
        <p:spPr>
          <a:xfrm>
            <a:off y="465900" x="457200"/>
            <a:ext cy="4460100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template &lt;class _Tp, class _Up, size_t ..._Ip&gt;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constexpr int __tuple_spaceship(const _Tp&amp; __x, const _Up&amp; __y,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                            const index_sequence&lt;_Ip...&gt;&amp;)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int __r = 0;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std::initializer_list&lt;int&gt; x = {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    (__r != 0) ? 0 : (__r = spaceship(get&lt;_Ip&gt;(__x), get&lt;_Ip&gt;(__y))) ...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return __r;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template &lt;class ..._Tp, class ..._Up&gt;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constexpr int spaceship(const tuple&lt;_Tp...&gt;&amp; __x, const tuple&lt;_Up...&gt;&amp; __y)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static_assert(sizeof...(_Tp) == sizeof...(_Up), "");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  return __tuple_spaceship(__x, __y, make_index_sequence&lt;sizeof...(_Tp)&gt;{});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</a:p>
        </p:txBody>
      </p:sp>
      <p:sp>
        <p:nvSpPr>
          <p:cNvPr id="557" name="Shape 557"/>
          <p:cNvSpPr txBox="1"/>
          <p:nvPr/>
        </p:nvSpPr>
        <p:spPr>
          <a:xfrm>
            <a:off y="4686300" x="0"/>
            <a:ext cy="457200" cx="91440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sz="1200" lang="en"/>
              <a:t>Recommended reading: </a:t>
            </a:r>
            <a:r>
              <a:rPr lang="en"/>
              <a:t>“Towards Painless Metaprogramming” </a:t>
            </a:r>
            <a:r>
              <a:rPr u="sng" b="1" sz="1200" lang="en">
                <a:solidFill>
                  <a:schemeClr val="accent1"/>
                </a:solidFill>
                <a:hlinkClick r:id="rId3"/>
              </a:rPr>
              <a:t>http://ldionne.github.io/mpl11-cppnow-2014/</a:t>
            </a:r>
          </a:p>
        </p:txBody>
      </p:sp>
      <p:sp>
        <p:nvSpPr>
          <p:cNvPr id="558" name="Shape 558"/>
          <p:cNvSpPr txBox="1"/>
          <p:nvPr/>
        </p:nvSpPr>
        <p:spPr>
          <a:xfrm>
            <a:off y="4137175" x="1503300"/>
            <a:ext cy="457200" cx="61373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>
            <a:norm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"/>
              <a:t>Clang 3.4 doesn’t seem to care which way you do it.</a:t>
            </a:r>
          </a:p>
        </p:txBody>
      </p:sp>
    </p:spTree>
  </p:cSld>
  <p:clrMapOvr>
    <a:masterClrMapping/>
  </p:clrMapOvr>
  <p:transition spd="slow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2" name="Shape 5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3" name="Shape 563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idiom we </a:t>
            </a:r>
            <a:r>
              <a:rPr lang="en" i="1"/>
              <a:t>should</a:t>
            </a:r>
            <a:r>
              <a:rPr lang="en"/>
              <a:t> use in C++1z</a:t>
            </a:r>
          </a:p>
        </p:txBody>
      </p:sp>
      <p:sp>
        <p:nvSpPr>
          <p:cNvPr id="564" name="Shape 564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class MyClass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int a, b, c, d;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auto tied() const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return std::tie(a,b,c,d);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bool operator&lt; (const MyClass&amp; rhs) const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    return spaceship(*this, rhs) &lt; 0;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int spaceship(const MyClass&amp; a, const MyClass&amp; b) 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return std::spaceship(a.tied(), b.tied());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... array_pod_sort_comparator&lt;MyClass&gt; ...</a:t>
            </a:r>
          </a:p>
        </p:txBody>
      </p:sp>
    </p:spTree>
  </p:cSld>
  <p:clrMapOvr>
    <a:masterClrMapping/>
  </p:clrMapOvr>
  <p:transition spd="slow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8" name="Shape 5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9" name="Shape 569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The idiom we </a:t>
            </a:r>
            <a:r>
              <a:rPr lang="en" i="1"/>
              <a:t>should</a:t>
            </a:r>
            <a:r>
              <a:rPr lang="en"/>
              <a:t> use in C++1z</a:t>
            </a:r>
          </a:p>
        </p:txBody>
      </p:sp>
      <p:sp>
        <p:nvSpPr>
          <p:cNvPr id="570" name="Shape 570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1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array_pod_sort_comparator - This is helper function for array_pod_sort,</a:t>
            </a:r>
            <a:r>
              <a:rPr sz="11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 which just uses “spaceship” on T.</a:t>
            </a:r>
            <a:br>
              <a:rPr sz="11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///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T&gt;</a:t>
            </a:r>
            <a:r>
              <a:rPr sz="11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 </a:t>
            </a:r>
            <a:r>
              <a:rPr sz="11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array_pod_sort_comparator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T&amp; 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a, 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00" lang="en">
                <a:solidFill>
                  <a:srgbClr val="604020"/>
                </a:solidFill>
                <a:latin typeface="Courier New"/>
                <a:ea typeface="Courier New"/>
                <a:cs typeface="Courier New"/>
                <a:sym typeface="Courier New"/>
              </a:rPr>
              <a:t>T&amp; b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100" lang="en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std::spaceship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sz="1100" lang="en">
                <a:solidFill>
                  <a:srgbClr val="E08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1100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spaceship</a:t>
            </a: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(a, b);</a:t>
            </a:r>
            <a:br>
              <a:rPr sz="11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1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... </a:t>
            </a:r>
            <a:r>
              <a:rPr b="1" sz="1400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array_pod_sort_comparator&lt;MyClass&gt;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...</a:t>
            </a:r>
          </a:p>
          <a:p>
            <a:pPr rtl="0" lvl="0">
              <a:spcBef>
                <a:spcPts val="0"/>
              </a:spcBef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rtl="0" lvl="0">
              <a:spcBef>
                <a:spcPts val="0"/>
              </a:spcBef>
              <a:buNone/>
            </a:pPr>
            <a:r>
              <a:rPr b="1" sz="1800" lang="en"/>
              <a:t>This is efficient even when </a:t>
            </a:r>
            <a:r>
              <a:rPr b="1" sz="1800" lang="en">
                <a:latin typeface="Courier New"/>
                <a:ea typeface="Courier New"/>
                <a:cs typeface="Courier New"/>
                <a:sym typeface="Courier New"/>
              </a:rPr>
              <a:t>(a == b)</a:t>
            </a:r>
            <a:r>
              <a:rPr b="1" sz="1800" lang="en"/>
              <a:t>!</a:t>
            </a:r>
          </a:p>
          <a:p>
            <a:pPr rtl="0" lvl="0">
              <a:spcBef>
                <a:spcPts val="0"/>
              </a:spcBef>
              <a:buNone/>
            </a:pPr>
            <a:r>
              <a:rPr b="1" sz="1800" lang="en"/>
              <a:t>Only as many comparisons as necessary!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Choose Your Own Digression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/>
              <a:t>• Variadic macros and </a:t>
            </a:r>
            <a:r>
              <a:rPr sz="2400" lang="en">
                <a:latin typeface="Courier New"/>
                <a:ea typeface="Courier New"/>
                <a:cs typeface="Courier New"/>
                <a:sym typeface="Courier New"/>
              </a:rPr>
              <a:t>__VA_ARGS__</a:t>
            </a:r>
            <a:r>
              <a:rPr sz="2400" lang="en"/>
              <a:t> (C++11)</a:t>
            </a:r>
          </a:p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</a:rPr>
              <a:t>• Token pasting and 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##</a:t>
            </a:r>
          </a:p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</a:rPr>
              <a:t>• Templates</a:t>
            </a:r>
          </a:p>
          <a:p>
            <a:pPr rtl="0"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</a:rPr>
              <a:t>• Lambdas (C++11)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</a:rPr>
              <a:t>• 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__COUNTER__</a:t>
            </a:r>
            <a:r>
              <a:rPr sz="2400" lang="en">
                <a:solidFill>
                  <a:srgbClr val="000000"/>
                </a:solidFill>
              </a:rPr>
              <a:t> (non-standard)</a:t>
            </a:r>
          </a:p>
          <a:p>
            <a:pPr rtl="0" lvl="0"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</a:rPr>
              <a:t>• 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#pragma once</a:t>
            </a:r>
            <a:r>
              <a:rPr sz="2400" lang="en">
                <a:solidFill>
                  <a:srgbClr val="000000"/>
                </a:solidFill>
              </a:rPr>
              <a:t> (non-standard)</a:t>
            </a:r>
          </a:p>
          <a:p>
            <a:pPr rtl="0"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sz="2400" lang="en">
                <a:solidFill>
                  <a:srgbClr val="000000"/>
                </a:solidFill>
              </a:rPr>
              <a:t>• Style point: Aren’t macros evil or something?</a:t>
            </a:r>
          </a:p>
          <a:p>
            <a:pPr lvl="0">
              <a:spcBef>
                <a:spcPts val="0"/>
              </a:spcBef>
              <a:buNone/>
            </a:pPr>
            <a:r>
              <a:rPr sz="2400" lang="en">
                <a:solidFill>
                  <a:srgbClr val="000000"/>
                </a:solidFill>
              </a:rPr>
              <a:t>• Style point: Why lambdas instead of </a:t>
            </a:r>
            <a:r>
              <a:rPr sz="2400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std::function</a:t>
            </a:r>
            <a:r>
              <a:rPr sz="2400" lang="en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ransition spd="slow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4" name="Shape 5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75" name="Shape 575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Unfortunately...</a:t>
            </a:r>
          </a:p>
        </p:txBody>
      </p:sp>
      <p:sp>
        <p:nvSpPr>
          <p:cNvPr id="576" name="Shape 576"/>
          <p:cNvSpPr txBox="1"/>
          <p:nvPr>
            <p:ph idx="1" type="body"/>
          </p:nvPr>
        </p:nvSpPr>
        <p:spPr>
          <a:xfrm>
            <a:off y="1200150" x="457200"/>
            <a:ext cy="3030300" cx="8229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lang="en"/>
              <a:t>std::spaceship is not part of C++1z.</a:t>
            </a:r>
          </a:p>
          <a:p>
            <a:pPr algn="ctr" rtl="0" lvl="0">
              <a:spcBef>
                <a:spcPts val="0"/>
              </a:spcBef>
              <a:buNone/>
            </a:pPr>
            <a:r>
              <a:rPr sz="2400" lang="en"/>
              <a:t>You know anyone on the standards committee?</a:t>
            </a:r>
          </a:p>
        </p:txBody>
      </p:sp>
    </p:spTree>
  </p:cSld>
  <p:clrMapOvr>
    <a:masterClrMapping/>
  </p:clrMapOvr>
  <p:transition spd="slow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0" name="Shape 5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1" name="Shape 581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lang="en"/>
              <a:t>Postscript</a:t>
            </a:r>
          </a:p>
        </p:txBody>
      </p:sp>
      <p:sp>
        <p:nvSpPr>
          <p:cNvPr id="582" name="Shape 582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struct S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void operator&lt;= (int) {}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template&lt;void (S::*)(int)&gt; void f() {}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    f&lt;&amp;S::operator</a:t>
            </a:r>
            <a:r>
              <a:rPr b="1" sz="1400" lang="en">
                <a:latin typeface="Courier New"/>
                <a:ea typeface="Courier New"/>
                <a:cs typeface="Courier New"/>
                <a:sym typeface="Courier New"/>
              </a:rPr>
              <a:t>&lt;=&gt;</a:t>
            </a: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sz="1400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1400"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6" name="Shape 5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87" name="Shape 587"/>
          <p:cNvSpPr txBox="1"/>
          <p:nvPr>
            <p:ph idx="1" type="body"/>
          </p:nvPr>
        </p:nvSpPr>
        <p:spPr>
          <a:xfrm>
            <a:off y="232950" x="457200"/>
            <a:ext cy="4692899" cx="8229600"/>
          </a:xfrm>
          <a:prstGeom prst="rect">
            <a:avLst/>
          </a:prstGeom>
        </p:spPr>
        <p:txBody>
          <a:bodyPr bIns="91425" rIns="91425" lIns="91425" tIns="91425" anchor="ctr" anchorCtr="0">
            <a:normAutofit/>
          </a:bodyPr>
          <a:lstStyle/>
          <a:p>
            <a:pPr algn="ctr" rtl="0" lvl="0">
              <a:spcBef>
                <a:spcPts val="0"/>
              </a:spcBef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end()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y="205978" x="457200"/>
            <a:ext cy="857400" cx="8229600"/>
          </a:xfrm>
          <a:prstGeom prst="rect">
            <a:avLst/>
          </a:prstGeom>
        </p:spPr>
        <p:txBody>
          <a:bodyPr bIns="91425" rIns="91425" lIns="91425" t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__COUNTER__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1200150" x="457200"/>
            <a:ext cy="3725699" cx="8229600"/>
          </a:xfrm>
          <a:prstGeom prst="rect">
            <a:avLst/>
          </a:prstGeom>
        </p:spPr>
        <p:txBody>
          <a:bodyPr bIns="91425" rIns="91425" lIns="91425" tIns="91425" anchor="t" anchorCtr="0">
            <a:normAutofit/>
          </a:bodyPr>
          <a:lstStyle/>
          <a:p>
            <a:pPr rtl="0" lvl="0">
              <a:spcBef>
                <a:spcPts val="0"/>
              </a:spcBef>
              <a:buNone/>
            </a:pPr>
            <a:r>
              <a:rPr sz="2400" lang="en"/>
              <a:t>It gives a new integer value every time it’s expanded.</a:t>
            </a:r>
            <a:br>
              <a:rPr sz="2400" lang="en"/>
            </a:br>
            <a:br>
              <a:rPr sz="2400" lang="en"/>
            </a:br>
            <a:r>
              <a:rPr sz="2400" lang="en"/>
              <a:t>It’s non-standard,</a:t>
            </a:r>
            <a:br>
              <a:rPr sz="2400" lang="en"/>
            </a:br>
            <a:r>
              <a:rPr sz="2400" lang="en"/>
              <a:t>but every compiler in the world supports it.</a:t>
            </a:r>
          </a:p>
          <a:p>
            <a:pPr lvl="0">
              <a:spcBef>
                <a:spcPts val="0"/>
              </a:spcBef>
              <a:buNone/>
            </a:pPr>
            <a:r>
              <a:rPr sz="1800" lang="en"/>
              <a:t>    I almost said </a:t>
            </a:r>
            <a:r>
              <a:rPr b="1" sz="1800" lang="en" i="1"/>
              <a:t>almost</a:t>
            </a:r>
            <a:r>
              <a:rPr sz="1800" lang="en" i="1"/>
              <a:t> every compiler</a:t>
            </a:r>
            <a:r>
              <a:rPr sz="1800" lang="en"/>
              <a:t>,</a:t>
            </a:r>
            <a:br>
              <a:rPr sz="1800" lang="en"/>
            </a:br>
            <a:r>
              <a:rPr sz="1800" lang="en"/>
              <a:t>    but I can’t name any compilers that don’t support it.</a:t>
            </a:r>
            <a:br>
              <a:rPr sz="1800" lang="en"/>
            </a:br>
            <a:br>
              <a:rPr sz="1800" lang="en"/>
            </a:br>
            <a:r>
              <a:rPr sz="1800" lang="en"/>
              <a:t>    We would avoid it if there were any standard way to get its functionality.</a:t>
            </a:r>
            <a:br>
              <a:rPr sz="1800" lang="en"/>
            </a:br>
            <a:r>
              <a:rPr sz="1800" lang="en"/>
              <a:t>    </a:t>
            </a:r>
            <a:r>
              <a:rPr sz="1800" lang="en">
                <a:latin typeface="Courier New"/>
                <a:ea typeface="Courier New"/>
                <a:cs typeface="Courier New"/>
                <a:sym typeface="Courier New"/>
              </a:rPr>
              <a:t>__LINE__</a:t>
            </a:r>
            <a:r>
              <a:rPr sz="1800" lang="en"/>
              <a:t> kinda works, I guess...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wiss">
  <a:themeElements>
    <a:clrScheme name="Custom 218">
      <a:dk1>
        <a:srgbClr val="000000"/>
      </a:dk1>
      <a:lt1>
        <a:srgbClr val="FFFFFF"/>
      </a:lt1>
      <a:dk2>
        <a:srgbClr val="5B595A"/>
      </a:dk2>
      <a:lt2>
        <a:srgbClr val="CFD4D4"/>
      </a:lt2>
      <a:accent1>
        <a:srgbClr val="CC0202"/>
      </a:accent1>
      <a:accent2>
        <a:srgbClr val="228AFF"/>
      </a:accent2>
      <a:accent3>
        <a:srgbClr val="FBC82F"/>
      </a:accent3>
      <a:accent4>
        <a:srgbClr val="253E91"/>
      </a:accent4>
      <a:accent5>
        <a:srgbClr val="F68D0C"/>
      </a:accent5>
      <a:accent6>
        <a:srgbClr val="257E12"/>
      </a:accent6>
      <a:hlink>
        <a:srgbClr val="144C72"/>
      </a:hlink>
      <a:folHlink>
        <a:srgbClr val="8C9D92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