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1" r:id="rId1"/>
  </p:sldMasterIdLst>
  <p:notesMasterIdLst>
    <p:notesMasterId r:id="rId50"/>
  </p:notesMasterIdLst>
  <p:sldIdLst>
    <p:sldId id="256" r:id="rId2"/>
    <p:sldId id="257" r:id="rId3"/>
    <p:sldId id="315" r:id="rId4"/>
    <p:sldId id="286" r:id="rId5"/>
    <p:sldId id="278" r:id="rId6"/>
    <p:sldId id="260" r:id="rId7"/>
    <p:sldId id="271" r:id="rId8"/>
    <p:sldId id="262" r:id="rId9"/>
    <p:sldId id="280" r:id="rId10"/>
    <p:sldId id="282" r:id="rId11"/>
    <p:sldId id="283" r:id="rId12"/>
    <p:sldId id="284" r:id="rId13"/>
    <p:sldId id="287" r:id="rId14"/>
    <p:sldId id="285" r:id="rId15"/>
    <p:sldId id="288" r:id="rId16"/>
    <p:sldId id="272" r:id="rId17"/>
    <p:sldId id="269" r:id="rId18"/>
    <p:sldId id="264" r:id="rId19"/>
    <p:sldId id="310" r:id="rId20"/>
    <p:sldId id="265" r:id="rId21"/>
    <p:sldId id="273" r:id="rId22"/>
    <p:sldId id="311" r:id="rId23"/>
    <p:sldId id="266" r:id="rId24"/>
    <p:sldId id="267" r:id="rId25"/>
    <p:sldId id="312" r:id="rId26"/>
    <p:sldId id="270" r:id="rId27"/>
    <p:sldId id="274" r:id="rId28"/>
    <p:sldId id="295" r:id="rId29"/>
    <p:sldId id="294" r:id="rId30"/>
    <p:sldId id="276" r:id="rId31"/>
    <p:sldId id="290" r:id="rId32"/>
    <p:sldId id="291" r:id="rId33"/>
    <p:sldId id="308" r:id="rId34"/>
    <p:sldId id="293" r:id="rId35"/>
    <p:sldId id="313" r:id="rId36"/>
    <p:sldId id="298" r:id="rId37"/>
    <p:sldId id="309" r:id="rId38"/>
    <p:sldId id="279" r:id="rId39"/>
    <p:sldId id="314" r:id="rId40"/>
    <p:sldId id="300" r:id="rId41"/>
    <p:sldId id="301" r:id="rId42"/>
    <p:sldId id="302" r:id="rId43"/>
    <p:sldId id="303" r:id="rId44"/>
    <p:sldId id="304" r:id="rId45"/>
    <p:sldId id="307" r:id="rId46"/>
    <p:sldId id="305" r:id="rId47"/>
    <p:sldId id="306" r:id="rId48"/>
    <p:sldId id="29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6" autoAdjust="0"/>
    <p:restoredTop sz="85198" autoAdjust="0"/>
  </p:normalViewPr>
  <p:slideViewPr>
    <p:cSldViewPr>
      <p:cViewPr varScale="1">
        <p:scale>
          <a:sx n="69" d="100"/>
          <a:sy n="69" d="100"/>
        </p:scale>
        <p:origin x="581" y="67"/>
      </p:cViewPr>
      <p:guideLst/>
    </p:cSldViewPr>
  </p:slideViewPr>
  <p:notesTextViewPr>
    <p:cViewPr>
      <p:scale>
        <a:sx n="1" d="1"/>
        <a:sy n="1" d="1"/>
      </p:scale>
      <p:origin x="0" y="0"/>
    </p:cViewPr>
  </p:notesTextViewPr>
  <p:notesViewPr>
    <p:cSldViewPr>
      <p:cViewPr varScale="1">
        <p:scale>
          <a:sx n="62" d="100"/>
          <a:sy n="62" d="100"/>
        </p:scale>
        <p:origin x="3014"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732C08-1EC8-4736-BC70-0EAD755EC051}" type="datetimeFigureOut">
              <a:rPr lang="en-US" smtClean="0"/>
              <a:t>9/19/2014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A70C5-7A6B-45AB-9545-D6E8671C240A}" type="slidenum">
              <a:rPr lang="en-US" smtClean="0"/>
              <a:t>‹#›</a:t>
            </a:fld>
            <a:endParaRPr lang="en-US"/>
          </a:p>
        </p:txBody>
      </p:sp>
    </p:spTree>
    <p:extLst>
      <p:ext uri="{BB962C8B-B14F-4D97-AF65-F5344CB8AC3E}">
        <p14:creationId xmlns:p14="http://schemas.microsoft.com/office/powerpoint/2010/main" val="2917978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5A70C5-7A6B-45AB-9545-D6E8671C240A}" type="slidenum">
              <a:rPr lang="en-US" smtClean="0"/>
              <a:t>1</a:t>
            </a:fld>
            <a:endParaRPr lang="en-US"/>
          </a:p>
        </p:txBody>
      </p:sp>
    </p:spTree>
    <p:extLst>
      <p:ext uri="{BB962C8B-B14F-4D97-AF65-F5344CB8AC3E}">
        <p14:creationId xmlns:p14="http://schemas.microsoft.com/office/powerpoint/2010/main" val="91542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Reducers are a flexible and powerful feature that is unique</a:t>
            </a:r>
            <a:r>
              <a:rPr lang="en-US" baseline="0" dirty="0" smtClean="0"/>
              <a:t> to Cilk Plus.  However, all parallel languages and frameworks provide some form of reduction for parallel loops.  Reduction operations take advantage of the fact that we don’t need to look at the intermediate results.  The intermediate results are indeterminate, but the final value is identical to the serial implementation.</a:t>
            </a:r>
            <a:endParaRPr lang="en-US" dirty="0"/>
          </a:p>
        </p:txBody>
      </p:sp>
      <p:sp>
        <p:nvSpPr>
          <p:cNvPr id="4" name="Slide Number Placeholder 3"/>
          <p:cNvSpPr>
            <a:spLocks noGrp="1"/>
          </p:cNvSpPr>
          <p:nvPr>
            <p:ph type="sldNum" sz="quarter" idx="10"/>
          </p:nvPr>
        </p:nvSpPr>
        <p:spPr/>
        <p:txBody>
          <a:bodyPr/>
          <a:lstStyle/>
          <a:p>
            <a:fld id="{635A70C5-7A6B-45AB-9545-D6E8671C240A}" type="slidenum">
              <a:rPr lang="en-US" smtClean="0"/>
              <a:t>14</a:t>
            </a:fld>
            <a:endParaRPr lang="en-US"/>
          </a:p>
        </p:txBody>
      </p:sp>
    </p:spTree>
    <p:extLst>
      <p:ext uri="{BB962C8B-B14F-4D97-AF65-F5344CB8AC3E}">
        <p14:creationId xmlns:p14="http://schemas.microsoft.com/office/powerpoint/2010/main" val="2888526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reducer does not share values across CPU</a:t>
            </a:r>
            <a:r>
              <a:rPr lang="en-US" baseline="0" dirty="0" smtClean="0"/>
              <a:t> cores until the join point.</a:t>
            </a:r>
          </a:p>
          <a:p>
            <a:r>
              <a:rPr lang="en-US" baseline="0" dirty="0" smtClean="0"/>
              <a:t>Each core has a separate view of the reducer (in a separate cache line).</a:t>
            </a:r>
          </a:p>
          <a:p>
            <a:r>
              <a:rPr lang="en-US" baseline="0" dirty="0" smtClean="0"/>
              <a:t>Cache invalidation and latency is kept to a minimum.</a:t>
            </a:r>
          </a:p>
          <a:p>
            <a:r>
              <a:rPr lang="en-US" baseline="0" dirty="0" smtClean="0"/>
              <a:t>Reductions in other languages and frameworks work basically the same way.</a:t>
            </a:r>
            <a:endParaRPr lang="en-US" dirty="0"/>
          </a:p>
        </p:txBody>
      </p:sp>
      <p:sp>
        <p:nvSpPr>
          <p:cNvPr id="4" name="Slide Number Placeholder 3"/>
          <p:cNvSpPr>
            <a:spLocks noGrp="1"/>
          </p:cNvSpPr>
          <p:nvPr>
            <p:ph type="sldNum" sz="quarter" idx="10"/>
          </p:nvPr>
        </p:nvSpPr>
        <p:spPr/>
        <p:txBody>
          <a:bodyPr/>
          <a:lstStyle/>
          <a:p>
            <a:fld id="{635A70C5-7A6B-45AB-9545-D6E8671C240A}" type="slidenum">
              <a:rPr lang="en-US" smtClean="0"/>
              <a:t>15</a:t>
            </a:fld>
            <a:endParaRPr lang="en-US"/>
          </a:p>
        </p:txBody>
      </p:sp>
    </p:spTree>
    <p:extLst>
      <p:ext uri="{BB962C8B-B14F-4D97-AF65-F5344CB8AC3E}">
        <p14:creationId xmlns:p14="http://schemas.microsoft.com/office/powerpoint/2010/main" val="3558133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classic example of an n-bodies problem is the computation of gravitational forces between celestial bodies.</a:t>
                </a:r>
              </a:p>
              <a:p>
                <a:r>
                  <a:rPr lang="en-US" dirty="0" smtClean="0"/>
                  <a:t>An</a:t>
                </a:r>
                <a:r>
                  <a:rPr lang="en-US" baseline="0" dirty="0" smtClean="0"/>
                  <a:t> n-bodies problem is one involving an array of N things, each of which is involved in a computation with each of the others.</a:t>
                </a:r>
              </a:p>
              <a:p>
                <a:r>
                  <a:rPr lang="en-US" baseline="0" dirty="0" smtClean="0"/>
                  <a:t>There are O(n</a:t>
                </a:r>
                <a:r>
                  <a:rPr lang="en-US" baseline="30000" dirty="0" smtClean="0"/>
                  <a:t>2</a:t>
                </a:r>
                <a:r>
                  <a:rPr lang="en-US" baseline="0" dirty="0" smtClean="0"/>
                  <a:t>) calculations.</a:t>
                </a:r>
              </a:p>
              <a:p>
                <a:r>
                  <a:rPr lang="en-US" baseline="0" dirty="0" smtClean="0"/>
                  <a:t>For large N, it is an ideal candidate for parallelization.</a:t>
                </a:r>
              </a:p>
              <a:p>
                <a:r>
                  <a:rPr lang="en-US" baseline="0" dirty="0" smtClean="0"/>
                  <a:t>Our example computes the successive positions of celestial bodies based on gravitational attraction between them.</a:t>
                </a:r>
              </a:p>
              <a:p>
                <a:r>
                  <a:rPr lang="en-US" baseline="0" dirty="0" smtClean="0"/>
                  <a:t>The output is a succession of video frames, each depicting the new positions of the planets at time intervals </a:t>
                </a:r>
                <a14:m>
                  <m:oMath xmlns:m="http://schemas.openxmlformats.org/officeDocument/2006/math">
                    <m:r>
                      <a:rPr lang="en-US" sz="1200" b="0" i="1" smtClean="0">
                        <a:solidFill>
                          <a:schemeClr val="bg1"/>
                        </a:solidFill>
                        <a:latin typeface="Cambria Math" panose="02040503050406030204" pitchFamily="18" charset="0"/>
                        <a:ea typeface="Cambria Math" panose="02040503050406030204" pitchFamily="18" charset="0"/>
                      </a:rPr>
                      <m:t>∆</m:t>
                    </m:r>
                    <m:r>
                      <a:rPr lang="en-US" sz="1200" b="0" i="1" smtClean="0">
                        <a:solidFill>
                          <a:schemeClr val="bg1"/>
                        </a:solidFill>
                        <a:latin typeface="Cambria Math" panose="02040503050406030204" pitchFamily="18" charset="0"/>
                        <a:ea typeface="Cambria Math" panose="02040503050406030204" pitchFamily="18" charset="0"/>
                      </a:rPr>
                      <m:t>𝑡</m:t>
                    </m:r>
                  </m:oMath>
                </a14:m>
                <a:r>
                  <a:rPr lang="en-US" dirty="0" smtClean="0"/>
                  <a:t>.</a:t>
                </a:r>
              </a:p>
              <a:p>
                <a:r>
                  <a:rPr lang="en-US" dirty="0" smtClean="0"/>
                  <a:t>The</a:t>
                </a:r>
                <a:r>
                  <a:rPr lang="en-US" baseline="0" dirty="0" smtClean="0"/>
                  <a:t> computation involves computing the gravitational force between every pair of bodies, adding up the forces on each body, computing the new velocity for each body based on the acceleration caused by the force, and updating the position of the body based on the velocity.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velocity and position updates are computed over a time interval, </a:t>
                </a:r>
                <a14:m>
                  <m:oMath xmlns:m="http://schemas.openxmlformats.org/officeDocument/2006/math">
                    <m:r>
                      <a:rPr lang="en-US" sz="1200" i="1" smtClean="0">
                        <a:solidFill>
                          <a:schemeClr val="bg1"/>
                        </a:solidFill>
                        <a:latin typeface="Cambria Math" panose="02040503050406030204" pitchFamily="18" charset="0"/>
                        <a:ea typeface="Cambria Math" panose="02040503050406030204" pitchFamily="18" charset="0"/>
                      </a:rPr>
                      <m:t>∆</m:t>
                    </m:r>
                    <m:r>
                      <a:rPr lang="en-US" sz="1200" i="1" smtClean="0">
                        <a:solidFill>
                          <a:schemeClr val="bg1"/>
                        </a:solidFill>
                        <a:latin typeface="Cambria Math" panose="02040503050406030204" pitchFamily="18" charset="0"/>
                        <a:ea typeface="Cambria Math" panose="02040503050406030204" pitchFamily="18" charset="0"/>
                      </a:rPr>
                      <m:t>𝑡</m:t>
                    </m:r>
                  </m:oMath>
                </a14:m>
                <a:r>
                  <a:rPr lang="en-US" baseline="0" dirty="0" smtClean="0"/>
                  <a:t>, and is repeated to generate a sequence of positions over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smaller the time interval, the greater the accuracy, but the longer it will take to compute each second of 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the interval is too small, floating-point inaccuracies will become a problem, too.)</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 that f, F, and v are 2 or 3-dimensional vectors (in the math/physics sense, not the STL sense) and are represented by tuples of x, y, and z components and that x is a 2- or 3-dimensional point, represented by a tuple of x, y, and z coordinates.</a:t>
                </a:r>
              </a:p>
            </p:txBody>
          </p:sp>
        </mc:Choice>
        <mc:Fallback xmlns="">
          <p:sp>
            <p:nvSpPr>
              <p:cNvPr id="3" name="Notes Placeholder 2"/>
              <p:cNvSpPr>
                <a:spLocks noGrp="1"/>
              </p:cNvSpPr>
              <p:nvPr>
                <p:ph type="body" idx="1"/>
              </p:nvPr>
            </p:nvSpPr>
            <p:spPr/>
            <p:txBody>
              <a:bodyPr/>
              <a:lstStyle/>
              <a:p>
                <a:r>
                  <a:rPr lang="en-US" dirty="0" smtClean="0"/>
                  <a:t>The classic example of an </a:t>
                </a:r>
                <a:r>
                  <a:rPr lang="en-US" dirty="0" smtClean="0"/>
                  <a:t>n-bodies </a:t>
                </a:r>
                <a:r>
                  <a:rPr lang="en-US" dirty="0" smtClean="0"/>
                  <a:t>problem is the computation of gravitational forces between celestial bodies.</a:t>
                </a:r>
              </a:p>
              <a:p>
                <a:r>
                  <a:rPr lang="en-US" dirty="0" smtClean="0"/>
                  <a:t>An</a:t>
                </a:r>
                <a:r>
                  <a:rPr lang="en-US" baseline="0" dirty="0" smtClean="0"/>
                  <a:t> </a:t>
                </a:r>
                <a:r>
                  <a:rPr lang="en-US" baseline="0" dirty="0" smtClean="0"/>
                  <a:t>n-bodies </a:t>
                </a:r>
                <a:r>
                  <a:rPr lang="en-US" baseline="0" dirty="0" smtClean="0"/>
                  <a:t>problem is one involving an array of N things, each of which is involved in a computation with each of the others.</a:t>
                </a:r>
              </a:p>
              <a:p>
                <a:r>
                  <a:rPr lang="en-US" baseline="0" dirty="0" smtClean="0"/>
                  <a:t>There are O(n</a:t>
                </a:r>
                <a:r>
                  <a:rPr lang="en-US" baseline="30000" dirty="0" smtClean="0"/>
                  <a:t>2</a:t>
                </a:r>
                <a:r>
                  <a:rPr lang="en-US" baseline="0" dirty="0" smtClean="0"/>
                  <a:t>) calculations.</a:t>
                </a:r>
              </a:p>
              <a:p>
                <a:r>
                  <a:rPr lang="en-US" baseline="0" dirty="0" smtClean="0"/>
                  <a:t>For large N, it is an ideal candidate for parallelization.</a:t>
                </a:r>
              </a:p>
              <a:p>
                <a:r>
                  <a:rPr lang="en-US" baseline="0" dirty="0" smtClean="0"/>
                  <a:t>Our example computes the successive positions of celestial bodies based on gravitational attraction between them.</a:t>
                </a:r>
              </a:p>
              <a:p>
                <a:r>
                  <a:rPr lang="en-US" baseline="0" dirty="0" smtClean="0"/>
                  <a:t>The output is a succession of video frames, each depicting the new positions of the planets at time intervals </a:t>
                </a:r>
                <a:r>
                  <a:rPr lang="en-US" sz="1200" b="0" i="0" smtClean="0">
                    <a:solidFill>
                      <a:schemeClr val="bg1"/>
                    </a:solidFill>
                    <a:latin typeface="Cambria Math" panose="02040503050406030204" pitchFamily="18" charset="0"/>
                    <a:ea typeface="Cambria Math" panose="02040503050406030204" pitchFamily="18" charset="0"/>
                  </a:rPr>
                  <a:t>∆𝑡</a:t>
                </a:r>
                <a:r>
                  <a:rPr lang="en-US" dirty="0" smtClean="0"/>
                  <a:t>.</a:t>
                </a:r>
              </a:p>
              <a:p>
                <a:r>
                  <a:rPr lang="en-US" dirty="0" smtClean="0"/>
                  <a:t>The</a:t>
                </a:r>
                <a:r>
                  <a:rPr lang="en-US" baseline="0" dirty="0" smtClean="0"/>
                  <a:t> computation involves computing the gravitational force between every pair of bodies, adding up the forces on each body, computing the new velocity for each body based on the acceleration caused by the force, and updating the position of the body based on the velocity.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velocity and position updates are computed over a time interval, </a:t>
                </a:r>
                <a:r>
                  <a:rPr lang="en-US" sz="1200" i="0" smtClean="0">
                    <a:solidFill>
                      <a:schemeClr val="bg1"/>
                    </a:solidFill>
                    <a:latin typeface="Cambria Math" panose="02040503050406030204" pitchFamily="18" charset="0"/>
                    <a:ea typeface="Cambria Math" panose="02040503050406030204" pitchFamily="18" charset="0"/>
                  </a:rPr>
                  <a:t>∆𝑡</a:t>
                </a:r>
                <a:r>
                  <a:rPr lang="en-US" baseline="0" dirty="0" smtClean="0"/>
                  <a:t>, and is repeated to generate a sequence of positions over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smaller the time interval, the greater the accuracy, but the longer it will take to compute each second of 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the interval is too small, floating-point inaccuracies will become a problem, too.)</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 that f, F, and v are 2 or 3-dimensional vectors (in the math/physics sense, not the STL sense) and are represented by tuples of x, y, and z components and that x is a 2- or 3-dimensional point, represented by a tuple of x, y, and z coordinates.</a:t>
                </a:r>
              </a:p>
            </p:txBody>
          </p:sp>
        </mc:Fallback>
      </mc:AlternateContent>
      <p:sp>
        <p:nvSpPr>
          <p:cNvPr id="4" name="Slide Number Placeholder 3"/>
          <p:cNvSpPr>
            <a:spLocks noGrp="1"/>
          </p:cNvSpPr>
          <p:nvPr>
            <p:ph type="sldNum" sz="quarter" idx="10"/>
          </p:nvPr>
        </p:nvSpPr>
        <p:spPr/>
        <p:txBody>
          <a:bodyPr/>
          <a:lstStyle/>
          <a:p>
            <a:fld id="{635A70C5-7A6B-45AB-9545-D6E8671C240A}" type="slidenum">
              <a:rPr lang="en-US" smtClean="0"/>
              <a:t>17</a:t>
            </a:fld>
            <a:endParaRPr lang="en-US"/>
          </a:p>
        </p:txBody>
      </p:sp>
    </p:spTree>
    <p:extLst>
      <p:ext uri="{BB962C8B-B14F-4D97-AF65-F5344CB8AC3E}">
        <p14:creationId xmlns:p14="http://schemas.microsoft.com/office/powerpoint/2010/main" val="506307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Simplifications:</a:t>
            </a:r>
          </a:p>
          <a:p>
            <a:pPr marL="171450" indent="-171450">
              <a:buFont typeface="Arial" panose="020B0604020202020204" pitchFamily="34" charset="0"/>
              <a:buChar char="•"/>
            </a:pPr>
            <a:r>
              <a:rPr lang="en-US" dirty="0" smtClean="0"/>
              <a:t>2-dimensional</a:t>
            </a:r>
          </a:p>
          <a:p>
            <a:pPr marL="171450" indent="-171450">
              <a:buFont typeface="Arial" panose="020B0604020202020204" pitchFamily="34" charset="0"/>
              <a:buChar char="•"/>
            </a:pPr>
            <a:r>
              <a:rPr lang="en-US" baseline="0" dirty="0" smtClean="0"/>
              <a:t>Subject to accumulated FP round-off errors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No handling of collisions (bodies</a:t>
            </a:r>
            <a:r>
              <a:rPr lang="en-US" baseline="0" dirty="0" smtClean="0"/>
              <a:t> pass through each other)</a:t>
            </a:r>
          </a:p>
          <a:p>
            <a:r>
              <a:rPr lang="en-US" dirty="0" smtClean="0"/>
              <a:t>It would</a:t>
            </a:r>
            <a:r>
              <a:rPr lang="en-US" baseline="0" dirty="0" smtClean="0"/>
              <a:t> be fun to add things like collisions or 3D to the program – as a game.</a:t>
            </a:r>
            <a:endParaRPr lang="en-US" dirty="0"/>
          </a:p>
        </p:txBody>
      </p:sp>
      <p:sp>
        <p:nvSpPr>
          <p:cNvPr id="4" name="Slide Number Placeholder 3"/>
          <p:cNvSpPr>
            <a:spLocks noGrp="1"/>
          </p:cNvSpPr>
          <p:nvPr>
            <p:ph type="sldNum" sz="quarter" idx="10"/>
          </p:nvPr>
        </p:nvSpPr>
        <p:spPr/>
        <p:txBody>
          <a:bodyPr/>
          <a:lstStyle/>
          <a:p>
            <a:fld id="{635A70C5-7A6B-45AB-9545-D6E8671C240A}" type="slidenum">
              <a:rPr lang="en-US" smtClean="0"/>
              <a:t>18</a:t>
            </a:fld>
            <a:endParaRPr lang="en-US"/>
          </a:p>
        </p:txBody>
      </p:sp>
    </p:spTree>
    <p:extLst>
      <p:ext uri="{BB962C8B-B14F-4D97-AF65-F5344CB8AC3E}">
        <p14:creationId xmlns:p14="http://schemas.microsoft.com/office/powerpoint/2010/main" val="1764749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could give Body or 2-D points abstract interfaces, but that would be a distraction from our presentation.</a:t>
            </a:r>
          </a:p>
          <a:p>
            <a:r>
              <a:rPr lang="en-US" dirty="0" smtClean="0"/>
              <a:t>The two</a:t>
            </a:r>
            <a:r>
              <a:rPr lang="en-US" baseline="0" dirty="0" smtClean="0"/>
              <a:t> (red) functions within the inner loop can each be parallelized.</a:t>
            </a:r>
            <a:endParaRPr lang="en-US" dirty="0"/>
          </a:p>
        </p:txBody>
      </p:sp>
      <p:sp>
        <p:nvSpPr>
          <p:cNvPr id="4" name="Slide Number Placeholder 3"/>
          <p:cNvSpPr>
            <a:spLocks noGrp="1"/>
          </p:cNvSpPr>
          <p:nvPr>
            <p:ph type="sldNum" sz="quarter" idx="10"/>
          </p:nvPr>
        </p:nvSpPr>
        <p:spPr/>
        <p:txBody>
          <a:bodyPr/>
          <a:lstStyle/>
          <a:p>
            <a:fld id="{635A70C5-7A6B-45AB-9545-D6E8671C240A}" type="slidenum">
              <a:rPr lang="en-US" smtClean="0"/>
              <a:t>20</a:t>
            </a:fld>
            <a:endParaRPr lang="en-US"/>
          </a:p>
        </p:txBody>
      </p:sp>
    </p:spTree>
    <p:extLst>
      <p:ext uri="{BB962C8B-B14F-4D97-AF65-F5344CB8AC3E}">
        <p14:creationId xmlns:p14="http://schemas.microsoft.com/office/powerpoint/2010/main" val="2542682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5A70C5-7A6B-45AB-9545-D6E8671C240A}" type="slidenum">
              <a:rPr lang="en-US" smtClean="0"/>
              <a:t>21</a:t>
            </a:fld>
            <a:endParaRPr lang="en-US"/>
          </a:p>
        </p:txBody>
      </p:sp>
    </p:spTree>
    <p:extLst>
      <p:ext uri="{BB962C8B-B14F-4D97-AF65-F5344CB8AC3E}">
        <p14:creationId xmlns:p14="http://schemas.microsoft.com/office/powerpoint/2010/main" val="1184845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with the easier part if the</a:t>
            </a:r>
            <a:r>
              <a:rPr lang="en-US" baseline="0" dirty="0" smtClean="0"/>
              <a:t> </a:t>
            </a:r>
            <a:r>
              <a:rPr lang="en-US" dirty="0" smtClean="0"/>
              <a:t>problem:</a:t>
            </a:r>
            <a:r>
              <a:rPr lang="en-US" baseline="0" dirty="0" smtClean="0"/>
              <a:t> updating the positions after the forces have been calculated.</a:t>
            </a:r>
          </a:p>
          <a:p>
            <a:r>
              <a:rPr lang="en-US" baseline="0" dirty="0" smtClean="0"/>
              <a:t>Each iteration of the loop reads and modifies one Body object and uses no information from other iterations.</a:t>
            </a:r>
          </a:p>
          <a:p>
            <a:r>
              <a:rPr lang="en-US" baseline="0" dirty="0" smtClean="0"/>
              <a:t>Therefore, the iterations could be executed in any order or … SIMULTANEOUSLY.</a:t>
            </a:r>
            <a:endParaRPr lang="en-US" dirty="0"/>
          </a:p>
        </p:txBody>
      </p:sp>
      <p:sp>
        <p:nvSpPr>
          <p:cNvPr id="4" name="Slide Number Placeholder 3"/>
          <p:cNvSpPr>
            <a:spLocks noGrp="1"/>
          </p:cNvSpPr>
          <p:nvPr>
            <p:ph type="sldNum" sz="quarter" idx="10"/>
          </p:nvPr>
        </p:nvSpPr>
        <p:spPr/>
        <p:txBody>
          <a:bodyPr/>
          <a:lstStyle/>
          <a:p>
            <a:fld id="{635A70C5-7A6B-45AB-9545-D6E8671C240A}" type="slidenum">
              <a:rPr lang="en-US" smtClean="0"/>
              <a:t>23</a:t>
            </a:fld>
            <a:endParaRPr lang="en-US"/>
          </a:p>
        </p:txBody>
      </p:sp>
    </p:spTree>
    <p:extLst>
      <p:ext uri="{BB962C8B-B14F-4D97-AF65-F5344CB8AC3E}">
        <p14:creationId xmlns:p14="http://schemas.microsoft.com/office/powerpoint/2010/main" val="2723813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Updating positions in parallel is trivially easy.</a:t>
            </a:r>
          </a:p>
          <a:p>
            <a:r>
              <a:rPr lang="en-US" dirty="0" smtClean="0"/>
              <a:t>It falls into the category of “embarrassingly parallel” because there are no dependencies between the iterations.</a:t>
            </a:r>
          </a:p>
          <a:p>
            <a:r>
              <a:rPr lang="en-US" dirty="0" smtClean="0"/>
              <a:t>A straight-forward parallel loop (in Cilk Plus™, OpenMP, or TBB) is all it takes.</a:t>
            </a:r>
            <a:endParaRPr lang="en-US" dirty="0"/>
          </a:p>
        </p:txBody>
      </p:sp>
      <p:sp>
        <p:nvSpPr>
          <p:cNvPr id="4" name="Slide Number Placeholder 3"/>
          <p:cNvSpPr>
            <a:spLocks noGrp="1"/>
          </p:cNvSpPr>
          <p:nvPr>
            <p:ph type="sldNum" sz="quarter" idx="10"/>
          </p:nvPr>
        </p:nvSpPr>
        <p:spPr/>
        <p:txBody>
          <a:bodyPr/>
          <a:lstStyle/>
          <a:p>
            <a:fld id="{635A70C5-7A6B-45AB-9545-D6E8671C240A}" type="slidenum">
              <a:rPr lang="en-US" smtClean="0"/>
              <a:t>24</a:t>
            </a:fld>
            <a:endParaRPr lang="en-US"/>
          </a:p>
        </p:txBody>
      </p:sp>
    </p:spTree>
    <p:extLst>
      <p:ext uri="{BB962C8B-B14F-4D97-AF65-F5344CB8AC3E}">
        <p14:creationId xmlns:p14="http://schemas.microsoft.com/office/powerpoint/2010/main" val="2313024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t>
            </a:r>
            <a:r>
              <a:rPr lang="en-US" baseline="0" dirty="0" smtClean="0"/>
              <a:t>he force exerted on body j by body i is exactly the inverse of the force exerted on body i by body j, we can cut the number of applications of </a:t>
            </a:r>
            <a:r>
              <a:rPr lang="en-US" baseline="0" dirty="0" err="1" smtClean="0"/>
              <a:t>calculate_force</a:t>
            </a:r>
            <a:r>
              <a:rPr lang="en-US" baseline="0" dirty="0" smtClean="0"/>
              <a:t>() in half by updating both bodies at once.  Since </a:t>
            </a:r>
            <a:r>
              <a:rPr lang="en-US" baseline="0" dirty="0" err="1" smtClean="0"/>
              <a:t>calculate_force</a:t>
            </a:r>
            <a:r>
              <a:rPr lang="en-US" baseline="0" dirty="0" smtClean="0"/>
              <a:t>() is the most expensive operation in the overall computation, the total work is divided almost in half.</a:t>
            </a:r>
            <a:endParaRPr lang="en-US" dirty="0"/>
          </a:p>
        </p:txBody>
      </p:sp>
      <p:sp>
        <p:nvSpPr>
          <p:cNvPr id="4" name="Slide Number Placeholder 3"/>
          <p:cNvSpPr>
            <a:spLocks noGrp="1"/>
          </p:cNvSpPr>
          <p:nvPr>
            <p:ph type="sldNum" sz="quarter" idx="10"/>
          </p:nvPr>
        </p:nvSpPr>
        <p:spPr/>
        <p:txBody>
          <a:bodyPr/>
          <a:lstStyle/>
          <a:p>
            <a:fld id="{635A70C5-7A6B-45AB-9545-D6E8671C240A}" type="slidenum">
              <a:rPr lang="en-US" smtClean="0"/>
              <a:t>27</a:t>
            </a:fld>
            <a:endParaRPr lang="en-US"/>
          </a:p>
        </p:txBody>
      </p:sp>
    </p:spTree>
    <p:extLst>
      <p:ext uri="{BB962C8B-B14F-4D97-AF65-F5344CB8AC3E}">
        <p14:creationId xmlns:p14="http://schemas.microsoft.com/office/powerpoint/2010/main" val="3198592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traversing only half of the n</a:t>
            </a:r>
            <a:r>
              <a:rPr lang="en-US" baseline="0" dirty="0" smtClean="0"/>
              <a:t> x n space.</a:t>
            </a:r>
          </a:p>
          <a:p>
            <a:r>
              <a:rPr lang="en-US" baseline="0" dirty="0" smtClean="0"/>
              <a:t>Note that, although the iteration space is 2-dimensional, the array of bodies is only one dimensional.</a:t>
            </a:r>
            <a:endParaRPr lang="en-US" dirty="0"/>
          </a:p>
        </p:txBody>
      </p:sp>
      <p:sp>
        <p:nvSpPr>
          <p:cNvPr id="4" name="Slide Number Placeholder 3"/>
          <p:cNvSpPr>
            <a:spLocks noGrp="1"/>
          </p:cNvSpPr>
          <p:nvPr>
            <p:ph type="sldNum" sz="quarter" idx="10"/>
          </p:nvPr>
        </p:nvSpPr>
        <p:spPr/>
        <p:txBody>
          <a:bodyPr/>
          <a:lstStyle/>
          <a:p>
            <a:fld id="{635A70C5-7A6B-45AB-9545-D6E8671C240A}" type="slidenum">
              <a:rPr lang="en-US" smtClean="0"/>
              <a:t>28</a:t>
            </a:fld>
            <a:endParaRPr lang="en-US"/>
          </a:p>
        </p:txBody>
      </p:sp>
    </p:spTree>
    <p:extLst>
      <p:ext uri="{BB962C8B-B14F-4D97-AF65-F5344CB8AC3E}">
        <p14:creationId xmlns:p14="http://schemas.microsoft.com/office/powerpoint/2010/main" val="760994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Parallelizing software</a:t>
            </a:r>
            <a:r>
              <a:rPr lang="en-US" baseline="0" dirty="0" smtClean="0"/>
              <a:t> effectively is a combination of science and art.</a:t>
            </a:r>
          </a:p>
          <a:p>
            <a:r>
              <a:rPr lang="en-US" baseline="0" dirty="0" smtClean="0"/>
              <a:t>I will try to explain the science and give you a taste of the art.</a:t>
            </a:r>
          </a:p>
          <a:p>
            <a:r>
              <a:rPr lang="en-US" baseline="0" dirty="0" smtClean="0"/>
              <a:t>We’ll discuss parallel-specific problems such as data races and serial problems that get worse with parallelism, such as cache thrashing.</a:t>
            </a:r>
          </a:p>
        </p:txBody>
      </p:sp>
      <p:sp>
        <p:nvSpPr>
          <p:cNvPr id="4" name="Slide Number Placeholder 3"/>
          <p:cNvSpPr>
            <a:spLocks noGrp="1"/>
          </p:cNvSpPr>
          <p:nvPr>
            <p:ph type="sldNum" sz="quarter" idx="10"/>
          </p:nvPr>
        </p:nvSpPr>
        <p:spPr/>
        <p:txBody>
          <a:bodyPr/>
          <a:lstStyle/>
          <a:p>
            <a:fld id="{635A70C5-7A6B-45AB-9545-D6E8671C240A}" type="slidenum">
              <a:rPr lang="en-US" smtClean="0"/>
              <a:t>2</a:t>
            </a:fld>
            <a:endParaRPr lang="en-US"/>
          </a:p>
        </p:txBody>
      </p:sp>
    </p:spTree>
    <p:extLst>
      <p:ext uri="{BB962C8B-B14F-4D97-AF65-F5344CB8AC3E}">
        <p14:creationId xmlns:p14="http://schemas.microsoft.com/office/powerpoint/2010/main" val="25705594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obvious parallelization of this computation is to parallelize the outer or both loops.</a:t>
            </a:r>
          </a:p>
          <a:p>
            <a:r>
              <a:rPr lang="en-US" dirty="0" smtClean="0"/>
              <a:t>Here, we parallelize</a:t>
            </a:r>
            <a:r>
              <a:rPr lang="en-US" baseline="0" dirty="0" smtClean="0"/>
              <a:t> the outer loop, which causes enough trouble, as we shall see.</a:t>
            </a:r>
            <a:endParaRPr lang="en-US" dirty="0"/>
          </a:p>
        </p:txBody>
      </p:sp>
      <p:sp>
        <p:nvSpPr>
          <p:cNvPr id="4" name="Slide Number Placeholder 3"/>
          <p:cNvSpPr>
            <a:spLocks noGrp="1"/>
          </p:cNvSpPr>
          <p:nvPr>
            <p:ph type="sldNum" sz="quarter" idx="10"/>
          </p:nvPr>
        </p:nvSpPr>
        <p:spPr/>
        <p:txBody>
          <a:bodyPr/>
          <a:lstStyle/>
          <a:p>
            <a:fld id="{635A70C5-7A6B-45AB-9545-D6E8671C240A}" type="slidenum">
              <a:rPr lang="en-US" smtClean="0"/>
              <a:t>29</a:t>
            </a:fld>
            <a:endParaRPr lang="en-US"/>
          </a:p>
        </p:txBody>
      </p:sp>
    </p:spTree>
    <p:extLst>
      <p:ext uri="{BB962C8B-B14F-4D97-AF65-F5344CB8AC3E}">
        <p14:creationId xmlns:p14="http://schemas.microsoft.com/office/powerpoint/2010/main" val="2616839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the star-counting problem, we are modifying n objects, not just one. </a:t>
            </a:r>
            <a:r>
              <a:rPr lang="en-US" baseline="0" dirty="0" smtClean="0"/>
              <a:t> We need to lock them individually, which causes problems with memory use.  </a:t>
            </a:r>
          </a:p>
          <a:p>
            <a:r>
              <a:rPr lang="en-US" baseline="0" dirty="0" smtClean="0"/>
              <a:t>Full mutexes may not be practical, but spin-locks might.</a:t>
            </a:r>
          </a:p>
          <a:p>
            <a:r>
              <a:rPr lang="en-US" baseline="0" dirty="0" smtClean="0"/>
              <a:t>There are a number of penalties to this approach as we shall see.</a:t>
            </a:r>
            <a:endParaRPr lang="en-US" dirty="0"/>
          </a:p>
        </p:txBody>
      </p:sp>
      <p:sp>
        <p:nvSpPr>
          <p:cNvPr id="4" name="Slide Number Placeholder 3"/>
          <p:cNvSpPr>
            <a:spLocks noGrp="1"/>
          </p:cNvSpPr>
          <p:nvPr>
            <p:ph type="sldNum" sz="quarter" idx="10"/>
          </p:nvPr>
        </p:nvSpPr>
        <p:spPr/>
        <p:txBody>
          <a:bodyPr/>
          <a:lstStyle/>
          <a:p>
            <a:fld id="{635A70C5-7A6B-45AB-9545-D6E8671C240A}" type="slidenum">
              <a:rPr lang="en-US" smtClean="0"/>
              <a:t>31</a:t>
            </a:fld>
            <a:endParaRPr lang="en-US"/>
          </a:p>
        </p:txBody>
      </p:sp>
    </p:spTree>
    <p:extLst>
      <p:ext uri="{BB962C8B-B14F-4D97-AF65-F5344CB8AC3E}">
        <p14:creationId xmlns:p14="http://schemas.microsoft.com/office/powerpoint/2010/main" val="1053985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“solution” uses less memory at the cost of extra complexity.</a:t>
            </a:r>
          </a:p>
          <a:p>
            <a:r>
              <a:rPr lang="en-US" dirty="0" smtClean="0"/>
              <a:t>Both solutions suffer from sever cache Ping-Pong effects,</a:t>
            </a:r>
            <a:r>
              <a:rPr lang="en-US" baseline="0" dirty="0" smtClean="0"/>
              <a:t> but the problems don’t stop here.</a:t>
            </a:r>
            <a:endParaRPr lang="en-US" dirty="0"/>
          </a:p>
        </p:txBody>
      </p:sp>
      <p:sp>
        <p:nvSpPr>
          <p:cNvPr id="4" name="Slide Number Placeholder 3"/>
          <p:cNvSpPr>
            <a:spLocks noGrp="1"/>
          </p:cNvSpPr>
          <p:nvPr>
            <p:ph type="sldNum" sz="quarter" idx="10"/>
          </p:nvPr>
        </p:nvSpPr>
        <p:spPr/>
        <p:txBody>
          <a:bodyPr/>
          <a:lstStyle/>
          <a:p>
            <a:fld id="{635A70C5-7A6B-45AB-9545-D6E8671C240A}" type="slidenum">
              <a:rPr lang="en-US" smtClean="0"/>
              <a:t>32</a:t>
            </a:fld>
            <a:endParaRPr lang="en-US"/>
          </a:p>
        </p:txBody>
      </p:sp>
    </p:spTree>
    <p:extLst>
      <p:ext uri="{BB962C8B-B14F-4D97-AF65-F5344CB8AC3E}">
        <p14:creationId xmlns:p14="http://schemas.microsoft.com/office/powerpoint/2010/main" val="1817477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might work, but contention on the atomics becomes a problem at high core</a:t>
            </a:r>
            <a:r>
              <a:rPr lang="en-US" baseline="0" dirty="0" smtClean="0"/>
              <a:t> counts.</a:t>
            </a:r>
          </a:p>
          <a:p>
            <a:r>
              <a:rPr lang="en-US" baseline="0" dirty="0" smtClean="0"/>
              <a:t>It takes advantage of the fact that </a:t>
            </a:r>
            <a:r>
              <a:rPr lang="en-US" baseline="0" dirty="0" err="1" smtClean="0"/>
              <a:t>xf</a:t>
            </a:r>
            <a:r>
              <a:rPr lang="en-US" baseline="0" dirty="0" smtClean="0"/>
              <a:t> and </a:t>
            </a:r>
            <a:r>
              <a:rPr lang="en-US" baseline="0" dirty="0" err="1" smtClean="0"/>
              <a:t>yf</a:t>
            </a:r>
            <a:r>
              <a:rPr lang="en-US" baseline="0" dirty="0" smtClean="0"/>
              <a:t> can be modified independently, not an option for many other problems.</a:t>
            </a:r>
          </a:p>
        </p:txBody>
      </p:sp>
      <p:sp>
        <p:nvSpPr>
          <p:cNvPr id="4" name="Slide Number Placeholder 3"/>
          <p:cNvSpPr>
            <a:spLocks noGrp="1"/>
          </p:cNvSpPr>
          <p:nvPr>
            <p:ph type="sldNum" sz="quarter" idx="10"/>
          </p:nvPr>
        </p:nvSpPr>
        <p:spPr/>
        <p:txBody>
          <a:bodyPr/>
          <a:lstStyle/>
          <a:p>
            <a:fld id="{635A70C5-7A6B-45AB-9545-D6E8671C240A}" type="slidenum">
              <a:rPr lang="en-US" smtClean="0"/>
              <a:t>33</a:t>
            </a:fld>
            <a:endParaRPr lang="en-US"/>
          </a:p>
        </p:txBody>
      </p:sp>
    </p:spTree>
    <p:extLst>
      <p:ext uri="{BB962C8B-B14F-4D97-AF65-F5344CB8AC3E}">
        <p14:creationId xmlns:p14="http://schemas.microsoft.com/office/powerpoint/2010/main" val="3061615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fix the race by reverting to the non-triangular</a:t>
            </a:r>
            <a:r>
              <a:rPr lang="en-US" baseline="0" dirty="0" smtClean="0"/>
              <a:t> algorithm.</a:t>
            </a:r>
          </a:p>
          <a:p>
            <a:r>
              <a:rPr lang="en-US" baseline="0" dirty="0" smtClean="0"/>
              <a:t>Since each body is updated only in one iteration of the outer loop, the race is gone.</a:t>
            </a:r>
          </a:p>
          <a:p>
            <a:r>
              <a:rPr lang="en-US" baseline="0" dirty="0" smtClean="0"/>
              <a:t>The larger the core-count, the better this approach: higher core counts make cache Ping-Pong worse and make speedup of this approach better.</a:t>
            </a:r>
          </a:p>
          <a:p>
            <a:r>
              <a:rPr lang="en-US" baseline="0" dirty="0" smtClean="0"/>
              <a:t>Which is better, atomics or doubled work?  Measure it!</a:t>
            </a:r>
          </a:p>
          <a:p>
            <a:r>
              <a:rPr lang="en-US" baseline="0" dirty="0" smtClean="0"/>
              <a:t>But we’re not done yet.  We can have our cake and eat it, too!</a:t>
            </a:r>
            <a:endParaRPr lang="en-US" dirty="0"/>
          </a:p>
        </p:txBody>
      </p:sp>
      <p:sp>
        <p:nvSpPr>
          <p:cNvPr id="4" name="Slide Number Placeholder 3"/>
          <p:cNvSpPr>
            <a:spLocks noGrp="1"/>
          </p:cNvSpPr>
          <p:nvPr>
            <p:ph type="sldNum" sz="quarter" idx="10"/>
          </p:nvPr>
        </p:nvSpPr>
        <p:spPr/>
        <p:txBody>
          <a:bodyPr/>
          <a:lstStyle/>
          <a:p>
            <a:fld id="{635A70C5-7A6B-45AB-9545-D6E8671C240A}" type="slidenum">
              <a:rPr lang="en-US" smtClean="0"/>
              <a:t>34</a:t>
            </a:fld>
            <a:endParaRPr lang="en-US"/>
          </a:p>
        </p:txBody>
      </p:sp>
    </p:spTree>
    <p:extLst>
      <p:ext uri="{BB962C8B-B14F-4D97-AF65-F5344CB8AC3E}">
        <p14:creationId xmlns:p14="http://schemas.microsoft.com/office/powerpoint/2010/main" val="373406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contains significant animation.</a:t>
            </a:r>
            <a:r>
              <a:rPr lang="en-US" baseline="0" dirty="0" smtClean="0"/>
              <a:t>  Best viewed in presentation mode.</a:t>
            </a:r>
          </a:p>
          <a:p>
            <a:r>
              <a:rPr lang="en-US" baseline="0" dirty="0" smtClean="0"/>
              <a:t>As we traverse the array of bodies, we fill up the cache.</a:t>
            </a:r>
          </a:p>
          <a:p>
            <a:r>
              <a:rPr lang="en-US" baseline="0" dirty="0" smtClean="0"/>
              <a:t>When the cache is full, an old value must be evicted.</a:t>
            </a:r>
          </a:p>
          <a:p>
            <a:r>
              <a:rPr lang="en-US" baseline="0" dirty="0" smtClean="0"/>
              <a:t>When we need the old value again, we must fetch it from main memory.</a:t>
            </a:r>
          </a:p>
          <a:p>
            <a:r>
              <a:rPr lang="en-US" baseline="0" dirty="0" smtClean="0"/>
              <a:t>This would be a problem even in a serial program, but the a multicore program saturates the memory bus even worse!</a:t>
            </a:r>
            <a:endParaRPr lang="en-US" dirty="0"/>
          </a:p>
        </p:txBody>
      </p:sp>
      <p:sp>
        <p:nvSpPr>
          <p:cNvPr id="4" name="Slide Number Placeholder 3"/>
          <p:cNvSpPr>
            <a:spLocks noGrp="1"/>
          </p:cNvSpPr>
          <p:nvPr>
            <p:ph type="sldNum" sz="quarter" idx="10"/>
          </p:nvPr>
        </p:nvSpPr>
        <p:spPr/>
        <p:txBody>
          <a:bodyPr/>
          <a:lstStyle/>
          <a:p>
            <a:fld id="{635A70C5-7A6B-45AB-9545-D6E8671C240A}" type="slidenum">
              <a:rPr lang="en-US" smtClean="0"/>
              <a:t>36</a:t>
            </a:fld>
            <a:endParaRPr lang="en-US"/>
          </a:p>
        </p:txBody>
      </p:sp>
    </p:spTree>
    <p:extLst>
      <p:ext uri="{BB962C8B-B14F-4D97-AF65-F5344CB8AC3E}">
        <p14:creationId xmlns:p14="http://schemas.microsoft.com/office/powerpoint/2010/main" val="1816639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cache miss causes</a:t>
            </a:r>
            <a:r>
              <a:rPr lang="en-US" baseline="0" dirty="0" smtClean="0"/>
              <a:t> the core to contend with other cores for use of the memory subsystem.</a:t>
            </a:r>
            <a:endParaRPr lang="en-US" dirty="0"/>
          </a:p>
        </p:txBody>
      </p:sp>
      <p:sp>
        <p:nvSpPr>
          <p:cNvPr id="4" name="Slide Number Placeholder 3"/>
          <p:cNvSpPr>
            <a:spLocks noGrp="1"/>
          </p:cNvSpPr>
          <p:nvPr>
            <p:ph type="sldNum" sz="quarter" idx="10"/>
          </p:nvPr>
        </p:nvSpPr>
        <p:spPr/>
        <p:txBody>
          <a:bodyPr/>
          <a:lstStyle/>
          <a:p>
            <a:fld id="{635A70C5-7A6B-45AB-9545-D6E8671C240A}" type="slidenum">
              <a:rPr lang="en-US" smtClean="0"/>
              <a:t>37</a:t>
            </a:fld>
            <a:endParaRPr lang="en-US"/>
          </a:p>
        </p:txBody>
      </p:sp>
    </p:spTree>
    <p:extLst>
      <p:ext uri="{BB962C8B-B14F-4D97-AF65-F5344CB8AC3E}">
        <p14:creationId xmlns:p14="http://schemas.microsoft.com/office/powerpoint/2010/main" val="3659201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2-D traversals where data is re-used often, cache locality can be improved by tiling.</a:t>
            </a:r>
          </a:p>
          <a:p>
            <a:r>
              <a:rPr lang="en-US" baseline="0" dirty="0" smtClean="0"/>
              <a:t>Such is the case for the star-counting problem described earlier.</a:t>
            </a:r>
          </a:p>
          <a:p>
            <a:r>
              <a:rPr lang="en-US" baseline="0" dirty="0" smtClean="0"/>
              <a:t>Each tile can be processed independently, in parallel.</a:t>
            </a:r>
            <a:endParaRPr lang="en-US" dirty="0"/>
          </a:p>
        </p:txBody>
      </p:sp>
      <p:sp>
        <p:nvSpPr>
          <p:cNvPr id="4" name="Slide Number Placeholder 3"/>
          <p:cNvSpPr>
            <a:spLocks noGrp="1"/>
          </p:cNvSpPr>
          <p:nvPr>
            <p:ph type="sldNum" sz="quarter" idx="10"/>
          </p:nvPr>
        </p:nvSpPr>
        <p:spPr/>
        <p:txBody>
          <a:bodyPr/>
          <a:lstStyle/>
          <a:p>
            <a:fld id="{635A70C5-7A6B-45AB-9545-D6E8671C240A}" type="slidenum">
              <a:rPr lang="en-US" smtClean="0"/>
              <a:t>38</a:t>
            </a:fld>
            <a:endParaRPr lang="en-US"/>
          </a:p>
        </p:txBody>
      </p:sp>
    </p:spTree>
    <p:extLst>
      <p:ext uri="{BB962C8B-B14F-4D97-AF65-F5344CB8AC3E}">
        <p14:creationId xmlns:p14="http://schemas.microsoft.com/office/powerpoint/2010/main" val="2477644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avoid</a:t>
            </a:r>
            <a:r>
              <a:rPr lang="en-US" baseline="0" dirty="0" smtClean="0"/>
              <a:t> races, tiles in the same column cannot be processed in parallel.</a:t>
            </a:r>
          </a:p>
          <a:p>
            <a:r>
              <a:rPr lang="en-US" baseline="0" dirty="0" smtClean="0"/>
              <a:t>We can process each column in parallel with other columns, but that might not yield enough parallelism on many-core machines.</a:t>
            </a:r>
          </a:p>
        </p:txBody>
      </p:sp>
      <p:sp>
        <p:nvSpPr>
          <p:cNvPr id="4" name="Slide Number Placeholder 3"/>
          <p:cNvSpPr>
            <a:spLocks noGrp="1"/>
          </p:cNvSpPr>
          <p:nvPr>
            <p:ph type="sldNum" sz="quarter" idx="10"/>
          </p:nvPr>
        </p:nvSpPr>
        <p:spPr/>
        <p:txBody>
          <a:bodyPr/>
          <a:lstStyle/>
          <a:p>
            <a:fld id="{635A70C5-7A6B-45AB-9545-D6E8671C240A}" type="slidenum">
              <a:rPr lang="en-US" smtClean="0"/>
              <a:t>39</a:t>
            </a:fld>
            <a:endParaRPr lang="en-US"/>
          </a:p>
        </p:txBody>
      </p:sp>
    </p:spTree>
    <p:extLst>
      <p:ext uri="{BB962C8B-B14F-4D97-AF65-F5344CB8AC3E}">
        <p14:creationId xmlns:p14="http://schemas.microsoft.com/office/powerpoint/2010/main" val="31322789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5A70C5-7A6B-45AB-9545-D6E8671C240A}" type="slidenum">
              <a:rPr lang="en-US" smtClean="0"/>
              <a:t>40</a:t>
            </a:fld>
            <a:endParaRPr lang="en-US"/>
          </a:p>
        </p:txBody>
      </p:sp>
    </p:spTree>
    <p:extLst>
      <p:ext uri="{BB962C8B-B14F-4D97-AF65-F5344CB8AC3E}">
        <p14:creationId xmlns:p14="http://schemas.microsoft.com/office/powerpoint/2010/main" val="2004012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execution DAG for a hypothetical program.</a:t>
            </a:r>
          </a:p>
          <a:p>
            <a:r>
              <a:rPr lang="en-US" dirty="0" smtClean="0"/>
              <a:t>Each bubble represents a task within</a:t>
            </a:r>
            <a:r>
              <a:rPr lang="en-US" baseline="0" dirty="0" smtClean="0"/>
              <a:t> a the program.</a:t>
            </a:r>
          </a:p>
          <a:p>
            <a:r>
              <a:rPr lang="en-US" baseline="0" dirty="0" smtClean="0"/>
              <a:t>Edges represent control flow.</a:t>
            </a:r>
          </a:p>
          <a:p>
            <a:r>
              <a:rPr lang="en-US" baseline="0" dirty="0" smtClean="0"/>
              <a:t>These properties exist in an algorithm whether or not they are actually exploited for parallel execution.</a:t>
            </a:r>
            <a:endParaRPr lang="en-US" dirty="0"/>
          </a:p>
        </p:txBody>
      </p:sp>
      <p:sp>
        <p:nvSpPr>
          <p:cNvPr id="4" name="Slide Number Placeholder 3"/>
          <p:cNvSpPr>
            <a:spLocks noGrp="1"/>
          </p:cNvSpPr>
          <p:nvPr>
            <p:ph type="sldNum" sz="quarter" idx="10"/>
          </p:nvPr>
        </p:nvSpPr>
        <p:spPr/>
        <p:txBody>
          <a:bodyPr/>
          <a:lstStyle/>
          <a:p>
            <a:fld id="{635A70C5-7A6B-45AB-9545-D6E8671C240A}" type="slidenum">
              <a:rPr lang="en-US" smtClean="0"/>
              <a:t>5</a:t>
            </a:fld>
            <a:endParaRPr lang="en-US"/>
          </a:p>
        </p:txBody>
      </p:sp>
    </p:spTree>
    <p:extLst>
      <p:ext uri="{BB962C8B-B14F-4D97-AF65-F5344CB8AC3E}">
        <p14:creationId xmlns:p14="http://schemas.microsoft.com/office/powerpoint/2010/main" val="3008187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 </a:t>
            </a:r>
            <a:r>
              <a:rPr lang="en-US" dirty="0" err="1" smtClean="0"/>
              <a:t>rectanles</a:t>
            </a:r>
            <a:r>
              <a:rPr lang="en-US" dirty="0" smtClean="0"/>
              <a:t> in the upper-right</a:t>
            </a:r>
            <a:r>
              <a:rPr lang="en-US" baseline="0" dirty="0" smtClean="0"/>
              <a:t> quadrant of the iteration space have the quality that the i range is disjoint from the j range.</a:t>
            </a:r>
          </a:p>
          <a:p>
            <a:r>
              <a:rPr lang="en-US" baseline="0" dirty="0" smtClean="0"/>
              <a:t>As we </a:t>
            </a:r>
            <a:r>
              <a:rPr lang="en-US" baseline="0" dirty="0" err="1" smtClean="0"/>
              <a:t>recurse</a:t>
            </a:r>
            <a:r>
              <a:rPr lang="en-US" baseline="0" dirty="0" smtClean="0"/>
              <a:t> down, we eventually get to a point where the entire rectangle or triangle fits in cache.</a:t>
            </a:r>
          </a:p>
          <a:p>
            <a:r>
              <a:rPr lang="en-US" baseline="0" dirty="0" smtClean="0"/>
              <a:t>Note that we don’t need to know the cache size – cache oblivious!</a:t>
            </a:r>
            <a:endParaRPr lang="en-US" dirty="0"/>
          </a:p>
        </p:txBody>
      </p:sp>
      <p:sp>
        <p:nvSpPr>
          <p:cNvPr id="4" name="Slide Number Placeholder 3"/>
          <p:cNvSpPr>
            <a:spLocks noGrp="1"/>
          </p:cNvSpPr>
          <p:nvPr>
            <p:ph type="sldNum" sz="quarter" idx="10"/>
          </p:nvPr>
        </p:nvSpPr>
        <p:spPr/>
        <p:txBody>
          <a:bodyPr/>
          <a:lstStyle/>
          <a:p>
            <a:fld id="{635A70C5-7A6B-45AB-9545-D6E8671C240A}" type="slidenum">
              <a:rPr lang="en-US" smtClean="0"/>
              <a:t>41</a:t>
            </a:fld>
            <a:endParaRPr lang="en-US"/>
          </a:p>
        </p:txBody>
      </p:sp>
    </p:spTree>
    <p:extLst>
      <p:ext uri="{BB962C8B-B14F-4D97-AF65-F5344CB8AC3E}">
        <p14:creationId xmlns:p14="http://schemas.microsoft.com/office/powerpoint/2010/main" val="27544537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Near</a:t>
            </a:r>
            <a:r>
              <a:rPr lang="en-US" baseline="0" dirty="0" smtClean="0"/>
              <a:t> the leaves of a recursion, the overhead of recursion and of spawns puts a drag on performance.</a:t>
            </a:r>
          </a:p>
          <a:p>
            <a:r>
              <a:rPr lang="en-US" baseline="0" dirty="0" smtClean="0"/>
              <a:t>Spawns are cheap, but they are not free.</a:t>
            </a:r>
          </a:p>
          <a:p>
            <a:r>
              <a:rPr lang="en-US" baseline="0" dirty="0" smtClean="0"/>
              <a:t>By doing the last few iterations serially, using loops instead of recursion, this overhead is avoided.</a:t>
            </a:r>
            <a:endParaRPr lang="en-US" dirty="0"/>
          </a:p>
        </p:txBody>
      </p:sp>
      <p:sp>
        <p:nvSpPr>
          <p:cNvPr id="4" name="Slide Number Placeholder 3"/>
          <p:cNvSpPr>
            <a:spLocks noGrp="1"/>
          </p:cNvSpPr>
          <p:nvPr>
            <p:ph type="sldNum" sz="quarter" idx="10"/>
          </p:nvPr>
        </p:nvSpPr>
        <p:spPr/>
        <p:txBody>
          <a:bodyPr/>
          <a:lstStyle/>
          <a:p>
            <a:fld id="{635A70C5-7A6B-45AB-9545-D6E8671C240A}" type="slidenum">
              <a:rPr lang="en-US" smtClean="0"/>
              <a:t>44</a:t>
            </a:fld>
            <a:endParaRPr lang="en-US"/>
          </a:p>
        </p:txBody>
      </p:sp>
    </p:spTree>
    <p:extLst>
      <p:ext uri="{BB962C8B-B14F-4D97-AF65-F5344CB8AC3E}">
        <p14:creationId xmlns:p14="http://schemas.microsoft.com/office/powerpoint/2010/main" val="2642981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Cilk Plus is an extension to C and C++.  The fork-join parallelism</a:t>
            </a:r>
            <a:r>
              <a:rPr lang="en-US" baseline="0" dirty="0" smtClean="0"/>
              <a:t> in Cilk Plus comes from Cilk, a C extension developed at MIT 20+ years ago.</a:t>
            </a:r>
          </a:p>
          <a:p>
            <a:r>
              <a:rPr lang="en-US" baseline="0" dirty="0" smtClean="0"/>
              <a:t>It has only a few constructs, is easy to understand, and is efficient.</a:t>
            </a:r>
          </a:p>
          <a:p>
            <a:r>
              <a:rPr lang="en-US" baseline="0" dirty="0" smtClean="0"/>
              <a:t>It is available in gcc, the Intel compiler, and a branch of clang.</a:t>
            </a:r>
          </a:p>
          <a:p>
            <a:r>
              <a:rPr lang="en-US" baseline="0" dirty="0" smtClean="0"/>
              <a:t>I will be using Cilk syntax throughout this talk to illustrate parallel programming.</a:t>
            </a:r>
          </a:p>
          <a:p>
            <a:r>
              <a:rPr lang="en-US" baseline="0" dirty="0" smtClean="0"/>
              <a:t>The principles also apply to other parallel frameworks such as TBB, PPL, or OpenMP.</a:t>
            </a:r>
          </a:p>
          <a:p>
            <a:r>
              <a:rPr lang="en-US" baseline="0" dirty="0" smtClean="0"/>
              <a:t>When a function is spawned, the runtime system is allowed to continue without waiting.</a:t>
            </a:r>
          </a:p>
          <a:p>
            <a:r>
              <a:rPr lang="en-US" baseline="0" dirty="0" smtClean="0"/>
              <a:t>We say </a:t>
            </a:r>
            <a:r>
              <a:rPr lang="en-US" i="1" baseline="0" dirty="0" smtClean="0"/>
              <a:t>allowed to</a:t>
            </a:r>
            <a:r>
              <a:rPr lang="en-US" i="0" baseline="0" dirty="0" smtClean="0"/>
              <a:t> because whether or not there is any concurrent execution depends on available compute resources.</a:t>
            </a:r>
          </a:p>
          <a:p>
            <a:r>
              <a:rPr lang="en-US" i="0" baseline="0" dirty="0" smtClean="0"/>
              <a:t>A cilk_spawn or cilk_for does not force the runtime system to create new threads or oversubscribe the system.</a:t>
            </a:r>
          </a:p>
          <a:p>
            <a:r>
              <a:rPr lang="en-US" i="0" baseline="0" dirty="0" smtClean="0"/>
              <a:t>It is therefore acceptable (and encouraged) to spawn more tasks than there are CPUs to execute them.</a:t>
            </a:r>
          </a:p>
          <a:p>
            <a:r>
              <a:rPr lang="en-US" i="0" baseline="0" dirty="0" smtClean="0"/>
              <a:t>Expressing a lot of parallelism enables runtime library to load-balance and allows the program to scale up or down to more or fewer CPUs.</a:t>
            </a:r>
          </a:p>
        </p:txBody>
      </p:sp>
      <p:sp>
        <p:nvSpPr>
          <p:cNvPr id="4" name="Slide Number Placeholder 3"/>
          <p:cNvSpPr>
            <a:spLocks noGrp="1"/>
          </p:cNvSpPr>
          <p:nvPr>
            <p:ph type="sldNum" sz="quarter" idx="10"/>
          </p:nvPr>
        </p:nvSpPr>
        <p:spPr/>
        <p:txBody>
          <a:bodyPr/>
          <a:lstStyle/>
          <a:p>
            <a:fld id="{635A70C5-7A6B-45AB-9545-D6E8671C240A}" type="slidenum">
              <a:rPr lang="en-US" smtClean="0"/>
              <a:t>6</a:t>
            </a:fld>
            <a:endParaRPr lang="en-US"/>
          </a:p>
        </p:txBody>
      </p:sp>
    </p:spTree>
    <p:extLst>
      <p:ext uri="{BB962C8B-B14F-4D97-AF65-F5344CB8AC3E}">
        <p14:creationId xmlns:p14="http://schemas.microsoft.com/office/powerpoint/2010/main" val="1247167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a:t>
            </a:r>
            <a:r>
              <a:rPr lang="en-US" baseline="0" dirty="0" smtClean="0"/>
              <a:t> processing is a classic use of parallelism.  Problems like this are often called “embarrassingly parallel,” a term that belies the actual complexity of this problem for the newbie.</a:t>
            </a:r>
          </a:p>
        </p:txBody>
      </p:sp>
      <p:sp>
        <p:nvSpPr>
          <p:cNvPr id="4" name="Slide Number Placeholder 3"/>
          <p:cNvSpPr>
            <a:spLocks noGrp="1"/>
          </p:cNvSpPr>
          <p:nvPr>
            <p:ph type="sldNum" sz="quarter" idx="10"/>
          </p:nvPr>
        </p:nvSpPr>
        <p:spPr/>
        <p:txBody>
          <a:bodyPr/>
          <a:lstStyle/>
          <a:p>
            <a:fld id="{635A70C5-7A6B-45AB-9545-D6E8671C240A}" type="slidenum">
              <a:rPr lang="en-US" smtClean="0"/>
              <a:t>8</a:t>
            </a:fld>
            <a:endParaRPr lang="en-US"/>
          </a:p>
        </p:txBody>
      </p:sp>
    </p:spTree>
    <p:extLst>
      <p:ext uri="{BB962C8B-B14F-4D97-AF65-F5344CB8AC3E}">
        <p14:creationId xmlns:p14="http://schemas.microsoft.com/office/powerpoint/2010/main" val="2307934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results of the computation in one iteration of the loop are not needed in subsequent iterations, then the</a:t>
            </a:r>
            <a:r>
              <a:rPr lang="en-US" baseline="0" dirty="0" smtClean="0"/>
              <a:t> iterations are logically in parallel with one another.</a:t>
            </a:r>
            <a:endParaRPr lang="en-US" dirty="0"/>
          </a:p>
        </p:txBody>
      </p:sp>
      <p:sp>
        <p:nvSpPr>
          <p:cNvPr id="4" name="Slide Number Placeholder 3"/>
          <p:cNvSpPr>
            <a:spLocks noGrp="1"/>
          </p:cNvSpPr>
          <p:nvPr>
            <p:ph type="sldNum" sz="quarter" idx="10"/>
          </p:nvPr>
        </p:nvSpPr>
        <p:spPr/>
        <p:txBody>
          <a:bodyPr/>
          <a:lstStyle/>
          <a:p>
            <a:fld id="{635A70C5-7A6B-45AB-9545-D6E8671C240A}" type="slidenum">
              <a:rPr lang="en-US" smtClean="0"/>
              <a:t>10</a:t>
            </a:fld>
            <a:endParaRPr lang="en-US"/>
          </a:p>
        </p:txBody>
      </p:sp>
    </p:spTree>
    <p:extLst>
      <p:ext uri="{BB962C8B-B14F-4D97-AF65-F5344CB8AC3E}">
        <p14:creationId xmlns:p14="http://schemas.microsoft.com/office/powerpoint/2010/main" val="3306083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Increment is a read-modify-write</a:t>
            </a:r>
            <a:r>
              <a:rPr lang="en-US" baseline="0" dirty="0" smtClean="0"/>
              <a:t> operation and is therefore dependent on the previous value of count.</a:t>
            </a:r>
          </a:p>
          <a:p>
            <a:r>
              <a:rPr lang="en-US" baseline="0" dirty="0" smtClean="0"/>
              <a:t>However, the running count is not used within loop – only the final value counts.</a:t>
            </a:r>
          </a:p>
          <a:p>
            <a:r>
              <a:rPr lang="en-US" baseline="0" dirty="0" smtClean="0"/>
              <a:t>This gives us several options for mitigating the race.</a:t>
            </a:r>
            <a:endParaRPr lang="en-US" dirty="0"/>
          </a:p>
        </p:txBody>
      </p:sp>
      <p:sp>
        <p:nvSpPr>
          <p:cNvPr id="4" name="Slide Number Placeholder 3"/>
          <p:cNvSpPr>
            <a:spLocks noGrp="1"/>
          </p:cNvSpPr>
          <p:nvPr>
            <p:ph type="sldNum" sz="quarter" idx="10"/>
          </p:nvPr>
        </p:nvSpPr>
        <p:spPr/>
        <p:txBody>
          <a:bodyPr/>
          <a:lstStyle/>
          <a:p>
            <a:fld id="{635A70C5-7A6B-45AB-9545-D6E8671C240A}" type="slidenum">
              <a:rPr lang="en-US" smtClean="0"/>
              <a:t>11</a:t>
            </a:fld>
            <a:endParaRPr lang="en-US"/>
          </a:p>
        </p:txBody>
      </p:sp>
    </p:spTree>
    <p:extLst>
      <p:ext uri="{BB962C8B-B14F-4D97-AF65-F5344CB8AC3E}">
        <p14:creationId xmlns:p14="http://schemas.microsoft.com/office/powerpoint/2010/main" val="1536546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use of an atomic counter will solve the correctness problem.</a:t>
            </a:r>
          </a:p>
          <a:p>
            <a:r>
              <a:rPr lang="en-US" baseline="0" dirty="0" smtClean="0"/>
              <a:t>The value of count within any iteration is not the same as in the serial program, but the final result is the same.</a:t>
            </a:r>
          </a:p>
          <a:p>
            <a:r>
              <a:rPr lang="en-US" baseline="0" dirty="0" smtClean="0"/>
              <a:t>Unfortunately, sharing a memory location between cores requires expensive memory barriers and inter-core communication.</a:t>
            </a:r>
            <a:endParaRPr lang="en-US" dirty="0"/>
          </a:p>
        </p:txBody>
      </p:sp>
      <p:sp>
        <p:nvSpPr>
          <p:cNvPr id="4" name="Slide Number Placeholder 3"/>
          <p:cNvSpPr>
            <a:spLocks noGrp="1"/>
          </p:cNvSpPr>
          <p:nvPr>
            <p:ph type="sldNum" sz="quarter" idx="10"/>
          </p:nvPr>
        </p:nvSpPr>
        <p:spPr/>
        <p:txBody>
          <a:bodyPr/>
          <a:lstStyle/>
          <a:p>
            <a:fld id="{635A70C5-7A6B-45AB-9545-D6E8671C240A}" type="slidenum">
              <a:rPr lang="en-US" smtClean="0"/>
              <a:t>12</a:t>
            </a:fld>
            <a:endParaRPr lang="en-US"/>
          </a:p>
        </p:txBody>
      </p:sp>
    </p:spTree>
    <p:extLst>
      <p:ext uri="{BB962C8B-B14F-4D97-AF65-F5344CB8AC3E}">
        <p14:creationId xmlns:p14="http://schemas.microsoft.com/office/powerpoint/2010/main" val="3580990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a:t>
            </a:r>
            <a:r>
              <a:rPr lang="en-US" baseline="0" dirty="0" smtClean="0"/>
              <a:t> one core at a time can have a specific cache line in modifiable state.</a:t>
            </a:r>
            <a:endParaRPr lang="en-US" dirty="0" smtClean="0"/>
          </a:p>
          <a:p>
            <a:r>
              <a:rPr lang="en-US" dirty="0" smtClean="0"/>
              <a:t>Sharing an atomic</a:t>
            </a:r>
            <a:r>
              <a:rPr lang="en-US" baseline="0" dirty="0" smtClean="0"/>
              <a:t> variable across cores leads to lots of inter-core communication and read-latency.</a:t>
            </a:r>
          </a:p>
          <a:p>
            <a:r>
              <a:rPr lang="en-US" baseline="0" dirty="0" smtClean="0"/>
              <a:t>The overhead is worst when the CPUs are on different sockets.</a:t>
            </a:r>
            <a:endParaRPr lang="en-US" dirty="0"/>
          </a:p>
        </p:txBody>
      </p:sp>
      <p:sp>
        <p:nvSpPr>
          <p:cNvPr id="4" name="Slide Number Placeholder 3"/>
          <p:cNvSpPr>
            <a:spLocks noGrp="1"/>
          </p:cNvSpPr>
          <p:nvPr>
            <p:ph type="sldNum" sz="quarter" idx="10"/>
          </p:nvPr>
        </p:nvSpPr>
        <p:spPr/>
        <p:txBody>
          <a:bodyPr/>
          <a:lstStyle/>
          <a:p>
            <a:fld id="{635A70C5-7A6B-45AB-9545-D6E8671C240A}" type="slidenum">
              <a:rPr lang="en-US" smtClean="0"/>
              <a:t>13</a:t>
            </a:fld>
            <a:endParaRPr lang="en-US"/>
          </a:p>
        </p:txBody>
      </p:sp>
    </p:spTree>
    <p:extLst>
      <p:ext uri="{BB962C8B-B14F-4D97-AF65-F5344CB8AC3E}">
        <p14:creationId xmlns:p14="http://schemas.microsoft.com/office/powerpoint/2010/main" val="3095949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Pablo Halpern, 2014  (CC BY 4.0)</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38553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Pablo Halpern, 2014  (CC BY 4.0)</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5874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Pablo Halpern, 2014  (CC BY 4.0)</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0856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Pablo Halpern, 2014  (CC BY 4.0)</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5380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Pablo Halpern, 2014  (CC BY 4.0)</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67219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Pablo Halpern, 2014  (CC BY 4.0)</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11024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Pablo Halpern, 2014  (CC BY 4.0)</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1979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Pablo Halpern, 2014  (CC BY 4.0)</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4262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Pablo Halpern, 2014  (CC BY 4.0)</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670458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Pablo Halpern, 2014  (CC BY 4.0)</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03537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Pablo Halpern, 2014  (CC BY 4.0)</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751645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smtClean="0"/>
              <a:t>Pablo Halpern, 2014  (CC BY 4.0)</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036964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Pablo Halpern, 2014  (CC BY 4.0)</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471785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096603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Pablo Halpern, 2014  (CC BY 4.0)</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055647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Pablo Halpern, 2014  (CC BY 4.0)</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02497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361612" y="6415142"/>
            <a:ext cx="1146283" cy="370396"/>
          </a:xfrm>
          <a:prstGeom prst="rect">
            <a:avLst/>
          </a:prstGeom>
        </p:spPr>
        <p:txBody>
          <a:bodyPr vert="horz" lIns="91440" tIns="45720" rIns="91440" bIns="45720" rtlCol="0" anchor="ctr"/>
          <a:lstStyle>
            <a:lvl1pPr algn="r">
              <a:defRPr sz="11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2589212" y="6420513"/>
            <a:ext cx="7619999"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smtClean="0"/>
              <a:t>Pablo Halpern, 2014  (CC BY 4.0)</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3386713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iming>
    <p:tnLst>
      <p:par>
        <p:cTn id="1" dur="indefinite" restart="never" nodeType="tmRoot"/>
      </p:par>
    </p:tnLst>
  </p:timing>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ablo.g.halpern@inte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software.intel.com/en-us/articles/a-cute-technique-for-avoiding-certain-race-conditions"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Decomposing a </a:t>
            </a:r>
            <a:r>
              <a:rPr lang="en-US" dirty="0" smtClean="0"/>
              <a:t>Problem </a:t>
            </a:r>
            <a:r>
              <a:rPr lang="en-US" dirty="0"/>
              <a:t>for </a:t>
            </a:r>
            <a:r>
              <a:rPr lang="en-US" dirty="0" smtClean="0"/>
              <a:t>Parallel Execution</a:t>
            </a:r>
            <a:endParaRPr lang="en-US" dirty="0"/>
          </a:p>
        </p:txBody>
      </p:sp>
      <p:sp>
        <p:nvSpPr>
          <p:cNvPr id="3" name="Subtitle 2"/>
          <p:cNvSpPr>
            <a:spLocks noGrp="1"/>
          </p:cNvSpPr>
          <p:nvPr>
            <p:ph type="subTitle" idx="1"/>
          </p:nvPr>
        </p:nvSpPr>
        <p:spPr/>
        <p:txBody>
          <a:bodyPr>
            <a:normAutofit fontScale="62500" lnSpcReduction="20000"/>
          </a:bodyPr>
          <a:lstStyle/>
          <a:p>
            <a:r>
              <a:rPr lang="en-US" cap="none" dirty="0"/>
              <a:t>Pablo Halpern </a:t>
            </a:r>
            <a:r>
              <a:rPr lang="en-US" cap="none" dirty="0" smtClean="0"/>
              <a:t>&lt;</a:t>
            </a:r>
            <a:r>
              <a:rPr lang="en-US" cap="none" dirty="0" smtClean="0">
                <a:hlinkClick r:id="rId3"/>
              </a:rPr>
              <a:t>pablo.g.halpern@intel.com</a:t>
            </a:r>
            <a:r>
              <a:rPr lang="en-US" cap="none" dirty="0" smtClean="0"/>
              <a:t>&gt;</a:t>
            </a:r>
            <a:br>
              <a:rPr lang="en-US" cap="none" dirty="0" smtClean="0"/>
            </a:br>
            <a:r>
              <a:rPr lang="en-US" cap="none" dirty="0" smtClean="0"/>
              <a:t>Parallel </a:t>
            </a:r>
            <a:r>
              <a:rPr lang="en-US" cap="none" dirty="0"/>
              <a:t>Programming Languages </a:t>
            </a:r>
            <a:r>
              <a:rPr lang="en-US" cap="none" dirty="0" smtClean="0"/>
              <a:t>Architect, </a:t>
            </a:r>
            <a:r>
              <a:rPr lang="en-US" cap="none" dirty="0"/>
              <a:t>Intel Corporation</a:t>
            </a:r>
            <a:br>
              <a:rPr lang="en-US" cap="none" dirty="0"/>
            </a:br>
            <a:endParaRPr lang="en-US" cap="none" dirty="0"/>
          </a:p>
          <a:p>
            <a:r>
              <a:rPr lang="en-US" cap="none" dirty="0" err="1"/>
              <a:t>CppCon</a:t>
            </a:r>
            <a:r>
              <a:rPr lang="en-US" cap="none" dirty="0"/>
              <a:t>, </a:t>
            </a:r>
            <a:r>
              <a:rPr lang="en-US" cap="none" dirty="0" smtClean="0"/>
              <a:t>9 </a:t>
            </a:r>
            <a:r>
              <a:rPr lang="en-US" cap="none" dirty="0"/>
              <a:t>September 2014</a:t>
            </a:r>
          </a:p>
          <a:p>
            <a:endParaRPr lang="en-US" dirty="0"/>
          </a:p>
        </p:txBody>
      </p:sp>
      <p:sp>
        <p:nvSpPr>
          <p:cNvPr id="4" name="TextBox 3"/>
          <p:cNvSpPr txBox="1"/>
          <p:nvPr/>
        </p:nvSpPr>
        <p:spPr>
          <a:xfrm>
            <a:off x="3883818" y="6090285"/>
            <a:ext cx="6326188" cy="646331"/>
          </a:xfrm>
          <a:prstGeom prst="rect">
            <a:avLst/>
          </a:prstGeom>
          <a:noFill/>
        </p:spPr>
        <p:txBody>
          <a:bodyPr wrap="square" rtlCol="0">
            <a:spAutoFit/>
          </a:bodyPr>
          <a:lstStyle/>
          <a:p>
            <a:r>
              <a:rPr lang="en-US" dirty="0"/>
              <a:t>This work by Pablo Halpern is licensed under a </a:t>
            </a:r>
            <a:r>
              <a:rPr lang="en-US" dirty="0">
                <a:hlinkClick r:id="rId4"/>
              </a:rPr>
              <a:t>Creative Commons Attribution 4.0 International License</a:t>
            </a:r>
            <a:r>
              <a:rPr lang="en-US" dirty="0"/>
              <a:t>.</a:t>
            </a:r>
            <a:endParaRPr lang="en-US"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05940" y="6216624"/>
            <a:ext cx="1117460" cy="393651"/>
          </a:xfrm>
          <a:prstGeom prst="rect">
            <a:avLst/>
          </a:prstGeom>
        </p:spPr>
      </p:pic>
    </p:spTree>
    <p:extLst>
      <p:ext uri="{BB962C8B-B14F-4D97-AF65-F5344CB8AC3E}">
        <p14:creationId xmlns:p14="http://schemas.microsoft.com/office/powerpoint/2010/main" val="1563850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unexpressed parallelism</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sp>
        <p:nvSpPr>
          <p:cNvPr id="5" name="Content Placeholder 2"/>
          <p:cNvSpPr txBox="1">
            <a:spLocks/>
          </p:cNvSpPr>
          <p:nvPr/>
        </p:nvSpPr>
        <p:spPr>
          <a:xfrm>
            <a:off x="2589212" y="1905000"/>
            <a:ext cx="6164049" cy="2908561"/>
          </a:xfrm>
          <a:prstGeom prst="rect">
            <a:avLst/>
          </a:prstGeom>
          <a:blipFill>
            <a:blip r:embed="rId3"/>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long </a:t>
            </a:r>
            <a:r>
              <a:rPr lang="en-US" sz="1800" dirty="0" err="1" smtClean="0">
                <a:latin typeface="Consolas" panose="020B0609020204030204" pitchFamily="49" charset="0"/>
                <a:cs typeface="Consolas" panose="020B0609020204030204" pitchFamily="49" charset="0"/>
              </a:rPr>
              <a:t>count_stars</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const</a:t>
            </a:r>
            <a:r>
              <a:rPr lang="en-US" sz="1800" dirty="0" smtClean="0">
                <a:latin typeface="Consolas" panose="020B0609020204030204" pitchFamily="49" charset="0"/>
                <a:cs typeface="Consolas" panose="020B0609020204030204" pitchFamily="49" charset="0"/>
              </a:rPr>
              <a:t> Image&amp; </a:t>
            </a:r>
            <a:r>
              <a:rPr lang="en-US" sz="1800" dirty="0" err="1" smtClean="0">
                <a:latin typeface="Consolas" panose="020B0609020204030204" pitchFamily="49" charset="0"/>
                <a:cs typeface="Consolas" panose="020B0609020204030204" pitchFamily="49" charset="0"/>
              </a:rPr>
              <a:t>img</a:t>
            </a: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long count(0);</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 Iterate over the pixels of the image</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for (int x = 0; x &lt; </a:t>
            </a:r>
            <a:r>
              <a:rPr lang="en-US" sz="1800" dirty="0" err="1" smtClean="0">
                <a:latin typeface="Consolas" panose="020B0609020204030204" pitchFamily="49" charset="0"/>
                <a:cs typeface="Consolas" panose="020B0609020204030204" pitchFamily="49" charset="0"/>
              </a:rPr>
              <a:t>img.width</a:t>
            </a:r>
            <a:r>
              <a:rPr lang="en-US" sz="1800" dirty="0" smtClean="0">
                <a:latin typeface="Consolas" panose="020B0609020204030204" pitchFamily="49" charset="0"/>
                <a:cs typeface="Consolas" panose="020B0609020204030204" pitchFamily="49" charset="0"/>
              </a:rPr>
              <a:t>(); ++x)</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for (int y = 0; y &lt; </a:t>
            </a:r>
            <a:r>
              <a:rPr lang="en-US" sz="1800" dirty="0" err="1" smtClean="0">
                <a:latin typeface="Consolas" panose="020B0609020204030204" pitchFamily="49" charset="0"/>
                <a:cs typeface="Consolas" panose="020B0609020204030204" pitchFamily="49" charset="0"/>
              </a:rPr>
              <a:t>img.height</a:t>
            </a:r>
            <a:r>
              <a:rPr lang="en-US" sz="1800" dirty="0" smtClean="0">
                <a:latin typeface="Consolas" panose="020B0609020204030204" pitchFamily="49" charset="0"/>
                <a:cs typeface="Consolas" panose="020B0609020204030204" pitchFamily="49" charset="0"/>
              </a:rPr>
              <a:t>(); ++y)</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if (</a:t>
            </a:r>
            <a:r>
              <a:rPr lang="en-US" sz="1800" dirty="0" err="1" smtClean="0">
                <a:latin typeface="Consolas" panose="020B0609020204030204" pitchFamily="49" charset="0"/>
                <a:cs typeface="Consolas" panose="020B0609020204030204" pitchFamily="49" charset="0"/>
              </a:rPr>
              <a:t>is_center_of_star</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img</a:t>
            </a:r>
            <a:r>
              <a:rPr lang="en-US" sz="1800" dirty="0" smtClean="0">
                <a:latin typeface="Consolas" panose="020B0609020204030204" pitchFamily="49" charset="0"/>
                <a:cs typeface="Consolas" panose="020B0609020204030204" pitchFamily="49" charset="0"/>
              </a:rPr>
              <a:t>, x, y))</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++count;</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return count;</a:t>
            </a:r>
          </a:p>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endParaRPr lang="en-US" sz="1800" dirty="0" smtClean="0">
              <a:latin typeface="Times New Roman" panose="02020603050405020304" pitchFamily="18" charset="0"/>
              <a:cs typeface="Times New Roman" panose="02020603050405020304" pitchFamily="18" charset="0"/>
            </a:endParaRPr>
          </a:p>
        </p:txBody>
      </p:sp>
      <p:sp>
        <p:nvSpPr>
          <p:cNvPr id="7" name="Rounded Rectangular Callout 6"/>
          <p:cNvSpPr/>
          <p:nvPr/>
        </p:nvSpPr>
        <p:spPr>
          <a:xfrm>
            <a:off x="9110546" y="2631688"/>
            <a:ext cx="2107581" cy="613317"/>
          </a:xfrm>
          <a:prstGeom prst="wedgeRoundRectCallout">
            <a:avLst>
              <a:gd name="adj1" fmla="val -71627"/>
              <a:gd name="adj2" fmla="val 129773"/>
              <a:gd name="adj3" fmla="val 16667"/>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Completely independent</a:t>
            </a:r>
            <a:endParaRPr lang="en-US" dirty="0"/>
          </a:p>
        </p:txBody>
      </p:sp>
      <p:sp>
        <p:nvSpPr>
          <p:cNvPr id="8" name="Rounded Rectangular Callout 7"/>
          <p:cNvSpPr/>
          <p:nvPr/>
        </p:nvSpPr>
        <p:spPr>
          <a:xfrm>
            <a:off x="7086600" y="4049456"/>
            <a:ext cx="3505200" cy="675776"/>
          </a:xfrm>
          <a:prstGeom prst="wedgeRoundRectCallout">
            <a:avLst>
              <a:gd name="adj1" fmla="val -87850"/>
              <a:gd name="adj2" fmla="val -5008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Counting is independent but incrementing count is not.</a:t>
            </a:r>
            <a:endParaRPr lang="en-US" dirty="0">
              <a:solidFill>
                <a:schemeClr val="tx1"/>
              </a:solidFill>
            </a:endParaRPr>
          </a:p>
        </p:txBody>
      </p:sp>
      <p:sp>
        <p:nvSpPr>
          <p:cNvPr id="9" name="TextBox 8"/>
          <p:cNvSpPr txBox="1"/>
          <p:nvPr/>
        </p:nvSpPr>
        <p:spPr>
          <a:xfrm>
            <a:off x="2589212" y="4878064"/>
            <a:ext cx="7513793" cy="400110"/>
          </a:xfrm>
          <a:prstGeom prst="rect">
            <a:avLst/>
          </a:prstGeom>
          <a:noFill/>
        </p:spPr>
        <p:txBody>
          <a:bodyPr wrap="square" rtlCol="0">
            <a:spAutoFit/>
          </a:bodyPr>
          <a:lstStyle/>
          <a:p>
            <a:r>
              <a:rPr lang="en-US" sz="2000" dirty="0" smtClean="0"/>
              <a:t>Loops are a good source of potentially-independent tasks.</a:t>
            </a:r>
            <a:endParaRPr lang="en-US" sz="2000" dirty="0"/>
          </a:p>
        </p:txBody>
      </p:sp>
    </p:spTree>
    <p:extLst>
      <p:ext uri="{BB962C8B-B14F-4D97-AF65-F5344CB8AC3E}">
        <p14:creationId xmlns:p14="http://schemas.microsoft.com/office/powerpoint/2010/main" val="84001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Straight-forward loop parallelism</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11</a:t>
            </a:fld>
            <a:endParaRPr lang="en-US" dirty="0"/>
          </a:p>
        </p:txBody>
      </p:sp>
      <p:sp>
        <p:nvSpPr>
          <p:cNvPr id="5" name="Content Placeholder 2"/>
          <p:cNvSpPr txBox="1">
            <a:spLocks/>
          </p:cNvSpPr>
          <p:nvPr/>
        </p:nvSpPr>
        <p:spPr>
          <a:xfrm>
            <a:off x="2589212" y="1905000"/>
            <a:ext cx="6688603" cy="2908561"/>
          </a:xfrm>
          <a:prstGeom prst="rect">
            <a:avLst/>
          </a:prstGeom>
          <a:blipFill>
            <a:blip r:embed="rId3"/>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long </a:t>
            </a:r>
            <a:r>
              <a:rPr lang="en-US" sz="1800" dirty="0" err="1" smtClean="0">
                <a:latin typeface="Consolas" panose="020B0609020204030204" pitchFamily="49" charset="0"/>
                <a:cs typeface="Consolas" panose="020B0609020204030204" pitchFamily="49" charset="0"/>
              </a:rPr>
              <a:t>count_stars</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const</a:t>
            </a:r>
            <a:r>
              <a:rPr lang="en-US" sz="1800" dirty="0" smtClean="0">
                <a:latin typeface="Consolas" panose="020B0609020204030204" pitchFamily="49" charset="0"/>
                <a:cs typeface="Consolas" panose="020B0609020204030204" pitchFamily="49" charset="0"/>
              </a:rPr>
              <a:t> Image&amp; </a:t>
            </a:r>
            <a:r>
              <a:rPr lang="en-US" sz="1800" dirty="0" err="1" smtClean="0">
                <a:latin typeface="Consolas" panose="020B0609020204030204" pitchFamily="49" charset="0"/>
                <a:cs typeface="Consolas" panose="020B0609020204030204" pitchFamily="49" charset="0"/>
              </a:rPr>
              <a:t>img</a:t>
            </a: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long count(0);</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 Iterate over the pixels of the image</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smtClean="0">
                <a:solidFill>
                  <a:srgbClr val="C00000"/>
                </a:solidFill>
                <a:latin typeface="Consolas" panose="020B0609020204030204" pitchFamily="49" charset="0"/>
                <a:cs typeface="Consolas" panose="020B0609020204030204" pitchFamily="49" charset="0"/>
              </a:rPr>
              <a:t>cilk_for</a:t>
            </a:r>
            <a:r>
              <a:rPr lang="en-US" sz="1800" dirty="0" smtClean="0">
                <a:latin typeface="Consolas" panose="020B0609020204030204" pitchFamily="49" charset="0"/>
                <a:cs typeface="Consolas" panose="020B0609020204030204" pitchFamily="49" charset="0"/>
              </a:rPr>
              <a:t> (int x = 0; x &lt; </a:t>
            </a:r>
            <a:r>
              <a:rPr lang="en-US" sz="1800" dirty="0" err="1" smtClean="0">
                <a:latin typeface="Consolas" panose="020B0609020204030204" pitchFamily="49" charset="0"/>
                <a:cs typeface="Consolas" panose="020B0609020204030204" pitchFamily="49" charset="0"/>
              </a:rPr>
              <a:t>img.width</a:t>
            </a:r>
            <a:r>
              <a:rPr lang="en-US" sz="1800" dirty="0" smtClean="0">
                <a:latin typeface="Consolas" panose="020B0609020204030204" pitchFamily="49" charset="0"/>
                <a:cs typeface="Consolas" panose="020B0609020204030204" pitchFamily="49" charset="0"/>
              </a:rPr>
              <a:t>(); ++x)</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smtClean="0">
                <a:solidFill>
                  <a:srgbClr val="C00000"/>
                </a:solidFill>
                <a:latin typeface="Consolas" panose="020B0609020204030204" pitchFamily="49" charset="0"/>
                <a:cs typeface="Consolas" panose="020B0609020204030204" pitchFamily="49" charset="0"/>
              </a:rPr>
              <a:t>cilk_for</a:t>
            </a:r>
            <a:r>
              <a:rPr lang="en-US" sz="1800" dirty="0" smtClean="0">
                <a:latin typeface="Consolas" panose="020B0609020204030204" pitchFamily="49" charset="0"/>
                <a:cs typeface="Consolas" panose="020B0609020204030204" pitchFamily="49" charset="0"/>
              </a:rPr>
              <a:t> (int y = 0; y &lt; </a:t>
            </a:r>
            <a:r>
              <a:rPr lang="en-US" sz="1800" dirty="0" err="1" smtClean="0">
                <a:latin typeface="Consolas" panose="020B0609020204030204" pitchFamily="49" charset="0"/>
                <a:cs typeface="Consolas" panose="020B0609020204030204" pitchFamily="49" charset="0"/>
              </a:rPr>
              <a:t>img.height</a:t>
            </a:r>
            <a:r>
              <a:rPr lang="en-US" sz="1800" dirty="0" smtClean="0">
                <a:latin typeface="Consolas" panose="020B0609020204030204" pitchFamily="49" charset="0"/>
                <a:cs typeface="Consolas" panose="020B0609020204030204" pitchFamily="49" charset="0"/>
              </a:rPr>
              <a:t>(); ++y)</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if (</a:t>
            </a:r>
            <a:r>
              <a:rPr lang="en-US" sz="1800" dirty="0" err="1" smtClean="0">
                <a:latin typeface="Consolas" panose="020B0609020204030204" pitchFamily="49" charset="0"/>
                <a:cs typeface="Consolas" panose="020B0609020204030204" pitchFamily="49" charset="0"/>
              </a:rPr>
              <a:t>is_center_of_star</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img</a:t>
            </a:r>
            <a:r>
              <a:rPr lang="en-US" sz="1800" dirty="0" smtClean="0">
                <a:latin typeface="Consolas" panose="020B0609020204030204" pitchFamily="49" charset="0"/>
                <a:cs typeface="Consolas" panose="020B0609020204030204" pitchFamily="49" charset="0"/>
              </a:rPr>
              <a:t>, x, y))</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++count;</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return count;</a:t>
            </a:r>
          </a:p>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endParaRPr lang="en-US" sz="1800" dirty="0" smtClean="0">
              <a:latin typeface="Times New Roman" panose="02020603050405020304" pitchFamily="18" charset="0"/>
              <a:cs typeface="Times New Roman" panose="02020603050405020304" pitchFamily="18" charset="0"/>
            </a:endParaRPr>
          </a:p>
        </p:txBody>
      </p:sp>
      <p:sp>
        <p:nvSpPr>
          <p:cNvPr id="6" name="Rounded Rectangular Callout 5"/>
          <p:cNvSpPr/>
          <p:nvPr/>
        </p:nvSpPr>
        <p:spPr>
          <a:xfrm>
            <a:off x="6289289" y="4438186"/>
            <a:ext cx="2709746" cy="490653"/>
          </a:xfrm>
          <a:prstGeom prst="wedgeRoundRectCallout">
            <a:avLst>
              <a:gd name="adj1" fmla="val -69433"/>
              <a:gd name="adj2" fmla="val -125072"/>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Parallel updates</a:t>
            </a:r>
            <a:endParaRPr lang="en-US" dirty="0"/>
          </a:p>
        </p:txBody>
      </p:sp>
      <p:sp>
        <p:nvSpPr>
          <p:cNvPr id="9" name="TextBox 8"/>
          <p:cNvSpPr txBox="1"/>
          <p:nvPr/>
        </p:nvSpPr>
        <p:spPr>
          <a:xfrm>
            <a:off x="2589212" y="5151863"/>
            <a:ext cx="6811266" cy="400110"/>
          </a:xfrm>
          <a:prstGeom prst="rect">
            <a:avLst/>
          </a:prstGeom>
          <a:solidFill>
            <a:srgbClr val="FFFF00"/>
          </a:solidFill>
        </p:spPr>
        <p:txBody>
          <a:bodyPr wrap="square" rtlCol="0">
            <a:spAutoFit/>
          </a:bodyPr>
          <a:lstStyle/>
          <a:p>
            <a:r>
              <a:rPr lang="en-US" sz="2000" dirty="0" smtClean="0"/>
              <a:t>Correctness problem: data race</a:t>
            </a:r>
            <a:endParaRPr lang="en-US" sz="2000" dirty="0"/>
          </a:p>
        </p:txBody>
      </p:sp>
    </p:spTree>
    <p:extLst>
      <p:ext uri="{BB962C8B-B14F-4D97-AF65-F5344CB8AC3E}">
        <p14:creationId xmlns:p14="http://schemas.microsoft.com/office/powerpoint/2010/main" val="4096649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solution: atomic variables</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sp>
        <p:nvSpPr>
          <p:cNvPr id="5" name="Content Placeholder 2"/>
          <p:cNvSpPr txBox="1">
            <a:spLocks/>
          </p:cNvSpPr>
          <p:nvPr/>
        </p:nvSpPr>
        <p:spPr>
          <a:xfrm>
            <a:off x="2589212" y="1905000"/>
            <a:ext cx="6699754" cy="2908561"/>
          </a:xfrm>
          <a:prstGeom prst="rect">
            <a:avLst/>
          </a:prstGeom>
          <a:blipFill>
            <a:blip r:embed="rId3"/>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long </a:t>
            </a:r>
            <a:r>
              <a:rPr lang="en-US" sz="1800" dirty="0" err="1" smtClean="0">
                <a:latin typeface="Consolas" panose="020B0609020204030204" pitchFamily="49" charset="0"/>
                <a:cs typeface="Consolas" panose="020B0609020204030204" pitchFamily="49" charset="0"/>
              </a:rPr>
              <a:t>count_stars</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const</a:t>
            </a:r>
            <a:r>
              <a:rPr lang="en-US" sz="1800" dirty="0" smtClean="0">
                <a:latin typeface="Consolas" panose="020B0609020204030204" pitchFamily="49" charset="0"/>
                <a:cs typeface="Consolas" panose="020B0609020204030204" pitchFamily="49" charset="0"/>
              </a:rPr>
              <a:t> Image&amp; </a:t>
            </a:r>
            <a:r>
              <a:rPr lang="en-US" sz="1800" dirty="0" err="1" smtClean="0">
                <a:latin typeface="Consolas" panose="020B0609020204030204" pitchFamily="49" charset="0"/>
                <a:cs typeface="Consolas" panose="020B0609020204030204" pitchFamily="49" charset="0"/>
              </a:rPr>
              <a:t>img</a:t>
            </a: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err="1" smtClean="0">
                <a:solidFill>
                  <a:srgbClr val="FF0000"/>
                </a:solidFill>
                <a:latin typeface="Consolas" panose="020B0609020204030204" pitchFamily="49" charset="0"/>
                <a:cs typeface="Consolas" panose="020B0609020204030204" pitchFamily="49" charset="0"/>
              </a:rPr>
              <a:t>std</a:t>
            </a:r>
            <a:r>
              <a:rPr lang="en-US" sz="1800" dirty="0" smtClean="0">
                <a:solidFill>
                  <a:srgbClr val="FF0000"/>
                </a:solidFill>
                <a:latin typeface="Consolas" panose="020B0609020204030204" pitchFamily="49" charset="0"/>
                <a:cs typeface="Consolas" panose="020B0609020204030204" pitchFamily="49" charset="0"/>
              </a:rPr>
              <a:t>::atomic&lt;long&gt; </a:t>
            </a:r>
            <a:r>
              <a:rPr lang="en-US" sz="1800" dirty="0" smtClean="0">
                <a:latin typeface="Consolas" panose="020B0609020204030204" pitchFamily="49" charset="0"/>
                <a:cs typeface="Consolas" panose="020B0609020204030204" pitchFamily="49" charset="0"/>
              </a:rPr>
              <a:t>count(0);</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 Iterate over the pixels of the image</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smtClean="0">
                <a:solidFill>
                  <a:srgbClr val="C00000"/>
                </a:solidFill>
                <a:latin typeface="Consolas" panose="020B0609020204030204" pitchFamily="49" charset="0"/>
                <a:cs typeface="Consolas" panose="020B0609020204030204" pitchFamily="49" charset="0"/>
              </a:rPr>
              <a:t>cilk_for</a:t>
            </a:r>
            <a:r>
              <a:rPr lang="en-US" sz="1800" dirty="0" smtClean="0">
                <a:latin typeface="Consolas" panose="020B0609020204030204" pitchFamily="49" charset="0"/>
                <a:cs typeface="Consolas" panose="020B0609020204030204" pitchFamily="49" charset="0"/>
              </a:rPr>
              <a:t> (int x = 0; x &lt; </a:t>
            </a:r>
            <a:r>
              <a:rPr lang="en-US" sz="1800" dirty="0" err="1" smtClean="0">
                <a:latin typeface="Consolas" panose="020B0609020204030204" pitchFamily="49" charset="0"/>
                <a:cs typeface="Consolas" panose="020B0609020204030204" pitchFamily="49" charset="0"/>
              </a:rPr>
              <a:t>img.width</a:t>
            </a:r>
            <a:r>
              <a:rPr lang="en-US" sz="1800" dirty="0" smtClean="0">
                <a:latin typeface="Consolas" panose="020B0609020204030204" pitchFamily="49" charset="0"/>
                <a:cs typeface="Consolas" panose="020B0609020204030204" pitchFamily="49" charset="0"/>
              </a:rPr>
              <a:t>(); ++x)</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smtClean="0">
                <a:solidFill>
                  <a:srgbClr val="C00000"/>
                </a:solidFill>
                <a:latin typeface="Consolas" panose="020B0609020204030204" pitchFamily="49" charset="0"/>
                <a:cs typeface="Consolas" panose="020B0609020204030204" pitchFamily="49" charset="0"/>
              </a:rPr>
              <a:t>cilk_for</a:t>
            </a:r>
            <a:r>
              <a:rPr lang="en-US" sz="1800" dirty="0" smtClean="0">
                <a:latin typeface="Consolas" panose="020B0609020204030204" pitchFamily="49" charset="0"/>
                <a:cs typeface="Consolas" panose="020B0609020204030204" pitchFamily="49" charset="0"/>
              </a:rPr>
              <a:t> (int y = 0; y &lt; </a:t>
            </a:r>
            <a:r>
              <a:rPr lang="en-US" sz="1800" dirty="0" err="1" smtClean="0">
                <a:latin typeface="Consolas" panose="020B0609020204030204" pitchFamily="49" charset="0"/>
                <a:cs typeface="Consolas" panose="020B0609020204030204" pitchFamily="49" charset="0"/>
              </a:rPr>
              <a:t>img.height</a:t>
            </a:r>
            <a:r>
              <a:rPr lang="en-US" sz="1800" dirty="0" smtClean="0">
                <a:latin typeface="Consolas" panose="020B0609020204030204" pitchFamily="49" charset="0"/>
                <a:cs typeface="Consolas" panose="020B0609020204030204" pitchFamily="49" charset="0"/>
              </a:rPr>
              <a:t>(); ++y)</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if (</a:t>
            </a:r>
            <a:r>
              <a:rPr lang="en-US" sz="1800" dirty="0" err="1" smtClean="0">
                <a:latin typeface="Consolas" panose="020B0609020204030204" pitchFamily="49" charset="0"/>
                <a:cs typeface="Consolas" panose="020B0609020204030204" pitchFamily="49" charset="0"/>
              </a:rPr>
              <a:t>is_center_of_star</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img</a:t>
            </a:r>
            <a:r>
              <a:rPr lang="en-US" sz="1800" dirty="0" smtClean="0">
                <a:latin typeface="Consolas" panose="020B0609020204030204" pitchFamily="49" charset="0"/>
                <a:cs typeface="Consolas" panose="020B0609020204030204" pitchFamily="49" charset="0"/>
              </a:rPr>
              <a:t>, x, y))</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++count;</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return count;</a:t>
            </a:r>
          </a:p>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endParaRPr lang="en-US" sz="1800" dirty="0" smtClean="0">
              <a:latin typeface="Times New Roman" panose="02020603050405020304" pitchFamily="18" charset="0"/>
              <a:cs typeface="Times New Roman" panose="02020603050405020304" pitchFamily="18" charset="0"/>
            </a:endParaRPr>
          </a:p>
        </p:txBody>
      </p:sp>
      <p:sp>
        <p:nvSpPr>
          <p:cNvPr id="7" name="TextBox 6"/>
          <p:cNvSpPr txBox="1"/>
          <p:nvPr/>
        </p:nvSpPr>
        <p:spPr>
          <a:xfrm>
            <a:off x="2589212" y="5151863"/>
            <a:ext cx="6699754" cy="400110"/>
          </a:xfrm>
          <a:prstGeom prst="rect">
            <a:avLst/>
          </a:prstGeom>
          <a:solidFill>
            <a:srgbClr val="FFC000"/>
          </a:solidFill>
        </p:spPr>
        <p:txBody>
          <a:bodyPr wrap="square" rtlCol="0">
            <a:spAutoFit/>
          </a:bodyPr>
          <a:lstStyle/>
          <a:p>
            <a:r>
              <a:rPr lang="en-US" sz="2000" dirty="0" smtClean="0"/>
              <a:t>Performance problem: Atomic variable contention</a:t>
            </a:r>
            <a:endParaRPr lang="en-US" sz="2000" dirty="0"/>
          </a:p>
        </p:txBody>
      </p:sp>
    </p:spTree>
    <p:extLst>
      <p:ext uri="{BB962C8B-B14F-4D97-AF65-F5344CB8AC3E}">
        <p14:creationId xmlns:p14="http://schemas.microsoft.com/office/powerpoint/2010/main" val="1892465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7626651" y="2740729"/>
            <a:ext cx="2442117" cy="494437"/>
          </a:xfrm>
          <a:prstGeom prst="rect">
            <a:avLst/>
          </a:prstGeom>
          <a:solidFill>
            <a:schemeClr val="bg1">
              <a:lumMod val="85000"/>
            </a:schemeClr>
          </a:solidFill>
          <a:ln>
            <a:noFill/>
          </a:ln>
        </p:spPr>
        <p:txBody>
          <a:bodyPr wrap="square" rtlCol="0">
            <a:noAutofit/>
          </a:bodyPr>
          <a:lstStyle/>
          <a:p>
            <a:pPr algn="ctr"/>
            <a:r>
              <a:rPr lang="en-US" i="1" dirty="0" smtClean="0">
                <a:latin typeface="Times New Roman" panose="02020603050405020304" pitchFamily="18" charset="0"/>
                <a:cs typeface="Times New Roman" panose="02020603050405020304" pitchFamily="18" charset="0"/>
              </a:rPr>
              <a:t>read latency for count</a:t>
            </a:r>
            <a:endParaRPr lang="en-US" i="1"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r>
              <a:rPr lang="en-US" dirty="0" smtClean="0"/>
              <a:t>Cache Ping-Pong on atomic count</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sp>
        <p:nvSpPr>
          <p:cNvPr id="7" name="TextBox 6"/>
          <p:cNvSpPr txBox="1"/>
          <p:nvPr/>
        </p:nvSpPr>
        <p:spPr>
          <a:xfrm>
            <a:off x="2589212" y="2395523"/>
            <a:ext cx="2442117" cy="369332"/>
          </a:xfrm>
          <a:prstGeom prst="rect">
            <a:avLst/>
          </a:prstGeom>
          <a:solidFill>
            <a:schemeClr val="accent2">
              <a:lumMod val="20000"/>
              <a:lumOff val="80000"/>
            </a:schemeClr>
          </a:solidFill>
          <a:ln>
            <a:noFill/>
          </a:ln>
        </p:spPr>
        <p:txBody>
          <a:bodyPr wrap="square" rtlCol="0">
            <a:noAutofit/>
          </a:bodyPr>
          <a:lstStyle/>
          <a:p>
            <a:pPr algn="ctr"/>
            <a:r>
              <a:rPr lang="en-US" dirty="0" smtClean="0">
                <a:latin typeface="Consolas" panose="020B0609020204030204" pitchFamily="49" charset="0"/>
                <a:cs typeface="Consolas" panose="020B0609020204030204" pitchFamily="49" charset="0"/>
              </a:rPr>
              <a:t>++count</a:t>
            </a:r>
            <a:endParaRPr lang="en-US" dirty="0">
              <a:latin typeface="Consolas" panose="020B0609020204030204" pitchFamily="49" charset="0"/>
              <a:cs typeface="Consolas" panose="020B0609020204030204" pitchFamily="49" charset="0"/>
            </a:endParaRPr>
          </a:p>
        </p:txBody>
      </p:sp>
      <p:sp>
        <p:nvSpPr>
          <p:cNvPr id="12" name="TextBox 11"/>
          <p:cNvSpPr txBox="1"/>
          <p:nvPr/>
        </p:nvSpPr>
        <p:spPr>
          <a:xfrm>
            <a:off x="2589210" y="3463956"/>
            <a:ext cx="2442117" cy="494437"/>
          </a:xfrm>
          <a:prstGeom prst="rect">
            <a:avLst/>
          </a:prstGeom>
          <a:solidFill>
            <a:schemeClr val="bg1">
              <a:lumMod val="85000"/>
            </a:schemeClr>
          </a:solidFill>
          <a:ln>
            <a:noFill/>
          </a:ln>
        </p:spPr>
        <p:txBody>
          <a:bodyPr wrap="square" rtlCol="0">
            <a:noAutofit/>
          </a:bodyPr>
          <a:lstStyle/>
          <a:p>
            <a:pPr algn="ctr"/>
            <a:r>
              <a:rPr lang="en-US" i="1" dirty="0" smtClean="0">
                <a:latin typeface="Times New Roman" panose="02020603050405020304" pitchFamily="18" charset="0"/>
                <a:cs typeface="Times New Roman" panose="02020603050405020304" pitchFamily="18" charset="0"/>
              </a:rPr>
              <a:t>read latency for count</a:t>
            </a:r>
            <a:endParaRPr lang="en-US" i="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2589209" y="3955400"/>
            <a:ext cx="2442117" cy="369332"/>
          </a:xfrm>
          <a:prstGeom prst="rect">
            <a:avLst/>
          </a:prstGeom>
          <a:solidFill>
            <a:schemeClr val="accent2">
              <a:lumMod val="20000"/>
              <a:lumOff val="80000"/>
            </a:schemeClr>
          </a:solidFill>
          <a:ln>
            <a:noFill/>
          </a:ln>
        </p:spPr>
        <p:txBody>
          <a:bodyPr wrap="square" rtlCol="0">
            <a:noAutofit/>
          </a:bodyPr>
          <a:lstStyle/>
          <a:p>
            <a:pPr algn="ctr"/>
            <a:r>
              <a:rPr lang="en-US" dirty="0" smtClean="0">
                <a:latin typeface="Consolas" panose="020B0609020204030204" pitchFamily="49" charset="0"/>
                <a:cs typeface="Consolas" panose="020B0609020204030204" pitchFamily="49" charset="0"/>
              </a:rPr>
              <a:t>++count</a:t>
            </a:r>
            <a:endParaRPr lang="en-US" dirty="0">
              <a:latin typeface="Consolas" panose="020B0609020204030204" pitchFamily="49" charset="0"/>
              <a:cs typeface="Consolas" panose="020B0609020204030204" pitchFamily="49" charset="0"/>
            </a:endParaRPr>
          </a:p>
        </p:txBody>
      </p:sp>
      <p:sp>
        <p:nvSpPr>
          <p:cNvPr id="15" name="TextBox 14"/>
          <p:cNvSpPr txBox="1"/>
          <p:nvPr/>
        </p:nvSpPr>
        <p:spPr>
          <a:xfrm>
            <a:off x="2589210" y="5043439"/>
            <a:ext cx="2442117" cy="494437"/>
          </a:xfrm>
          <a:prstGeom prst="rect">
            <a:avLst/>
          </a:prstGeom>
          <a:solidFill>
            <a:schemeClr val="bg1">
              <a:lumMod val="85000"/>
            </a:schemeClr>
          </a:solidFill>
          <a:ln>
            <a:noFill/>
          </a:ln>
        </p:spPr>
        <p:txBody>
          <a:bodyPr wrap="square" rtlCol="0">
            <a:noAutofit/>
          </a:bodyPr>
          <a:lstStyle/>
          <a:p>
            <a:pPr algn="ctr"/>
            <a:r>
              <a:rPr lang="en-US" i="1" dirty="0" smtClean="0">
                <a:latin typeface="Times New Roman" panose="02020603050405020304" pitchFamily="18" charset="0"/>
                <a:cs typeface="Times New Roman" panose="02020603050405020304" pitchFamily="18" charset="0"/>
              </a:rPr>
              <a:t>read latency for count</a:t>
            </a:r>
            <a:endParaRPr lang="en-US" i="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2589209" y="5534883"/>
            <a:ext cx="2442117" cy="369332"/>
          </a:xfrm>
          <a:prstGeom prst="rect">
            <a:avLst/>
          </a:prstGeom>
          <a:solidFill>
            <a:schemeClr val="accent2">
              <a:lumMod val="20000"/>
              <a:lumOff val="80000"/>
            </a:schemeClr>
          </a:solidFill>
          <a:ln>
            <a:noFill/>
          </a:ln>
        </p:spPr>
        <p:txBody>
          <a:bodyPr wrap="square" rtlCol="0">
            <a:noAutofit/>
          </a:bodyPr>
          <a:lstStyle/>
          <a:p>
            <a:pPr algn="ctr"/>
            <a:r>
              <a:rPr lang="en-US" dirty="0" smtClean="0">
                <a:latin typeface="Consolas" panose="020B0609020204030204" pitchFamily="49" charset="0"/>
                <a:cs typeface="Consolas" panose="020B0609020204030204" pitchFamily="49" charset="0"/>
              </a:rPr>
              <a:t>++count</a:t>
            </a:r>
            <a:endParaRPr lang="en-US" dirty="0">
              <a:latin typeface="Consolas" panose="020B0609020204030204" pitchFamily="49" charset="0"/>
              <a:cs typeface="Consolas" panose="020B0609020204030204" pitchFamily="49" charset="0"/>
            </a:endParaRPr>
          </a:p>
        </p:txBody>
      </p:sp>
      <p:sp>
        <p:nvSpPr>
          <p:cNvPr id="6" name="TextBox 5"/>
          <p:cNvSpPr txBox="1"/>
          <p:nvPr/>
        </p:nvSpPr>
        <p:spPr>
          <a:xfrm>
            <a:off x="2589212" y="1693210"/>
            <a:ext cx="2442117" cy="692504"/>
          </a:xfrm>
          <a:prstGeom prst="rect">
            <a:avLst/>
          </a:prstGeom>
          <a:solidFill>
            <a:srgbClr val="FFFF00"/>
          </a:solidFill>
          <a:ln w="25400">
            <a:solidFill>
              <a:srgbClr val="002060"/>
            </a:solidFill>
          </a:ln>
        </p:spPr>
        <p:txBody>
          <a:bodyPr wrap="square" rtlCol="0">
            <a:noAutofit/>
          </a:bodyPr>
          <a:lstStyle/>
          <a:p>
            <a:pPr algn="ctr"/>
            <a:r>
              <a:rPr lang="en-US" dirty="0" err="1" smtClean="0">
                <a:latin typeface="Consolas" panose="020B0609020204030204" pitchFamily="49" charset="0"/>
                <a:cs typeface="Consolas" panose="020B0609020204030204" pitchFamily="49" charset="0"/>
              </a:rPr>
              <a:t>is_center_of_star</a:t>
            </a:r>
            <a:endParaRPr lang="en-US" dirty="0">
              <a:latin typeface="Consolas" panose="020B0609020204030204" pitchFamily="49" charset="0"/>
              <a:cs typeface="Consolas" panose="020B0609020204030204" pitchFamily="49" charset="0"/>
            </a:endParaRPr>
          </a:p>
        </p:txBody>
      </p:sp>
      <p:sp>
        <p:nvSpPr>
          <p:cNvPr id="10" name="TextBox 9"/>
          <p:cNvSpPr txBox="1"/>
          <p:nvPr/>
        </p:nvSpPr>
        <p:spPr>
          <a:xfrm>
            <a:off x="2589211" y="2764855"/>
            <a:ext cx="2442117" cy="692504"/>
          </a:xfrm>
          <a:prstGeom prst="rect">
            <a:avLst/>
          </a:prstGeom>
          <a:solidFill>
            <a:srgbClr val="FFFF00"/>
          </a:solidFill>
          <a:ln w="25400">
            <a:solidFill>
              <a:srgbClr val="002060"/>
            </a:solidFill>
          </a:ln>
        </p:spPr>
        <p:txBody>
          <a:bodyPr wrap="square" rtlCol="0">
            <a:noAutofit/>
          </a:bodyPr>
          <a:lstStyle/>
          <a:p>
            <a:pPr algn="ctr"/>
            <a:r>
              <a:rPr lang="en-US" dirty="0" err="1">
                <a:latin typeface="Consolas" panose="020B0609020204030204" pitchFamily="49" charset="0"/>
                <a:cs typeface="Consolas" panose="020B0609020204030204" pitchFamily="49" charset="0"/>
              </a:rPr>
              <a:t>is_center_of_star</a:t>
            </a:r>
            <a:endParaRPr lang="en-US" dirty="0"/>
          </a:p>
        </p:txBody>
      </p:sp>
      <p:sp>
        <p:nvSpPr>
          <p:cNvPr id="14" name="TextBox 13"/>
          <p:cNvSpPr txBox="1"/>
          <p:nvPr/>
        </p:nvSpPr>
        <p:spPr>
          <a:xfrm>
            <a:off x="2589211" y="4344338"/>
            <a:ext cx="2442117" cy="692504"/>
          </a:xfrm>
          <a:prstGeom prst="rect">
            <a:avLst/>
          </a:prstGeom>
          <a:solidFill>
            <a:srgbClr val="FFFF00"/>
          </a:solidFill>
          <a:ln w="25400">
            <a:solidFill>
              <a:srgbClr val="002060"/>
            </a:solidFill>
          </a:ln>
        </p:spPr>
        <p:txBody>
          <a:bodyPr wrap="square" rtlCol="0">
            <a:noAutofit/>
          </a:bodyPr>
          <a:lstStyle/>
          <a:p>
            <a:pPr algn="ctr"/>
            <a:r>
              <a:rPr lang="en-US" dirty="0" err="1">
                <a:latin typeface="Consolas" panose="020B0609020204030204" pitchFamily="49" charset="0"/>
                <a:cs typeface="Consolas" panose="020B0609020204030204" pitchFamily="49" charset="0"/>
              </a:rPr>
              <a:t>is_center_of_star</a:t>
            </a:r>
            <a:endParaRPr lang="en-US" dirty="0">
              <a:latin typeface="Consolas" panose="020B0609020204030204" pitchFamily="49" charset="0"/>
              <a:cs typeface="Consolas" panose="020B0609020204030204" pitchFamily="49" charset="0"/>
            </a:endParaRPr>
          </a:p>
        </p:txBody>
      </p:sp>
      <p:sp>
        <p:nvSpPr>
          <p:cNvPr id="5" name="Rectangle 4"/>
          <p:cNvSpPr/>
          <p:nvPr/>
        </p:nvSpPr>
        <p:spPr>
          <a:xfrm>
            <a:off x="2589212" y="1693210"/>
            <a:ext cx="2442117" cy="4211005"/>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626651" y="3237817"/>
            <a:ext cx="2442117" cy="369332"/>
          </a:xfrm>
          <a:prstGeom prst="rect">
            <a:avLst/>
          </a:prstGeom>
          <a:solidFill>
            <a:schemeClr val="accent2">
              <a:lumMod val="20000"/>
              <a:lumOff val="80000"/>
            </a:schemeClr>
          </a:solidFill>
          <a:ln>
            <a:noFill/>
          </a:ln>
        </p:spPr>
        <p:txBody>
          <a:bodyPr wrap="square" rtlCol="0">
            <a:noAutofit/>
          </a:bodyPr>
          <a:lstStyle/>
          <a:p>
            <a:pPr algn="ctr"/>
            <a:r>
              <a:rPr lang="en-US" dirty="0" smtClean="0">
                <a:latin typeface="Consolas" panose="020B0609020204030204" pitchFamily="49" charset="0"/>
                <a:cs typeface="Consolas" panose="020B0609020204030204" pitchFamily="49" charset="0"/>
              </a:rPr>
              <a:t>++count</a:t>
            </a:r>
            <a:endParaRPr lang="en-US" dirty="0">
              <a:latin typeface="Consolas" panose="020B0609020204030204" pitchFamily="49" charset="0"/>
              <a:cs typeface="Consolas" panose="020B0609020204030204" pitchFamily="49" charset="0"/>
            </a:endParaRPr>
          </a:p>
        </p:txBody>
      </p:sp>
      <p:sp>
        <p:nvSpPr>
          <p:cNvPr id="18" name="TextBox 17"/>
          <p:cNvSpPr txBox="1"/>
          <p:nvPr/>
        </p:nvSpPr>
        <p:spPr>
          <a:xfrm>
            <a:off x="7626655" y="4329398"/>
            <a:ext cx="2442117" cy="494437"/>
          </a:xfrm>
          <a:prstGeom prst="rect">
            <a:avLst/>
          </a:prstGeom>
          <a:solidFill>
            <a:schemeClr val="bg1">
              <a:lumMod val="85000"/>
            </a:schemeClr>
          </a:solidFill>
          <a:ln>
            <a:noFill/>
          </a:ln>
        </p:spPr>
        <p:txBody>
          <a:bodyPr wrap="square" rtlCol="0">
            <a:noAutofit/>
          </a:bodyPr>
          <a:lstStyle/>
          <a:p>
            <a:pPr algn="ctr"/>
            <a:r>
              <a:rPr lang="en-US" i="1" dirty="0" smtClean="0">
                <a:latin typeface="Times New Roman" panose="02020603050405020304" pitchFamily="18" charset="0"/>
                <a:cs typeface="Times New Roman" panose="02020603050405020304" pitchFamily="18" charset="0"/>
              </a:rPr>
              <a:t>read latency for count</a:t>
            </a:r>
            <a:endParaRPr lang="en-US" i="1"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7626654" y="4820842"/>
            <a:ext cx="2442117" cy="369332"/>
          </a:xfrm>
          <a:prstGeom prst="rect">
            <a:avLst/>
          </a:prstGeom>
          <a:solidFill>
            <a:schemeClr val="accent2">
              <a:lumMod val="20000"/>
              <a:lumOff val="80000"/>
            </a:schemeClr>
          </a:solidFill>
          <a:ln>
            <a:noFill/>
          </a:ln>
        </p:spPr>
        <p:txBody>
          <a:bodyPr wrap="square" rtlCol="0">
            <a:noAutofit/>
          </a:bodyPr>
          <a:lstStyle/>
          <a:p>
            <a:pPr algn="ctr"/>
            <a:r>
              <a:rPr lang="en-US" dirty="0" smtClean="0">
                <a:latin typeface="Consolas" panose="020B0609020204030204" pitchFamily="49" charset="0"/>
                <a:cs typeface="Consolas" panose="020B0609020204030204" pitchFamily="49" charset="0"/>
              </a:rPr>
              <a:t>++count</a:t>
            </a:r>
            <a:endParaRPr lang="en-US" dirty="0">
              <a:latin typeface="Consolas" panose="020B0609020204030204" pitchFamily="49" charset="0"/>
              <a:cs typeface="Consolas" panose="020B0609020204030204" pitchFamily="49" charset="0"/>
            </a:endParaRPr>
          </a:p>
        </p:txBody>
      </p:sp>
      <p:sp>
        <p:nvSpPr>
          <p:cNvPr id="22" name="TextBox 21"/>
          <p:cNvSpPr txBox="1"/>
          <p:nvPr/>
        </p:nvSpPr>
        <p:spPr>
          <a:xfrm>
            <a:off x="7626654" y="2034106"/>
            <a:ext cx="2442117" cy="692504"/>
          </a:xfrm>
          <a:prstGeom prst="rect">
            <a:avLst/>
          </a:prstGeom>
          <a:solidFill>
            <a:srgbClr val="FFFF00"/>
          </a:solidFill>
          <a:ln w="25400">
            <a:solidFill>
              <a:srgbClr val="002060"/>
            </a:solidFill>
          </a:ln>
        </p:spPr>
        <p:txBody>
          <a:bodyPr wrap="square" rtlCol="0">
            <a:noAutofit/>
          </a:bodyPr>
          <a:lstStyle/>
          <a:p>
            <a:pPr algn="ctr"/>
            <a:r>
              <a:rPr lang="en-US" dirty="0" err="1">
                <a:latin typeface="Consolas" panose="020B0609020204030204" pitchFamily="49" charset="0"/>
                <a:cs typeface="Consolas" panose="020B0609020204030204" pitchFamily="49" charset="0"/>
              </a:rPr>
              <a:t>is_center_of_star</a:t>
            </a:r>
            <a:endParaRPr lang="en-US" dirty="0">
              <a:latin typeface="Consolas" panose="020B0609020204030204" pitchFamily="49" charset="0"/>
              <a:cs typeface="Consolas" panose="020B0609020204030204" pitchFamily="49" charset="0"/>
            </a:endParaRPr>
          </a:p>
        </p:txBody>
      </p:sp>
      <p:sp>
        <p:nvSpPr>
          <p:cNvPr id="23" name="TextBox 22"/>
          <p:cNvSpPr txBox="1"/>
          <p:nvPr/>
        </p:nvSpPr>
        <p:spPr>
          <a:xfrm>
            <a:off x="7626656" y="3621111"/>
            <a:ext cx="2442117" cy="701690"/>
          </a:xfrm>
          <a:prstGeom prst="rect">
            <a:avLst/>
          </a:prstGeom>
          <a:solidFill>
            <a:srgbClr val="FFFF00"/>
          </a:solidFill>
          <a:ln w="25400">
            <a:solidFill>
              <a:srgbClr val="002060"/>
            </a:solidFill>
          </a:ln>
        </p:spPr>
        <p:txBody>
          <a:bodyPr wrap="square" rtlCol="0">
            <a:noAutofit/>
          </a:bodyPr>
          <a:lstStyle/>
          <a:p>
            <a:pPr algn="ctr"/>
            <a:r>
              <a:rPr lang="en-US" dirty="0" err="1">
                <a:latin typeface="Consolas" panose="020B0609020204030204" pitchFamily="49" charset="0"/>
                <a:cs typeface="Consolas" panose="020B0609020204030204" pitchFamily="49" charset="0"/>
              </a:rPr>
              <a:t>is_center_of_star</a:t>
            </a:r>
            <a:endParaRPr lang="en-US" dirty="0">
              <a:latin typeface="Consolas" panose="020B0609020204030204" pitchFamily="49" charset="0"/>
              <a:cs typeface="Consolas" panose="020B0609020204030204" pitchFamily="49" charset="0"/>
            </a:endParaRPr>
          </a:p>
        </p:txBody>
      </p:sp>
      <p:sp>
        <p:nvSpPr>
          <p:cNvPr id="25" name="Rectangle 24"/>
          <p:cNvSpPr/>
          <p:nvPr/>
        </p:nvSpPr>
        <p:spPr>
          <a:xfrm>
            <a:off x="7626654" y="2034107"/>
            <a:ext cx="2442117" cy="3154624"/>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a:off x="5429326" y="2395523"/>
            <a:ext cx="1902874" cy="0"/>
          </a:xfrm>
          <a:prstGeom prst="straightConnector1">
            <a:avLst/>
          </a:prstGeom>
          <a:ln w="28575">
            <a:solidFill>
              <a:srgbClr val="FF00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58989" y="2051966"/>
            <a:ext cx="1371600" cy="369332"/>
          </a:xfrm>
          <a:prstGeom prst="rect">
            <a:avLst/>
          </a:prstGeom>
          <a:noFill/>
        </p:spPr>
        <p:txBody>
          <a:bodyPr wrap="square" rtlCol="0">
            <a:spAutoFit/>
          </a:bodyPr>
          <a:lstStyle/>
          <a:p>
            <a:pPr algn="ctr"/>
            <a:r>
              <a:rPr lang="en-US" dirty="0" smtClean="0">
                <a:solidFill>
                  <a:srgbClr val="FF0000"/>
                </a:solidFill>
              </a:rPr>
              <a:t>invalidate</a:t>
            </a:r>
            <a:endParaRPr lang="en-US" dirty="0">
              <a:solidFill>
                <a:srgbClr val="FF0000"/>
              </a:solidFill>
            </a:endParaRPr>
          </a:p>
        </p:txBody>
      </p:sp>
      <p:cxnSp>
        <p:nvCxnSpPr>
          <p:cNvPr id="30" name="Straight Arrow Connector 29"/>
          <p:cNvCxnSpPr/>
          <p:nvPr/>
        </p:nvCxnSpPr>
        <p:spPr>
          <a:xfrm>
            <a:off x="5429326" y="3288671"/>
            <a:ext cx="1902874" cy="0"/>
          </a:xfrm>
          <a:prstGeom prst="straightConnector1">
            <a:avLst/>
          </a:prstGeom>
          <a:ln w="28575">
            <a:solidFill>
              <a:srgbClr val="FF000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58989" y="2945114"/>
            <a:ext cx="1371600" cy="369332"/>
          </a:xfrm>
          <a:prstGeom prst="rect">
            <a:avLst/>
          </a:prstGeom>
          <a:noFill/>
        </p:spPr>
        <p:txBody>
          <a:bodyPr wrap="square" rtlCol="0">
            <a:spAutoFit/>
          </a:bodyPr>
          <a:lstStyle/>
          <a:p>
            <a:pPr algn="ctr"/>
            <a:r>
              <a:rPr lang="en-US" dirty="0" smtClean="0">
                <a:solidFill>
                  <a:srgbClr val="FF0000"/>
                </a:solidFill>
              </a:rPr>
              <a:t>invalidate</a:t>
            </a:r>
            <a:endParaRPr lang="en-US" dirty="0">
              <a:solidFill>
                <a:srgbClr val="FF0000"/>
              </a:solidFill>
            </a:endParaRPr>
          </a:p>
        </p:txBody>
      </p:sp>
      <p:cxnSp>
        <p:nvCxnSpPr>
          <p:cNvPr id="32" name="Straight Arrow Connector 31"/>
          <p:cNvCxnSpPr/>
          <p:nvPr/>
        </p:nvCxnSpPr>
        <p:spPr>
          <a:xfrm>
            <a:off x="5429323" y="3987418"/>
            <a:ext cx="1902874" cy="0"/>
          </a:xfrm>
          <a:prstGeom prst="straightConnector1">
            <a:avLst/>
          </a:prstGeom>
          <a:ln w="28575">
            <a:solidFill>
              <a:srgbClr val="FF00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658986" y="3643861"/>
            <a:ext cx="1371600" cy="369332"/>
          </a:xfrm>
          <a:prstGeom prst="rect">
            <a:avLst/>
          </a:prstGeom>
          <a:noFill/>
        </p:spPr>
        <p:txBody>
          <a:bodyPr wrap="square" rtlCol="0">
            <a:spAutoFit/>
          </a:bodyPr>
          <a:lstStyle/>
          <a:p>
            <a:pPr algn="ctr"/>
            <a:r>
              <a:rPr lang="en-US" dirty="0" smtClean="0">
                <a:solidFill>
                  <a:srgbClr val="FF0000"/>
                </a:solidFill>
              </a:rPr>
              <a:t>invalidate</a:t>
            </a:r>
            <a:endParaRPr lang="en-US" dirty="0">
              <a:solidFill>
                <a:srgbClr val="FF0000"/>
              </a:solidFill>
            </a:endParaRPr>
          </a:p>
        </p:txBody>
      </p:sp>
      <p:cxnSp>
        <p:nvCxnSpPr>
          <p:cNvPr id="34" name="Straight Arrow Connector 33"/>
          <p:cNvCxnSpPr/>
          <p:nvPr/>
        </p:nvCxnSpPr>
        <p:spPr>
          <a:xfrm>
            <a:off x="5429323" y="4880566"/>
            <a:ext cx="1902874" cy="0"/>
          </a:xfrm>
          <a:prstGeom prst="straightConnector1">
            <a:avLst/>
          </a:prstGeom>
          <a:ln w="28575">
            <a:solidFill>
              <a:srgbClr val="FF000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658986" y="4537009"/>
            <a:ext cx="1371600" cy="369332"/>
          </a:xfrm>
          <a:prstGeom prst="rect">
            <a:avLst/>
          </a:prstGeom>
          <a:noFill/>
        </p:spPr>
        <p:txBody>
          <a:bodyPr wrap="square" rtlCol="0">
            <a:spAutoFit/>
          </a:bodyPr>
          <a:lstStyle/>
          <a:p>
            <a:pPr algn="ctr"/>
            <a:r>
              <a:rPr lang="en-US" dirty="0" smtClean="0">
                <a:solidFill>
                  <a:srgbClr val="FF0000"/>
                </a:solidFill>
              </a:rPr>
              <a:t>invalidate</a:t>
            </a:r>
            <a:endParaRPr lang="en-US" dirty="0">
              <a:solidFill>
                <a:srgbClr val="FF0000"/>
              </a:solidFill>
            </a:endParaRPr>
          </a:p>
        </p:txBody>
      </p:sp>
      <p:cxnSp>
        <p:nvCxnSpPr>
          <p:cNvPr id="39" name="Straight Connector 38"/>
          <p:cNvCxnSpPr/>
          <p:nvPr/>
        </p:nvCxnSpPr>
        <p:spPr>
          <a:xfrm>
            <a:off x="7543800" y="2051966"/>
            <a:ext cx="0" cy="369332"/>
          </a:xfrm>
          <a:prstGeom prst="line">
            <a:avLst/>
          </a:prstGeom>
          <a:ln w="127000" cap="sq" cmpd="tri">
            <a:solidFill>
              <a:srgbClr val="008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543800" y="3288671"/>
            <a:ext cx="0" cy="666729"/>
          </a:xfrm>
          <a:prstGeom prst="line">
            <a:avLst/>
          </a:prstGeom>
          <a:ln w="127000" cap="sq" cmpd="tri">
            <a:solidFill>
              <a:srgbClr val="008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543800" y="4858773"/>
            <a:ext cx="0" cy="329958"/>
          </a:xfrm>
          <a:prstGeom prst="line">
            <a:avLst/>
          </a:prstGeom>
          <a:ln w="127000" cap="sq" cmpd="tri">
            <a:solidFill>
              <a:srgbClr val="008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105400" y="2443174"/>
            <a:ext cx="0" cy="791992"/>
          </a:xfrm>
          <a:prstGeom prst="line">
            <a:avLst/>
          </a:prstGeom>
          <a:ln w="127000" cap="sq" cmpd="tri">
            <a:solidFill>
              <a:srgbClr val="008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105400" y="4028850"/>
            <a:ext cx="0" cy="791992"/>
          </a:xfrm>
          <a:prstGeom prst="line">
            <a:avLst/>
          </a:prstGeom>
          <a:ln w="127000" cap="sq" cmpd="tri">
            <a:solidFill>
              <a:srgbClr val="008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105400" y="5574257"/>
            <a:ext cx="0" cy="329958"/>
          </a:xfrm>
          <a:prstGeom prst="line">
            <a:avLst/>
          </a:prstGeom>
          <a:ln w="127000" cap="sq" cmpd="tri">
            <a:solidFill>
              <a:srgbClr val="008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867400" y="5545708"/>
            <a:ext cx="0" cy="329958"/>
          </a:xfrm>
          <a:prstGeom prst="line">
            <a:avLst/>
          </a:prstGeom>
          <a:ln w="127000" cap="sq" cmpd="tri">
            <a:solidFill>
              <a:srgbClr val="008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002802" y="5526021"/>
            <a:ext cx="4836845" cy="369332"/>
          </a:xfrm>
          <a:prstGeom prst="rect">
            <a:avLst/>
          </a:prstGeom>
          <a:noFill/>
        </p:spPr>
        <p:txBody>
          <a:bodyPr wrap="square" rtlCol="0">
            <a:spAutoFit/>
          </a:bodyPr>
          <a:lstStyle/>
          <a:p>
            <a:r>
              <a:rPr lang="en-US" dirty="0" smtClean="0"/>
              <a:t>= count is in modifiable state in  L1 cache</a:t>
            </a:r>
            <a:endParaRPr lang="en-US" dirty="0"/>
          </a:p>
        </p:txBody>
      </p:sp>
      <p:sp>
        <p:nvSpPr>
          <p:cNvPr id="51" name="TextBox 50"/>
          <p:cNvSpPr txBox="1"/>
          <p:nvPr/>
        </p:nvSpPr>
        <p:spPr>
          <a:xfrm>
            <a:off x="2589209" y="1295400"/>
            <a:ext cx="2442117" cy="369332"/>
          </a:xfrm>
          <a:prstGeom prst="rect">
            <a:avLst/>
          </a:prstGeom>
          <a:noFill/>
        </p:spPr>
        <p:txBody>
          <a:bodyPr wrap="square" rtlCol="0">
            <a:spAutoFit/>
          </a:bodyPr>
          <a:lstStyle/>
          <a:p>
            <a:pPr algn="ctr"/>
            <a:r>
              <a:rPr lang="en-US" b="1" dirty="0" smtClean="0"/>
              <a:t>CPU 0</a:t>
            </a:r>
            <a:endParaRPr lang="en-US" b="1" dirty="0"/>
          </a:p>
        </p:txBody>
      </p:sp>
      <p:sp>
        <p:nvSpPr>
          <p:cNvPr id="52" name="TextBox 51"/>
          <p:cNvSpPr txBox="1"/>
          <p:nvPr/>
        </p:nvSpPr>
        <p:spPr>
          <a:xfrm>
            <a:off x="7626650" y="1295400"/>
            <a:ext cx="2442117" cy="369332"/>
          </a:xfrm>
          <a:prstGeom prst="rect">
            <a:avLst/>
          </a:prstGeom>
          <a:noFill/>
        </p:spPr>
        <p:txBody>
          <a:bodyPr wrap="square" rtlCol="0">
            <a:spAutoFit/>
          </a:bodyPr>
          <a:lstStyle/>
          <a:p>
            <a:pPr algn="ctr"/>
            <a:r>
              <a:rPr lang="en-US" b="1" dirty="0" smtClean="0"/>
              <a:t>CPU 1</a:t>
            </a:r>
            <a:endParaRPr lang="en-US" b="1" dirty="0"/>
          </a:p>
        </p:txBody>
      </p:sp>
    </p:spTree>
    <p:extLst>
      <p:ext uri="{BB962C8B-B14F-4D97-AF65-F5344CB8AC3E}">
        <p14:creationId xmlns:p14="http://schemas.microsoft.com/office/powerpoint/2010/main" val="29994357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solution: reduction</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dirty="0"/>
          </a:p>
        </p:txBody>
      </p:sp>
      <p:sp>
        <p:nvSpPr>
          <p:cNvPr id="5" name="Content Placeholder 2"/>
          <p:cNvSpPr txBox="1">
            <a:spLocks/>
          </p:cNvSpPr>
          <p:nvPr/>
        </p:nvSpPr>
        <p:spPr>
          <a:xfrm>
            <a:off x="2589212" y="1905000"/>
            <a:ext cx="6710905" cy="2908561"/>
          </a:xfrm>
          <a:prstGeom prst="rect">
            <a:avLst/>
          </a:prstGeom>
          <a:blipFill>
            <a:blip r:embed="rId3"/>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long </a:t>
            </a:r>
            <a:r>
              <a:rPr lang="en-US" sz="1800" dirty="0" err="1" smtClean="0">
                <a:latin typeface="Consolas" panose="020B0609020204030204" pitchFamily="49" charset="0"/>
                <a:cs typeface="Consolas" panose="020B0609020204030204" pitchFamily="49" charset="0"/>
              </a:rPr>
              <a:t>count_stars</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const</a:t>
            </a:r>
            <a:r>
              <a:rPr lang="en-US" sz="1800" dirty="0" smtClean="0">
                <a:latin typeface="Consolas" panose="020B0609020204030204" pitchFamily="49" charset="0"/>
                <a:cs typeface="Consolas" panose="020B0609020204030204" pitchFamily="49" charset="0"/>
              </a:rPr>
              <a:t> Image&amp; </a:t>
            </a:r>
            <a:r>
              <a:rPr lang="en-US" sz="1800" dirty="0" err="1" smtClean="0">
                <a:latin typeface="Consolas" panose="020B0609020204030204" pitchFamily="49" charset="0"/>
                <a:cs typeface="Consolas" panose="020B0609020204030204" pitchFamily="49" charset="0"/>
              </a:rPr>
              <a:t>img</a:t>
            </a: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smtClean="0">
                <a:solidFill>
                  <a:srgbClr val="FF0000"/>
                </a:solidFill>
                <a:latin typeface="Consolas" panose="020B0609020204030204" pitchFamily="49" charset="0"/>
                <a:cs typeface="Consolas" panose="020B0609020204030204" pitchFamily="49" charset="0"/>
              </a:rPr>
              <a:t>cilk::reducer&lt;cilk::</a:t>
            </a:r>
            <a:r>
              <a:rPr lang="en-US" sz="1800" dirty="0" err="1" smtClean="0">
                <a:solidFill>
                  <a:srgbClr val="FF0000"/>
                </a:solidFill>
                <a:latin typeface="Consolas" panose="020B0609020204030204" pitchFamily="49" charset="0"/>
                <a:cs typeface="Consolas" panose="020B0609020204030204" pitchFamily="49" charset="0"/>
              </a:rPr>
              <a:t>op_add</a:t>
            </a:r>
            <a:r>
              <a:rPr lang="en-US" sz="1800" dirty="0" smtClean="0">
                <a:solidFill>
                  <a:srgbClr val="FF0000"/>
                </a:solidFill>
                <a:latin typeface="Consolas" panose="020B0609020204030204" pitchFamily="49" charset="0"/>
                <a:cs typeface="Consolas" panose="020B0609020204030204" pitchFamily="49" charset="0"/>
              </a:rPr>
              <a:t>&lt;long&gt;&gt; </a:t>
            </a:r>
            <a:r>
              <a:rPr lang="en-US" sz="1800" dirty="0" err="1" smtClean="0">
                <a:latin typeface="Consolas" panose="020B0609020204030204" pitchFamily="49" charset="0"/>
                <a:cs typeface="Consolas" panose="020B0609020204030204" pitchFamily="49" charset="0"/>
              </a:rPr>
              <a:t>count_r</a:t>
            </a:r>
            <a:r>
              <a:rPr lang="en-US" sz="1800" dirty="0" smtClean="0">
                <a:latin typeface="Consolas" panose="020B0609020204030204" pitchFamily="49" charset="0"/>
                <a:cs typeface="Consolas" panose="020B0609020204030204" pitchFamily="49" charset="0"/>
              </a:rPr>
              <a:t>(0);</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 Iterate over the pixels of the image</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smtClean="0">
                <a:solidFill>
                  <a:srgbClr val="C00000"/>
                </a:solidFill>
                <a:latin typeface="Consolas" panose="020B0609020204030204" pitchFamily="49" charset="0"/>
                <a:cs typeface="Consolas" panose="020B0609020204030204" pitchFamily="49" charset="0"/>
              </a:rPr>
              <a:t>cilk_for</a:t>
            </a:r>
            <a:r>
              <a:rPr lang="en-US" sz="1800" dirty="0" smtClean="0">
                <a:latin typeface="Consolas" panose="020B0609020204030204" pitchFamily="49" charset="0"/>
                <a:cs typeface="Consolas" panose="020B0609020204030204" pitchFamily="49" charset="0"/>
              </a:rPr>
              <a:t> (int x = 0; x &lt; </a:t>
            </a:r>
            <a:r>
              <a:rPr lang="en-US" sz="1800" dirty="0" err="1" smtClean="0">
                <a:latin typeface="Consolas" panose="020B0609020204030204" pitchFamily="49" charset="0"/>
                <a:cs typeface="Consolas" panose="020B0609020204030204" pitchFamily="49" charset="0"/>
              </a:rPr>
              <a:t>img.width</a:t>
            </a:r>
            <a:r>
              <a:rPr lang="en-US" sz="1800" dirty="0" smtClean="0">
                <a:latin typeface="Consolas" panose="020B0609020204030204" pitchFamily="49" charset="0"/>
                <a:cs typeface="Consolas" panose="020B0609020204030204" pitchFamily="49" charset="0"/>
              </a:rPr>
              <a:t>(); ++x)</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smtClean="0">
                <a:solidFill>
                  <a:srgbClr val="C00000"/>
                </a:solidFill>
                <a:latin typeface="Consolas" panose="020B0609020204030204" pitchFamily="49" charset="0"/>
                <a:cs typeface="Consolas" panose="020B0609020204030204" pitchFamily="49" charset="0"/>
              </a:rPr>
              <a:t>cilk_for</a:t>
            </a:r>
            <a:r>
              <a:rPr lang="en-US" sz="1800" dirty="0" smtClean="0">
                <a:latin typeface="Consolas" panose="020B0609020204030204" pitchFamily="49" charset="0"/>
                <a:cs typeface="Consolas" panose="020B0609020204030204" pitchFamily="49" charset="0"/>
              </a:rPr>
              <a:t> (int y = 0; y &lt; </a:t>
            </a:r>
            <a:r>
              <a:rPr lang="en-US" sz="1800" dirty="0" err="1" smtClean="0">
                <a:latin typeface="Consolas" panose="020B0609020204030204" pitchFamily="49" charset="0"/>
                <a:cs typeface="Consolas" panose="020B0609020204030204" pitchFamily="49" charset="0"/>
              </a:rPr>
              <a:t>img.height</a:t>
            </a:r>
            <a:r>
              <a:rPr lang="en-US" sz="1800" dirty="0" smtClean="0">
                <a:latin typeface="Consolas" panose="020B0609020204030204" pitchFamily="49" charset="0"/>
                <a:cs typeface="Consolas" panose="020B0609020204030204" pitchFamily="49" charset="0"/>
              </a:rPr>
              <a:t>(); ++y)</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if (</a:t>
            </a:r>
            <a:r>
              <a:rPr lang="en-US" sz="1800" dirty="0" err="1" smtClean="0">
                <a:latin typeface="Consolas" panose="020B0609020204030204" pitchFamily="49" charset="0"/>
                <a:cs typeface="Consolas" panose="020B0609020204030204" pitchFamily="49" charset="0"/>
              </a:rPr>
              <a:t>is_center_of_star</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img</a:t>
            </a:r>
            <a:r>
              <a:rPr lang="en-US" sz="1800" dirty="0" smtClean="0">
                <a:latin typeface="Consolas" panose="020B0609020204030204" pitchFamily="49" charset="0"/>
                <a:cs typeface="Consolas" panose="020B0609020204030204" pitchFamily="49" charset="0"/>
              </a:rPr>
              <a:t>, x, y))</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smtClean="0">
                <a:solidFill>
                  <a:srgbClr val="FF0000"/>
                </a:solidFill>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count_r</a:t>
            </a: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return </a:t>
            </a:r>
            <a:r>
              <a:rPr lang="en-US" sz="1800" dirty="0" err="1" smtClean="0">
                <a:latin typeface="Consolas" panose="020B0609020204030204" pitchFamily="49" charset="0"/>
                <a:cs typeface="Consolas" panose="020B0609020204030204" pitchFamily="49" charset="0"/>
              </a:rPr>
              <a:t>count_r</a:t>
            </a:r>
            <a:r>
              <a:rPr lang="en-US" sz="1800" dirty="0" err="1" smtClean="0">
                <a:solidFill>
                  <a:srgbClr val="FF0000"/>
                </a:solidFill>
                <a:latin typeface="Consolas" panose="020B0609020204030204" pitchFamily="49" charset="0"/>
                <a:cs typeface="Consolas" panose="020B0609020204030204" pitchFamily="49" charset="0"/>
              </a:rPr>
              <a:t>.get_value</a:t>
            </a:r>
            <a:r>
              <a:rPr lang="en-US" sz="1800" dirty="0" smtClean="0">
                <a:solidFill>
                  <a:srgbClr val="FF0000"/>
                </a:solidFill>
                <a:latin typeface="Consolas" panose="020B0609020204030204" pitchFamily="49" charset="0"/>
                <a:cs typeface="Consolas" panose="020B0609020204030204" pitchFamily="49" charset="0"/>
              </a:rPr>
              <a:t>()</a:t>
            </a: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endParaRPr lang="en-US" sz="1800" dirty="0" smtClean="0">
              <a:latin typeface="Times New Roman" panose="02020603050405020304" pitchFamily="18" charset="0"/>
              <a:cs typeface="Times New Roman" panose="02020603050405020304" pitchFamily="18" charset="0"/>
            </a:endParaRPr>
          </a:p>
        </p:txBody>
      </p:sp>
      <p:sp>
        <p:nvSpPr>
          <p:cNvPr id="6" name="Rounded Rectangular Callout 5"/>
          <p:cNvSpPr/>
          <p:nvPr/>
        </p:nvSpPr>
        <p:spPr>
          <a:xfrm>
            <a:off x="7642437" y="4047958"/>
            <a:ext cx="1839951" cy="646770"/>
          </a:xfrm>
          <a:prstGeom prst="wedgeRoundRectCallout">
            <a:avLst>
              <a:gd name="adj1" fmla="val -124828"/>
              <a:gd name="adj2" fmla="val -552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Pointer-like interface.</a:t>
            </a:r>
            <a:endParaRPr lang="en-US" dirty="0"/>
          </a:p>
        </p:txBody>
      </p:sp>
      <p:sp>
        <p:nvSpPr>
          <p:cNvPr id="8" name="TextBox 7"/>
          <p:cNvSpPr txBox="1"/>
          <p:nvPr/>
        </p:nvSpPr>
        <p:spPr>
          <a:xfrm>
            <a:off x="2589212" y="4995746"/>
            <a:ext cx="7054869" cy="1015663"/>
          </a:xfrm>
          <a:prstGeom prst="rect">
            <a:avLst/>
          </a:prstGeom>
          <a:noFill/>
        </p:spPr>
        <p:txBody>
          <a:bodyPr wrap="square" rtlCol="0">
            <a:spAutoFit/>
          </a:bodyPr>
          <a:lstStyle/>
          <a:p>
            <a:r>
              <a:rPr lang="en-US" sz="2000" dirty="0" smtClean="0"/>
              <a:t>Each concurrent access to the reducer sees a different “view” of the variable.  The parallel views are collapsed into a single value at the end of the computation.</a:t>
            </a:r>
            <a:endParaRPr lang="en-US" sz="2000" dirty="0"/>
          </a:p>
        </p:txBody>
      </p:sp>
    </p:spTree>
    <p:extLst>
      <p:ext uri="{BB962C8B-B14F-4D97-AF65-F5344CB8AC3E}">
        <p14:creationId xmlns:p14="http://schemas.microsoft.com/office/powerpoint/2010/main" val="3120385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2592924" y="4900627"/>
            <a:ext cx="2442117" cy="492443"/>
          </a:xfrm>
          <a:prstGeom prst="rect">
            <a:avLst/>
          </a:prstGeom>
          <a:solidFill>
            <a:schemeClr val="accent3">
              <a:lumMod val="40000"/>
              <a:lumOff val="60000"/>
            </a:schemeClr>
          </a:solidFill>
          <a:ln w="25400">
            <a:noFill/>
          </a:ln>
        </p:spPr>
        <p:txBody>
          <a:bodyPr wrap="square" tIns="0" bIns="0" rtlCol="0">
            <a:spAutoFit/>
          </a:bodyPr>
          <a:lstStyle/>
          <a:p>
            <a:pPr algn="ctr"/>
            <a:r>
              <a:rPr lang="en-US" sz="1600" dirty="0" smtClean="0">
                <a:latin typeface="Consolas" panose="020B0609020204030204" pitchFamily="49" charset="0"/>
                <a:cs typeface="Consolas" panose="020B0609020204030204" pitchFamily="49" charset="0"/>
              </a:rPr>
              <a:t>count += view0_count + view1_count</a:t>
            </a:r>
            <a:endParaRPr lang="en-US" sz="1600" dirty="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dirty="0" smtClean="0"/>
              <a:t>Reducer operation (conceptual)</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sp>
        <p:nvSpPr>
          <p:cNvPr id="7" name="TextBox 6"/>
          <p:cNvSpPr txBox="1"/>
          <p:nvPr/>
        </p:nvSpPr>
        <p:spPr>
          <a:xfrm>
            <a:off x="2589212" y="2395523"/>
            <a:ext cx="2442117" cy="369332"/>
          </a:xfrm>
          <a:prstGeom prst="rect">
            <a:avLst/>
          </a:prstGeom>
          <a:solidFill>
            <a:schemeClr val="accent2">
              <a:lumMod val="20000"/>
              <a:lumOff val="80000"/>
            </a:schemeClr>
          </a:solidFill>
          <a:ln>
            <a:noFill/>
          </a:ln>
        </p:spPr>
        <p:txBody>
          <a:bodyPr wrap="square" rtlCol="0">
            <a:noAutofit/>
          </a:bodyPr>
          <a:lstStyle/>
          <a:p>
            <a:pPr algn="ctr"/>
            <a:r>
              <a:rPr lang="en-US" dirty="0" smtClean="0">
                <a:latin typeface="Consolas" panose="020B0609020204030204" pitchFamily="49" charset="0"/>
                <a:cs typeface="Consolas" panose="020B0609020204030204" pitchFamily="49" charset="0"/>
              </a:rPr>
              <a:t>++view0_count</a:t>
            </a:r>
            <a:endParaRPr lang="en-US" dirty="0">
              <a:latin typeface="Consolas" panose="020B0609020204030204" pitchFamily="49" charset="0"/>
              <a:cs typeface="Consolas" panose="020B0609020204030204" pitchFamily="49" charset="0"/>
            </a:endParaRPr>
          </a:p>
        </p:txBody>
      </p:sp>
      <p:sp>
        <p:nvSpPr>
          <p:cNvPr id="13" name="TextBox 12"/>
          <p:cNvSpPr txBox="1"/>
          <p:nvPr/>
        </p:nvSpPr>
        <p:spPr>
          <a:xfrm>
            <a:off x="2589209" y="3440044"/>
            <a:ext cx="2442117" cy="369332"/>
          </a:xfrm>
          <a:prstGeom prst="rect">
            <a:avLst/>
          </a:prstGeom>
          <a:solidFill>
            <a:schemeClr val="accent2">
              <a:lumMod val="20000"/>
              <a:lumOff val="80000"/>
            </a:schemeClr>
          </a:solidFill>
          <a:ln>
            <a:noFill/>
          </a:ln>
        </p:spPr>
        <p:txBody>
          <a:bodyPr wrap="square" rtlCol="0">
            <a:noAutofit/>
          </a:bodyPr>
          <a:lstStyle/>
          <a:p>
            <a:pPr algn="ctr"/>
            <a:r>
              <a:rPr lang="en-US" dirty="0" smtClean="0">
                <a:latin typeface="Consolas" panose="020B0609020204030204" pitchFamily="49" charset="0"/>
                <a:cs typeface="Consolas" panose="020B0609020204030204" pitchFamily="49" charset="0"/>
              </a:rPr>
              <a:t>++view0_count</a:t>
            </a:r>
            <a:endParaRPr lang="en-US" dirty="0">
              <a:latin typeface="Consolas" panose="020B0609020204030204" pitchFamily="49" charset="0"/>
              <a:cs typeface="Consolas" panose="020B0609020204030204" pitchFamily="49" charset="0"/>
            </a:endParaRPr>
          </a:p>
        </p:txBody>
      </p:sp>
      <p:sp>
        <p:nvSpPr>
          <p:cNvPr id="16" name="TextBox 15"/>
          <p:cNvSpPr txBox="1"/>
          <p:nvPr/>
        </p:nvSpPr>
        <p:spPr>
          <a:xfrm>
            <a:off x="2589208" y="4521486"/>
            <a:ext cx="2442117" cy="369332"/>
          </a:xfrm>
          <a:prstGeom prst="rect">
            <a:avLst/>
          </a:prstGeom>
          <a:solidFill>
            <a:schemeClr val="accent2">
              <a:lumMod val="20000"/>
              <a:lumOff val="80000"/>
            </a:schemeClr>
          </a:solidFill>
          <a:ln w="25400">
            <a:solidFill>
              <a:srgbClr val="002060"/>
            </a:solidFill>
          </a:ln>
        </p:spPr>
        <p:txBody>
          <a:bodyPr wrap="square" rtlCol="0">
            <a:noAutofit/>
          </a:bodyPr>
          <a:lstStyle/>
          <a:p>
            <a:pPr algn="ctr"/>
            <a:r>
              <a:rPr lang="en-US" dirty="0" smtClean="0">
                <a:latin typeface="Consolas" panose="020B0609020204030204" pitchFamily="49" charset="0"/>
                <a:cs typeface="Consolas" panose="020B0609020204030204" pitchFamily="49" charset="0"/>
              </a:rPr>
              <a:t>++view0_count</a:t>
            </a:r>
            <a:endParaRPr lang="en-US" dirty="0">
              <a:latin typeface="Consolas" panose="020B0609020204030204" pitchFamily="49" charset="0"/>
              <a:cs typeface="Consolas" panose="020B0609020204030204" pitchFamily="49" charset="0"/>
            </a:endParaRPr>
          </a:p>
        </p:txBody>
      </p:sp>
      <p:sp>
        <p:nvSpPr>
          <p:cNvPr id="6" name="TextBox 5"/>
          <p:cNvSpPr txBox="1"/>
          <p:nvPr/>
        </p:nvSpPr>
        <p:spPr>
          <a:xfrm>
            <a:off x="2589212" y="1693210"/>
            <a:ext cx="2442117" cy="692504"/>
          </a:xfrm>
          <a:prstGeom prst="rect">
            <a:avLst/>
          </a:prstGeom>
          <a:solidFill>
            <a:srgbClr val="FFFF00"/>
          </a:solidFill>
          <a:ln w="25400">
            <a:solidFill>
              <a:srgbClr val="002060"/>
            </a:solidFill>
          </a:ln>
        </p:spPr>
        <p:txBody>
          <a:bodyPr wrap="square" rtlCol="0">
            <a:noAutofit/>
          </a:bodyPr>
          <a:lstStyle/>
          <a:p>
            <a:pPr algn="ctr"/>
            <a:r>
              <a:rPr lang="en-US" dirty="0" err="1" smtClean="0">
                <a:latin typeface="Consolas" panose="020B0609020204030204" pitchFamily="49" charset="0"/>
                <a:cs typeface="Consolas" panose="020B0609020204030204" pitchFamily="49" charset="0"/>
              </a:rPr>
              <a:t>is_center_of_star</a:t>
            </a:r>
            <a:endParaRPr lang="en-US" dirty="0">
              <a:latin typeface="Consolas" panose="020B0609020204030204" pitchFamily="49" charset="0"/>
              <a:cs typeface="Consolas" panose="020B0609020204030204" pitchFamily="49" charset="0"/>
            </a:endParaRPr>
          </a:p>
        </p:txBody>
      </p:sp>
      <p:sp>
        <p:nvSpPr>
          <p:cNvPr id="10" name="TextBox 9"/>
          <p:cNvSpPr txBox="1"/>
          <p:nvPr/>
        </p:nvSpPr>
        <p:spPr>
          <a:xfrm>
            <a:off x="2589211" y="2764855"/>
            <a:ext cx="2442117" cy="692504"/>
          </a:xfrm>
          <a:prstGeom prst="rect">
            <a:avLst/>
          </a:prstGeom>
          <a:solidFill>
            <a:srgbClr val="FFFF00"/>
          </a:solidFill>
          <a:ln w="25400">
            <a:solidFill>
              <a:srgbClr val="002060"/>
            </a:solidFill>
          </a:ln>
        </p:spPr>
        <p:txBody>
          <a:bodyPr wrap="square" rtlCol="0">
            <a:noAutofit/>
          </a:bodyPr>
          <a:lstStyle/>
          <a:p>
            <a:pPr algn="ctr"/>
            <a:r>
              <a:rPr lang="en-US" dirty="0" err="1">
                <a:latin typeface="Consolas" panose="020B0609020204030204" pitchFamily="49" charset="0"/>
                <a:cs typeface="Consolas" panose="020B0609020204030204" pitchFamily="49" charset="0"/>
              </a:rPr>
              <a:t>is_center_of_star</a:t>
            </a:r>
            <a:endParaRPr lang="en-US" dirty="0"/>
          </a:p>
        </p:txBody>
      </p:sp>
      <p:sp>
        <p:nvSpPr>
          <p:cNvPr id="14" name="TextBox 13"/>
          <p:cNvSpPr txBox="1"/>
          <p:nvPr/>
        </p:nvSpPr>
        <p:spPr>
          <a:xfrm>
            <a:off x="2589211" y="3828982"/>
            <a:ext cx="2442117" cy="692504"/>
          </a:xfrm>
          <a:prstGeom prst="rect">
            <a:avLst/>
          </a:prstGeom>
          <a:solidFill>
            <a:srgbClr val="FFFF00"/>
          </a:solidFill>
          <a:ln w="25400">
            <a:solidFill>
              <a:srgbClr val="002060"/>
            </a:solidFill>
          </a:ln>
        </p:spPr>
        <p:txBody>
          <a:bodyPr wrap="square" rtlCol="0">
            <a:noAutofit/>
          </a:bodyPr>
          <a:lstStyle/>
          <a:p>
            <a:pPr algn="ctr"/>
            <a:r>
              <a:rPr lang="en-US" dirty="0" err="1">
                <a:latin typeface="Consolas" panose="020B0609020204030204" pitchFamily="49" charset="0"/>
                <a:cs typeface="Consolas" panose="020B0609020204030204" pitchFamily="49" charset="0"/>
              </a:rPr>
              <a:t>is_center_of_star</a:t>
            </a:r>
            <a:endParaRPr lang="en-US" dirty="0">
              <a:latin typeface="Consolas" panose="020B0609020204030204" pitchFamily="49" charset="0"/>
              <a:cs typeface="Consolas" panose="020B0609020204030204" pitchFamily="49" charset="0"/>
            </a:endParaRPr>
          </a:p>
        </p:txBody>
      </p:sp>
      <p:sp>
        <p:nvSpPr>
          <p:cNvPr id="17" name="TextBox 16"/>
          <p:cNvSpPr txBox="1"/>
          <p:nvPr/>
        </p:nvSpPr>
        <p:spPr>
          <a:xfrm>
            <a:off x="7626645" y="2743998"/>
            <a:ext cx="2442117" cy="369332"/>
          </a:xfrm>
          <a:prstGeom prst="rect">
            <a:avLst/>
          </a:prstGeom>
          <a:solidFill>
            <a:schemeClr val="accent2">
              <a:lumMod val="20000"/>
              <a:lumOff val="80000"/>
            </a:schemeClr>
          </a:solidFill>
          <a:ln>
            <a:noFill/>
          </a:ln>
        </p:spPr>
        <p:txBody>
          <a:bodyPr wrap="square" rtlCol="0">
            <a:noAutofit/>
          </a:bodyPr>
          <a:lstStyle/>
          <a:p>
            <a:pPr algn="ctr"/>
            <a:r>
              <a:rPr lang="en-US" dirty="0" smtClean="0">
                <a:latin typeface="Consolas" panose="020B0609020204030204" pitchFamily="49" charset="0"/>
                <a:cs typeface="Consolas" panose="020B0609020204030204" pitchFamily="49" charset="0"/>
              </a:rPr>
              <a:t>++view1_count</a:t>
            </a:r>
            <a:endParaRPr lang="en-US" dirty="0">
              <a:latin typeface="Consolas" panose="020B0609020204030204" pitchFamily="49" charset="0"/>
              <a:cs typeface="Consolas" panose="020B0609020204030204" pitchFamily="49" charset="0"/>
            </a:endParaRPr>
          </a:p>
        </p:txBody>
      </p:sp>
      <p:sp>
        <p:nvSpPr>
          <p:cNvPr id="19" name="TextBox 18"/>
          <p:cNvSpPr txBox="1"/>
          <p:nvPr/>
        </p:nvSpPr>
        <p:spPr>
          <a:xfrm>
            <a:off x="7626644" y="3829805"/>
            <a:ext cx="2442117" cy="369332"/>
          </a:xfrm>
          <a:prstGeom prst="rect">
            <a:avLst/>
          </a:prstGeom>
          <a:solidFill>
            <a:schemeClr val="accent2">
              <a:lumMod val="20000"/>
              <a:lumOff val="80000"/>
            </a:schemeClr>
          </a:solidFill>
          <a:ln>
            <a:noFill/>
          </a:ln>
        </p:spPr>
        <p:txBody>
          <a:bodyPr wrap="square" rtlCol="0">
            <a:noAutofit/>
          </a:bodyPr>
          <a:lstStyle/>
          <a:p>
            <a:pPr algn="ctr"/>
            <a:r>
              <a:rPr lang="en-US" dirty="0" smtClean="0">
                <a:latin typeface="Consolas" panose="020B0609020204030204" pitchFamily="49" charset="0"/>
                <a:cs typeface="Consolas" panose="020B0609020204030204" pitchFamily="49" charset="0"/>
              </a:rPr>
              <a:t>++view1_count</a:t>
            </a:r>
            <a:endParaRPr lang="en-US" dirty="0">
              <a:latin typeface="Consolas" panose="020B0609020204030204" pitchFamily="49" charset="0"/>
              <a:cs typeface="Consolas" panose="020B0609020204030204" pitchFamily="49" charset="0"/>
            </a:endParaRPr>
          </a:p>
        </p:txBody>
      </p:sp>
      <p:sp>
        <p:nvSpPr>
          <p:cNvPr id="22" name="TextBox 21"/>
          <p:cNvSpPr txBox="1"/>
          <p:nvPr/>
        </p:nvSpPr>
        <p:spPr>
          <a:xfrm>
            <a:off x="7626654" y="2034106"/>
            <a:ext cx="2442117" cy="692504"/>
          </a:xfrm>
          <a:prstGeom prst="rect">
            <a:avLst/>
          </a:prstGeom>
          <a:solidFill>
            <a:srgbClr val="FFFF00"/>
          </a:solidFill>
          <a:ln w="25400">
            <a:solidFill>
              <a:srgbClr val="002060"/>
            </a:solidFill>
          </a:ln>
        </p:spPr>
        <p:txBody>
          <a:bodyPr wrap="square" rtlCol="0">
            <a:noAutofit/>
          </a:bodyPr>
          <a:lstStyle/>
          <a:p>
            <a:pPr algn="ctr"/>
            <a:r>
              <a:rPr lang="en-US" dirty="0" err="1">
                <a:latin typeface="Consolas" panose="020B0609020204030204" pitchFamily="49" charset="0"/>
                <a:cs typeface="Consolas" panose="020B0609020204030204" pitchFamily="49" charset="0"/>
              </a:rPr>
              <a:t>is_center_of_star</a:t>
            </a:r>
            <a:endParaRPr lang="en-US" dirty="0">
              <a:latin typeface="Consolas" panose="020B0609020204030204" pitchFamily="49" charset="0"/>
              <a:cs typeface="Consolas" panose="020B0609020204030204" pitchFamily="49" charset="0"/>
            </a:endParaRPr>
          </a:p>
        </p:txBody>
      </p:sp>
      <p:sp>
        <p:nvSpPr>
          <p:cNvPr id="23" name="TextBox 22"/>
          <p:cNvSpPr txBox="1"/>
          <p:nvPr/>
        </p:nvSpPr>
        <p:spPr>
          <a:xfrm>
            <a:off x="7626650" y="3127292"/>
            <a:ext cx="2442117" cy="701690"/>
          </a:xfrm>
          <a:prstGeom prst="rect">
            <a:avLst/>
          </a:prstGeom>
          <a:solidFill>
            <a:srgbClr val="FFFF00"/>
          </a:solidFill>
          <a:ln w="25400">
            <a:solidFill>
              <a:srgbClr val="002060"/>
            </a:solidFill>
          </a:ln>
        </p:spPr>
        <p:txBody>
          <a:bodyPr wrap="square" rtlCol="0">
            <a:noAutofit/>
          </a:bodyPr>
          <a:lstStyle/>
          <a:p>
            <a:pPr algn="ctr"/>
            <a:r>
              <a:rPr lang="en-US" dirty="0" err="1">
                <a:latin typeface="Consolas" panose="020B0609020204030204" pitchFamily="49" charset="0"/>
                <a:cs typeface="Consolas" panose="020B0609020204030204" pitchFamily="49" charset="0"/>
              </a:rPr>
              <a:t>is_center_of_star</a:t>
            </a:r>
            <a:endParaRPr lang="en-US" dirty="0">
              <a:latin typeface="Consolas" panose="020B0609020204030204" pitchFamily="49" charset="0"/>
              <a:cs typeface="Consolas" panose="020B0609020204030204" pitchFamily="49" charset="0"/>
            </a:endParaRPr>
          </a:p>
        </p:txBody>
      </p:sp>
      <p:sp>
        <p:nvSpPr>
          <p:cNvPr id="25" name="Rectangle 24"/>
          <p:cNvSpPr/>
          <p:nvPr/>
        </p:nvSpPr>
        <p:spPr>
          <a:xfrm>
            <a:off x="7626654" y="2034107"/>
            <a:ext cx="2442117" cy="2165030"/>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5105400" y="1693210"/>
            <a:ext cx="0" cy="3699860"/>
          </a:xfrm>
          <a:prstGeom prst="line">
            <a:avLst/>
          </a:prstGeom>
          <a:ln w="127000" cap="sq" cmpd="tri">
            <a:solidFill>
              <a:srgbClr val="008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589209" y="1295400"/>
            <a:ext cx="2442117" cy="369332"/>
          </a:xfrm>
          <a:prstGeom prst="rect">
            <a:avLst/>
          </a:prstGeom>
          <a:noFill/>
        </p:spPr>
        <p:txBody>
          <a:bodyPr wrap="square" rtlCol="0">
            <a:spAutoFit/>
          </a:bodyPr>
          <a:lstStyle/>
          <a:p>
            <a:pPr algn="ctr"/>
            <a:r>
              <a:rPr lang="en-US" b="1" dirty="0" smtClean="0"/>
              <a:t>CPU 0</a:t>
            </a:r>
            <a:endParaRPr lang="en-US" b="1" dirty="0"/>
          </a:p>
        </p:txBody>
      </p:sp>
      <p:sp>
        <p:nvSpPr>
          <p:cNvPr id="52" name="TextBox 51"/>
          <p:cNvSpPr txBox="1"/>
          <p:nvPr/>
        </p:nvSpPr>
        <p:spPr>
          <a:xfrm>
            <a:off x="7626650" y="1295400"/>
            <a:ext cx="2442117" cy="369332"/>
          </a:xfrm>
          <a:prstGeom prst="rect">
            <a:avLst/>
          </a:prstGeom>
          <a:noFill/>
        </p:spPr>
        <p:txBody>
          <a:bodyPr wrap="square" rtlCol="0">
            <a:spAutoFit/>
          </a:bodyPr>
          <a:lstStyle/>
          <a:p>
            <a:pPr algn="ctr"/>
            <a:r>
              <a:rPr lang="en-US" b="1" dirty="0" smtClean="0"/>
              <a:t>CPU 1</a:t>
            </a:r>
            <a:endParaRPr lang="en-US" b="1" dirty="0"/>
          </a:p>
        </p:txBody>
      </p:sp>
      <p:sp>
        <p:nvSpPr>
          <p:cNvPr id="5" name="Rectangle 4"/>
          <p:cNvSpPr/>
          <p:nvPr/>
        </p:nvSpPr>
        <p:spPr>
          <a:xfrm>
            <a:off x="2589212" y="1693211"/>
            <a:ext cx="2442117" cy="3699860"/>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ular Callout 23"/>
          <p:cNvSpPr/>
          <p:nvPr/>
        </p:nvSpPr>
        <p:spPr>
          <a:xfrm>
            <a:off x="5495168" y="3297012"/>
            <a:ext cx="2057400" cy="527427"/>
          </a:xfrm>
          <a:prstGeom prst="wedgeRoundRectCallout">
            <a:avLst>
              <a:gd name="adj1" fmla="val 53990"/>
              <a:gd name="adj2" fmla="val 83577"/>
              <a:gd name="adj3" fmla="val 16667"/>
            </a:avLst>
          </a:prstGeom>
          <a:solidFill>
            <a:schemeClr val="accent1">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onsolas" panose="020B0609020204030204" pitchFamily="49" charset="0"/>
                <a:cs typeface="Consolas" panose="020B0609020204030204" pitchFamily="49" charset="0"/>
              </a:rPr>
              <a:t>view1_count == 0 + 1 + 1</a:t>
            </a:r>
            <a:endParaRPr lang="en-US" dirty="0">
              <a:solidFill>
                <a:schemeClr val="tx1"/>
              </a:solidFill>
              <a:latin typeface="Consolas" panose="020B0609020204030204" pitchFamily="49" charset="0"/>
              <a:cs typeface="Consolas" panose="020B0609020204030204" pitchFamily="49" charset="0"/>
            </a:endParaRPr>
          </a:p>
        </p:txBody>
      </p:sp>
      <p:sp>
        <p:nvSpPr>
          <p:cNvPr id="53" name="Rounded Rectangular Callout 52"/>
          <p:cNvSpPr/>
          <p:nvPr/>
        </p:nvSpPr>
        <p:spPr>
          <a:xfrm>
            <a:off x="5263246" y="4065257"/>
            <a:ext cx="2057400" cy="527427"/>
          </a:xfrm>
          <a:prstGeom prst="wedgeRoundRectCallout">
            <a:avLst>
              <a:gd name="adj1" fmla="val -54506"/>
              <a:gd name="adj2" fmla="val 80937"/>
              <a:gd name="adj3" fmla="val 16667"/>
            </a:avLst>
          </a:prstGeom>
          <a:solidFill>
            <a:schemeClr val="accent1">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onsolas" panose="020B0609020204030204" pitchFamily="49" charset="0"/>
                <a:cs typeface="Consolas" panose="020B0609020204030204" pitchFamily="49" charset="0"/>
              </a:rPr>
              <a:t>view0_count == 0 + 1 + 1 + 1</a:t>
            </a:r>
            <a:endParaRPr lang="en-US" dirty="0">
              <a:solidFill>
                <a:schemeClr val="tx1"/>
              </a:solidFill>
              <a:latin typeface="Consolas" panose="020B0609020204030204" pitchFamily="49" charset="0"/>
              <a:cs typeface="Consolas" panose="020B0609020204030204" pitchFamily="49" charset="0"/>
            </a:endParaRPr>
          </a:p>
        </p:txBody>
      </p:sp>
      <p:sp>
        <p:nvSpPr>
          <p:cNvPr id="54" name="Rounded Rectangular Callout 53"/>
          <p:cNvSpPr/>
          <p:nvPr/>
        </p:nvSpPr>
        <p:spPr>
          <a:xfrm>
            <a:off x="5757775" y="4924696"/>
            <a:ext cx="5147802" cy="470233"/>
          </a:xfrm>
          <a:prstGeom prst="wedgeRoundRectCallout">
            <a:avLst>
              <a:gd name="adj1" fmla="val -60615"/>
              <a:gd name="adj2" fmla="val 17739"/>
              <a:gd name="adj3" fmla="val 16667"/>
            </a:avLst>
          </a:prstGeom>
          <a:solidFill>
            <a:schemeClr val="accent1">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onsolas" panose="020B0609020204030204" pitchFamily="49" charset="0"/>
                <a:cs typeface="Consolas" panose="020B0609020204030204" pitchFamily="49" charset="0"/>
              </a:rPr>
              <a:t>count == (0 + 1 + 1 + 1) + (0 + 1 + 1)</a:t>
            </a:r>
            <a:endParaRPr lang="en-US" dirty="0">
              <a:solidFill>
                <a:schemeClr val="tx1"/>
              </a:solidFill>
              <a:latin typeface="Consolas" panose="020B0609020204030204" pitchFamily="49" charset="0"/>
              <a:cs typeface="Consolas" panose="020B0609020204030204" pitchFamily="49" charset="0"/>
            </a:endParaRPr>
          </a:p>
        </p:txBody>
      </p:sp>
      <p:cxnSp>
        <p:nvCxnSpPr>
          <p:cNvPr id="26" name="Straight Connector 25"/>
          <p:cNvCxnSpPr/>
          <p:nvPr/>
        </p:nvCxnSpPr>
        <p:spPr>
          <a:xfrm>
            <a:off x="2709421" y="5694794"/>
            <a:ext cx="0" cy="329958"/>
          </a:xfrm>
          <a:prstGeom prst="line">
            <a:avLst/>
          </a:prstGeom>
          <a:ln w="127000" cap="sq" cmpd="tri">
            <a:solidFill>
              <a:srgbClr val="008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844823" y="5675107"/>
            <a:ext cx="4836845" cy="369332"/>
          </a:xfrm>
          <a:prstGeom prst="rect">
            <a:avLst/>
          </a:prstGeom>
          <a:noFill/>
        </p:spPr>
        <p:txBody>
          <a:bodyPr wrap="square" rtlCol="0">
            <a:spAutoFit/>
          </a:bodyPr>
          <a:lstStyle/>
          <a:p>
            <a:r>
              <a:rPr lang="en-US" dirty="0" smtClean="0"/>
              <a:t>= count is in modifiable state in  L1 cache</a:t>
            </a:r>
            <a:endParaRPr lang="en-US" dirty="0"/>
          </a:p>
        </p:txBody>
      </p:sp>
    </p:spTree>
    <p:extLst>
      <p:ext uri="{BB962C8B-B14F-4D97-AF65-F5344CB8AC3E}">
        <p14:creationId xmlns:p14="http://schemas.microsoft.com/office/powerpoint/2010/main" val="1365958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n-bodies problem</a:t>
            </a:r>
            <a:endParaRPr lang="en-US" dirty="0"/>
          </a:p>
        </p:txBody>
      </p:sp>
      <p:sp>
        <p:nvSpPr>
          <p:cNvPr id="6" name="Content Placeholder 5"/>
          <p:cNvSpPr>
            <a:spLocks noGrp="1"/>
          </p:cNvSpPr>
          <p:nvPr>
            <p:ph idx="1"/>
          </p:nvPr>
        </p:nvSpPr>
        <p:spPr/>
        <p:txBody>
          <a:bodyPr/>
          <a:lstStyle/>
          <a:p>
            <a:r>
              <a:rPr lang="en-US" dirty="0" smtClean="0"/>
              <a:t>Introduction to the problem</a:t>
            </a:r>
          </a:p>
          <a:p>
            <a:r>
              <a:rPr lang="en-US" dirty="0" smtClean="0"/>
              <a:t>Basic implementation framework</a:t>
            </a:r>
          </a:p>
          <a:p>
            <a:r>
              <a:rPr lang="en-US" dirty="0" smtClean="0"/>
              <a:t>Parallelize the parts with parallel loops</a:t>
            </a:r>
          </a:p>
          <a:p>
            <a:r>
              <a:rPr lang="en-US" dirty="0" smtClean="0"/>
              <a:t>Try different approaches to mitigate data races</a:t>
            </a:r>
          </a:p>
          <a:p>
            <a:r>
              <a:rPr lang="en-US" dirty="0" smtClean="0"/>
              <a:t>Restructure the code into an elegant recursive algorithm with excellent cache locality</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Pablo Halpern, 2014  (CC BY 4.0)</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206153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6820655" y="1376336"/>
            <a:ext cx="4743840" cy="5150069"/>
          </a:xfrm>
          <a:prstGeom prst="rect">
            <a:avLst/>
          </a:prstGeom>
          <a:gradFill flip="none" rotWithShape="1">
            <a:gsLst>
              <a:gs pos="0">
                <a:schemeClr val="tx1">
                  <a:lumMod val="50000"/>
                  <a:lumOff val="50000"/>
                </a:schemeClr>
              </a:gs>
              <a:gs pos="35000">
                <a:schemeClr val="tx1">
                  <a:lumMod val="65000"/>
                  <a:lumOff val="35000"/>
                </a:schemeClr>
              </a:gs>
              <a:gs pos="100000">
                <a:schemeClr val="tx1"/>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Gravity and planetary motion</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sp>
        <p:nvSpPr>
          <p:cNvPr id="5" name="Oval 4"/>
          <p:cNvSpPr/>
          <p:nvPr/>
        </p:nvSpPr>
        <p:spPr>
          <a:xfrm>
            <a:off x="2217683" y="3475592"/>
            <a:ext cx="399393" cy="3993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t>m</a:t>
            </a:r>
            <a:r>
              <a:rPr lang="en-US" sz="1600" baseline="-25000" dirty="0" smtClean="0"/>
              <a:t>0</a:t>
            </a:r>
            <a:endParaRPr lang="en-US" sz="1600" baseline="-25000" dirty="0"/>
          </a:p>
        </p:txBody>
      </p:sp>
      <p:sp>
        <p:nvSpPr>
          <p:cNvPr id="6" name="Oval 5"/>
          <p:cNvSpPr/>
          <p:nvPr/>
        </p:nvSpPr>
        <p:spPr>
          <a:xfrm>
            <a:off x="3909848" y="2427185"/>
            <a:ext cx="767256" cy="76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
            </a:r>
            <a:r>
              <a:rPr lang="en-US" baseline="-25000" dirty="0" smtClean="0"/>
              <a:t>1</a:t>
            </a:r>
            <a:endParaRPr lang="en-US" baseline="-25000" dirty="0"/>
          </a:p>
        </p:txBody>
      </p:sp>
      <p:sp>
        <p:nvSpPr>
          <p:cNvPr id="7" name="Oval 6"/>
          <p:cNvSpPr/>
          <p:nvPr/>
        </p:nvSpPr>
        <p:spPr>
          <a:xfrm>
            <a:off x="3888828" y="4610709"/>
            <a:ext cx="178676" cy="178676"/>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5423338" y="3440751"/>
            <a:ext cx="375744" cy="37574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t>m</a:t>
            </a:r>
            <a:r>
              <a:rPr lang="en-US" sz="1600" baseline="-25000" dirty="0" smtClean="0"/>
              <a:t>2</a:t>
            </a:r>
            <a:endParaRPr lang="en-US" sz="1600" baseline="-25000" dirty="0"/>
          </a:p>
        </p:txBody>
      </p:sp>
      <p:cxnSp>
        <p:nvCxnSpPr>
          <p:cNvPr id="10" name="Straight Arrow Connector 9"/>
          <p:cNvCxnSpPr>
            <a:stCxn id="5" idx="5"/>
          </p:cNvCxnSpPr>
          <p:nvPr/>
        </p:nvCxnSpPr>
        <p:spPr>
          <a:xfrm>
            <a:off x="2558586" y="3816495"/>
            <a:ext cx="300228" cy="39482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6"/>
          </p:cNvCxnSpPr>
          <p:nvPr/>
        </p:nvCxnSpPr>
        <p:spPr>
          <a:xfrm flipV="1">
            <a:off x="2617076" y="3440751"/>
            <a:ext cx="738976" cy="234538"/>
          </a:xfrm>
          <a:prstGeom prst="straightConnector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p:cNvCxnSpPr>
          <p:nvPr/>
        </p:nvCxnSpPr>
        <p:spPr>
          <a:xfrm flipH="1">
            <a:off x="3373821" y="2810813"/>
            <a:ext cx="53602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3"/>
          </p:cNvCxnSpPr>
          <p:nvPr/>
        </p:nvCxnSpPr>
        <p:spPr>
          <a:xfrm flipH="1">
            <a:off x="3815255" y="3082079"/>
            <a:ext cx="206955" cy="193816"/>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1"/>
          </p:cNvCxnSpPr>
          <p:nvPr/>
        </p:nvCxnSpPr>
        <p:spPr>
          <a:xfrm flipH="1" flipV="1">
            <a:off x="4761186" y="3082079"/>
            <a:ext cx="717178" cy="413698"/>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4"/>
          </p:cNvCxnSpPr>
          <p:nvPr/>
        </p:nvCxnSpPr>
        <p:spPr>
          <a:xfrm flipH="1">
            <a:off x="5600425" y="3816495"/>
            <a:ext cx="10785" cy="394821"/>
          </a:xfrm>
          <a:prstGeom prst="straightConnector1">
            <a:avLst/>
          </a:prstGeom>
          <a:ln w="28575">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0"/>
          </p:cNvCxnSpPr>
          <p:nvPr/>
        </p:nvCxnSpPr>
        <p:spPr>
          <a:xfrm flipV="1">
            <a:off x="3978166" y="3982151"/>
            <a:ext cx="65064" cy="628558"/>
          </a:xfrm>
          <a:prstGeom prst="straightConnector1">
            <a:avLst/>
          </a:prstGeom>
          <a:ln w="28575">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7"/>
          </p:cNvCxnSpPr>
          <p:nvPr/>
        </p:nvCxnSpPr>
        <p:spPr>
          <a:xfrm flipV="1">
            <a:off x="4041338" y="3885495"/>
            <a:ext cx="583214" cy="751380"/>
          </a:xfrm>
          <a:prstGeom prst="straightConnector1">
            <a:avLst/>
          </a:prstGeom>
          <a:ln w="28575">
            <a:solidFill>
              <a:srgbClr val="7030A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07888" y="3200007"/>
            <a:ext cx="178676" cy="369332"/>
          </a:xfrm>
          <a:prstGeom prst="rect">
            <a:avLst/>
          </a:prstGeom>
          <a:noFill/>
        </p:spPr>
        <p:txBody>
          <a:bodyPr wrap="square" rtlCol="0">
            <a:spAutoFit/>
          </a:bodyPr>
          <a:lstStyle/>
          <a:p>
            <a:r>
              <a:rPr lang="en-US" dirty="0" smtClean="0">
                <a:solidFill>
                  <a:srgbClr val="00B050"/>
                </a:solidFill>
              </a:rPr>
              <a:t>F</a:t>
            </a:r>
            <a:endParaRPr lang="en-US" dirty="0">
              <a:solidFill>
                <a:srgbClr val="00B050"/>
              </a:solidFill>
            </a:endParaRPr>
          </a:p>
        </p:txBody>
      </p:sp>
      <p:sp>
        <p:nvSpPr>
          <p:cNvPr id="33" name="TextBox 32"/>
          <p:cNvSpPr txBox="1"/>
          <p:nvPr/>
        </p:nvSpPr>
        <p:spPr>
          <a:xfrm>
            <a:off x="3754821" y="4103586"/>
            <a:ext cx="178676" cy="369332"/>
          </a:xfrm>
          <a:prstGeom prst="rect">
            <a:avLst/>
          </a:prstGeom>
          <a:noFill/>
        </p:spPr>
        <p:txBody>
          <a:bodyPr wrap="square" rtlCol="0">
            <a:spAutoFit/>
          </a:bodyPr>
          <a:lstStyle/>
          <a:p>
            <a:r>
              <a:rPr lang="en-US" dirty="0">
                <a:solidFill>
                  <a:srgbClr val="7030A0"/>
                </a:solidFill>
              </a:rPr>
              <a:t>F</a:t>
            </a:r>
          </a:p>
        </p:txBody>
      </p:sp>
      <p:sp>
        <p:nvSpPr>
          <p:cNvPr id="34" name="TextBox 33"/>
          <p:cNvSpPr txBox="1"/>
          <p:nvPr/>
        </p:nvSpPr>
        <p:spPr>
          <a:xfrm>
            <a:off x="5119775" y="2906563"/>
            <a:ext cx="178676" cy="369332"/>
          </a:xfrm>
          <a:prstGeom prst="rect">
            <a:avLst/>
          </a:prstGeom>
          <a:noFill/>
        </p:spPr>
        <p:txBody>
          <a:bodyPr wrap="square" rtlCol="0">
            <a:spAutoFit/>
          </a:bodyPr>
          <a:lstStyle/>
          <a:p>
            <a:r>
              <a:rPr lang="en-US" dirty="0" smtClean="0">
                <a:solidFill>
                  <a:srgbClr val="C00000"/>
                </a:solidFill>
              </a:rPr>
              <a:t>F</a:t>
            </a:r>
            <a:endParaRPr lang="en-US" dirty="0">
              <a:solidFill>
                <a:srgbClr val="C00000"/>
              </a:solidFill>
            </a:endParaRPr>
          </a:p>
        </p:txBody>
      </p:sp>
      <p:sp>
        <p:nvSpPr>
          <p:cNvPr id="35" name="TextBox 34"/>
          <p:cNvSpPr txBox="1"/>
          <p:nvPr/>
        </p:nvSpPr>
        <p:spPr>
          <a:xfrm>
            <a:off x="3907456" y="3151099"/>
            <a:ext cx="178676" cy="369332"/>
          </a:xfrm>
          <a:prstGeom prst="rect">
            <a:avLst/>
          </a:prstGeom>
          <a:noFill/>
        </p:spPr>
        <p:txBody>
          <a:bodyPr wrap="square" rtlCol="0">
            <a:spAutoFit/>
          </a:bodyPr>
          <a:lstStyle/>
          <a:p>
            <a:r>
              <a:rPr lang="en-US" dirty="0">
                <a:solidFill>
                  <a:schemeClr val="accent1"/>
                </a:solidFill>
              </a:rPr>
              <a:t>F</a:t>
            </a:r>
          </a:p>
        </p:txBody>
      </p:sp>
      <p:sp>
        <p:nvSpPr>
          <p:cNvPr id="36" name="TextBox 35"/>
          <p:cNvSpPr txBox="1"/>
          <p:nvPr/>
        </p:nvSpPr>
        <p:spPr>
          <a:xfrm>
            <a:off x="2437662" y="3966608"/>
            <a:ext cx="178676" cy="369332"/>
          </a:xfrm>
          <a:prstGeom prst="rect">
            <a:avLst/>
          </a:prstGeom>
          <a:noFill/>
        </p:spPr>
        <p:txBody>
          <a:bodyPr wrap="square" rtlCol="0">
            <a:spAutoFit/>
          </a:bodyPr>
          <a:lstStyle/>
          <a:p>
            <a:r>
              <a:rPr lang="en-US" dirty="0" smtClean="0">
                <a:solidFill>
                  <a:srgbClr val="00B050"/>
                </a:solidFill>
              </a:rPr>
              <a:t>v</a:t>
            </a:r>
            <a:endParaRPr lang="en-US" dirty="0">
              <a:solidFill>
                <a:srgbClr val="00B050"/>
              </a:solidFill>
            </a:endParaRPr>
          </a:p>
        </p:txBody>
      </p:sp>
      <p:sp>
        <p:nvSpPr>
          <p:cNvPr id="37" name="TextBox 36"/>
          <p:cNvSpPr txBox="1"/>
          <p:nvPr/>
        </p:nvSpPr>
        <p:spPr>
          <a:xfrm>
            <a:off x="4293476" y="4200916"/>
            <a:ext cx="178676" cy="369332"/>
          </a:xfrm>
          <a:prstGeom prst="rect">
            <a:avLst/>
          </a:prstGeom>
          <a:noFill/>
        </p:spPr>
        <p:txBody>
          <a:bodyPr wrap="square" rtlCol="0">
            <a:spAutoFit/>
          </a:bodyPr>
          <a:lstStyle/>
          <a:p>
            <a:r>
              <a:rPr lang="en-US" dirty="0" smtClean="0">
                <a:solidFill>
                  <a:srgbClr val="7030A0"/>
                </a:solidFill>
              </a:rPr>
              <a:t>v</a:t>
            </a:r>
            <a:endParaRPr lang="en-US" dirty="0">
              <a:solidFill>
                <a:srgbClr val="7030A0"/>
              </a:solidFill>
            </a:endParaRPr>
          </a:p>
        </p:txBody>
      </p:sp>
      <p:sp>
        <p:nvSpPr>
          <p:cNvPr id="38" name="TextBox 37"/>
          <p:cNvSpPr txBox="1"/>
          <p:nvPr/>
        </p:nvSpPr>
        <p:spPr>
          <a:xfrm>
            <a:off x="5575738" y="3797485"/>
            <a:ext cx="178676" cy="369332"/>
          </a:xfrm>
          <a:prstGeom prst="rect">
            <a:avLst/>
          </a:prstGeom>
          <a:noFill/>
        </p:spPr>
        <p:txBody>
          <a:bodyPr wrap="square" rtlCol="0">
            <a:spAutoFit/>
          </a:bodyPr>
          <a:lstStyle/>
          <a:p>
            <a:r>
              <a:rPr lang="en-US" dirty="0" smtClean="0">
                <a:solidFill>
                  <a:srgbClr val="C00000"/>
                </a:solidFill>
              </a:rPr>
              <a:t>v</a:t>
            </a:r>
            <a:endParaRPr lang="en-US" dirty="0">
              <a:solidFill>
                <a:srgbClr val="C00000"/>
              </a:solidFill>
            </a:endParaRPr>
          </a:p>
        </p:txBody>
      </p:sp>
      <p:sp>
        <p:nvSpPr>
          <p:cNvPr id="39" name="TextBox 38"/>
          <p:cNvSpPr txBox="1"/>
          <p:nvPr/>
        </p:nvSpPr>
        <p:spPr>
          <a:xfrm>
            <a:off x="3552496" y="2416935"/>
            <a:ext cx="178676" cy="369332"/>
          </a:xfrm>
          <a:prstGeom prst="rect">
            <a:avLst/>
          </a:prstGeom>
          <a:noFill/>
        </p:spPr>
        <p:txBody>
          <a:bodyPr wrap="square" rtlCol="0">
            <a:spAutoFit/>
          </a:bodyPr>
          <a:lstStyle/>
          <a:p>
            <a:r>
              <a:rPr lang="en-US" dirty="0" smtClean="0">
                <a:solidFill>
                  <a:srgbClr val="0070C0"/>
                </a:solidFill>
              </a:rPr>
              <a:t>v</a:t>
            </a:r>
            <a:endParaRPr lang="en-US" dirty="0">
              <a:solidFill>
                <a:srgbClr val="0070C0"/>
              </a:solidFill>
            </a:endParaRPr>
          </a:p>
        </p:txBody>
      </p:sp>
      <mc:AlternateContent xmlns:mc="http://schemas.openxmlformats.org/markup-compatibility/2006" xmlns:a14="http://schemas.microsoft.com/office/drawing/2010/main">
        <mc:Choice Requires="a14">
          <p:sp>
            <p:nvSpPr>
              <p:cNvPr id="43" name="TextBox 42"/>
              <p:cNvSpPr txBox="1"/>
              <p:nvPr/>
            </p:nvSpPr>
            <p:spPr>
              <a:xfrm>
                <a:off x="7553997" y="4317657"/>
                <a:ext cx="2012602" cy="6939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𝑣</m:t>
                      </m:r>
                      <m:sSup>
                        <m:sSupPr>
                          <m:ctrlPr>
                            <a:rPr lang="en-US" sz="2400" b="0" i="1" smtClean="0">
                              <a:solidFill>
                                <a:schemeClr val="bg1"/>
                              </a:solidFill>
                              <a:latin typeface="Cambria Math" panose="02040503050406030204" pitchFamily="18" charset="0"/>
                            </a:rPr>
                          </m:ctrlPr>
                        </m:sSupPr>
                        <m:e>
                          <m:r>
                            <a:rPr lang="en-US" sz="2400" b="0" i="1" baseline="-25000" smtClean="0">
                              <a:solidFill>
                                <a:schemeClr val="bg1"/>
                              </a:solidFill>
                              <a:latin typeface="Cambria Math" panose="02040503050406030204" pitchFamily="18" charset="0"/>
                            </a:rPr>
                            <m:t>𝑖</m:t>
                          </m:r>
                        </m:e>
                        <m:sup>
                          <m:r>
                            <a:rPr lang="en-US" sz="2400" b="0" i="1" smtClean="0">
                              <a:solidFill>
                                <a:schemeClr val="bg1"/>
                              </a:solidFill>
                              <a:latin typeface="Cambria Math" panose="02040503050406030204" pitchFamily="18" charset="0"/>
                            </a:rPr>
                            <m:t>′</m:t>
                          </m:r>
                        </m:sup>
                      </m:sSup>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𝑣𝑖</m:t>
                      </m:r>
                      <m:r>
                        <a:rPr lang="en-US" sz="2400" b="0" i="1" smtClean="0">
                          <a:solidFill>
                            <a:schemeClr val="bg1"/>
                          </a:solidFill>
                          <a:latin typeface="Cambria Math" panose="02040503050406030204" pitchFamily="18" charset="0"/>
                        </a:rPr>
                        <m:t>+</m:t>
                      </m:r>
                      <m:f>
                        <m:fPr>
                          <m:ctrlPr>
                            <a:rPr lang="en-US" sz="2400" b="0" i="1" smtClean="0">
                              <a:solidFill>
                                <a:schemeClr val="bg1"/>
                              </a:solidFill>
                              <a:latin typeface="Cambria Math" panose="02040503050406030204" pitchFamily="18" charset="0"/>
                              <a:ea typeface="Cambria Math" panose="02040503050406030204" pitchFamily="18" charset="0"/>
                            </a:rPr>
                          </m:ctrlPr>
                        </m:fPr>
                        <m:num>
                          <m:r>
                            <a:rPr lang="en-US" sz="2400" b="0" i="1" smtClean="0">
                              <a:solidFill>
                                <a:schemeClr val="bg1"/>
                              </a:solidFill>
                              <a:latin typeface="Cambria Math" panose="02040503050406030204" pitchFamily="18" charset="0"/>
                              <a:ea typeface="Cambria Math" panose="02040503050406030204" pitchFamily="18" charset="0"/>
                            </a:rPr>
                            <m:t>𝐹</m:t>
                          </m:r>
                          <m:r>
                            <a:rPr lang="en-US" sz="2400" i="1" baseline="-2500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ea typeface="Cambria Math" panose="02040503050406030204" pitchFamily="18" charset="0"/>
                            </a:rPr>
                            <m:t>∆</m:t>
                          </m:r>
                          <m:r>
                            <a:rPr lang="en-US" sz="2400" b="0" i="1" smtClean="0">
                              <a:solidFill>
                                <a:schemeClr val="bg1"/>
                              </a:solidFill>
                              <a:latin typeface="Cambria Math" panose="02040503050406030204" pitchFamily="18" charset="0"/>
                              <a:ea typeface="Cambria Math" panose="02040503050406030204" pitchFamily="18" charset="0"/>
                            </a:rPr>
                            <m:t>𝑡</m:t>
                          </m:r>
                        </m:num>
                        <m:den>
                          <m:r>
                            <a:rPr lang="en-US" sz="2400" b="0" i="1" smtClean="0">
                              <a:solidFill>
                                <a:schemeClr val="bg1"/>
                              </a:solidFill>
                              <a:latin typeface="Cambria Math" panose="02040503050406030204" pitchFamily="18" charset="0"/>
                              <a:ea typeface="Cambria Math" panose="02040503050406030204" pitchFamily="18" charset="0"/>
                            </a:rPr>
                            <m:t>𝑚</m:t>
                          </m:r>
                          <m:r>
                            <a:rPr lang="en-US" sz="2400" i="1" baseline="-25000">
                              <a:solidFill>
                                <a:schemeClr val="bg1"/>
                              </a:solidFill>
                              <a:latin typeface="Cambria Math" panose="02040503050406030204" pitchFamily="18" charset="0"/>
                            </a:rPr>
                            <m:t>𝑖</m:t>
                          </m:r>
                        </m:den>
                      </m:f>
                    </m:oMath>
                  </m:oMathPara>
                </a14:m>
                <a:endParaRPr lang="en-US" sz="2400" b="0" dirty="0" smtClean="0">
                  <a:solidFill>
                    <a:schemeClr val="bg1"/>
                  </a:solidFill>
                  <a:ea typeface="Cambria Math" panose="02040503050406030204" pitchFamily="18" charset="0"/>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7553997" y="4317657"/>
                <a:ext cx="2012602" cy="693908"/>
              </a:xfrm>
              <a:prstGeom prst="rect">
                <a:avLst/>
              </a:prstGeom>
              <a:blipFill rotWithShape="0">
                <a:blip r:embed="rId3"/>
                <a:stretch>
                  <a:fillRect b="-96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7009842" y="1450731"/>
                <a:ext cx="4365467" cy="707886"/>
              </a:xfrm>
              <a:prstGeom prst="rect">
                <a:avLst/>
              </a:prstGeom>
              <a:noFill/>
            </p:spPr>
            <p:txBody>
              <a:bodyPr wrap="square" rtlCol="0">
                <a:spAutoFit/>
              </a:bodyPr>
              <a:lstStyle/>
              <a:p>
                <a:r>
                  <a:rPr lang="en-US" sz="2000" dirty="0" smtClean="0">
                    <a:solidFill>
                      <a:schemeClr val="bg1"/>
                    </a:solidFill>
                  </a:rPr>
                  <a:t>To compute position, </a:t>
                </a:r>
                <a:r>
                  <a:rPr lang="en-US" sz="2000" i="1" dirty="0" smtClean="0">
                    <a:solidFill>
                      <a:schemeClr val="bg1"/>
                    </a:solidFill>
                    <a:latin typeface="Cambria Math" panose="02040503050406030204" pitchFamily="18" charset="0"/>
                    <a:ea typeface="Cambria Math" panose="02040503050406030204" pitchFamily="18" charset="0"/>
                  </a:rPr>
                  <a:t>x</a:t>
                </a:r>
                <a:r>
                  <a:rPr lang="en-US" sz="2000" dirty="0">
                    <a:solidFill>
                      <a:schemeClr val="bg1"/>
                    </a:solidFill>
                    <a:ea typeface="Cambria Math" panose="02040503050406030204" pitchFamily="18" charset="0"/>
                  </a:rPr>
                  <a:t>’</a:t>
                </a:r>
                <a:r>
                  <a:rPr lang="en-US" sz="2000" dirty="0" smtClean="0">
                    <a:solidFill>
                      <a:schemeClr val="bg1"/>
                    </a:solidFill>
                  </a:rPr>
                  <a:t> from position </a:t>
                </a:r>
                <a:r>
                  <a:rPr lang="en-US" sz="2000" i="1" dirty="0" smtClean="0">
                    <a:solidFill>
                      <a:schemeClr val="bg1"/>
                    </a:solidFill>
                    <a:latin typeface="Cambria Math" panose="02040503050406030204" pitchFamily="18" charset="0"/>
                    <a:ea typeface="Cambria Math" panose="02040503050406030204" pitchFamily="18" charset="0"/>
                  </a:rPr>
                  <a:t>x</a:t>
                </a:r>
                <a:r>
                  <a:rPr lang="en-US" sz="2000" dirty="0" smtClean="0">
                    <a:solidFill>
                      <a:schemeClr val="bg1"/>
                    </a:solidFill>
                  </a:rPr>
                  <a:t> after time increment </a:t>
                </a:r>
                <a14:m>
                  <m:oMath xmlns:m="http://schemas.openxmlformats.org/officeDocument/2006/math">
                    <m:r>
                      <a:rPr lang="en-US" sz="2000" i="1">
                        <a:solidFill>
                          <a:schemeClr val="bg1"/>
                        </a:solidFill>
                        <a:latin typeface="Cambria Math" panose="02040503050406030204" pitchFamily="18" charset="0"/>
                        <a:ea typeface="Cambria Math" panose="02040503050406030204" pitchFamily="18" charset="0"/>
                      </a:rPr>
                      <m:t>∆</m:t>
                    </m:r>
                    <m:r>
                      <a:rPr lang="en-US" sz="2000" i="1">
                        <a:solidFill>
                          <a:schemeClr val="bg1"/>
                        </a:solidFill>
                        <a:latin typeface="Cambria Math" panose="02040503050406030204" pitchFamily="18" charset="0"/>
                        <a:ea typeface="Cambria Math" panose="02040503050406030204" pitchFamily="18" charset="0"/>
                      </a:rPr>
                      <m:t>𝑡</m:t>
                    </m:r>
                  </m:oMath>
                </a14:m>
                <a:r>
                  <a:rPr lang="en-US" sz="2000" dirty="0" smtClean="0">
                    <a:solidFill>
                      <a:schemeClr val="bg1"/>
                    </a:solidFill>
                  </a:rPr>
                  <a:t>:</a:t>
                </a:r>
                <a:endParaRPr lang="en-US" sz="2000" dirty="0">
                  <a:solidFill>
                    <a:schemeClr val="bg1"/>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7009842" y="1450731"/>
                <a:ext cx="4365467" cy="707886"/>
              </a:xfrm>
              <a:prstGeom prst="rect">
                <a:avLst/>
              </a:prstGeom>
              <a:blipFill rotWithShape="0">
                <a:blip r:embed="rId4"/>
                <a:stretch>
                  <a:fillRect l="-1536" t="-5172"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7553997" y="5181565"/>
                <a:ext cx="27731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𝑥</m:t>
                      </m:r>
                      <m:sSup>
                        <m:sSupPr>
                          <m:ctrlPr>
                            <a:rPr lang="en-US" sz="2400" b="0" i="1" smtClean="0">
                              <a:solidFill>
                                <a:schemeClr val="bg1"/>
                              </a:solidFill>
                              <a:latin typeface="Cambria Math" panose="02040503050406030204" pitchFamily="18" charset="0"/>
                            </a:rPr>
                          </m:ctrlPr>
                        </m:sSupPr>
                        <m:e>
                          <m:r>
                            <a:rPr lang="en-US" sz="2400" b="0" i="1" baseline="-25000" smtClean="0">
                              <a:solidFill>
                                <a:schemeClr val="bg1"/>
                              </a:solidFill>
                              <a:latin typeface="Cambria Math" panose="02040503050406030204" pitchFamily="18" charset="0"/>
                            </a:rPr>
                            <m:t>𝑖</m:t>
                          </m:r>
                        </m:e>
                        <m:sup>
                          <m:r>
                            <a:rPr lang="en-US" sz="2400" b="0" i="1" smtClean="0">
                              <a:solidFill>
                                <a:schemeClr val="bg1"/>
                              </a:solidFill>
                              <a:latin typeface="Cambria Math" panose="02040503050406030204" pitchFamily="18" charset="0"/>
                            </a:rPr>
                            <m:t>′</m:t>
                          </m:r>
                        </m:sup>
                      </m:sSup>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𝑥𝑖</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𝑎𝑣𝑔</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𝑣𝑖</m:t>
                      </m:r>
                      <m:r>
                        <a:rPr lang="en-US" sz="2400" b="0" i="1" smtClean="0">
                          <a:solidFill>
                            <a:schemeClr val="bg1"/>
                          </a:solidFill>
                          <a:latin typeface="Cambria Math" panose="02040503050406030204" pitchFamily="18" charset="0"/>
                        </a:rPr>
                        <m:t>)∆</m:t>
                      </m:r>
                      <m:r>
                        <a:rPr lang="en-US" sz="2400" i="1">
                          <a:solidFill>
                            <a:schemeClr val="bg1"/>
                          </a:solidFill>
                          <a:latin typeface="Cambria Math" panose="02040503050406030204" pitchFamily="18" charset="0"/>
                          <a:ea typeface="Cambria Math" panose="02040503050406030204" pitchFamily="18" charset="0"/>
                        </a:rPr>
                        <m:t>𝑡</m:t>
                      </m:r>
                    </m:oMath>
                  </m:oMathPara>
                </a14:m>
                <a:endParaRPr lang="en-US" sz="2400" dirty="0">
                  <a:solidFill>
                    <a:schemeClr val="bg1"/>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7553997" y="5181565"/>
                <a:ext cx="2773131" cy="369332"/>
              </a:xfrm>
              <a:prstGeom prst="rect">
                <a:avLst/>
              </a:prstGeom>
              <a:blipFill rotWithShape="0">
                <a:blip r:embed="rId5"/>
                <a:stretch>
                  <a:fillRect l="-659" r="-1319" b="-36066"/>
                </a:stretch>
              </a:blipFill>
            </p:spPr>
            <p:txBody>
              <a:bodyPr/>
              <a:lstStyle/>
              <a:p>
                <a:r>
                  <a:rPr lang="en-US">
                    <a:noFill/>
                  </a:rPr>
                  <a:t> </a:t>
                </a:r>
              </a:p>
            </p:txBody>
          </p:sp>
        </mc:Fallback>
      </mc:AlternateContent>
      <p:sp>
        <p:nvSpPr>
          <p:cNvPr id="46" name="TextBox 45"/>
          <p:cNvSpPr txBox="1"/>
          <p:nvPr/>
        </p:nvSpPr>
        <p:spPr>
          <a:xfrm>
            <a:off x="7009842" y="5712627"/>
            <a:ext cx="4365467" cy="707886"/>
          </a:xfrm>
          <a:prstGeom prst="rect">
            <a:avLst/>
          </a:prstGeom>
          <a:noFill/>
        </p:spPr>
        <p:txBody>
          <a:bodyPr wrap="square" rtlCol="0">
            <a:spAutoFit/>
          </a:bodyPr>
          <a:lstStyle/>
          <a:p>
            <a:r>
              <a:rPr lang="en-US" sz="2000" dirty="0" smtClean="0">
                <a:solidFill>
                  <a:schemeClr val="bg1"/>
                </a:solidFill>
              </a:rPr>
              <a:t>Perform computation for each </a:t>
            </a:r>
            <a:r>
              <a:rPr lang="en-US" sz="2000" i="1" dirty="0" smtClean="0">
                <a:solidFill>
                  <a:schemeClr val="bg1"/>
                </a:solidFill>
                <a:latin typeface="Cambria Math" panose="02040503050406030204" pitchFamily="18" charset="0"/>
                <a:ea typeface="Cambria Math" panose="02040503050406030204" pitchFamily="18" charset="0"/>
              </a:rPr>
              <a:t>i, j</a:t>
            </a:r>
            <a:r>
              <a:rPr lang="en-US" sz="2000" dirty="0" smtClean="0">
                <a:solidFill>
                  <a:schemeClr val="bg1"/>
                </a:solidFill>
              </a:rPr>
              <a:t>.  Repeat for each time step.</a:t>
            </a:r>
            <a:endParaRPr lang="en-US" sz="2000" dirty="0">
              <a:solidFill>
                <a:schemeClr val="bg1"/>
              </a:solidFill>
            </a:endParaRPr>
          </a:p>
        </p:txBody>
      </p:sp>
      <p:sp>
        <p:nvSpPr>
          <p:cNvPr id="47" name="TextBox 46"/>
          <p:cNvSpPr txBox="1"/>
          <p:nvPr/>
        </p:nvSpPr>
        <p:spPr>
          <a:xfrm>
            <a:off x="3641834" y="4739884"/>
            <a:ext cx="627993" cy="369332"/>
          </a:xfrm>
          <a:prstGeom prst="rect">
            <a:avLst/>
          </a:prstGeom>
          <a:noFill/>
        </p:spPr>
        <p:txBody>
          <a:bodyPr wrap="square" rtlCol="0">
            <a:spAutoFit/>
          </a:bodyPr>
          <a:lstStyle/>
          <a:p>
            <a:pPr algn="ctr"/>
            <a:r>
              <a:rPr lang="en-US" dirty="0" smtClean="0">
                <a:solidFill>
                  <a:srgbClr val="7030A0"/>
                </a:solidFill>
              </a:rPr>
              <a:t>m</a:t>
            </a:r>
            <a:r>
              <a:rPr lang="en-US" baseline="-25000" dirty="0" smtClean="0">
                <a:solidFill>
                  <a:srgbClr val="7030A0"/>
                </a:solidFill>
              </a:rPr>
              <a:t>3</a:t>
            </a:r>
            <a:endParaRPr lang="en-US" baseline="-25000" dirty="0">
              <a:solidFill>
                <a:srgbClr val="7030A0"/>
              </a:solidFill>
            </a:endParaRPr>
          </a:p>
        </p:txBody>
      </p:sp>
      <mc:AlternateContent xmlns:mc="http://schemas.openxmlformats.org/markup-compatibility/2006" xmlns:a14="http://schemas.microsoft.com/office/drawing/2010/main">
        <mc:Choice Requires="a14">
          <p:sp>
            <p:nvSpPr>
              <p:cNvPr id="9" name="TextBox 8"/>
              <p:cNvSpPr txBox="1"/>
              <p:nvPr/>
            </p:nvSpPr>
            <p:spPr>
              <a:xfrm>
                <a:off x="7553997" y="3217915"/>
                <a:ext cx="1589409" cy="938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𝐹</m:t>
                      </m:r>
                      <m:r>
                        <a:rPr lang="en-US" sz="2400" b="0" i="1" baseline="-25000" smtClean="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rPr>
                        <m:t>= </m:t>
                      </m:r>
                      <m:nary>
                        <m:naryPr>
                          <m:chr m:val="∑"/>
                          <m:supHide m:val="on"/>
                          <m:ctrlPr>
                            <a:rPr lang="en-US" sz="2400" b="0" i="1" smtClean="0">
                              <a:solidFill>
                                <a:schemeClr val="bg1"/>
                              </a:solidFill>
                              <a:latin typeface="Cambria Math" panose="02040503050406030204" pitchFamily="18" charset="0"/>
                            </a:rPr>
                          </m:ctrlPr>
                        </m:naryPr>
                        <m:sub>
                          <m:r>
                            <m:rPr>
                              <m:brk m:alnAt="7"/>
                            </m:rPr>
                            <a:rPr lang="en-US" sz="2400" b="0" i="1" smtClean="0">
                              <a:solidFill>
                                <a:schemeClr val="bg1"/>
                              </a:solidFill>
                              <a:latin typeface="Cambria Math" panose="02040503050406030204" pitchFamily="18" charset="0"/>
                            </a:rPr>
                            <m:t>𝑗</m:t>
                          </m:r>
                          <m:r>
                            <a:rPr lang="en-US" sz="2400" b="0" i="1" smtClean="0">
                              <a:solidFill>
                                <a:schemeClr val="bg1"/>
                              </a:solidFill>
                              <a:latin typeface="Cambria Math" panose="02040503050406030204" pitchFamily="18" charset="0"/>
                              <a:ea typeface="Cambria Math" panose="02040503050406030204" pitchFamily="18" charset="0"/>
                            </a:rPr>
                            <m:t>≠</m:t>
                          </m:r>
                          <m:r>
                            <a:rPr lang="en-US" sz="2400" b="0" i="1" smtClean="0">
                              <a:solidFill>
                                <a:schemeClr val="bg1"/>
                              </a:solidFill>
                              <a:latin typeface="Cambria Math" panose="02040503050406030204" pitchFamily="18" charset="0"/>
                              <a:ea typeface="Cambria Math" panose="02040503050406030204" pitchFamily="18" charset="0"/>
                            </a:rPr>
                            <m:t>𝑖</m:t>
                          </m:r>
                        </m:sub>
                        <m:sup/>
                        <m:e>
                          <m:r>
                            <a:rPr lang="en-US" sz="2400" b="0" i="1" smtClean="0">
                              <a:solidFill>
                                <a:schemeClr val="bg1"/>
                              </a:solidFill>
                              <a:latin typeface="Cambria Math" panose="02040503050406030204" pitchFamily="18" charset="0"/>
                            </a:rPr>
                            <m:t>𝑓</m:t>
                          </m:r>
                          <m:r>
                            <a:rPr lang="en-US" sz="2400" b="0" i="1" baseline="-25000" smtClean="0">
                              <a:solidFill>
                                <a:schemeClr val="bg1"/>
                              </a:solidFill>
                              <a:latin typeface="Cambria Math" panose="02040503050406030204" pitchFamily="18" charset="0"/>
                            </a:rPr>
                            <m:t>𝑖𝑗</m:t>
                          </m:r>
                        </m:e>
                      </m:nary>
                    </m:oMath>
                  </m:oMathPara>
                </a14:m>
                <a:endParaRPr lang="en-US" sz="2400" dirty="0">
                  <a:solidFill>
                    <a:schemeClr val="bg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553997" y="3217915"/>
                <a:ext cx="1589409" cy="938014"/>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553997" y="2320345"/>
                <a:ext cx="1654620" cy="7358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𝑓</m:t>
                      </m:r>
                      <m:r>
                        <a:rPr lang="en-US" sz="2400" b="0" i="1" baseline="-25000" smtClean="0">
                          <a:solidFill>
                            <a:schemeClr val="bg1"/>
                          </a:solidFill>
                          <a:latin typeface="Cambria Math" panose="02040503050406030204" pitchFamily="18" charset="0"/>
                        </a:rPr>
                        <m:t>𝑖𝑗</m:t>
                      </m:r>
                      <m:r>
                        <a:rPr lang="en-US" sz="2400" b="0" i="1" smtClean="0">
                          <a:solidFill>
                            <a:schemeClr val="bg1"/>
                          </a:solidFill>
                          <a:latin typeface="Cambria Math" panose="02040503050406030204" pitchFamily="18" charset="0"/>
                        </a:rPr>
                        <m:t>=</m:t>
                      </m:r>
                      <m:f>
                        <m:fPr>
                          <m:ctrlPr>
                            <a:rPr lang="en-US" sz="2400" i="1">
                              <a:solidFill>
                                <a:schemeClr val="bg1"/>
                              </a:solidFill>
                              <a:latin typeface="Cambria Math" panose="02040503050406030204" pitchFamily="18" charset="0"/>
                            </a:rPr>
                          </m:ctrlPr>
                        </m:fPr>
                        <m:num>
                          <m:r>
                            <a:rPr lang="en-US" sz="2400" i="1">
                              <a:solidFill>
                                <a:schemeClr val="bg1"/>
                              </a:solidFill>
                              <a:latin typeface="Cambria Math" panose="02040503050406030204" pitchFamily="18" charset="0"/>
                            </a:rPr>
                            <m:t>𝐺𝑚</m:t>
                          </m:r>
                          <m:r>
                            <a:rPr lang="en-US" sz="2400" i="1" baseline="-25000">
                              <a:solidFill>
                                <a:schemeClr val="bg1"/>
                              </a:solidFill>
                              <a:latin typeface="Cambria Math" panose="02040503050406030204" pitchFamily="18" charset="0"/>
                            </a:rPr>
                            <m:t>𝑖</m:t>
                          </m:r>
                          <m:r>
                            <a:rPr lang="en-US" sz="2400" i="1">
                              <a:solidFill>
                                <a:schemeClr val="bg1"/>
                              </a:solidFill>
                              <a:latin typeface="Cambria Math" panose="02040503050406030204" pitchFamily="18" charset="0"/>
                            </a:rPr>
                            <m:t>𝑚</m:t>
                          </m:r>
                          <m:r>
                            <a:rPr lang="en-US" sz="2400" i="1" baseline="-25000">
                              <a:solidFill>
                                <a:schemeClr val="bg1"/>
                              </a:solidFill>
                              <a:latin typeface="Cambria Math" panose="02040503050406030204" pitchFamily="18" charset="0"/>
                            </a:rPr>
                            <m:t>𝑗</m:t>
                          </m:r>
                        </m:num>
                        <m:den>
                          <m:sSup>
                            <m:sSupPr>
                              <m:ctrlPr>
                                <a:rPr lang="en-US" sz="2400" i="1" baseline="-25000">
                                  <a:solidFill>
                                    <a:schemeClr val="bg1"/>
                                  </a:solidFill>
                                  <a:latin typeface="Cambria Math" panose="02040503050406030204" pitchFamily="18" charset="0"/>
                                </a:rPr>
                              </m:ctrlPr>
                            </m:sSupPr>
                            <m:e>
                              <m:r>
                                <a:rPr lang="en-US" sz="2400" i="1">
                                  <a:solidFill>
                                    <a:schemeClr val="bg1"/>
                                  </a:solidFill>
                                  <a:latin typeface="Cambria Math" panose="02040503050406030204" pitchFamily="18" charset="0"/>
                                </a:rPr>
                                <m:t>𝑑</m:t>
                              </m:r>
                              <m:r>
                                <m:rPr>
                                  <m:sty m:val="p"/>
                                </m:rPr>
                                <a:rPr lang="en-US" sz="2400" baseline="-25000">
                                  <a:solidFill>
                                    <a:schemeClr val="bg1"/>
                                  </a:solidFill>
                                  <a:latin typeface="Cambria Math" panose="02040503050406030204" pitchFamily="18" charset="0"/>
                                </a:rPr>
                                <m:t>ij</m:t>
                              </m:r>
                            </m:e>
                            <m:sup>
                              <m:r>
                                <a:rPr lang="en-US" sz="2400">
                                  <a:solidFill>
                                    <a:schemeClr val="bg1"/>
                                  </a:solidFill>
                                  <a:latin typeface="Cambria Math" panose="02040503050406030204" pitchFamily="18" charset="0"/>
                                </a:rPr>
                                <m:t>2</m:t>
                              </m:r>
                            </m:sup>
                          </m:sSup>
                        </m:den>
                      </m:f>
                    </m:oMath>
                  </m:oMathPara>
                </a14:m>
                <a:endParaRPr lang="en-US" sz="2400" dirty="0">
                  <a:solidFill>
                    <a:schemeClr val="bg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7553997" y="2320345"/>
                <a:ext cx="1654620" cy="735842"/>
              </a:xfrm>
              <a:prstGeom prst="rect">
                <a:avLst/>
              </a:prstGeom>
              <a:blipFill rotWithShape="0">
                <a:blip r:embed="rId7"/>
                <a:stretch>
                  <a:fillRect b="-19167"/>
                </a:stretch>
              </a:blipFill>
            </p:spPr>
            <p:txBody>
              <a:bodyPr/>
              <a:lstStyle/>
              <a:p>
                <a:r>
                  <a:rPr lang="en-US">
                    <a:noFill/>
                  </a:rPr>
                  <a:t> </a:t>
                </a:r>
              </a:p>
            </p:txBody>
          </p:sp>
        </mc:Fallback>
      </mc:AlternateContent>
    </p:spTree>
    <p:extLst>
      <p:ext uri="{BB962C8B-B14F-4D97-AF65-F5344CB8AC3E}">
        <p14:creationId xmlns:p14="http://schemas.microsoft.com/office/powerpoint/2010/main" val="13003264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run of 4000 time steps</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212" y="1583778"/>
            <a:ext cx="4762500" cy="4762500"/>
          </a:xfrm>
          <a:prstGeom prst="rect">
            <a:avLst/>
          </a:prstGeom>
        </p:spPr>
      </p:pic>
      <p:sp>
        <p:nvSpPr>
          <p:cNvPr id="6" name="TextBox 5"/>
          <p:cNvSpPr txBox="1"/>
          <p:nvPr/>
        </p:nvSpPr>
        <p:spPr>
          <a:xfrm>
            <a:off x="7642430" y="5022839"/>
            <a:ext cx="3404727" cy="1323439"/>
          </a:xfrm>
          <a:prstGeom prst="rect">
            <a:avLst/>
          </a:prstGeom>
          <a:noFill/>
        </p:spPr>
        <p:txBody>
          <a:bodyPr wrap="square" rtlCol="0">
            <a:spAutoFit/>
          </a:bodyPr>
          <a:lstStyle/>
          <a:p>
            <a:r>
              <a:rPr lang="en-US" sz="1600" b="1" dirty="0" smtClean="0"/>
              <a:t>Note</a:t>
            </a:r>
            <a:r>
              <a:rPr lang="en-US" sz="1600" dirty="0" smtClean="0"/>
              <a:t>: this is not a real-time animation.  Still frames were combined into an animated GIF using an arbitrary frame rate of 10 fps, looped.</a:t>
            </a:r>
            <a:endParaRPr lang="en-US" sz="1600" dirty="0"/>
          </a:p>
        </p:txBody>
      </p:sp>
      <p:sp>
        <p:nvSpPr>
          <p:cNvPr id="7" name="TextBox 6"/>
          <p:cNvSpPr txBox="1"/>
          <p:nvPr/>
        </p:nvSpPr>
        <p:spPr>
          <a:xfrm>
            <a:off x="7642430" y="1583778"/>
            <a:ext cx="3404726" cy="1200329"/>
          </a:xfrm>
          <a:prstGeom prst="rect">
            <a:avLst/>
          </a:prstGeom>
          <a:noFill/>
        </p:spPr>
        <p:txBody>
          <a:bodyPr wrap="square" rtlCol="0">
            <a:spAutoFit/>
          </a:bodyPr>
          <a:lstStyle/>
          <a:p>
            <a:r>
              <a:rPr lang="en-US" dirty="0" smtClean="0"/>
              <a:t>300 Bodies</a:t>
            </a:r>
          </a:p>
          <a:p>
            <a:endParaRPr lang="en-US" dirty="0" smtClean="0"/>
          </a:p>
          <a:p>
            <a:r>
              <a:rPr lang="en-US" dirty="0" smtClean="0"/>
              <a:t>New video frame for every 40 steps (total 100 frames)</a:t>
            </a:r>
          </a:p>
        </p:txBody>
      </p:sp>
    </p:spTree>
    <p:extLst>
      <p:ext uri="{BB962C8B-B14F-4D97-AF65-F5344CB8AC3E}">
        <p14:creationId xmlns:p14="http://schemas.microsoft.com/office/powerpoint/2010/main" val="1955428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framework of n-bodies</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Pablo Halpern, 2014  (CC BY 4.0)</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2195643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Learn </a:t>
            </a:r>
            <a:r>
              <a:rPr lang="en-US" sz="3600" dirty="0"/>
              <a:t>how to </a:t>
            </a:r>
            <a:r>
              <a:rPr lang="en-US" sz="3600" dirty="0" smtClean="0"/>
              <a:t>decompose a </a:t>
            </a:r>
            <a:r>
              <a:rPr lang="en-US" sz="3600" dirty="0"/>
              <a:t>problem </a:t>
            </a:r>
            <a:r>
              <a:rPr lang="en-US" sz="3600" dirty="0" smtClean="0"/>
              <a:t>so that it can be efficiently distributed among multiple cores</a:t>
            </a:r>
          </a:p>
        </p:txBody>
      </p:sp>
      <p:sp>
        <p:nvSpPr>
          <p:cNvPr id="4" name="Footer Placeholder 3"/>
          <p:cNvSpPr>
            <a:spLocks noGrp="1"/>
          </p:cNvSpPr>
          <p:nvPr>
            <p:ph type="ftr" sz="quarter" idx="11"/>
          </p:nvPr>
        </p:nvSpPr>
        <p:spPr/>
        <p:txBody>
          <a:bodyPr/>
          <a:lstStyle/>
          <a:p>
            <a:r>
              <a:rPr lang="en-US" smtClean="0"/>
              <a:t>Pablo Halpern, 2014  (CC BY 4.0)</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35505512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and main loop</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dirty="0"/>
          </a:p>
        </p:txBody>
      </p:sp>
      <p:sp>
        <p:nvSpPr>
          <p:cNvPr id="6" name="Content Placeholder 2"/>
          <p:cNvSpPr txBox="1">
            <a:spLocks/>
          </p:cNvSpPr>
          <p:nvPr/>
        </p:nvSpPr>
        <p:spPr>
          <a:xfrm>
            <a:off x="5077136" y="1306247"/>
            <a:ext cx="6580263" cy="5312446"/>
          </a:xfrm>
          <a:prstGeom prst="rect">
            <a:avLst/>
          </a:prstGeom>
          <a:blipFill>
            <a:blip r:embed="rId3"/>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800" dirty="0">
                <a:latin typeface="Consolas" panose="020B0609020204030204" pitchFamily="49" charset="0"/>
                <a:cs typeface="Consolas" panose="020B0609020204030204" pitchFamily="49" charset="0"/>
              </a:rPr>
              <a:t>int main(int </a:t>
            </a:r>
            <a:r>
              <a:rPr lang="en-US" sz="1800" dirty="0" err="1">
                <a:latin typeface="Consolas" panose="020B0609020204030204" pitchFamily="49" charset="0"/>
                <a:cs typeface="Consolas" panose="020B0609020204030204" pitchFamily="49" charset="0"/>
              </a:rPr>
              <a:t>argc</a:t>
            </a:r>
            <a:r>
              <a:rPr lang="en-US" sz="1800" dirty="0">
                <a:latin typeface="Consolas" panose="020B0609020204030204" pitchFamily="49" charset="0"/>
                <a:cs typeface="Consolas" panose="020B0609020204030204" pitchFamily="49" charset="0"/>
              </a:rPr>
              <a:t>, char* </a:t>
            </a:r>
            <a:r>
              <a:rPr lang="en-US" sz="1800" dirty="0" err="1">
                <a:latin typeface="Consolas" panose="020B0609020204030204" pitchFamily="49" charset="0"/>
                <a:cs typeface="Consolas" panose="020B0609020204030204" pitchFamily="49" charset="0"/>
              </a:rPr>
              <a:t>argv</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int </a:t>
            </a:r>
            <a:r>
              <a:rPr lang="en-US" sz="1800" dirty="0" err="1">
                <a:latin typeface="Consolas" panose="020B0609020204030204" pitchFamily="49" charset="0"/>
                <a:cs typeface="Consolas" panose="020B0609020204030204" pitchFamily="49" charset="0"/>
              </a:rPr>
              <a:t>nbodies</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argc</a:t>
            </a:r>
            <a:r>
              <a:rPr lang="en-US" sz="1800" dirty="0">
                <a:latin typeface="Consolas" panose="020B0609020204030204" pitchFamily="49" charset="0"/>
                <a:cs typeface="Consolas" panose="020B0609020204030204" pitchFamily="49" charset="0"/>
              </a:rPr>
              <a:t> &gt; 1 ? </a:t>
            </a:r>
            <a:r>
              <a:rPr lang="en-US" sz="1800" dirty="0" err="1">
                <a:latin typeface="Consolas" panose="020B0609020204030204" pitchFamily="49" charset="0"/>
                <a:cs typeface="Consolas" panose="020B0609020204030204" pitchFamily="49" charset="0"/>
              </a:rPr>
              <a:t>atoi</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argv</a:t>
            </a:r>
            <a:r>
              <a:rPr lang="en-US" sz="1800" dirty="0">
                <a:latin typeface="Consolas" panose="020B0609020204030204" pitchFamily="49" charset="0"/>
                <a:cs typeface="Consolas" panose="020B0609020204030204" pitchFamily="49" charset="0"/>
              </a:rPr>
              <a:t>[1]) : 300</a:t>
            </a: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int </a:t>
            </a:r>
            <a:r>
              <a:rPr lang="en-US" sz="1800" dirty="0" err="1">
                <a:latin typeface="Consolas" panose="020B0609020204030204" pitchFamily="49" charset="0"/>
                <a:cs typeface="Consolas" panose="020B0609020204030204" pitchFamily="49" charset="0"/>
              </a:rPr>
              <a:t>nframes</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argc</a:t>
            </a:r>
            <a:r>
              <a:rPr lang="en-US" sz="1800" dirty="0">
                <a:latin typeface="Consolas" panose="020B0609020204030204" pitchFamily="49" charset="0"/>
                <a:cs typeface="Consolas" panose="020B0609020204030204" pitchFamily="49" charset="0"/>
              </a:rPr>
              <a:t> &gt; 2 ? </a:t>
            </a:r>
            <a:r>
              <a:rPr lang="en-US" sz="1800" dirty="0" err="1">
                <a:latin typeface="Consolas" panose="020B0609020204030204" pitchFamily="49" charset="0"/>
                <a:cs typeface="Consolas" panose="020B0609020204030204" pitchFamily="49" charset="0"/>
              </a:rPr>
              <a:t>atoi</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argv</a:t>
            </a:r>
            <a:r>
              <a:rPr lang="en-US" sz="1800" dirty="0">
                <a:latin typeface="Consolas" panose="020B0609020204030204" pitchFamily="49" charset="0"/>
                <a:cs typeface="Consolas" panose="020B0609020204030204" pitchFamily="49" charset="0"/>
              </a:rPr>
              <a:t>[1]) : 100</a:t>
            </a: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Body *bodies = new Body[</a:t>
            </a:r>
            <a:r>
              <a:rPr lang="en-US" sz="1800" dirty="0" err="1">
                <a:latin typeface="Consolas" panose="020B0609020204030204" pitchFamily="49" charset="0"/>
                <a:cs typeface="Consolas" panose="020B0609020204030204" pitchFamily="49" charset="0"/>
              </a:rPr>
              <a:t>nbodies</a:t>
            </a: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initialize_bodies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nbodies</a:t>
            </a:r>
            <a:r>
              <a:rPr lang="en-US" sz="1800" dirty="0">
                <a:latin typeface="Consolas" panose="020B0609020204030204" pitchFamily="49" charset="0"/>
                <a:cs typeface="Consolas" panose="020B0609020204030204" pitchFamily="49" charset="0"/>
              </a:rPr>
              <a:t>, bodies);</a:t>
            </a:r>
          </a:p>
          <a:p>
            <a:pPr marL="0" indent="0">
              <a:spcBef>
                <a:spcPts val="0"/>
              </a:spcBef>
              <a:buNone/>
            </a:pP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draw_frame</a:t>
            </a:r>
            <a:r>
              <a:rPr lang="en-US" sz="1800" dirty="0" smtClean="0">
                <a:latin typeface="Consolas" panose="020B0609020204030204" pitchFamily="49" charset="0"/>
                <a:cs typeface="Consolas" panose="020B0609020204030204" pitchFamily="49" charset="0"/>
              </a:rPr>
              <a:t>(0</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nbodies</a:t>
            </a:r>
            <a:r>
              <a:rPr lang="en-US" sz="1800" dirty="0">
                <a:latin typeface="Consolas" panose="020B0609020204030204" pitchFamily="49" charset="0"/>
                <a:cs typeface="Consolas" panose="020B0609020204030204" pitchFamily="49" charset="0"/>
              </a:rPr>
              <a:t>, bodies);</a:t>
            </a:r>
          </a:p>
          <a:p>
            <a:pPr marL="0" indent="0">
              <a:spcBef>
                <a:spcPts val="0"/>
              </a:spcBef>
              <a:buNone/>
            </a:pPr>
            <a:r>
              <a:rPr lang="en-US" sz="1800" dirty="0">
                <a:latin typeface="Consolas" panose="020B0609020204030204" pitchFamily="49" charset="0"/>
                <a:cs typeface="Consolas" panose="020B0609020204030204" pitchFamily="49" charset="0"/>
              </a:rPr>
              <a:t>    for (int </a:t>
            </a:r>
            <a:r>
              <a:rPr lang="en-US" sz="1800" dirty="0" err="1">
                <a:latin typeface="Consolas" panose="020B0609020204030204" pitchFamily="49" charset="0"/>
                <a:cs typeface="Consolas" panose="020B0609020204030204" pitchFamily="49" charset="0"/>
              </a:rPr>
              <a:t>frame_num</a:t>
            </a:r>
            <a:r>
              <a:rPr lang="en-US" sz="1800" dirty="0">
                <a:latin typeface="Consolas" panose="020B0609020204030204" pitchFamily="49" charset="0"/>
                <a:cs typeface="Consolas" panose="020B0609020204030204" pitchFamily="49" charset="0"/>
              </a:rPr>
              <a:t> = 1; </a:t>
            </a:r>
            <a:r>
              <a:rPr lang="en-US" sz="1800" dirty="0" err="1">
                <a:latin typeface="Consolas" panose="020B0609020204030204" pitchFamily="49" charset="0"/>
                <a:cs typeface="Consolas" panose="020B0609020204030204" pitchFamily="49" charset="0"/>
              </a:rPr>
              <a:t>frame_num</a:t>
            </a:r>
            <a:r>
              <a:rPr lang="en-US" sz="1800" dirty="0">
                <a:latin typeface="Consolas" panose="020B0609020204030204" pitchFamily="49" charset="0"/>
                <a:cs typeface="Consolas" panose="020B0609020204030204" pitchFamily="49" charset="0"/>
              </a:rPr>
              <a:t> &lt; </a:t>
            </a:r>
            <a:r>
              <a:rPr lang="en-US" sz="1800" dirty="0" err="1">
                <a:latin typeface="Consolas" panose="020B0609020204030204" pitchFamily="49" charset="0"/>
                <a:cs typeface="Consolas" panose="020B0609020204030204" pitchFamily="49" charset="0"/>
              </a:rPr>
              <a:t>nframes</a:t>
            </a:r>
            <a:r>
              <a:rPr lang="en-US" sz="1800" dirty="0" smtClean="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frame_num</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a:solidFill>
                  <a:schemeClr val="tx1"/>
                </a:solidFill>
                <a:latin typeface="Consolas" panose="020B0609020204030204" pitchFamily="49" charset="0"/>
                <a:cs typeface="Consolas" panose="020B0609020204030204" pitchFamily="49" charset="0"/>
              </a:rPr>
              <a:t>for (int i = 0; i &lt; </a:t>
            </a:r>
            <a:r>
              <a:rPr lang="en-US" sz="1800" dirty="0" err="1">
                <a:solidFill>
                  <a:schemeClr val="tx1"/>
                </a:solidFill>
                <a:latin typeface="Consolas" panose="020B0609020204030204" pitchFamily="49" charset="0"/>
                <a:cs typeface="Consolas" panose="020B0609020204030204" pitchFamily="49" charset="0"/>
              </a:rPr>
              <a:t>steps_per_frame</a:t>
            </a:r>
            <a:r>
              <a:rPr lang="en-US" sz="1800" dirty="0">
                <a:solidFill>
                  <a:schemeClr val="tx1"/>
                </a:solidFill>
                <a:latin typeface="Consolas" panose="020B0609020204030204" pitchFamily="49" charset="0"/>
                <a:cs typeface="Consolas" panose="020B0609020204030204" pitchFamily="49" charset="0"/>
              </a:rPr>
              <a:t>; ++i) {</a:t>
            </a:r>
          </a:p>
          <a:p>
            <a:pPr marL="0" indent="0">
              <a:spcBef>
                <a:spcPts val="0"/>
              </a:spcBef>
              <a:buNone/>
            </a:pPr>
            <a:r>
              <a:rPr lang="en-US" sz="1800" dirty="0">
                <a:solidFill>
                  <a:srgbClr val="FF0000"/>
                </a:solidFill>
                <a:latin typeface="Consolas" panose="020B0609020204030204" pitchFamily="49" charset="0"/>
                <a:cs typeface="Consolas" panose="020B0609020204030204" pitchFamily="49" charset="0"/>
              </a:rPr>
              <a:t>            </a:t>
            </a:r>
            <a:r>
              <a:rPr lang="en-US" sz="1800" dirty="0" err="1">
                <a:solidFill>
                  <a:srgbClr val="FF0000"/>
                </a:solidFill>
                <a:latin typeface="Consolas" panose="020B0609020204030204" pitchFamily="49" charset="0"/>
                <a:cs typeface="Consolas" panose="020B0609020204030204" pitchFamily="49" charset="0"/>
              </a:rPr>
              <a:t>calculate_forces</a:t>
            </a:r>
            <a:r>
              <a:rPr lang="en-US" sz="1800" dirty="0">
                <a:solidFill>
                  <a:srgbClr val="FF0000"/>
                </a:solidFill>
                <a:latin typeface="Consolas" panose="020B0609020204030204" pitchFamily="49" charset="0"/>
                <a:cs typeface="Consolas" panose="020B0609020204030204" pitchFamily="49" charset="0"/>
              </a:rPr>
              <a:t>(</a:t>
            </a:r>
            <a:r>
              <a:rPr lang="en-US" sz="1800" dirty="0" err="1">
                <a:solidFill>
                  <a:srgbClr val="FF0000"/>
                </a:solidFill>
                <a:latin typeface="Consolas" panose="020B0609020204030204" pitchFamily="49" charset="0"/>
                <a:cs typeface="Consolas" panose="020B0609020204030204" pitchFamily="49" charset="0"/>
              </a:rPr>
              <a:t>nbodies</a:t>
            </a:r>
            <a:r>
              <a:rPr lang="en-US" sz="1800" dirty="0">
                <a:solidFill>
                  <a:srgbClr val="FF0000"/>
                </a:solidFill>
                <a:latin typeface="Consolas" panose="020B0609020204030204" pitchFamily="49" charset="0"/>
                <a:cs typeface="Consolas" panose="020B0609020204030204" pitchFamily="49" charset="0"/>
              </a:rPr>
              <a:t>, bodies);</a:t>
            </a:r>
          </a:p>
          <a:p>
            <a:pPr marL="0" indent="0">
              <a:spcBef>
                <a:spcPts val="0"/>
              </a:spcBef>
              <a:buNone/>
            </a:pPr>
            <a:r>
              <a:rPr lang="en-US" sz="1800" dirty="0">
                <a:solidFill>
                  <a:srgbClr val="FF0000"/>
                </a:solidFill>
                <a:latin typeface="Consolas" panose="020B0609020204030204" pitchFamily="49" charset="0"/>
                <a:cs typeface="Consolas" panose="020B0609020204030204" pitchFamily="49" charset="0"/>
              </a:rPr>
              <a:t>            </a:t>
            </a:r>
            <a:r>
              <a:rPr lang="en-US" sz="1800" dirty="0" err="1">
                <a:solidFill>
                  <a:srgbClr val="FF0000"/>
                </a:solidFill>
                <a:latin typeface="Consolas" panose="020B0609020204030204" pitchFamily="49" charset="0"/>
                <a:cs typeface="Consolas" panose="020B0609020204030204" pitchFamily="49" charset="0"/>
              </a:rPr>
              <a:t>update_positions</a:t>
            </a:r>
            <a:r>
              <a:rPr lang="en-US" sz="1800" dirty="0">
                <a:solidFill>
                  <a:srgbClr val="FF0000"/>
                </a:solidFill>
                <a:latin typeface="Consolas" panose="020B0609020204030204" pitchFamily="49" charset="0"/>
                <a:cs typeface="Consolas" panose="020B0609020204030204" pitchFamily="49" charset="0"/>
              </a:rPr>
              <a:t>(</a:t>
            </a:r>
            <a:r>
              <a:rPr lang="en-US" sz="1800" dirty="0" err="1">
                <a:solidFill>
                  <a:srgbClr val="FF0000"/>
                </a:solidFill>
                <a:latin typeface="Consolas" panose="020B0609020204030204" pitchFamily="49" charset="0"/>
                <a:cs typeface="Consolas" panose="020B0609020204030204" pitchFamily="49" charset="0"/>
              </a:rPr>
              <a:t>nbodies</a:t>
            </a:r>
            <a:r>
              <a:rPr lang="en-US" sz="1800" dirty="0">
                <a:solidFill>
                  <a:srgbClr val="FF0000"/>
                </a:solidFill>
                <a:latin typeface="Consolas" panose="020B0609020204030204" pitchFamily="49" charset="0"/>
                <a:cs typeface="Consolas" panose="020B0609020204030204" pitchFamily="49" charset="0"/>
              </a:rPr>
              <a:t>, bodies);</a:t>
            </a:r>
          </a:p>
          <a:p>
            <a:pPr marL="0" indent="0">
              <a:spcBef>
                <a:spcPts val="0"/>
              </a:spcBef>
              <a:buNone/>
            </a:pPr>
            <a:r>
              <a:rPr lang="en-US" sz="1800" dirty="0">
                <a:solidFill>
                  <a:srgbClr val="FF0000"/>
                </a:solidFill>
                <a:latin typeface="Consolas" panose="020B0609020204030204" pitchFamily="49" charset="0"/>
                <a:cs typeface="Consolas" panose="020B0609020204030204" pitchFamily="49" charset="0"/>
              </a:rPr>
              <a:t>       </a:t>
            </a:r>
            <a:r>
              <a:rPr lang="en-US" sz="1800" dirty="0">
                <a:solidFill>
                  <a:schemeClr val="tx1"/>
                </a:solidFill>
                <a:latin typeface="Consolas" panose="020B0609020204030204" pitchFamily="49" charset="0"/>
                <a:cs typeface="Consolas" panose="020B0609020204030204" pitchFamily="49" charset="0"/>
              </a:rPr>
              <a:t> }</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draw_frame</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frame_num</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nbodies</a:t>
            </a:r>
            <a:r>
              <a:rPr lang="en-US" sz="1800" dirty="0">
                <a:latin typeface="Consolas" panose="020B0609020204030204" pitchFamily="49" charset="0"/>
                <a:cs typeface="Consolas" panose="020B0609020204030204" pitchFamily="49" charset="0"/>
              </a:rPr>
              <a:t>, bodies);</a:t>
            </a:r>
          </a:p>
          <a:p>
            <a:pPr marL="0" indent="0">
              <a:spcBef>
                <a:spcPts val="0"/>
              </a:spcBef>
              <a:buNone/>
            </a:pPr>
            <a:r>
              <a:rPr lang="en-US" sz="1800" dirty="0">
                <a:latin typeface="Consolas" panose="020B0609020204030204" pitchFamily="49" charset="0"/>
                <a:cs typeface="Consolas" panose="020B0609020204030204" pitchFamily="49" charset="0"/>
              </a:rPr>
              <a:t>    }</a:t>
            </a:r>
          </a:p>
          <a:p>
            <a:pPr marL="0" indent="0">
              <a:spcBef>
                <a:spcPts val="0"/>
              </a:spcBef>
              <a:buNone/>
            </a:pP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delete[] bodies;</a:t>
            </a:r>
          </a:p>
          <a:p>
            <a:pPr marL="0" indent="0">
              <a:spcBef>
                <a:spcPts val="0"/>
              </a:spcBef>
              <a:buNone/>
            </a:pPr>
            <a:r>
              <a:rPr lang="en-US" sz="1800" dirty="0">
                <a:latin typeface="Consolas" panose="020B0609020204030204" pitchFamily="49" charset="0"/>
                <a:cs typeface="Consolas" panose="020B0609020204030204" pitchFamily="49" charset="0"/>
              </a:rPr>
              <a:t>}</a:t>
            </a:r>
          </a:p>
        </p:txBody>
      </p:sp>
      <p:sp>
        <p:nvSpPr>
          <p:cNvPr id="5" name="Content Placeholder 2"/>
          <p:cNvSpPr txBox="1">
            <a:spLocks/>
          </p:cNvSpPr>
          <p:nvPr/>
        </p:nvSpPr>
        <p:spPr>
          <a:xfrm>
            <a:off x="921695" y="1973920"/>
            <a:ext cx="4482052" cy="3247353"/>
          </a:xfrm>
          <a:prstGeom prst="rect">
            <a:avLst/>
          </a:prstGeom>
          <a:blipFill>
            <a:blip r:embed="rId3"/>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800" dirty="0">
                <a:latin typeface="Consolas" panose="020B0609020204030204" pitchFamily="49" charset="0"/>
                <a:cs typeface="Consolas" panose="020B0609020204030204" pitchFamily="49" charset="0"/>
              </a:rPr>
              <a:t>struct Body {</a:t>
            </a:r>
          </a:p>
          <a:p>
            <a:pPr marL="0" indent="0">
              <a:spcBef>
                <a:spcPts val="0"/>
              </a:spcBef>
              <a:buNone/>
            </a:pPr>
            <a:r>
              <a:rPr lang="en-US" sz="1800" dirty="0">
                <a:latin typeface="Consolas" panose="020B0609020204030204" pitchFamily="49" charset="0"/>
                <a:cs typeface="Consolas" panose="020B0609020204030204" pitchFamily="49" charset="0"/>
              </a:rPr>
              <a:t>    double x;       // x position</a:t>
            </a:r>
          </a:p>
          <a:p>
            <a:pPr marL="0" indent="0">
              <a:spcBef>
                <a:spcPts val="0"/>
              </a:spcBef>
              <a:buNone/>
            </a:pPr>
            <a:r>
              <a:rPr lang="en-US" sz="1800" dirty="0">
                <a:latin typeface="Consolas" panose="020B0609020204030204" pitchFamily="49" charset="0"/>
                <a:cs typeface="Consolas" panose="020B0609020204030204" pitchFamily="49" charset="0"/>
              </a:rPr>
              <a:t>    double y;       // y position</a:t>
            </a:r>
          </a:p>
          <a:p>
            <a:pPr marL="0" indent="0">
              <a:spcBef>
                <a:spcPts val="0"/>
              </a:spcBef>
              <a:buNone/>
            </a:pPr>
            <a:r>
              <a:rPr lang="en-US" sz="1800" dirty="0">
                <a:latin typeface="Consolas" panose="020B0609020204030204" pitchFamily="49" charset="0"/>
                <a:cs typeface="Consolas" panose="020B0609020204030204" pitchFamily="49" charset="0"/>
              </a:rPr>
              <a:t>    double xv;      // x velocity</a:t>
            </a:r>
          </a:p>
          <a:p>
            <a:pPr marL="0" indent="0">
              <a:spcBef>
                <a:spcPts val="0"/>
              </a:spcBef>
              <a:buNone/>
            </a:pPr>
            <a:r>
              <a:rPr lang="en-US" sz="1800" dirty="0">
                <a:latin typeface="Consolas" panose="020B0609020204030204" pitchFamily="49" charset="0"/>
                <a:cs typeface="Consolas" panose="020B0609020204030204" pitchFamily="49" charset="0"/>
              </a:rPr>
              <a:t>    double </a:t>
            </a:r>
            <a:r>
              <a:rPr lang="en-US" sz="1800" dirty="0" err="1">
                <a:latin typeface="Consolas" panose="020B0609020204030204" pitchFamily="49" charset="0"/>
                <a:cs typeface="Consolas" panose="020B0609020204030204" pitchFamily="49" charset="0"/>
              </a:rPr>
              <a:t>yv</a:t>
            </a:r>
            <a:r>
              <a:rPr lang="en-US" sz="1800" dirty="0">
                <a:latin typeface="Consolas" panose="020B0609020204030204" pitchFamily="49" charset="0"/>
                <a:cs typeface="Consolas" panose="020B0609020204030204" pitchFamily="49" charset="0"/>
              </a:rPr>
              <a:t>;      // y velocity</a:t>
            </a:r>
          </a:p>
          <a:p>
            <a:pPr marL="0" indent="0">
              <a:spcBef>
                <a:spcPts val="0"/>
              </a:spcBef>
              <a:buNone/>
            </a:pPr>
            <a:r>
              <a:rPr lang="en-US" sz="1800" dirty="0">
                <a:latin typeface="Consolas" panose="020B0609020204030204" pitchFamily="49" charset="0"/>
                <a:cs typeface="Consolas" panose="020B0609020204030204" pitchFamily="49" charset="0"/>
              </a:rPr>
              <a:t>    double </a:t>
            </a:r>
            <a:r>
              <a:rPr lang="en-US" sz="1800" dirty="0" err="1">
                <a:latin typeface="Consolas" panose="020B0609020204030204" pitchFamily="49" charset="0"/>
                <a:cs typeface="Consolas" panose="020B0609020204030204" pitchFamily="49" charset="0"/>
              </a:rPr>
              <a:t>xf</a:t>
            </a:r>
            <a:r>
              <a:rPr lang="en-US" sz="1800" dirty="0">
                <a:latin typeface="Consolas" panose="020B0609020204030204" pitchFamily="49" charset="0"/>
                <a:cs typeface="Consolas" panose="020B0609020204030204" pitchFamily="49" charset="0"/>
              </a:rPr>
              <a:t>;      // x force</a:t>
            </a:r>
          </a:p>
          <a:p>
            <a:pPr marL="0" indent="0">
              <a:spcBef>
                <a:spcPts val="0"/>
              </a:spcBef>
              <a:buNone/>
            </a:pPr>
            <a:r>
              <a:rPr lang="en-US" sz="1800" dirty="0">
                <a:latin typeface="Consolas" panose="020B0609020204030204" pitchFamily="49" charset="0"/>
                <a:cs typeface="Consolas" panose="020B0609020204030204" pitchFamily="49" charset="0"/>
              </a:rPr>
              <a:t>    double </a:t>
            </a:r>
            <a:r>
              <a:rPr lang="en-US" sz="1800" dirty="0" err="1">
                <a:latin typeface="Consolas" panose="020B0609020204030204" pitchFamily="49" charset="0"/>
                <a:cs typeface="Consolas" panose="020B0609020204030204" pitchFamily="49" charset="0"/>
              </a:rPr>
              <a:t>yf</a:t>
            </a:r>
            <a:r>
              <a:rPr lang="en-US" sz="1800" dirty="0">
                <a:latin typeface="Consolas" panose="020B0609020204030204" pitchFamily="49" charset="0"/>
                <a:cs typeface="Consolas" panose="020B0609020204030204" pitchFamily="49" charset="0"/>
              </a:rPr>
              <a:t>;      // y force</a:t>
            </a:r>
          </a:p>
          <a:p>
            <a:pPr marL="0" indent="0">
              <a:spcBef>
                <a:spcPts val="0"/>
              </a:spcBef>
              <a:buNone/>
            </a:pPr>
            <a:r>
              <a:rPr lang="en-US" sz="1800" dirty="0" smtClean="0">
                <a:latin typeface="Consolas" panose="020B0609020204030204" pitchFamily="49" charset="0"/>
                <a:cs typeface="Consolas" panose="020B0609020204030204" pitchFamily="49" charset="0"/>
              </a:rPr>
              <a:t>    double </a:t>
            </a:r>
            <a:r>
              <a:rPr lang="en-US" sz="1800" dirty="0">
                <a:latin typeface="Consolas" panose="020B0609020204030204" pitchFamily="49" charset="0"/>
                <a:cs typeface="Consolas" panose="020B0609020204030204" pitchFamily="49" charset="0"/>
              </a:rPr>
              <a:t>mass;    // mass</a:t>
            </a:r>
          </a:p>
          <a:p>
            <a:pPr marL="0" indent="0">
              <a:spcBef>
                <a:spcPts val="0"/>
              </a:spcBef>
              <a:buNone/>
            </a:pPr>
            <a:r>
              <a:rPr lang="en-US" sz="1800" dirty="0">
                <a:latin typeface="Consolas" panose="020B0609020204030204" pitchFamily="49" charset="0"/>
                <a:cs typeface="Consolas" panose="020B0609020204030204" pitchFamily="49" charset="0"/>
              </a:rPr>
              <a:t>    double density; // density</a:t>
            </a:r>
          </a:p>
          <a:p>
            <a:pPr marL="0" indent="0">
              <a:spcBef>
                <a:spcPts val="0"/>
              </a:spcBef>
              <a:buNone/>
            </a:pPr>
            <a:r>
              <a:rPr lang="en-US" sz="1800" dirty="0">
                <a:latin typeface="Consolas" panose="020B0609020204030204" pitchFamily="49" charset="0"/>
                <a:cs typeface="Consolas" panose="020B0609020204030204" pitchFamily="49" charset="0"/>
              </a:rPr>
              <a:t>    Pixel pix;      // color</a:t>
            </a:r>
          </a:p>
          <a:p>
            <a:pPr marL="0" indent="0">
              <a:spcBef>
                <a:spcPts val="0"/>
              </a:spcBef>
              <a:buNone/>
            </a:pPr>
            <a:r>
              <a:rPr lang="en-US" sz="18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0230219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computations</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21</a:t>
            </a:fld>
            <a:endParaRPr lang="en-US" dirty="0"/>
          </a:p>
        </p:txBody>
      </p:sp>
      <p:sp>
        <p:nvSpPr>
          <p:cNvPr id="6" name="Content Placeholder 2"/>
          <p:cNvSpPr txBox="1">
            <a:spLocks/>
          </p:cNvSpPr>
          <p:nvPr/>
        </p:nvSpPr>
        <p:spPr>
          <a:xfrm>
            <a:off x="2208796" y="1371600"/>
            <a:ext cx="6915885" cy="3492230"/>
          </a:xfrm>
          <a:prstGeom prst="rect">
            <a:avLst/>
          </a:prstGeom>
          <a:blipFill>
            <a:blip r:embed="rId3"/>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800" dirty="0">
                <a:solidFill>
                  <a:srgbClr val="002060"/>
                </a:solidFill>
                <a:latin typeface="Consolas" panose="020B0609020204030204" pitchFamily="49" charset="0"/>
                <a:cs typeface="Consolas" panose="020B0609020204030204" pitchFamily="49" charset="0"/>
              </a:rPr>
              <a:t>// </a:t>
            </a:r>
            <a:r>
              <a:rPr lang="en-US" sz="1800" i="1" dirty="0" smtClean="0">
                <a:solidFill>
                  <a:srgbClr val="002060"/>
                </a:solidFill>
                <a:latin typeface="Times New Roman" panose="02020603050405020304" pitchFamily="18" charset="0"/>
                <a:cs typeface="Times New Roman" panose="02020603050405020304" pitchFamily="18" charset="0"/>
              </a:rPr>
              <a:t>Compute </a:t>
            </a:r>
            <a:r>
              <a:rPr lang="en-US" sz="1800" i="1" dirty="0">
                <a:solidFill>
                  <a:srgbClr val="002060"/>
                </a:solidFill>
                <a:latin typeface="Times New Roman" panose="02020603050405020304" pitchFamily="18" charset="0"/>
                <a:cs typeface="Times New Roman" panose="02020603050405020304" pitchFamily="18" charset="0"/>
              </a:rPr>
              <a:t>force, </a:t>
            </a:r>
            <a:r>
              <a:rPr lang="en-US" sz="1800" i="1" dirty="0" smtClean="0">
                <a:solidFill>
                  <a:srgbClr val="002060"/>
                </a:solidFill>
                <a:latin typeface="Consolas" panose="020B0609020204030204" pitchFamily="49" charset="0"/>
                <a:cs typeface="Consolas" panose="020B0609020204030204" pitchFamily="49" charset="0"/>
              </a:rPr>
              <a:t>(*</a:t>
            </a:r>
            <a:r>
              <a:rPr lang="en-US" sz="1800" i="1" dirty="0" err="1" smtClean="0">
                <a:solidFill>
                  <a:srgbClr val="002060"/>
                </a:solidFill>
                <a:latin typeface="Consolas" panose="020B0609020204030204" pitchFamily="49" charset="0"/>
                <a:cs typeface="Consolas" panose="020B0609020204030204" pitchFamily="49" charset="0"/>
              </a:rPr>
              <a:t>fx</a:t>
            </a:r>
            <a:r>
              <a:rPr lang="en-US" sz="1800" i="1" dirty="0" smtClean="0">
                <a:solidFill>
                  <a:srgbClr val="002060"/>
                </a:solidFill>
                <a:latin typeface="Consolas" panose="020B0609020204030204" pitchFamily="49" charset="0"/>
                <a:cs typeface="Consolas" panose="020B0609020204030204" pitchFamily="49" charset="0"/>
              </a:rPr>
              <a:t>,*</a:t>
            </a:r>
            <a:r>
              <a:rPr lang="en-US" sz="1800" i="1" dirty="0" err="1" smtClean="0">
                <a:solidFill>
                  <a:srgbClr val="002060"/>
                </a:solidFill>
                <a:latin typeface="Consolas" panose="020B0609020204030204" pitchFamily="49" charset="0"/>
                <a:cs typeface="Consolas" panose="020B0609020204030204" pitchFamily="49" charset="0"/>
              </a:rPr>
              <a:t>fy</a:t>
            </a:r>
            <a:r>
              <a:rPr lang="en-US" sz="1800" i="1" dirty="0">
                <a:solidFill>
                  <a:srgbClr val="002060"/>
                </a:solidFill>
                <a:latin typeface="Consolas" panose="020B0609020204030204" pitchFamily="49" charset="0"/>
                <a:cs typeface="Consolas" panose="020B0609020204030204" pitchFamily="49" charset="0"/>
              </a:rPr>
              <a:t>)</a:t>
            </a:r>
            <a:r>
              <a:rPr lang="en-US" sz="1800" i="1" dirty="0">
                <a:solidFill>
                  <a:srgbClr val="002060"/>
                </a:solidFill>
                <a:latin typeface="Times New Roman" panose="02020603050405020304" pitchFamily="18" charset="0"/>
                <a:cs typeface="Times New Roman" panose="02020603050405020304" pitchFamily="18" charset="0"/>
              </a:rPr>
              <a:t> </a:t>
            </a:r>
            <a:r>
              <a:rPr lang="en-US" sz="1800" i="1" dirty="0" smtClean="0">
                <a:solidFill>
                  <a:srgbClr val="002060"/>
                </a:solidFill>
                <a:latin typeface="Times New Roman" panose="02020603050405020304" pitchFamily="18" charset="0"/>
                <a:cs typeface="Times New Roman" panose="02020603050405020304" pitchFamily="18" charset="0"/>
              </a:rPr>
              <a:t>on body </a:t>
            </a:r>
            <a:r>
              <a:rPr lang="en-US" sz="1800" i="1" dirty="0" smtClean="0">
                <a:solidFill>
                  <a:srgbClr val="002060"/>
                </a:solidFill>
                <a:latin typeface="Consolas" panose="020B0609020204030204" pitchFamily="49" charset="0"/>
                <a:cs typeface="Consolas" panose="020B0609020204030204" pitchFamily="49" charset="0"/>
              </a:rPr>
              <a:t>bi</a:t>
            </a:r>
            <a:r>
              <a:rPr lang="en-US" sz="1800" i="1" dirty="0" smtClean="0">
                <a:solidFill>
                  <a:srgbClr val="002060"/>
                </a:solidFill>
                <a:latin typeface="Times New Roman" panose="02020603050405020304" pitchFamily="18" charset="0"/>
                <a:cs typeface="Times New Roman" panose="02020603050405020304" pitchFamily="18" charset="0"/>
              </a:rPr>
              <a:t> </a:t>
            </a:r>
            <a:r>
              <a:rPr lang="en-US" sz="1800" i="1" dirty="0">
                <a:solidFill>
                  <a:srgbClr val="002060"/>
                </a:solidFill>
                <a:latin typeface="Times New Roman" panose="02020603050405020304" pitchFamily="18" charset="0"/>
                <a:cs typeface="Times New Roman" panose="02020603050405020304" pitchFamily="18" charset="0"/>
              </a:rPr>
              <a:t>exerted by</a:t>
            </a:r>
            <a:r>
              <a:rPr lang="en-US" sz="1800" i="1" dirty="0" smtClean="0">
                <a:solidFill>
                  <a:srgbClr val="002060"/>
                </a:solidFill>
                <a:latin typeface="Times New Roman" panose="02020603050405020304" pitchFamily="18" charset="0"/>
                <a:cs typeface="Times New Roman" panose="02020603050405020304" pitchFamily="18" charset="0"/>
              </a:rPr>
              <a:t> body </a:t>
            </a:r>
            <a:r>
              <a:rPr lang="en-US" sz="1800" i="1" dirty="0" err="1" smtClean="0">
                <a:solidFill>
                  <a:srgbClr val="002060"/>
                </a:solidFill>
                <a:latin typeface="Consolas" panose="020B0609020204030204" pitchFamily="49" charset="0"/>
                <a:cs typeface="Consolas" panose="020B0609020204030204" pitchFamily="49" charset="0"/>
              </a:rPr>
              <a:t>bj</a:t>
            </a:r>
            <a:endParaRPr lang="en-US" sz="1800" dirty="0" smtClean="0">
              <a:latin typeface="Consolas" panose="020B0609020204030204" pitchFamily="49" charset="0"/>
              <a:cs typeface="Consolas" panose="020B0609020204030204" pitchFamily="49" charset="0"/>
            </a:endParaRPr>
          </a:p>
          <a:p>
            <a:pPr marL="0" indent="0">
              <a:spcBef>
                <a:spcPts val="0"/>
              </a:spcBef>
              <a:buNone/>
            </a:pPr>
            <a:r>
              <a:rPr lang="en-US" sz="1800" dirty="0" smtClean="0">
                <a:latin typeface="Consolas" panose="020B0609020204030204" pitchFamily="49" charset="0"/>
                <a:cs typeface="Consolas" panose="020B0609020204030204" pitchFamily="49" charset="0"/>
              </a:rPr>
              <a:t>void </a:t>
            </a:r>
            <a:r>
              <a:rPr lang="en-US" sz="1800" dirty="0" err="1">
                <a:latin typeface="Consolas" panose="020B0609020204030204" pitchFamily="49" charset="0"/>
                <a:cs typeface="Consolas" panose="020B0609020204030204" pitchFamily="49" charset="0"/>
              </a:rPr>
              <a:t>calculate_force</a:t>
            </a:r>
            <a:r>
              <a:rPr lang="en-US" sz="1800" dirty="0">
                <a:latin typeface="Consolas" panose="020B0609020204030204" pitchFamily="49" charset="0"/>
                <a:cs typeface="Consolas" panose="020B0609020204030204" pitchFamily="49" charset="0"/>
              </a:rPr>
              <a:t>(double *</a:t>
            </a:r>
            <a:r>
              <a:rPr lang="en-US" sz="1800" dirty="0" err="1">
                <a:latin typeface="Consolas" panose="020B0609020204030204" pitchFamily="49" charset="0"/>
                <a:cs typeface="Consolas" panose="020B0609020204030204" pitchFamily="49" charset="0"/>
              </a:rPr>
              <a:t>fx</a:t>
            </a:r>
            <a:r>
              <a:rPr lang="en-US" sz="1800" dirty="0">
                <a:latin typeface="Consolas" panose="020B0609020204030204" pitchFamily="49" charset="0"/>
                <a:cs typeface="Consolas" panose="020B0609020204030204" pitchFamily="49" charset="0"/>
              </a:rPr>
              <a:t>, double *</a:t>
            </a:r>
            <a:r>
              <a:rPr lang="en-US" sz="1800" dirty="0" err="1">
                <a:latin typeface="Consolas" panose="020B0609020204030204" pitchFamily="49" charset="0"/>
                <a:cs typeface="Consolas" panose="020B0609020204030204" pitchFamily="49" charset="0"/>
              </a:rPr>
              <a:t>fy</a:t>
            </a:r>
            <a:r>
              <a:rPr lang="en-US" sz="1800" dirty="0" smtClean="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const</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Body &amp;bi,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Body &amp;</a:t>
            </a:r>
            <a:r>
              <a:rPr lang="en-US" sz="1800" dirty="0" err="1">
                <a:latin typeface="Consolas" panose="020B0609020204030204" pitchFamily="49" charset="0"/>
                <a:cs typeface="Consolas" panose="020B0609020204030204" pitchFamily="49" charset="0"/>
              </a:rPr>
              <a:t>bj</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double dx = </a:t>
            </a:r>
            <a:r>
              <a:rPr lang="en-US" sz="1800" dirty="0" err="1" smtClean="0">
                <a:latin typeface="Consolas" panose="020B0609020204030204" pitchFamily="49" charset="0"/>
                <a:cs typeface="Consolas" panose="020B0609020204030204" pitchFamily="49" charset="0"/>
              </a:rPr>
              <a:t>bj.x</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bi.x</a:t>
            </a: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double </a:t>
            </a:r>
            <a:r>
              <a:rPr lang="en-US" sz="1800" dirty="0" err="1">
                <a:latin typeface="Consolas" panose="020B0609020204030204" pitchFamily="49" charset="0"/>
                <a:cs typeface="Consolas" panose="020B0609020204030204" pitchFamily="49" charset="0"/>
              </a:rPr>
              <a:t>dy</a:t>
            </a:r>
            <a:r>
              <a:rPr lang="en-US" sz="1800" dirty="0">
                <a:latin typeface="Consolas" panose="020B0609020204030204" pitchFamily="49" charset="0"/>
                <a:cs typeface="Consolas" panose="020B0609020204030204" pitchFamily="49" charset="0"/>
              </a:rPr>
              <a:t> = </a:t>
            </a:r>
            <a:r>
              <a:rPr lang="en-US" sz="1800" dirty="0" err="1" smtClean="0">
                <a:latin typeface="Consolas" panose="020B0609020204030204" pitchFamily="49" charset="0"/>
                <a:cs typeface="Consolas" panose="020B0609020204030204" pitchFamily="49" charset="0"/>
              </a:rPr>
              <a:t>bj.y</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bi.y</a:t>
            </a: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double dist2 = dx * dx + </a:t>
            </a:r>
            <a:r>
              <a:rPr lang="en-US" sz="1800" dirty="0" err="1">
                <a:latin typeface="Consolas" panose="020B0609020204030204" pitchFamily="49" charset="0"/>
                <a:cs typeface="Consolas" panose="020B0609020204030204" pitchFamily="49" charset="0"/>
              </a:rPr>
              <a:t>dy</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dy</a:t>
            </a:r>
            <a:r>
              <a:rPr lang="en-US" sz="1800" dirty="0" smtClean="0">
                <a:latin typeface="Consolas" panose="020B0609020204030204" pitchFamily="49" charset="0"/>
                <a:cs typeface="Consolas" panose="020B0609020204030204" pitchFamily="49" charset="0"/>
              </a:rPr>
              <a:t>;</a:t>
            </a:r>
            <a:r>
              <a:rPr lang="en-US" sz="1800" dirty="0">
                <a:solidFill>
                  <a:srgbClr val="002060"/>
                </a:solidFill>
                <a:latin typeface="Consolas" panose="020B0609020204030204" pitchFamily="49" charset="0"/>
                <a:cs typeface="Consolas" panose="020B0609020204030204" pitchFamily="49" charset="0"/>
              </a:rPr>
              <a:t> // </a:t>
            </a:r>
            <a:r>
              <a:rPr lang="en-US" sz="1800" i="1" dirty="0" smtClean="0">
                <a:solidFill>
                  <a:srgbClr val="002060"/>
                </a:solidFill>
                <a:latin typeface="Times New Roman" panose="02020603050405020304" pitchFamily="18" charset="0"/>
                <a:cs typeface="Times New Roman" panose="02020603050405020304" pitchFamily="18" charset="0"/>
              </a:rPr>
              <a:t>distance squared</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double </a:t>
            </a:r>
            <a:r>
              <a:rPr lang="en-US" sz="1800" dirty="0" err="1">
                <a:latin typeface="Consolas" panose="020B0609020204030204" pitchFamily="49" charset="0"/>
                <a:cs typeface="Consolas" panose="020B0609020204030204" pitchFamily="49" charset="0"/>
              </a:rPr>
              <a:t>dist</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std</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sqrt</a:t>
            </a:r>
            <a:r>
              <a:rPr lang="en-US" sz="1800" dirty="0">
                <a:latin typeface="Consolas" panose="020B0609020204030204" pitchFamily="49" charset="0"/>
                <a:cs typeface="Consolas" panose="020B0609020204030204" pitchFamily="49" charset="0"/>
              </a:rPr>
              <a:t>( dist2 );</a:t>
            </a:r>
          </a:p>
          <a:p>
            <a:pPr marL="0" indent="0">
              <a:spcBef>
                <a:spcPts val="0"/>
              </a:spcBef>
              <a:buNone/>
            </a:pPr>
            <a:r>
              <a:rPr lang="en-US" sz="1800" dirty="0">
                <a:latin typeface="Consolas" panose="020B0609020204030204" pitchFamily="49" charset="0"/>
                <a:cs typeface="Consolas" panose="020B0609020204030204" pitchFamily="49" charset="0"/>
              </a:rPr>
              <a:t>    double f = </a:t>
            </a:r>
            <a:r>
              <a:rPr lang="en-US" sz="1800" dirty="0" err="1">
                <a:latin typeface="Consolas" panose="020B0609020204030204" pitchFamily="49" charset="0"/>
                <a:cs typeface="Consolas" panose="020B0609020204030204" pitchFamily="49" charset="0"/>
              </a:rPr>
              <a:t>bi.mass</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bj.mass</a:t>
            </a:r>
            <a:r>
              <a:rPr lang="en-US" sz="1800" dirty="0">
                <a:latin typeface="Consolas" panose="020B0609020204030204" pitchFamily="49" charset="0"/>
                <a:cs typeface="Consolas" panose="020B0609020204030204" pitchFamily="49" charset="0"/>
              </a:rPr>
              <a:t> * GRAVITY / dist2;</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fx</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 f * dx / </a:t>
            </a:r>
            <a:r>
              <a:rPr lang="en-US" sz="1800" dirty="0" err="1">
                <a:latin typeface="Consolas" panose="020B0609020204030204" pitchFamily="49" charset="0"/>
                <a:cs typeface="Consolas" panose="020B0609020204030204" pitchFamily="49" charset="0"/>
              </a:rPr>
              <a:t>dist</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fy</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 f * </a:t>
            </a:r>
            <a:r>
              <a:rPr lang="en-US" sz="1800" dirty="0" err="1">
                <a:latin typeface="Consolas" panose="020B0609020204030204" pitchFamily="49" charset="0"/>
                <a:cs typeface="Consolas" panose="020B0609020204030204" pitchFamily="49" charset="0"/>
              </a:rPr>
              <a:t>dy</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dist</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a:t>
            </a:r>
          </a:p>
        </p:txBody>
      </p:sp>
      <p:grpSp>
        <p:nvGrpSpPr>
          <p:cNvPr id="9" name="Group 8"/>
          <p:cNvGrpSpPr/>
          <p:nvPr/>
        </p:nvGrpSpPr>
        <p:grpSpPr>
          <a:xfrm>
            <a:off x="8846829" y="1152907"/>
            <a:ext cx="2229782" cy="1195178"/>
            <a:chOff x="6399211" y="1264555"/>
            <a:chExt cx="2229782" cy="1195178"/>
          </a:xfrm>
          <a:effectLst>
            <a:outerShdw blurRad="50800" dist="38100" dir="2700000" algn="tl" rotWithShape="0">
              <a:prstClr val="black">
                <a:alpha val="40000"/>
              </a:prstClr>
            </a:outerShdw>
          </a:effectLst>
        </p:grpSpPr>
        <p:sp>
          <p:nvSpPr>
            <p:cNvPr id="8" name="Rectangle 7"/>
            <p:cNvSpPr/>
            <p:nvPr/>
          </p:nvSpPr>
          <p:spPr>
            <a:xfrm>
              <a:off x="6399211" y="1264555"/>
              <a:ext cx="2229782" cy="1195178"/>
            </a:xfrm>
            <a:prstGeom prst="rect">
              <a:avLst/>
            </a:prstGeom>
            <a:gradFill flip="none" rotWithShape="1">
              <a:gsLst>
                <a:gs pos="0">
                  <a:schemeClr val="tx1"/>
                </a:gs>
                <a:gs pos="50000">
                  <a:schemeClr val="tx1">
                    <a:lumMod val="75000"/>
                    <a:lumOff val="25000"/>
                  </a:schemeClr>
                </a:gs>
                <a:gs pos="100000">
                  <a:schemeClr val="tx1">
                    <a:lumMod val="65000"/>
                    <a:lumOff val="3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6686792" y="1494223"/>
                  <a:ext cx="1654620" cy="7358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𝑓</m:t>
                        </m:r>
                        <m:r>
                          <a:rPr lang="en-US" sz="2400" b="0" i="1" baseline="-25000" smtClean="0">
                            <a:solidFill>
                              <a:schemeClr val="bg1"/>
                            </a:solidFill>
                            <a:latin typeface="Cambria Math" panose="02040503050406030204" pitchFamily="18" charset="0"/>
                          </a:rPr>
                          <m:t>𝑖𝑗</m:t>
                        </m:r>
                        <m:r>
                          <a:rPr lang="en-US" sz="2400" b="0" i="1" smtClean="0">
                            <a:solidFill>
                              <a:schemeClr val="bg1"/>
                            </a:solidFill>
                            <a:latin typeface="Cambria Math" panose="02040503050406030204" pitchFamily="18" charset="0"/>
                          </a:rPr>
                          <m:t>=</m:t>
                        </m:r>
                        <m:f>
                          <m:fPr>
                            <m:ctrlPr>
                              <a:rPr lang="en-US" sz="2400" i="1">
                                <a:solidFill>
                                  <a:schemeClr val="bg1"/>
                                </a:solidFill>
                                <a:latin typeface="Cambria Math" panose="02040503050406030204" pitchFamily="18" charset="0"/>
                              </a:rPr>
                            </m:ctrlPr>
                          </m:fPr>
                          <m:num>
                            <m:r>
                              <a:rPr lang="en-US" sz="2400" i="1">
                                <a:solidFill>
                                  <a:schemeClr val="bg1"/>
                                </a:solidFill>
                                <a:latin typeface="Cambria Math" panose="02040503050406030204" pitchFamily="18" charset="0"/>
                              </a:rPr>
                              <m:t>𝐺𝑚</m:t>
                            </m:r>
                            <m:r>
                              <a:rPr lang="en-US" sz="2400" i="1" baseline="-25000">
                                <a:solidFill>
                                  <a:schemeClr val="bg1"/>
                                </a:solidFill>
                                <a:latin typeface="Cambria Math" panose="02040503050406030204" pitchFamily="18" charset="0"/>
                              </a:rPr>
                              <m:t>𝑖</m:t>
                            </m:r>
                            <m:r>
                              <a:rPr lang="en-US" sz="2400" i="1">
                                <a:solidFill>
                                  <a:schemeClr val="bg1"/>
                                </a:solidFill>
                                <a:latin typeface="Cambria Math" panose="02040503050406030204" pitchFamily="18" charset="0"/>
                              </a:rPr>
                              <m:t>𝑚</m:t>
                            </m:r>
                            <m:r>
                              <a:rPr lang="en-US" sz="2400" i="1" baseline="-25000">
                                <a:solidFill>
                                  <a:schemeClr val="bg1"/>
                                </a:solidFill>
                                <a:latin typeface="Cambria Math" panose="02040503050406030204" pitchFamily="18" charset="0"/>
                              </a:rPr>
                              <m:t>𝑗</m:t>
                            </m:r>
                          </m:num>
                          <m:den>
                            <m:sSup>
                              <m:sSupPr>
                                <m:ctrlPr>
                                  <a:rPr lang="en-US" sz="2400" i="1" baseline="-25000">
                                    <a:solidFill>
                                      <a:schemeClr val="bg1"/>
                                    </a:solidFill>
                                    <a:latin typeface="Cambria Math" panose="02040503050406030204" pitchFamily="18" charset="0"/>
                                  </a:rPr>
                                </m:ctrlPr>
                              </m:sSupPr>
                              <m:e>
                                <m:r>
                                  <a:rPr lang="en-US" sz="2400" i="1">
                                    <a:solidFill>
                                      <a:schemeClr val="bg1"/>
                                    </a:solidFill>
                                    <a:latin typeface="Cambria Math" panose="02040503050406030204" pitchFamily="18" charset="0"/>
                                  </a:rPr>
                                  <m:t>𝑑</m:t>
                                </m:r>
                                <m:r>
                                  <m:rPr>
                                    <m:sty m:val="p"/>
                                  </m:rPr>
                                  <a:rPr lang="en-US" sz="2400" baseline="-25000">
                                    <a:solidFill>
                                      <a:schemeClr val="bg1"/>
                                    </a:solidFill>
                                    <a:latin typeface="Cambria Math" panose="02040503050406030204" pitchFamily="18" charset="0"/>
                                  </a:rPr>
                                  <m:t>ij</m:t>
                                </m:r>
                              </m:e>
                              <m:sup>
                                <m:r>
                                  <a:rPr lang="en-US" sz="2400">
                                    <a:solidFill>
                                      <a:schemeClr val="bg1"/>
                                    </a:solidFill>
                                    <a:latin typeface="Cambria Math" panose="02040503050406030204" pitchFamily="18" charset="0"/>
                                  </a:rPr>
                                  <m:t>2</m:t>
                                </m:r>
                              </m:sup>
                            </m:sSup>
                          </m:den>
                        </m:f>
                      </m:oMath>
                    </m:oMathPara>
                  </a14:m>
                  <a:endParaRPr lang="en-US" sz="2400" dirty="0">
                    <a:solidFill>
                      <a:schemeClr val="bg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686792" y="1494223"/>
                  <a:ext cx="1654620" cy="735842"/>
                </a:xfrm>
                <a:prstGeom prst="rect">
                  <a:avLst/>
                </a:prstGeom>
                <a:blipFill rotWithShape="0">
                  <a:blip r:embed="rId4"/>
                  <a:stretch>
                    <a:fillRect b="-18182"/>
                  </a:stretch>
                </a:blipFill>
              </p:spPr>
              <p:txBody>
                <a:bodyPr/>
                <a:lstStyle/>
                <a:p>
                  <a:r>
                    <a:rPr lang="en-US">
                      <a:noFill/>
                    </a:rPr>
                    <a:t> </a:t>
                  </a:r>
                </a:p>
              </p:txBody>
            </p:sp>
          </mc:Fallback>
        </mc:AlternateContent>
      </p:grpSp>
      <p:sp>
        <p:nvSpPr>
          <p:cNvPr id="10" name="Content Placeholder 2"/>
          <p:cNvSpPr txBox="1">
            <a:spLocks/>
          </p:cNvSpPr>
          <p:nvPr/>
        </p:nvSpPr>
        <p:spPr>
          <a:xfrm>
            <a:off x="3780094" y="4465520"/>
            <a:ext cx="5877657" cy="1776793"/>
          </a:xfrm>
          <a:prstGeom prst="rect">
            <a:avLst/>
          </a:prstGeom>
          <a:blipFill>
            <a:blip r:embed="rId3"/>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800" dirty="0">
                <a:solidFill>
                  <a:srgbClr val="002060"/>
                </a:solidFill>
                <a:latin typeface="Consolas" panose="020B0609020204030204" pitchFamily="49" charset="0"/>
                <a:cs typeface="Consolas" panose="020B0609020204030204" pitchFamily="49" charset="0"/>
              </a:rPr>
              <a:t>// </a:t>
            </a:r>
            <a:r>
              <a:rPr lang="en-US" sz="1800" i="1" dirty="0">
                <a:solidFill>
                  <a:srgbClr val="002060"/>
                </a:solidFill>
                <a:latin typeface="Times New Roman" panose="02020603050405020304" pitchFamily="18" charset="0"/>
                <a:cs typeface="Times New Roman" panose="02020603050405020304" pitchFamily="18" charset="0"/>
              </a:rPr>
              <a:t>Add force, </a:t>
            </a:r>
            <a:r>
              <a:rPr lang="en-US" sz="1800" i="1" dirty="0">
                <a:solidFill>
                  <a:srgbClr val="002060"/>
                </a:solidFill>
                <a:latin typeface="Consolas" panose="020B0609020204030204" pitchFamily="49" charset="0"/>
                <a:cs typeface="Consolas" panose="020B0609020204030204" pitchFamily="49" charset="0"/>
              </a:rPr>
              <a:t>(</a:t>
            </a:r>
            <a:r>
              <a:rPr lang="en-US" sz="1800" i="1" dirty="0" err="1">
                <a:solidFill>
                  <a:srgbClr val="002060"/>
                </a:solidFill>
                <a:latin typeface="Consolas" panose="020B0609020204030204" pitchFamily="49" charset="0"/>
                <a:cs typeface="Consolas" panose="020B0609020204030204" pitchFamily="49" charset="0"/>
              </a:rPr>
              <a:t>fx,fy</a:t>
            </a:r>
            <a:r>
              <a:rPr lang="en-US" sz="1800" i="1" dirty="0">
                <a:solidFill>
                  <a:srgbClr val="002060"/>
                </a:solidFill>
                <a:latin typeface="Consolas" panose="020B0609020204030204" pitchFamily="49" charset="0"/>
                <a:cs typeface="Consolas" panose="020B0609020204030204" pitchFamily="49" charset="0"/>
              </a:rPr>
              <a:t>)</a:t>
            </a:r>
            <a:r>
              <a:rPr lang="en-US" sz="1800" i="1" dirty="0">
                <a:solidFill>
                  <a:srgbClr val="002060"/>
                </a:solidFill>
                <a:latin typeface="Times New Roman" panose="02020603050405020304" pitchFamily="18" charset="0"/>
                <a:cs typeface="Times New Roman" panose="02020603050405020304" pitchFamily="18" charset="0"/>
              </a:rPr>
              <a:t> to body </a:t>
            </a:r>
            <a:r>
              <a:rPr lang="en-US" sz="1800" i="1" dirty="0">
                <a:solidFill>
                  <a:srgbClr val="002060"/>
                </a:solidFill>
                <a:latin typeface="Consolas" panose="020B0609020204030204" pitchFamily="49" charset="0"/>
                <a:cs typeface="Consolas" panose="020B0609020204030204" pitchFamily="49" charset="0"/>
              </a:rPr>
              <a:t>b</a:t>
            </a:r>
          </a:p>
          <a:p>
            <a:pPr marL="0" indent="0">
              <a:spcBef>
                <a:spcPts val="0"/>
              </a:spcBef>
              <a:buNone/>
            </a:pPr>
            <a:r>
              <a:rPr lang="en-US" sz="1800" dirty="0">
                <a:latin typeface="Consolas" panose="020B0609020204030204" pitchFamily="49" charset="0"/>
                <a:cs typeface="Consolas" panose="020B0609020204030204" pitchFamily="49" charset="0"/>
              </a:rPr>
              <a:t>void </a:t>
            </a:r>
            <a:r>
              <a:rPr lang="en-US" sz="1800" dirty="0" err="1">
                <a:latin typeface="Consolas" panose="020B0609020204030204" pitchFamily="49" charset="0"/>
                <a:cs typeface="Consolas" panose="020B0609020204030204" pitchFamily="49" charset="0"/>
              </a:rPr>
              <a:t>add_force</a:t>
            </a:r>
            <a:r>
              <a:rPr lang="en-US" sz="1800" dirty="0">
                <a:latin typeface="Consolas" panose="020B0609020204030204" pitchFamily="49" charset="0"/>
                <a:cs typeface="Consolas" panose="020B0609020204030204" pitchFamily="49" charset="0"/>
              </a:rPr>
              <a:t>(Body* b, double </a:t>
            </a:r>
            <a:r>
              <a:rPr lang="en-US" sz="1800" dirty="0" err="1">
                <a:latin typeface="Consolas" panose="020B0609020204030204" pitchFamily="49" charset="0"/>
                <a:cs typeface="Consolas" panose="020B0609020204030204" pitchFamily="49" charset="0"/>
              </a:rPr>
              <a:t>fx</a:t>
            </a:r>
            <a:r>
              <a:rPr lang="en-US" sz="1800" dirty="0">
                <a:latin typeface="Consolas" panose="020B0609020204030204" pitchFamily="49" charset="0"/>
                <a:cs typeface="Consolas" panose="020B0609020204030204" pitchFamily="49" charset="0"/>
              </a:rPr>
              <a:t>, double </a:t>
            </a:r>
            <a:r>
              <a:rPr lang="en-US" sz="1800" dirty="0" err="1">
                <a:latin typeface="Consolas" panose="020B0609020204030204" pitchFamily="49" charset="0"/>
                <a:cs typeface="Consolas" panose="020B0609020204030204" pitchFamily="49" charset="0"/>
              </a:rPr>
              <a:t>fy</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b-&gt;</a:t>
            </a:r>
            <a:r>
              <a:rPr lang="en-US" sz="1800" dirty="0" err="1">
                <a:latin typeface="Consolas" panose="020B0609020204030204" pitchFamily="49" charset="0"/>
                <a:cs typeface="Consolas" panose="020B0609020204030204" pitchFamily="49" charset="0"/>
              </a:rPr>
              <a:t>xf</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fx</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b-&gt;</a:t>
            </a:r>
            <a:r>
              <a:rPr lang="en-US" sz="1800" dirty="0" err="1">
                <a:latin typeface="Consolas" panose="020B0609020204030204" pitchFamily="49" charset="0"/>
                <a:cs typeface="Consolas" panose="020B0609020204030204" pitchFamily="49" charset="0"/>
              </a:rPr>
              <a:t>yf</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fy</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grpSp>
        <p:nvGrpSpPr>
          <p:cNvPr id="5" name="Group 4"/>
          <p:cNvGrpSpPr/>
          <p:nvPr/>
        </p:nvGrpSpPr>
        <p:grpSpPr>
          <a:xfrm>
            <a:off x="9274829" y="5225335"/>
            <a:ext cx="2229782" cy="1195178"/>
            <a:chOff x="9274829" y="5225335"/>
            <a:chExt cx="2229782" cy="1195178"/>
          </a:xfrm>
        </p:grpSpPr>
        <p:sp>
          <p:nvSpPr>
            <p:cNvPr id="12" name="Rectangle 11"/>
            <p:cNvSpPr/>
            <p:nvPr/>
          </p:nvSpPr>
          <p:spPr>
            <a:xfrm>
              <a:off x="9274829" y="5225335"/>
              <a:ext cx="2229782" cy="1195178"/>
            </a:xfrm>
            <a:prstGeom prst="rect">
              <a:avLst/>
            </a:prstGeom>
            <a:gradFill flip="none" rotWithShape="1">
              <a:gsLst>
                <a:gs pos="0">
                  <a:schemeClr val="tx1"/>
                </a:gs>
                <a:gs pos="50000">
                  <a:schemeClr val="tx1">
                    <a:lumMod val="75000"/>
                    <a:lumOff val="25000"/>
                  </a:schemeClr>
                </a:gs>
                <a:gs pos="100000">
                  <a:schemeClr val="tx1">
                    <a:lumMod val="65000"/>
                    <a:lumOff val="3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9595016" y="5353917"/>
                  <a:ext cx="1589409" cy="938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𝐹</m:t>
                        </m:r>
                        <m:r>
                          <a:rPr lang="en-US" sz="2400" b="0" i="1" baseline="-25000" smtClean="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rPr>
                          <m:t>= </m:t>
                        </m:r>
                        <m:nary>
                          <m:naryPr>
                            <m:chr m:val="∑"/>
                            <m:supHide m:val="on"/>
                            <m:ctrlPr>
                              <a:rPr lang="en-US" sz="2400" b="0" i="1" smtClean="0">
                                <a:solidFill>
                                  <a:schemeClr val="bg1"/>
                                </a:solidFill>
                                <a:latin typeface="Cambria Math" panose="02040503050406030204" pitchFamily="18" charset="0"/>
                              </a:rPr>
                            </m:ctrlPr>
                          </m:naryPr>
                          <m:sub>
                            <m:r>
                              <m:rPr>
                                <m:brk m:alnAt="7"/>
                              </m:rPr>
                              <a:rPr lang="en-US" sz="2400" b="0" i="1" smtClean="0">
                                <a:solidFill>
                                  <a:schemeClr val="bg1"/>
                                </a:solidFill>
                                <a:latin typeface="Cambria Math" panose="02040503050406030204" pitchFamily="18" charset="0"/>
                              </a:rPr>
                              <m:t>𝑗</m:t>
                            </m:r>
                            <m:r>
                              <a:rPr lang="en-US" sz="2400" b="0" i="1" smtClean="0">
                                <a:solidFill>
                                  <a:schemeClr val="bg1"/>
                                </a:solidFill>
                                <a:latin typeface="Cambria Math" panose="02040503050406030204" pitchFamily="18" charset="0"/>
                                <a:ea typeface="Cambria Math" panose="02040503050406030204" pitchFamily="18" charset="0"/>
                              </a:rPr>
                              <m:t>≠</m:t>
                            </m:r>
                            <m:r>
                              <a:rPr lang="en-US" sz="2400" b="0" i="1" smtClean="0">
                                <a:solidFill>
                                  <a:schemeClr val="bg1"/>
                                </a:solidFill>
                                <a:latin typeface="Cambria Math" panose="02040503050406030204" pitchFamily="18" charset="0"/>
                                <a:ea typeface="Cambria Math" panose="02040503050406030204" pitchFamily="18" charset="0"/>
                              </a:rPr>
                              <m:t>𝑖</m:t>
                            </m:r>
                          </m:sub>
                          <m:sup/>
                          <m:e>
                            <m:r>
                              <a:rPr lang="en-US" sz="2400" b="0" i="1" smtClean="0">
                                <a:solidFill>
                                  <a:schemeClr val="bg1"/>
                                </a:solidFill>
                                <a:latin typeface="Cambria Math" panose="02040503050406030204" pitchFamily="18" charset="0"/>
                              </a:rPr>
                              <m:t>𝑓</m:t>
                            </m:r>
                            <m:r>
                              <a:rPr lang="en-US" sz="2400" b="0" i="1" baseline="-25000" smtClean="0">
                                <a:solidFill>
                                  <a:schemeClr val="bg1"/>
                                </a:solidFill>
                                <a:latin typeface="Cambria Math" panose="02040503050406030204" pitchFamily="18" charset="0"/>
                              </a:rPr>
                              <m:t>𝑖𝑗</m:t>
                            </m:r>
                          </m:e>
                        </m:nary>
                      </m:oMath>
                    </m:oMathPara>
                  </a14:m>
                  <a:endParaRPr lang="en-US" sz="24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9595016" y="5353917"/>
                  <a:ext cx="1589409" cy="938014"/>
                </a:xfrm>
                <a:prstGeom prst="rect">
                  <a:avLst/>
                </a:prstGeom>
                <a:blipFill rotWithShape="0">
                  <a:blip r:embed="rId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4902795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positions in parallel</a:t>
            </a:r>
            <a:endParaRPr lang="en-US" dirty="0"/>
          </a:p>
        </p:txBody>
      </p:sp>
      <p:sp>
        <p:nvSpPr>
          <p:cNvPr id="3" name="Text Placeholder 2"/>
          <p:cNvSpPr>
            <a:spLocks noGrp="1"/>
          </p:cNvSpPr>
          <p:nvPr>
            <p:ph type="body" idx="1"/>
          </p:nvPr>
        </p:nvSpPr>
        <p:spPr/>
        <p:txBody>
          <a:bodyPr/>
          <a:lstStyle/>
          <a:p>
            <a:r>
              <a:rPr lang="en-US" dirty="0" smtClean="0"/>
              <a:t>The easier problem</a:t>
            </a:r>
            <a:endParaRPr lang="en-US" dirty="0"/>
          </a:p>
        </p:txBody>
      </p:sp>
      <p:sp>
        <p:nvSpPr>
          <p:cNvPr id="4" name="Footer Placeholder 3"/>
          <p:cNvSpPr>
            <a:spLocks noGrp="1"/>
          </p:cNvSpPr>
          <p:nvPr>
            <p:ph type="ftr" sz="quarter" idx="11"/>
          </p:nvPr>
        </p:nvSpPr>
        <p:spPr/>
        <p:txBody>
          <a:bodyPr/>
          <a:lstStyle/>
          <a:p>
            <a:r>
              <a:rPr lang="en-US" smtClean="0"/>
              <a:t>Pablo Halpern, 2014  (CC BY 4.0)</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277946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positions – serial</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23</a:t>
            </a:fld>
            <a:endParaRPr lang="en-US" dirty="0"/>
          </a:p>
        </p:txBody>
      </p:sp>
      <p:sp>
        <p:nvSpPr>
          <p:cNvPr id="5" name="Content Placeholder 2"/>
          <p:cNvSpPr txBox="1">
            <a:spLocks/>
          </p:cNvSpPr>
          <p:nvPr/>
        </p:nvSpPr>
        <p:spPr>
          <a:xfrm>
            <a:off x="2355036" y="1395456"/>
            <a:ext cx="9068187" cy="4882680"/>
          </a:xfrm>
          <a:prstGeom prst="rect">
            <a:avLst/>
          </a:prstGeom>
          <a:blipFill>
            <a:blip r:embed="rId3"/>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800" dirty="0">
                <a:latin typeface="Consolas" panose="020B0609020204030204" pitchFamily="49" charset="0"/>
                <a:cs typeface="Consolas" panose="020B0609020204030204" pitchFamily="49" charset="0"/>
              </a:rPr>
              <a:t>void </a:t>
            </a:r>
            <a:r>
              <a:rPr lang="en-US" sz="1800" dirty="0" err="1">
                <a:latin typeface="Consolas" panose="020B0609020204030204" pitchFamily="49" charset="0"/>
                <a:cs typeface="Consolas" panose="020B0609020204030204" pitchFamily="49" charset="0"/>
              </a:rPr>
              <a:t>update_positions</a:t>
            </a:r>
            <a:r>
              <a:rPr lang="en-US" sz="1800" dirty="0">
                <a:latin typeface="Consolas" panose="020B0609020204030204" pitchFamily="49" charset="0"/>
                <a:cs typeface="Consolas" panose="020B0609020204030204" pitchFamily="49" charset="0"/>
              </a:rPr>
              <a:t>(int </a:t>
            </a:r>
            <a:r>
              <a:rPr lang="en-US" sz="1800" dirty="0" err="1">
                <a:latin typeface="Consolas" panose="020B0609020204030204" pitchFamily="49" charset="0"/>
                <a:cs typeface="Consolas" panose="020B0609020204030204" pitchFamily="49" charset="0"/>
              </a:rPr>
              <a:t>nbodies</a:t>
            </a:r>
            <a:r>
              <a:rPr lang="en-US" sz="1800" dirty="0">
                <a:latin typeface="Consolas" panose="020B0609020204030204" pitchFamily="49" charset="0"/>
                <a:cs typeface="Consolas" panose="020B0609020204030204" pitchFamily="49" charset="0"/>
              </a:rPr>
              <a:t>, Body *bodies)</a:t>
            </a:r>
          </a:p>
          <a:p>
            <a:pPr marL="0" indent="0">
              <a:spcBef>
                <a:spcPts val="0"/>
              </a:spcBef>
              <a:buNone/>
            </a:pP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for (int </a:t>
            </a:r>
            <a:r>
              <a:rPr lang="en-US" sz="1800" dirty="0" smtClean="0">
                <a:latin typeface="Consolas" panose="020B0609020204030204" pitchFamily="49" charset="0"/>
                <a:cs typeface="Consolas" panose="020B0609020204030204" pitchFamily="49" charset="0"/>
              </a:rPr>
              <a:t>i = 0</a:t>
            </a: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i &lt; </a:t>
            </a:r>
            <a:r>
              <a:rPr lang="en-US" sz="1800" dirty="0" err="1" smtClean="0">
                <a:latin typeface="Consolas" panose="020B0609020204030204" pitchFamily="49" charset="0"/>
                <a:cs typeface="Consolas" panose="020B0609020204030204" pitchFamily="49" charset="0"/>
              </a:rPr>
              <a:t>nbodies</a:t>
            </a:r>
            <a:r>
              <a:rPr lang="en-US" sz="1800" dirty="0">
                <a:latin typeface="Consolas" panose="020B0609020204030204" pitchFamily="49" charset="0"/>
                <a:cs typeface="Consolas" panose="020B0609020204030204" pitchFamily="49" charset="0"/>
              </a:rPr>
              <a:t>; ++i) {</a:t>
            </a:r>
          </a:p>
          <a:p>
            <a:pPr marL="0" indent="0">
              <a:spcBef>
                <a:spcPts val="0"/>
              </a:spcBef>
              <a:buNone/>
            </a:pPr>
            <a:r>
              <a:rPr lang="en-US" sz="1800" dirty="0">
                <a:latin typeface="Consolas" panose="020B0609020204030204" pitchFamily="49" charset="0"/>
                <a:cs typeface="Consolas" panose="020B0609020204030204" pitchFamily="49" charset="0"/>
              </a:rPr>
              <a:t>        // initial velocity</a:t>
            </a:r>
          </a:p>
          <a:p>
            <a:pPr marL="0" indent="0">
              <a:spcBef>
                <a:spcPts val="0"/>
              </a:spcBef>
              <a:buNone/>
            </a:pPr>
            <a:r>
              <a:rPr lang="en-US" sz="1800" dirty="0">
                <a:latin typeface="Consolas" panose="020B0609020204030204" pitchFamily="49" charset="0"/>
                <a:cs typeface="Consolas" panose="020B0609020204030204" pitchFamily="49" charset="0"/>
              </a:rPr>
              <a:t>        double xv0 = bodies[i].xv;</a:t>
            </a:r>
          </a:p>
          <a:p>
            <a:pPr marL="0" indent="0">
              <a:spcBef>
                <a:spcPts val="0"/>
              </a:spcBef>
              <a:buNone/>
            </a:pPr>
            <a:r>
              <a:rPr lang="en-US" sz="1800" dirty="0">
                <a:latin typeface="Consolas" panose="020B0609020204030204" pitchFamily="49" charset="0"/>
                <a:cs typeface="Consolas" panose="020B0609020204030204" pitchFamily="49" charset="0"/>
              </a:rPr>
              <a:t>        double yv0 = bodies[i].</a:t>
            </a:r>
            <a:r>
              <a:rPr lang="en-US" sz="1800" dirty="0" err="1">
                <a:latin typeface="Consolas" panose="020B0609020204030204" pitchFamily="49" charset="0"/>
                <a:cs typeface="Consolas" panose="020B0609020204030204" pitchFamily="49" charset="0"/>
              </a:rPr>
              <a:t>yv</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 update velocity based on forces</a:t>
            </a:r>
          </a:p>
          <a:p>
            <a:pPr marL="0" indent="0">
              <a:spcBef>
                <a:spcPts val="0"/>
              </a:spcBef>
              <a:buNone/>
            </a:pPr>
            <a:r>
              <a:rPr lang="en-US" sz="1800" dirty="0">
                <a:latin typeface="Consolas" panose="020B0609020204030204" pitchFamily="49" charset="0"/>
                <a:cs typeface="Consolas" panose="020B0609020204030204" pitchFamily="49" charset="0"/>
              </a:rPr>
              <a:t>        bodies[i].xv += TIME_QUANTUM * bodies[i].</a:t>
            </a:r>
            <a:r>
              <a:rPr lang="en-US" sz="1800" dirty="0" err="1">
                <a:latin typeface="Consolas" panose="020B0609020204030204" pitchFamily="49" charset="0"/>
                <a:cs typeface="Consolas" panose="020B0609020204030204" pitchFamily="49" charset="0"/>
              </a:rPr>
              <a:t>xf</a:t>
            </a:r>
            <a:r>
              <a:rPr lang="en-US" sz="1800" dirty="0">
                <a:latin typeface="Consolas" panose="020B0609020204030204" pitchFamily="49" charset="0"/>
                <a:cs typeface="Consolas" panose="020B0609020204030204" pitchFamily="49" charset="0"/>
              </a:rPr>
              <a:t> / bodies[i].mass;</a:t>
            </a:r>
          </a:p>
          <a:p>
            <a:pPr marL="0" indent="0">
              <a:spcBef>
                <a:spcPts val="0"/>
              </a:spcBef>
              <a:buNone/>
            </a:pPr>
            <a:r>
              <a:rPr lang="en-US" sz="1800" dirty="0">
                <a:latin typeface="Consolas" panose="020B0609020204030204" pitchFamily="49" charset="0"/>
                <a:cs typeface="Consolas" panose="020B0609020204030204" pitchFamily="49" charset="0"/>
              </a:rPr>
              <a:t>        bodies[i].</a:t>
            </a:r>
            <a:r>
              <a:rPr lang="en-US" sz="1800" dirty="0" err="1">
                <a:latin typeface="Consolas" panose="020B0609020204030204" pitchFamily="49" charset="0"/>
                <a:cs typeface="Consolas" panose="020B0609020204030204" pitchFamily="49" charset="0"/>
              </a:rPr>
              <a:t>yv</a:t>
            </a:r>
            <a:r>
              <a:rPr lang="en-US" sz="1800" dirty="0">
                <a:latin typeface="Consolas" panose="020B0609020204030204" pitchFamily="49" charset="0"/>
                <a:cs typeface="Consolas" panose="020B0609020204030204" pitchFamily="49" charset="0"/>
              </a:rPr>
              <a:t> += TIME_QUANTUM * bodies[i].</a:t>
            </a:r>
            <a:r>
              <a:rPr lang="en-US" sz="1800" dirty="0" err="1">
                <a:latin typeface="Consolas" panose="020B0609020204030204" pitchFamily="49" charset="0"/>
                <a:cs typeface="Consolas" panose="020B0609020204030204" pitchFamily="49" charset="0"/>
              </a:rPr>
              <a:t>yf</a:t>
            </a:r>
            <a:r>
              <a:rPr lang="en-US" sz="1800" dirty="0">
                <a:latin typeface="Consolas" panose="020B0609020204030204" pitchFamily="49" charset="0"/>
                <a:cs typeface="Consolas" panose="020B0609020204030204" pitchFamily="49" charset="0"/>
              </a:rPr>
              <a:t> / bodies[i].mass;</a:t>
            </a:r>
          </a:p>
          <a:p>
            <a:pPr marL="0" indent="0">
              <a:spcBef>
                <a:spcPts val="0"/>
              </a:spcBef>
              <a:buNone/>
            </a:pPr>
            <a:r>
              <a:rPr lang="en-US" sz="1800" dirty="0">
                <a:latin typeface="Consolas" panose="020B0609020204030204" pitchFamily="49" charset="0"/>
                <a:cs typeface="Consolas" panose="020B0609020204030204" pitchFamily="49" charset="0"/>
              </a:rPr>
              <a:t>        // clear forces for next iteration</a:t>
            </a:r>
          </a:p>
          <a:p>
            <a:pPr marL="0" indent="0">
              <a:spcBef>
                <a:spcPts val="0"/>
              </a:spcBef>
              <a:buNone/>
            </a:pPr>
            <a:r>
              <a:rPr lang="en-US" sz="1800" dirty="0">
                <a:latin typeface="Consolas" panose="020B0609020204030204" pitchFamily="49" charset="0"/>
                <a:cs typeface="Consolas" panose="020B0609020204030204" pitchFamily="49" charset="0"/>
              </a:rPr>
              <a:t>        bodies[i].</a:t>
            </a:r>
            <a:r>
              <a:rPr lang="en-US" sz="1800" dirty="0" err="1">
                <a:latin typeface="Consolas" panose="020B0609020204030204" pitchFamily="49" charset="0"/>
                <a:cs typeface="Consolas" panose="020B0609020204030204" pitchFamily="49" charset="0"/>
              </a:rPr>
              <a:t>xf</a:t>
            </a:r>
            <a:r>
              <a:rPr lang="en-US" sz="1800" dirty="0">
                <a:latin typeface="Consolas" panose="020B0609020204030204" pitchFamily="49" charset="0"/>
                <a:cs typeface="Consolas" panose="020B0609020204030204" pitchFamily="49" charset="0"/>
              </a:rPr>
              <a:t> = 0.0;</a:t>
            </a:r>
          </a:p>
          <a:p>
            <a:pPr marL="0" indent="0">
              <a:spcBef>
                <a:spcPts val="0"/>
              </a:spcBef>
              <a:buNone/>
            </a:pPr>
            <a:r>
              <a:rPr lang="en-US" sz="1800" dirty="0">
                <a:latin typeface="Consolas" panose="020B0609020204030204" pitchFamily="49" charset="0"/>
                <a:cs typeface="Consolas" panose="020B0609020204030204" pitchFamily="49" charset="0"/>
              </a:rPr>
              <a:t>        bodies[i].</a:t>
            </a:r>
            <a:r>
              <a:rPr lang="en-US" sz="1800" dirty="0" err="1">
                <a:latin typeface="Consolas" panose="020B0609020204030204" pitchFamily="49" charset="0"/>
                <a:cs typeface="Consolas" panose="020B0609020204030204" pitchFamily="49" charset="0"/>
              </a:rPr>
              <a:t>yf</a:t>
            </a:r>
            <a:r>
              <a:rPr lang="en-US" sz="1800" dirty="0">
                <a:latin typeface="Consolas" panose="020B0609020204030204" pitchFamily="49" charset="0"/>
                <a:cs typeface="Consolas" panose="020B0609020204030204" pitchFamily="49" charset="0"/>
              </a:rPr>
              <a:t> = 0.0;</a:t>
            </a:r>
          </a:p>
          <a:p>
            <a:pPr marL="0" indent="0">
              <a:spcBef>
                <a:spcPts val="0"/>
              </a:spcBef>
              <a:buNone/>
            </a:pPr>
            <a:r>
              <a:rPr lang="en-US" sz="1800" dirty="0">
                <a:latin typeface="Consolas" panose="020B0609020204030204" pitchFamily="49" charset="0"/>
                <a:cs typeface="Consolas" panose="020B0609020204030204" pitchFamily="49" charset="0"/>
              </a:rPr>
              <a:t>        // update position based on average velocity</a:t>
            </a:r>
          </a:p>
          <a:p>
            <a:pPr marL="0" indent="0">
              <a:spcBef>
                <a:spcPts val="0"/>
              </a:spcBef>
              <a:buNone/>
            </a:pPr>
            <a:r>
              <a:rPr lang="en-US" sz="1800" dirty="0">
                <a:latin typeface="Consolas" panose="020B0609020204030204" pitchFamily="49" charset="0"/>
                <a:cs typeface="Consolas" panose="020B0609020204030204" pitchFamily="49" charset="0"/>
              </a:rPr>
              <a:t>        bodies[i].x += TIME_QUANTUM * (xv0 + bodies[i].xv)/2.0;</a:t>
            </a:r>
          </a:p>
          <a:p>
            <a:pPr marL="0" indent="0">
              <a:spcBef>
                <a:spcPts val="0"/>
              </a:spcBef>
              <a:buNone/>
            </a:pPr>
            <a:r>
              <a:rPr lang="en-US" sz="1800" dirty="0">
                <a:latin typeface="Consolas" panose="020B0609020204030204" pitchFamily="49" charset="0"/>
                <a:cs typeface="Consolas" panose="020B0609020204030204" pitchFamily="49" charset="0"/>
              </a:rPr>
              <a:t>        bodies[i].y += TIME_QUANTUM * (yv0 + bodies[i].</a:t>
            </a:r>
            <a:r>
              <a:rPr lang="en-US" sz="1800" dirty="0" err="1">
                <a:latin typeface="Consolas" panose="020B0609020204030204" pitchFamily="49" charset="0"/>
                <a:cs typeface="Consolas" panose="020B0609020204030204" pitchFamily="49" charset="0"/>
              </a:rPr>
              <a:t>yv</a:t>
            </a:r>
            <a:r>
              <a:rPr lang="en-US" sz="1800" dirty="0">
                <a:latin typeface="Consolas" panose="020B0609020204030204" pitchFamily="49" charset="0"/>
                <a:cs typeface="Consolas" panose="020B0609020204030204" pitchFamily="49" charset="0"/>
              </a:rPr>
              <a:t>)/2.0;</a:t>
            </a:r>
          </a:p>
          <a:p>
            <a:pPr marL="0" indent="0">
              <a:spcBef>
                <a:spcPts val="0"/>
              </a:spcBef>
              <a:buNone/>
            </a:pPr>
            <a:r>
              <a:rPr lang="en-US" sz="1800" dirty="0">
                <a:latin typeface="Consolas" panose="020B0609020204030204" pitchFamily="49" charset="0"/>
                <a:cs typeface="Consolas" panose="020B0609020204030204" pitchFamily="49" charset="0"/>
              </a:rPr>
              <a:t>    }</a:t>
            </a:r>
          </a:p>
          <a:p>
            <a:pPr marL="0" indent="0">
              <a:spcBef>
                <a:spcPts val="0"/>
              </a:spcBef>
              <a:buNone/>
            </a:pPr>
            <a:r>
              <a:rPr lang="en-US" sz="1800" dirty="0">
                <a:latin typeface="Consolas" panose="020B0609020204030204" pitchFamily="49" charset="0"/>
                <a:cs typeface="Consolas" panose="020B0609020204030204" pitchFamily="49" charset="0"/>
              </a:rPr>
              <a:t>}</a:t>
            </a:r>
          </a:p>
        </p:txBody>
      </p:sp>
      <p:sp>
        <p:nvSpPr>
          <p:cNvPr id="14" name="Rectangle 13"/>
          <p:cNvSpPr/>
          <p:nvPr/>
        </p:nvSpPr>
        <p:spPr>
          <a:xfrm>
            <a:off x="3326860" y="3134297"/>
            <a:ext cx="7869676" cy="766494"/>
          </a:xfrm>
          <a:prstGeom prst="rect">
            <a:avLst/>
          </a:pr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9274829" y="2047377"/>
            <a:ext cx="2229782" cy="1195178"/>
            <a:chOff x="8846829" y="1152907"/>
            <a:chExt cx="2229782" cy="1195178"/>
          </a:xfrm>
        </p:grpSpPr>
        <p:sp>
          <p:nvSpPr>
            <p:cNvPr id="7" name="Rectangle 6"/>
            <p:cNvSpPr/>
            <p:nvPr/>
          </p:nvSpPr>
          <p:spPr>
            <a:xfrm>
              <a:off x="8846829" y="1152907"/>
              <a:ext cx="2229782" cy="1195178"/>
            </a:xfrm>
            <a:prstGeom prst="rect">
              <a:avLst/>
            </a:prstGeom>
            <a:gradFill flip="none" rotWithShape="1">
              <a:gsLst>
                <a:gs pos="0">
                  <a:schemeClr val="tx1"/>
                </a:gs>
                <a:gs pos="50000">
                  <a:schemeClr val="tx1">
                    <a:lumMod val="75000"/>
                    <a:lumOff val="25000"/>
                  </a:schemeClr>
                </a:gs>
                <a:gs pos="100000">
                  <a:schemeClr val="tx1">
                    <a:lumMod val="65000"/>
                    <a:lumOff val="3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8955419" y="1403542"/>
                  <a:ext cx="2012602" cy="6939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𝑣</m:t>
                        </m:r>
                        <m:sSup>
                          <m:sSupPr>
                            <m:ctrlPr>
                              <a:rPr lang="en-US" sz="2400" b="0" i="1" smtClean="0">
                                <a:solidFill>
                                  <a:schemeClr val="bg1"/>
                                </a:solidFill>
                                <a:latin typeface="Cambria Math" panose="02040503050406030204" pitchFamily="18" charset="0"/>
                              </a:rPr>
                            </m:ctrlPr>
                          </m:sSupPr>
                          <m:e>
                            <m:r>
                              <a:rPr lang="en-US" sz="2400" b="0" i="1" baseline="-25000" smtClean="0">
                                <a:solidFill>
                                  <a:schemeClr val="bg1"/>
                                </a:solidFill>
                                <a:latin typeface="Cambria Math" panose="02040503050406030204" pitchFamily="18" charset="0"/>
                              </a:rPr>
                              <m:t>𝑖</m:t>
                            </m:r>
                          </m:e>
                          <m:sup>
                            <m:r>
                              <a:rPr lang="en-US" sz="2400" b="0" i="1" smtClean="0">
                                <a:solidFill>
                                  <a:schemeClr val="bg1"/>
                                </a:solidFill>
                                <a:latin typeface="Cambria Math" panose="02040503050406030204" pitchFamily="18" charset="0"/>
                              </a:rPr>
                              <m:t>′</m:t>
                            </m:r>
                          </m:sup>
                        </m:sSup>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𝑣𝑖</m:t>
                        </m:r>
                        <m:r>
                          <a:rPr lang="en-US" sz="2400" b="0" i="1" smtClean="0">
                            <a:solidFill>
                              <a:schemeClr val="bg1"/>
                            </a:solidFill>
                            <a:latin typeface="Cambria Math" panose="02040503050406030204" pitchFamily="18" charset="0"/>
                          </a:rPr>
                          <m:t>+</m:t>
                        </m:r>
                        <m:f>
                          <m:fPr>
                            <m:ctrlPr>
                              <a:rPr lang="en-US" sz="2400" b="0" i="1" smtClean="0">
                                <a:solidFill>
                                  <a:schemeClr val="bg1"/>
                                </a:solidFill>
                                <a:latin typeface="Cambria Math" panose="02040503050406030204" pitchFamily="18" charset="0"/>
                                <a:ea typeface="Cambria Math" panose="02040503050406030204" pitchFamily="18" charset="0"/>
                              </a:rPr>
                            </m:ctrlPr>
                          </m:fPr>
                          <m:num>
                            <m:r>
                              <a:rPr lang="en-US" sz="2400" b="0" i="1" smtClean="0">
                                <a:solidFill>
                                  <a:schemeClr val="bg1"/>
                                </a:solidFill>
                                <a:latin typeface="Cambria Math" panose="02040503050406030204" pitchFamily="18" charset="0"/>
                                <a:ea typeface="Cambria Math" panose="02040503050406030204" pitchFamily="18" charset="0"/>
                              </a:rPr>
                              <m:t>𝐹</m:t>
                            </m:r>
                            <m:r>
                              <a:rPr lang="en-US" sz="2400" i="1" baseline="-2500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ea typeface="Cambria Math" panose="02040503050406030204" pitchFamily="18" charset="0"/>
                              </a:rPr>
                              <m:t>∆</m:t>
                            </m:r>
                            <m:r>
                              <a:rPr lang="en-US" sz="2400" b="0" i="1" smtClean="0">
                                <a:solidFill>
                                  <a:schemeClr val="bg1"/>
                                </a:solidFill>
                                <a:latin typeface="Cambria Math" panose="02040503050406030204" pitchFamily="18" charset="0"/>
                                <a:ea typeface="Cambria Math" panose="02040503050406030204" pitchFamily="18" charset="0"/>
                              </a:rPr>
                              <m:t>𝑡</m:t>
                            </m:r>
                          </m:num>
                          <m:den>
                            <m:r>
                              <a:rPr lang="en-US" sz="2400" b="0" i="1" smtClean="0">
                                <a:solidFill>
                                  <a:schemeClr val="bg1"/>
                                </a:solidFill>
                                <a:latin typeface="Cambria Math" panose="02040503050406030204" pitchFamily="18" charset="0"/>
                                <a:ea typeface="Cambria Math" panose="02040503050406030204" pitchFamily="18" charset="0"/>
                              </a:rPr>
                              <m:t>𝑚</m:t>
                            </m:r>
                            <m:r>
                              <a:rPr lang="en-US" sz="2400" i="1" baseline="-25000">
                                <a:solidFill>
                                  <a:schemeClr val="bg1"/>
                                </a:solidFill>
                                <a:latin typeface="Cambria Math" panose="02040503050406030204" pitchFamily="18" charset="0"/>
                              </a:rPr>
                              <m:t>𝑖</m:t>
                            </m:r>
                          </m:den>
                        </m:f>
                      </m:oMath>
                    </m:oMathPara>
                  </a14:m>
                  <a:endParaRPr lang="en-US" sz="2400" b="0" dirty="0" smtClean="0">
                    <a:solidFill>
                      <a:schemeClr val="bg1"/>
                    </a:solidFill>
                    <a:ea typeface="Cambria Math"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955419" y="1403542"/>
                  <a:ext cx="2012602" cy="693908"/>
                </a:xfrm>
                <a:prstGeom prst="rect">
                  <a:avLst/>
                </a:prstGeom>
                <a:blipFill rotWithShape="0">
                  <a:blip r:embed="rId4"/>
                  <a:stretch>
                    <a:fillRect b="-9649"/>
                  </a:stretch>
                </a:blipFill>
              </p:spPr>
              <p:txBody>
                <a:bodyPr/>
                <a:lstStyle/>
                <a:p>
                  <a:r>
                    <a:rPr lang="en-US">
                      <a:noFill/>
                    </a:rPr>
                    <a:t> </a:t>
                  </a:r>
                </a:p>
              </p:txBody>
            </p:sp>
          </mc:Fallback>
        </mc:AlternateContent>
      </p:grpSp>
      <p:sp>
        <p:nvSpPr>
          <p:cNvPr id="15" name="Rectangle 14"/>
          <p:cNvSpPr/>
          <p:nvPr/>
        </p:nvSpPr>
        <p:spPr>
          <a:xfrm>
            <a:off x="3326860" y="4757081"/>
            <a:ext cx="7869676" cy="766494"/>
          </a:xfrm>
          <a:prstGeom prst="rect">
            <a:avLst/>
          </a:pr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8995513" y="4180052"/>
            <a:ext cx="3002637" cy="737501"/>
            <a:chOff x="8501974" y="4058235"/>
            <a:chExt cx="3002637" cy="737501"/>
          </a:xfrm>
        </p:grpSpPr>
        <p:sp>
          <p:nvSpPr>
            <p:cNvPr id="9" name="Rectangle 8"/>
            <p:cNvSpPr/>
            <p:nvPr/>
          </p:nvSpPr>
          <p:spPr>
            <a:xfrm>
              <a:off x="8501974" y="4058235"/>
              <a:ext cx="3002637" cy="737501"/>
            </a:xfrm>
            <a:prstGeom prst="rect">
              <a:avLst/>
            </a:prstGeom>
            <a:gradFill flip="none" rotWithShape="1">
              <a:gsLst>
                <a:gs pos="0">
                  <a:schemeClr val="tx1"/>
                </a:gs>
                <a:gs pos="50000">
                  <a:schemeClr val="tx1">
                    <a:lumMod val="75000"/>
                    <a:lumOff val="25000"/>
                  </a:schemeClr>
                </a:gs>
                <a:gs pos="100000">
                  <a:schemeClr val="tx1">
                    <a:lumMod val="65000"/>
                    <a:lumOff val="3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8616727" y="4242319"/>
                  <a:ext cx="27731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𝑥</m:t>
                        </m:r>
                        <m:sSup>
                          <m:sSupPr>
                            <m:ctrlPr>
                              <a:rPr lang="en-US" sz="2400" b="0" i="1" smtClean="0">
                                <a:solidFill>
                                  <a:schemeClr val="bg1"/>
                                </a:solidFill>
                                <a:latin typeface="Cambria Math" panose="02040503050406030204" pitchFamily="18" charset="0"/>
                              </a:rPr>
                            </m:ctrlPr>
                          </m:sSupPr>
                          <m:e>
                            <m:r>
                              <a:rPr lang="en-US" sz="2400" b="0" i="1" baseline="-25000" smtClean="0">
                                <a:solidFill>
                                  <a:schemeClr val="bg1"/>
                                </a:solidFill>
                                <a:latin typeface="Cambria Math" panose="02040503050406030204" pitchFamily="18" charset="0"/>
                              </a:rPr>
                              <m:t>𝑖</m:t>
                            </m:r>
                          </m:e>
                          <m:sup>
                            <m:r>
                              <a:rPr lang="en-US" sz="2400" b="0" i="1" smtClean="0">
                                <a:solidFill>
                                  <a:schemeClr val="bg1"/>
                                </a:solidFill>
                                <a:latin typeface="Cambria Math" panose="02040503050406030204" pitchFamily="18" charset="0"/>
                              </a:rPr>
                              <m:t>′</m:t>
                            </m:r>
                          </m:sup>
                        </m:sSup>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𝑥𝑖</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𝑎𝑣𝑔</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𝑣𝑖</m:t>
                        </m:r>
                        <m:r>
                          <a:rPr lang="en-US" sz="2400" b="0" i="1" smtClean="0">
                            <a:solidFill>
                              <a:schemeClr val="bg1"/>
                            </a:solidFill>
                            <a:latin typeface="Cambria Math" panose="02040503050406030204" pitchFamily="18" charset="0"/>
                          </a:rPr>
                          <m:t>)∆</m:t>
                        </m:r>
                        <m:r>
                          <a:rPr lang="en-US" sz="2400" i="1">
                            <a:solidFill>
                              <a:schemeClr val="bg1"/>
                            </a:solidFill>
                            <a:latin typeface="Cambria Math" panose="02040503050406030204" pitchFamily="18" charset="0"/>
                            <a:ea typeface="Cambria Math" panose="02040503050406030204" pitchFamily="18" charset="0"/>
                          </a:rPr>
                          <m:t>𝑡</m:t>
                        </m:r>
                      </m:oMath>
                    </m:oMathPara>
                  </a14:m>
                  <a:endParaRPr lang="en-US" sz="2400" dirty="0">
                    <a:solidFill>
                      <a:schemeClr val="bg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616727" y="4242319"/>
                  <a:ext cx="2773131" cy="369332"/>
                </a:xfrm>
                <a:prstGeom prst="rect">
                  <a:avLst/>
                </a:prstGeom>
                <a:blipFill rotWithShape="0">
                  <a:blip r:embed="rId5"/>
                  <a:stretch>
                    <a:fillRect l="-659" r="-1319" b="-38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925478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positions – parallel</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24</a:t>
            </a:fld>
            <a:endParaRPr lang="en-US" dirty="0"/>
          </a:p>
        </p:txBody>
      </p:sp>
      <p:sp>
        <p:nvSpPr>
          <p:cNvPr id="5" name="Content Placeholder 2"/>
          <p:cNvSpPr txBox="1">
            <a:spLocks/>
          </p:cNvSpPr>
          <p:nvPr/>
        </p:nvSpPr>
        <p:spPr>
          <a:xfrm>
            <a:off x="2355036" y="1395456"/>
            <a:ext cx="9068187" cy="4882680"/>
          </a:xfrm>
          <a:prstGeom prst="rect">
            <a:avLst/>
          </a:prstGeom>
          <a:blipFill>
            <a:blip r:embed="rId3"/>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800" dirty="0">
                <a:latin typeface="Consolas" panose="020B0609020204030204" pitchFamily="49" charset="0"/>
                <a:cs typeface="Consolas" panose="020B0609020204030204" pitchFamily="49" charset="0"/>
              </a:rPr>
              <a:t>void </a:t>
            </a:r>
            <a:r>
              <a:rPr lang="en-US" sz="1800" dirty="0" err="1">
                <a:latin typeface="Consolas" panose="020B0609020204030204" pitchFamily="49" charset="0"/>
                <a:cs typeface="Consolas" panose="020B0609020204030204" pitchFamily="49" charset="0"/>
              </a:rPr>
              <a:t>update_positions</a:t>
            </a:r>
            <a:r>
              <a:rPr lang="en-US" sz="1800" dirty="0">
                <a:latin typeface="Consolas" panose="020B0609020204030204" pitchFamily="49" charset="0"/>
                <a:cs typeface="Consolas" panose="020B0609020204030204" pitchFamily="49" charset="0"/>
              </a:rPr>
              <a:t>(int </a:t>
            </a:r>
            <a:r>
              <a:rPr lang="en-US" sz="1800" dirty="0" err="1">
                <a:latin typeface="Consolas" panose="020B0609020204030204" pitchFamily="49" charset="0"/>
                <a:cs typeface="Consolas" panose="020B0609020204030204" pitchFamily="49" charset="0"/>
              </a:rPr>
              <a:t>nbodies</a:t>
            </a:r>
            <a:r>
              <a:rPr lang="en-US" sz="1800" dirty="0">
                <a:latin typeface="Consolas" panose="020B0609020204030204" pitchFamily="49" charset="0"/>
                <a:cs typeface="Consolas" panose="020B0609020204030204" pitchFamily="49" charset="0"/>
              </a:rPr>
              <a:t>, Body *bodies)</a:t>
            </a:r>
          </a:p>
          <a:p>
            <a:pPr marL="0" indent="0">
              <a:spcBef>
                <a:spcPts val="0"/>
              </a:spcBef>
              <a:buNone/>
            </a:pP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smtClean="0">
                <a:solidFill>
                  <a:srgbClr val="C00000"/>
                </a:solidFill>
                <a:latin typeface="Consolas" panose="020B0609020204030204" pitchFamily="49" charset="0"/>
                <a:cs typeface="Consolas" panose="020B0609020204030204" pitchFamily="49" charset="0"/>
              </a:rPr>
              <a:t>cilk_for</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(int </a:t>
            </a:r>
            <a:r>
              <a:rPr lang="en-US" sz="1800" dirty="0" smtClean="0">
                <a:latin typeface="Consolas" panose="020B0609020204030204" pitchFamily="49" charset="0"/>
                <a:cs typeface="Consolas" panose="020B0609020204030204" pitchFamily="49" charset="0"/>
              </a:rPr>
              <a:t>i = 0</a:t>
            </a: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i &lt; </a:t>
            </a:r>
            <a:r>
              <a:rPr lang="en-US" sz="1800" dirty="0" err="1" smtClean="0">
                <a:latin typeface="Consolas" panose="020B0609020204030204" pitchFamily="49" charset="0"/>
                <a:cs typeface="Consolas" panose="020B0609020204030204" pitchFamily="49" charset="0"/>
              </a:rPr>
              <a:t>nbodies</a:t>
            </a:r>
            <a:r>
              <a:rPr lang="en-US" sz="1800" dirty="0">
                <a:latin typeface="Consolas" panose="020B0609020204030204" pitchFamily="49" charset="0"/>
                <a:cs typeface="Consolas" panose="020B0609020204030204" pitchFamily="49" charset="0"/>
              </a:rPr>
              <a:t>; ++i) {</a:t>
            </a:r>
          </a:p>
          <a:p>
            <a:pPr marL="0" indent="0">
              <a:spcBef>
                <a:spcPts val="0"/>
              </a:spcBef>
              <a:buNone/>
            </a:pPr>
            <a:r>
              <a:rPr lang="en-US" sz="1800" dirty="0">
                <a:latin typeface="Consolas" panose="020B0609020204030204" pitchFamily="49" charset="0"/>
                <a:cs typeface="Consolas" panose="020B0609020204030204" pitchFamily="49" charset="0"/>
              </a:rPr>
              <a:t>        // initial velocity</a:t>
            </a:r>
          </a:p>
          <a:p>
            <a:pPr marL="0" indent="0">
              <a:spcBef>
                <a:spcPts val="0"/>
              </a:spcBef>
              <a:buNone/>
            </a:pPr>
            <a:r>
              <a:rPr lang="en-US" sz="1800" dirty="0">
                <a:latin typeface="Consolas" panose="020B0609020204030204" pitchFamily="49" charset="0"/>
                <a:cs typeface="Consolas" panose="020B0609020204030204" pitchFamily="49" charset="0"/>
              </a:rPr>
              <a:t>        double xv0 = bodies[i].xv;</a:t>
            </a:r>
          </a:p>
          <a:p>
            <a:pPr marL="0" indent="0">
              <a:spcBef>
                <a:spcPts val="0"/>
              </a:spcBef>
              <a:buNone/>
            </a:pPr>
            <a:r>
              <a:rPr lang="en-US" sz="1800" dirty="0">
                <a:latin typeface="Consolas" panose="020B0609020204030204" pitchFamily="49" charset="0"/>
                <a:cs typeface="Consolas" panose="020B0609020204030204" pitchFamily="49" charset="0"/>
              </a:rPr>
              <a:t>        double yv0 = bodies[i].</a:t>
            </a:r>
            <a:r>
              <a:rPr lang="en-US" sz="1800" dirty="0" err="1">
                <a:latin typeface="Consolas" panose="020B0609020204030204" pitchFamily="49" charset="0"/>
                <a:cs typeface="Consolas" panose="020B0609020204030204" pitchFamily="49" charset="0"/>
              </a:rPr>
              <a:t>yv</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 update velocity based on forces</a:t>
            </a:r>
          </a:p>
          <a:p>
            <a:pPr marL="0" indent="0">
              <a:spcBef>
                <a:spcPts val="0"/>
              </a:spcBef>
              <a:buNone/>
            </a:pPr>
            <a:r>
              <a:rPr lang="en-US" sz="1800" dirty="0">
                <a:latin typeface="Consolas" panose="020B0609020204030204" pitchFamily="49" charset="0"/>
                <a:cs typeface="Consolas" panose="020B0609020204030204" pitchFamily="49" charset="0"/>
              </a:rPr>
              <a:t>        bodies[i].xv += TIME_QUANTUM * bodies[i].</a:t>
            </a:r>
            <a:r>
              <a:rPr lang="en-US" sz="1800" dirty="0" err="1">
                <a:latin typeface="Consolas" panose="020B0609020204030204" pitchFamily="49" charset="0"/>
                <a:cs typeface="Consolas" panose="020B0609020204030204" pitchFamily="49" charset="0"/>
              </a:rPr>
              <a:t>xf</a:t>
            </a:r>
            <a:r>
              <a:rPr lang="en-US" sz="1800" dirty="0">
                <a:latin typeface="Consolas" panose="020B0609020204030204" pitchFamily="49" charset="0"/>
                <a:cs typeface="Consolas" panose="020B0609020204030204" pitchFamily="49" charset="0"/>
              </a:rPr>
              <a:t> / bodies[i].mass;</a:t>
            </a:r>
          </a:p>
          <a:p>
            <a:pPr marL="0" indent="0">
              <a:spcBef>
                <a:spcPts val="0"/>
              </a:spcBef>
              <a:buNone/>
            </a:pPr>
            <a:r>
              <a:rPr lang="en-US" sz="1800" dirty="0">
                <a:latin typeface="Consolas" panose="020B0609020204030204" pitchFamily="49" charset="0"/>
                <a:cs typeface="Consolas" panose="020B0609020204030204" pitchFamily="49" charset="0"/>
              </a:rPr>
              <a:t>        bodies[i].</a:t>
            </a:r>
            <a:r>
              <a:rPr lang="en-US" sz="1800" dirty="0" err="1">
                <a:latin typeface="Consolas" panose="020B0609020204030204" pitchFamily="49" charset="0"/>
                <a:cs typeface="Consolas" panose="020B0609020204030204" pitchFamily="49" charset="0"/>
              </a:rPr>
              <a:t>yv</a:t>
            </a:r>
            <a:r>
              <a:rPr lang="en-US" sz="1800" dirty="0">
                <a:latin typeface="Consolas" panose="020B0609020204030204" pitchFamily="49" charset="0"/>
                <a:cs typeface="Consolas" panose="020B0609020204030204" pitchFamily="49" charset="0"/>
              </a:rPr>
              <a:t> += TIME_QUANTUM * bodies[i].</a:t>
            </a:r>
            <a:r>
              <a:rPr lang="en-US" sz="1800" dirty="0" err="1">
                <a:latin typeface="Consolas" panose="020B0609020204030204" pitchFamily="49" charset="0"/>
                <a:cs typeface="Consolas" panose="020B0609020204030204" pitchFamily="49" charset="0"/>
              </a:rPr>
              <a:t>yf</a:t>
            </a:r>
            <a:r>
              <a:rPr lang="en-US" sz="1800" dirty="0">
                <a:latin typeface="Consolas" panose="020B0609020204030204" pitchFamily="49" charset="0"/>
                <a:cs typeface="Consolas" panose="020B0609020204030204" pitchFamily="49" charset="0"/>
              </a:rPr>
              <a:t> / bodies[i].mass;</a:t>
            </a:r>
          </a:p>
          <a:p>
            <a:pPr marL="0" indent="0">
              <a:spcBef>
                <a:spcPts val="0"/>
              </a:spcBef>
              <a:buNone/>
            </a:pPr>
            <a:r>
              <a:rPr lang="en-US" sz="1800" dirty="0">
                <a:latin typeface="Consolas" panose="020B0609020204030204" pitchFamily="49" charset="0"/>
                <a:cs typeface="Consolas" panose="020B0609020204030204" pitchFamily="49" charset="0"/>
              </a:rPr>
              <a:t>        // clear forces for next iteration</a:t>
            </a:r>
          </a:p>
          <a:p>
            <a:pPr marL="0" indent="0">
              <a:spcBef>
                <a:spcPts val="0"/>
              </a:spcBef>
              <a:buNone/>
            </a:pPr>
            <a:r>
              <a:rPr lang="en-US" sz="1800" dirty="0">
                <a:latin typeface="Consolas" panose="020B0609020204030204" pitchFamily="49" charset="0"/>
                <a:cs typeface="Consolas" panose="020B0609020204030204" pitchFamily="49" charset="0"/>
              </a:rPr>
              <a:t>        bodies[i].</a:t>
            </a:r>
            <a:r>
              <a:rPr lang="en-US" sz="1800" dirty="0" err="1">
                <a:latin typeface="Consolas" panose="020B0609020204030204" pitchFamily="49" charset="0"/>
                <a:cs typeface="Consolas" panose="020B0609020204030204" pitchFamily="49" charset="0"/>
              </a:rPr>
              <a:t>xf</a:t>
            </a:r>
            <a:r>
              <a:rPr lang="en-US" sz="1800" dirty="0">
                <a:latin typeface="Consolas" panose="020B0609020204030204" pitchFamily="49" charset="0"/>
                <a:cs typeface="Consolas" panose="020B0609020204030204" pitchFamily="49" charset="0"/>
              </a:rPr>
              <a:t> = 0.0;</a:t>
            </a:r>
          </a:p>
          <a:p>
            <a:pPr marL="0" indent="0">
              <a:spcBef>
                <a:spcPts val="0"/>
              </a:spcBef>
              <a:buNone/>
            </a:pPr>
            <a:r>
              <a:rPr lang="en-US" sz="1800" dirty="0">
                <a:latin typeface="Consolas" panose="020B0609020204030204" pitchFamily="49" charset="0"/>
                <a:cs typeface="Consolas" panose="020B0609020204030204" pitchFamily="49" charset="0"/>
              </a:rPr>
              <a:t>        bodies[i].</a:t>
            </a:r>
            <a:r>
              <a:rPr lang="en-US" sz="1800" dirty="0" err="1">
                <a:latin typeface="Consolas" panose="020B0609020204030204" pitchFamily="49" charset="0"/>
                <a:cs typeface="Consolas" panose="020B0609020204030204" pitchFamily="49" charset="0"/>
              </a:rPr>
              <a:t>yf</a:t>
            </a:r>
            <a:r>
              <a:rPr lang="en-US" sz="1800" dirty="0">
                <a:latin typeface="Consolas" panose="020B0609020204030204" pitchFamily="49" charset="0"/>
                <a:cs typeface="Consolas" panose="020B0609020204030204" pitchFamily="49" charset="0"/>
              </a:rPr>
              <a:t> = 0.0;</a:t>
            </a:r>
          </a:p>
          <a:p>
            <a:pPr marL="0" indent="0">
              <a:spcBef>
                <a:spcPts val="0"/>
              </a:spcBef>
              <a:buNone/>
            </a:pPr>
            <a:r>
              <a:rPr lang="en-US" sz="1800" dirty="0">
                <a:latin typeface="Consolas" panose="020B0609020204030204" pitchFamily="49" charset="0"/>
                <a:cs typeface="Consolas" panose="020B0609020204030204" pitchFamily="49" charset="0"/>
              </a:rPr>
              <a:t>        // update position based on average velocity</a:t>
            </a:r>
          </a:p>
          <a:p>
            <a:pPr marL="0" indent="0">
              <a:spcBef>
                <a:spcPts val="0"/>
              </a:spcBef>
              <a:buNone/>
            </a:pPr>
            <a:r>
              <a:rPr lang="en-US" sz="1800" dirty="0">
                <a:latin typeface="Consolas" panose="020B0609020204030204" pitchFamily="49" charset="0"/>
                <a:cs typeface="Consolas" panose="020B0609020204030204" pitchFamily="49" charset="0"/>
              </a:rPr>
              <a:t>        bodies[i].x += TIME_QUANTUM * (xv0 + bodies[i].xv)/2.0;</a:t>
            </a:r>
          </a:p>
          <a:p>
            <a:pPr marL="0" indent="0">
              <a:spcBef>
                <a:spcPts val="0"/>
              </a:spcBef>
              <a:buNone/>
            </a:pPr>
            <a:r>
              <a:rPr lang="en-US" sz="1800" dirty="0">
                <a:latin typeface="Consolas" panose="020B0609020204030204" pitchFamily="49" charset="0"/>
                <a:cs typeface="Consolas" panose="020B0609020204030204" pitchFamily="49" charset="0"/>
              </a:rPr>
              <a:t>        bodies[i].y += TIME_QUANTUM * (yv0 + bodies[i].</a:t>
            </a:r>
            <a:r>
              <a:rPr lang="en-US" sz="1800" dirty="0" err="1">
                <a:latin typeface="Consolas" panose="020B0609020204030204" pitchFamily="49" charset="0"/>
                <a:cs typeface="Consolas" panose="020B0609020204030204" pitchFamily="49" charset="0"/>
              </a:rPr>
              <a:t>yv</a:t>
            </a:r>
            <a:r>
              <a:rPr lang="en-US" sz="1800" dirty="0">
                <a:latin typeface="Consolas" panose="020B0609020204030204" pitchFamily="49" charset="0"/>
                <a:cs typeface="Consolas" panose="020B0609020204030204" pitchFamily="49" charset="0"/>
              </a:rPr>
              <a:t>)/2.0;</a:t>
            </a:r>
          </a:p>
          <a:p>
            <a:pPr marL="0" indent="0">
              <a:spcBef>
                <a:spcPts val="0"/>
              </a:spcBef>
              <a:buNone/>
            </a:pPr>
            <a:r>
              <a:rPr lang="en-US" sz="1800" dirty="0">
                <a:latin typeface="Consolas" panose="020B0609020204030204" pitchFamily="49" charset="0"/>
                <a:cs typeface="Consolas" panose="020B0609020204030204" pitchFamily="49" charset="0"/>
              </a:rPr>
              <a:t>    }</a:t>
            </a:r>
          </a:p>
          <a:p>
            <a:pPr marL="0" indent="0">
              <a:spcBef>
                <a:spcPts val="0"/>
              </a:spcBef>
              <a:buNone/>
            </a:pPr>
            <a:r>
              <a:rPr lang="en-US" sz="1800" dirty="0">
                <a:latin typeface="Consolas" panose="020B0609020204030204" pitchFamily="49" charset="0"/>
                <a:cs typeface="Consolas" panose="020B0609020204030204" pitchFamily="49" charset="0"/>
              </a:rPr>
              <a:t>}</a:t>
            </a:r>
          </a:p>
        </p:txBody>
      </p:sp>
      <p:sp>
        <p:nvSpPr>
          <p:cNvPr id="7" name="Content Placeholder 2"/>
          <p:cNvSpPr txBox="1">
            <a:spLocks/>
          </p:cNvSpPr>
          <p:nvPr/>
        </p:nvSpPr>
        <p:spPr>
          <a:xfrm>
            <a:off x="5510233" y="2451665"/>
            <a:ext cx="5559480" cy="1148628"/>
          </a:xfrm>
          <a:prstGeom prst="rect">
            <a:avLst/>
          </a:prstGeom>
          <a:blipFill>
            <a:blip r:embed="rId4"/>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nn-NO" sz="1800" dirty="0">
                <a:solidFill>
                  <a:srgbClr val="C00000"/>
                </a:solidFill>
                <a:latin typeface="Consolas" panose="020B0609020204030204" pitchFamily="49" charset="0"/>
                <a:cs typeface="Consolas" panose="020B0609020204030204" pitchFamily="49" charset="0"/>
              </a:rPr>
              <a:t>tbb::</a:t>
            </a:r>
            <a:r>
              <a:rPr lang="nn-NO" sz="1800" dirty="0" smtClean="0">
                <a:solidFill>
                  <a:srgbClr val="C00000"/>
                </a:solidFill>
                <a:latin typeface="Consolas" panose="020B0609020204030204" pitchFamily="49" charset="0"/>
                <a:cs typeface="Consolas" panose="020B0609020204030204" pitchFamily="49" charset="0"/>
              </a:rPr>
              <a:t>parallel_for</a:t>
            </a:r>
            <a:r>
              <a:rPr lang="en-US" sz="1800" dirty="0" smtClean="0">
                <a:latin typeface="Consolas" panose="020B0609020204030204" pitchFamily="49" charset="0"/>
                <a:cs typeface="Consolas" panose="020B0609020204030204" pitchFamily="49" charset="0"/>
              </a:rPr>
              <a:t>(0, </a:t>
            </a:r>
            <a:r>
              <a:rPr lang="en-US" sz="1800" dirty="0" err="1" smtClean="0">
                <a:latin typeface="Consolas" panose="020B0609020204030204" pitchFamily="49" charset="0"/>
                <a:cs typeface="Consolas" panose="020B0609020204030204" pitchFamily="49" charset="0"/>
              </a:rPr>
              <a:t>nbodies</a:t>
            </a:r>
            <a:r>
              <a:rPr lang="en-US" sz="1800" dirty="0" smtClean="0">
                <a:latin typeface="Consolas" panose="020B0609020204030204" pitchFamily="49" charset="0"/>
                <a:cs typeface="Consolas" panose="020B0609020204030204" pitchFamily="49" charset="0"/>
              </a:rPr>
              <a:t>, [&amp;](int i){</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p>
          <a:p>
            <a:pPr marL="0" indent="0">
              <a:spcBef>
                <a:spcPts val="0"/>
              </a:spcBef>
              <a:buNone/>
            </a:pPr>
            <a:r>
              <a:rPr lang="en-US" sz="1800" dirty="0" smtClean="0">
                <a:latin typeface="Consolas" panose="020B0609020204030204" pitchFamily="49" charset="0"/>
                <a:cs typeface="Consolas" panose="020B0609020204030204" pitchFamily="49" charset="0"/>
              </a:rPr>
              <a:t>});</a:t>
            </a:r>
          </a:p>
        </p:txBody>
      </p:sp>
      <p:sp>
        <p:nvSpPr>
          <p:cNvPr id="6" name="Content Placeholder 2"/>
          <p:cNvSpPr txBox="1">
            <a:spLocks/>
          </p:cNvSpPr>
          <p:nvPr/>
        </p:nvSpPr>
        <p:spPr>
          <a:xfrm>
            <a:off x="6694973" y="3332610"/>
            <a:ext cx="4983064" cy="1405054"/>
          </a:xfrm>
          <a:prstGeom prst="rect">
            <a:avLst/>
          </a:prstGeom>
          <a:blipFill>
            <a:blip r:embed="rId5"/>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sz="1800" dirty="0" smtClean="0">
                <a:solidFill>
                  <a:srgbClr val="C00000"/>
                </a:solidFill>
                <a:latin typeface="Consolas" panose="020B0609020204030204" pitchFamily="49" charset="0"/>
                <a:cs typeface="Consolas" panose="020B0609020204030204" pitchFamily="49" charset="0"/>
              </a:rPr>
              <a:t>#pragma </a:t>
            </a:r>
            <a:r>
              <a:rPr lang="en-US" sz="1800" dirty="0" err="1" smtClean="0">
                <a:solidFill>
                  <a:srgbClr val="C00000"/>
                </a:solidFill>
                <a:latin typeface="Consolas" panose="020B0609020204030204" pitchFamily="49" charset="0"/>
                <a:cs typeface="Consolas" panose="020B0609020204030204" pitchFamily="49" charset="0"/>
              </a:rPr>
              <a:t>omp</a:t>
            </a:r>
            <a:r>
              <a:rPr lang="en-US" sz="1800" dirty="0" smtClean="0">
                <a:solidFill>
                  <a:srgbClr val="C00000"/>
                </a:solidFill>
                <a:latin typeface="Consolas" panose="020B0609020204030204" pitchFamily="49" charset="0"/>
                <a:cs typeface="Consolas" panose="020B0609020204030204" pitchFamily="49" charset="0"/>
              </a:rPr>
              <a:t> parallel for</a:t>
            </a:r>
          </a:p>
          <a:p>
            <a:pPr marL="0" indent="0">
              <a:spcBef>
                <a:spcPts val="0"/>
              </a:spcBef>
              <a:buFont typeface="Wingdings 3" charset="2"/>
              <a:buNone/>
            </a:pPr>
            <a:r>
              <a:rPr lang="en-US" sz="1800" dirty="0" smtClean="0">
                <a:solidFill>
                  <a:srgbClr val="C00000"/>
                </a:solidFill>
                <a:latin typeface="Consolas" panose="020B0609020204030204" pitchFamily="49" charset="0"/>
                <a:cs typeface="Consolas" panose="020B0609020204030204" pitchFamily="49" charset="0"/>
              </a:rPr>
              <a:t>for</a:t>
            </a:r>
            <a:r>
              <a:rPr lang="en-US" sz="1800" dirty="0" smtClean="0">
                <a:latin typeface="Consolas" panose="020B0609020204030204" pitchFamily="49" charset="0"/>
                <a:cs typeface="Consolas" panose="020B0609020204030204" pitchFamily="49" charset="0"/>
              </a:rPr>
              <a:t> (int i = 0; i &lt; </a:t>
            </a:r>
            <a:r>
              <a:rPr lang="en-US" sz="1800" dirty="0" err="1" smtClean="0">
                <a:latin typeface="Consolas" panose="020B0609020204030204" pitchFamily="49" charset="0"/>
                <a:cs typeface="Consolas" panose="020B0609020204030204" pitchFamily="49" charset="0"/>
              </a:rPr>
              <a:t>nbodies</a:t>
            </a:r>
            <a:r>
              <a:rPr lang="en-US" sz="1800" dirty="0" smtClean="0">
                <a:latin typeface="Consolas" panose="020B0609020204030204" pitchFamily="49" charset="0"/>
                <a:cs typeface="Consolas" panose="020B0609020204030204" pitchFamily="49" charset="0"/>
              </a:rPr>
              <a:t> ++i)</a:t>
            </a:r>
          </a:p>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p>
          <a:p>
            <a:pPr marL="0" indent="0">
              <a:spcBef>
                <a:spcPts val="0"/>
              </a:spcBef>
              <a:buNone/>
            </a:pPr>
            <a:r>
              <a:rPr lang="en-US" sz="1800" dirty="0" smtClean="0">
                <a:latin typeface="Consolas" panose="020B0609020204030204" pitchFamily="49" charset="0"/>
                <a:cs typeface="Consolas" panose="020B0609020204030204" pitchFamily="49" charset="0"/>
              </a:rPr>
              <a:t>}</a:t>
            </a:r>
          </a:p>
        </p:txBody>
      </p:sp>
      <p:sp>
        <p:nvSpPr>
          <p:cNvPr id="8" name="Rectangle 7"/>
          <p:cNvSpPr/>
          <p:nvPr/>
        </p:nvSpPr>
        <p:spPr>
          <a:xfrm>
            <a:off x="8839200" y="1752600"/>
            <a:ext cx="381000" cy="381000"/>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801100" y="1556976"/>
            <a:ext cx="457200" cy="707886"/>
          </a:xfrm>
          <a:prstGeom prst="rect">
            <a:avLst/>
          </a:prstGeom>
          <a:noFill/>
        </p:spPr>
        <p:txBody>
          <a:bodyPr wrap="square" rtlCol="0">
            <a:spAutoFit/>
          </a:bodyPr>
          <a:lstStyle/>
          <a:p>
            <a:r>
              <a:rPr lang="en-US" sz="4000" dirty="0" smtClean="0">
                <a:sym typeface="Wingdings" panose="05000000000000000000" pitchFamily="2" charset="2"/>
              </a:rPr>
              <a:t></a:t>
            </a:r>
            <a:endParaRPr lang="en-US" sz="4000" dirty="0"/>
          </a:p>
        </p:txBody>
      </p:sp>
      <p:sp>
        <p:nvSpPr>
          <p:cNvPr id="10" name="TextBox 9"/>
          <p:cNvSpPr txBox="1"/>
          <p:nvPr/>
        </p:nvSpPr>
        <p:spPr>
          <a:xfrm>
            <a:off x="9296400" y="1712267"/>
            <a:ext cx="1128945" cy="461665"/>
          </a:xfrm>
          <a:prstGeom prst="rect">
            <a:avLst/>
          </a:prstGeom>
          <a:noFill/>
        </p:spPr>
        <p:txBody>
          <a:bodyPr wrap="square" rtlCol="0">
            <a:spAutoFit/>
          </a:bodyPr>
          <a:lstStyle/>
          <a:p>
            <a:r>
              <a:rPr lang="en-US" sz="2400" b="1" dirty="0" smtClean="0"/>
              <a:t>Done!</a:t>
            </a:r>
            <a:endParaRPr lang="en-US" sz="2400" b="1" dirty="0"/>
          </a:p>
        </p:txBody>
      </p:sp>
    </p:spTree>
    <p:extLst>
      <p:ext uri="{BB962C8B-B14F-4D97-AF65-F5344CB8AC3E}">
        <p14:creationId xmlns:p14="http://schemas.microsoft.com/office/powerpoint/2010/main" val="249248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forces in parallel</a:t>
            </a:r>
            <a:endParaRPr lang="en-US" dirty="0"/>
          </a:p>
        </p:txBody>
      </p:sp>
      <p:sp>
        <p:nvSpPr>
          <p:cNvPr id="3" name="Text Placeholder 2"/>
          <p:cNvSpPr>
            <a:spLocks noGrp="1"/>
          </p:cNvSpPr>
          <p:nvPr>
            <p:ph type="body" idx="1"/>
          </p:nvPr>
        </p:nvSpPr>
        <p:spPr/>
        <p:txBody>
          <a:bodyPr/>
          <a:lstStyle/>
          <a:p>
            <a:r>
              <a:rPr lang="en-US" dirty="0" smtClean="0"/>
              <a:t>The harder problem</a:t>
            </a:r>
            <a:endParaRPr lang="en-US" dirty="0"/>
          </a:p>
        </p:txBody>
      </p:sp>
      <p:sp>
        <p:nvSpPr>
          <p:cNvPr id="4" name="Footer Placeholder 3"/>
          <p:cNvSpPr>
            <a:spLocks noGrp="1"/>
          </p:cNvSpPr>
          <p:nvPr>
            <p:ph type="ftr" sz="quarter" idx="11"/>
          </p:nvPr>
        </p:nvSpPr>
        <p:spPr/>
        <p:txBody>
          <a:bodyPr/>
          <a:lstStyle/>
          <a:p>
            <a:r>
              <a:rPr lang="en-US" smtClean="0"/>
              <a:t>Pablo Halpern, 2014  (CC BY 4.0)</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23158682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forces – naïve serial</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26</a:t>
            </a:fld>
            <a:endParaRPr lang="en-US" dirty="0"/>
          </a:p>
        </p:txBody>
      </p:sp>
      <p:sp>
        <p:nvSpPr>
          <p:cNvPr id="5" name="Content Placeholder 2"/>
          <p:cNvSpPr txBox="1">
            <a:spLocks/>
          </p:cNvSpPr>
          <p:nvPr/>
        </p:nvSpPr>
        <p:spPr>
          <a:xfrm>
            <a:off x="2589212" y="1626354"/>
            <a:ext cx="7752002" cy="3944129"/>
          </a:xfrm>
          <a:prstGeom prst="rect">
            <a:avLst/>
          </a:prstGeom>
          <a:blipFill>
            <a:blip r:embed="rId2"/>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800" dirty="0">
                <a:latin typeface="Consolas" panose="020B0609020204030204" pitchFamily="49" charset="0"/>
                <a:cs typeface="Consolas" panose="020B0609020204030204" pitchFamily="49" charset="0"/>
              </a:rPr>
              <a:t>void </a:t>
            </a:r>
            <a:r>
              <a:rPr lang="en-US" sz="1800" dirty="0" err="1">
                <a:latin typeface="Consolas" panose="020B0609020204030204" pitchFamily="49" charset="0"/>
                <a:cs typeface="Consolas" panose="020B0609020204030204" pitchFamily="49" charset="0"/>
              </a:rPr>
              <a:t>calculate_forces</a:t>
            </a:r>
            <a:r>
              <a:rPr lang="en-US" sz="1800" dirty="0">
                <a:latin typeface="Consolas" panose="020B0609020204030204" pitchFamily="49" charset="0"/>
                <a:cs typeface="Consolas" panose="020B0609020204030204" pitchFamily="49" charset="0"/>
              </a:rPr>
              <a:t>(int </a:t>
            </a:r>
            <a:r>
              <a:rPr lang="en-US" sz="1800" dirty="0" err="1">
                <a:latin typeface="Consolas" panose="020B0609020204030204" pitchFamily="49" charset="0"/>
                <a:cs typeface="Consolas" panose="020B0609020204030204" pitchFamily="49" charset="0"/>
              </a:rPr>
              <a:t>nbodies</a:t>
            </a:r>
            <a:r>
              <a:rPr lang="en-US" sz="1800" dirty="0">
                <a:latin typeface="Consolas" panose="020B0609020204030204" pitchFamily="49" charset="0"/>
                <a:cs typeface="Consolas" panose="020B0609020204030204" pitchFamily="49" charset="0"/>
              </a:rPr>
              <a:t>, Body *bodies) {</a:t>
            </a:r>
          </a:p>
          <a:p>
            <a:pPr marL="0" indent="0">
              <a:spcBef>
                <a:spcPts val="0"/>
              </a:spcBef>
              <a:buNone/>
            </a:pPr>
            <a:r>
              <a:rPr lang="en-US" sz="1800" dirty="0" smtClean="0">
                <a:latin typeface="Consolas" panose="020B0609020204030204" pitchFamily="49" charset="0"/>
                <a:cs typeface="Consolas" panose="020B0609020204030204" pitchFamily="49" charset="0"/>
              </a:rPr>
              <a:t>    for (int i = 0; i &lt; </a:t>
            </a:r>
            <a:r>
              <a:rPr lang="en-US" sz="1800" dirty="0" err="1" smtClean="0">
                <a:latin typeface="Consolas" panose="020B0609020204030204" pitchFamily="49" charset="0"/>
                <a:cs typeface="Consolas" panose="020B0609020204030204" pitchFamily="49" charset="0"/>
              </a:rPr>
              <a:t>nbodies</a:t>
            </a:r>
            <a:r>
              <a:rPr lang="en-US" sz="1800" dirty="0" smtClean="0">
                <a:latin typeface="Consolas" panose="020B0609020204030204" pitchFamily="49" charset="0"/>
                <a:cs typeface="Consolas" panose="020B0609020204030204" pitchFamily="49" charset="0"/>
              </a:rPr>
              <a:t>; ++i) {</a:t>
            </a:r>
          </a:p>
          <a:p>
            <a:pPr marL="0" indent="0">
              <a:spcBef>
                <a:spcPts val="0"/>
              </a:spcBef>
              <a:buNone/>
            </a:pP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(int j = 0; j &lt; </a:t>
            </a:r>
            <a:r>
              <a:rPr lang="en-US" sz="1800" dirty="0" err="1">
                <a:latin typeface="Consolas" panose="020B0609020204030204" pitchFamily="49" charset="0"/>
                <a:cs typeface="Consolas" panose="020B0609020204030204" pitchFamily="49" charset="0"/>
              </a:rPr>
              <a:t>nbodies</a:t>
            </a:r>
            <a:r>
              <a:rPr lang="en-US" sz="1800" dirty="0">
                <a:latin typeface="Consolas" panose="020B0609020204030204" pitchFamily="49" charset="0"/>
                <a:cs typeface="Consolas" panose="020B0609020204030204" pitchFamily="49" charset="0"/>
              </a:rPr>
              <a:t>; ++j) </a:t>
            </a:r>
            <a:r>
              <a:rPr lang="en-US" sz="1800" dirty="0" smtClean="0">
                <a:latin typeface="Consolas" panose="020B0609020204030204" pitchFamily="49" charset="0"/>
                <a:cs typeface="Consolas" panose="020B0609020204030204" pitchFamily="49" charset="0"/>
              </a:rPr>
              <a:t>{</a:t>
            </a:r>
          </a:p>
          <a:p>
            <a:pPr marL="0" indent="0">
              <a:spcBef>
                <a:spcPts val="0"/>
              </a:spcBef>
              <a:buNone/>
            </a:pPr>
            <a:r>
              <a:rPr lang="en-US" sz="1800" dirty="0" smtClean="0">
                <a:latin typeface="Consolas" panose="020B0609020204030204" pitchFamily="49" charset="0"/>
                <a:cs typeface="Consolas" panose="020B0609020204030204" pitchFamily="49" charset="0"/>
              </a:rPr>
              <a:t>            // update the force vector on bodies[i] exerted</a:t>
            </a:r>
          </a:p>
          <a:p>
            <a:pPr marL="0" indent="0">
              <a:spcBef>
                <a:spcPts val="0"/>
              </a:spcBef>
              <a:buNone/>
            </a:pPr>
            <a:r>
              <a:rPr lang="en-US" sz="1800" dirty="0" smtClean="0">
                <a:latin typeface="Consolas" panose="020B0609020204030204" pitchFamily="49" charset="0"/>
                <a:cs typeface="Consolas" panose="020B0609020204030204" pitchFamily="49" charset="0"/>
              </a:rPr>
              <a:t>            // </a:t>
            </a:r>
            <a:r>
              <a:rPr lang="en-US" sz="1800" dirty="0">
                <a:latin typeface="Consolas" panose="020B0609020204030204" pitchFamily="49" charset="0"/>
                <a:cs typeface="Consolas" panose="020B0609020204030204" pitchFamily="49" charset="0"/>
              </a:rPr>
              <a:t>by bodies[j].</a:t>
            </a:r>
          </a:p>
          <a:p>
            <a:pPr marL="0" indent="0">
              <a:spcBef>
                <a:spcPts val="0"/>
              </a:spcBef>
              <a:buNone/>
            </a:pPr>
            <a:r>
              <a:rPr lang="en-US" sz="1800" dirty="0">
                <a:latin typeface="Consolas" panose="020B0609020204030204" pitchFamily="49" charset="0"/>
                <a:cs typeface="Consolas" panose="020B0609020204030204" pitchFamily="49" charset="0"/>
              </a:rPr>
              <a:t>            if (i == j) continue;</a:t>
            </a:r>
          </a:p>
          <a:p>
            <a:pPr marL="0" indent="0">
              <a:spcBef>
                <a:spcPts val="0"/>
              </a:spcBef>
              <a:buNone/>
            </a:pP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double </a:t>
            </a:r>
            <a:r>
              <a:rPr lang="en-US" sz="1800" dirty="0" err="1">
                <a:latin typeface="Consolas" panose="020B0609020204030204" pitchFamily="49" charset="0"/>
                <a:cs typeface="Consolas" panose="020B0609020204030204" pitchFamily="49" charset="0"/>
              </a:rPr>
              <a:t>fx</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fy</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calculate_force</a:t>
            </a:r>
            <a:r>
              <a:rPr lang="en-US" sz="1800" dirty="0">
                <a:latin typeface="Consolas" panose="020B0609020204030204" pitchFamily="49" charset="0"/>
                <a:cs typeface="Consolas" panose="020B0609020204030204" pitchFamily="49" charset="0"/>
              </a:rPr>
              <a:t>(&amp;</a:t>
            </a:r>
            <a:r>
              <a:rPr lang="en-US" sz="1800" dirty="0" err="1">
                <a:latin typeface="Consolas" panose="020B0609020204030204" pitchFamily="49" charset="0"/>
                <a:cs typeface="Consolas" panose="020B0609020204030204" pitchFamily="49" charset="0"/>
              </a:rPr>
              <a:t>fx</a:t>
            </a:r>
            <a:r>
              <a:rPr lang="en-US" sz="1800" dirty="0">
                <a:latin typeface="Consolas" panose="020B0609020204030204" pitchFamily="49" charset="0"/>
                <a:cs typeface="Consolas" panose="020B0609020204030204" pitchFamily="49" charset="0"/>
              </a:rPr>
              <a:t>, &amp;</a:t>
            </a:r>
            <a:r>
              <a:rPr lang="en-US" sz="1800" dirty="0" err="1">
                <a:latin typeface="Consolas" panose="020B0609020204030204" pitchFamily="49" charset="0"/>
                <a:cs typeface="Consolas" panose="020B0609020204030204" pitchFamily="49" charset="0"/>
              </a:rPr>
              <a:t>fy</a:t>
            </a:r>
            <a:r>
              <a:rPr lang="en-US" sz="1800" dirty="0">
                <a:latin typeface="Consolas" panose="020B0609020204030204" pitchFamily="49" charset="0"/>
                <a:cs typeface="Consolas" panose="020B0609020204030204" pitchFamily="49" charset="0"/>
              </a:rPr>
              <a:t>, bodies[i], bodies[j]);</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add_force</a:t>
            </a:r>
            <a:r>
              <a:rPr lang="en-US" sz="1800" dirty="0">
                <a:latin typeface="Consolas" panose="020B0609020204030204" pitchFamily="49" charset="0"/>
                <a:cs typeface="Consolas" panose="020B0609020204030204" pitchFamily="49" charset="0"/>
              </a:rPr>
              <a:t>(&amp;bodies[i], </a:t>
            </a:r>
            <a:r>
              <a:rPr lang="en-US" sz="1800" dirty="0" err="1">
                <a:latin typeface="Consolas" panose="020B0609020204030204" pitchFamily="49" charset="0"/>
                <a:cs typeface="Consolas" panose="020B0609020204030204" pitchFamily="49" charset="0"/>
              </a:rPr>
              <a:t>fx</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fy</a:t>
            </a:r>
            <a:r>
              <a:rPr lang="en-US" sz="1800" dirty="0" smtClean="0">
                <a:latin typeface="Consolas" panose="020B0609020204030204" pitchFamily="49" charset="0"/>
                <a:cs typeface="Consolas" panose="020B0609020204030204" pitchFamily="49" charset="0"/>
              </a:rPr>
              <a:t>);</a:t>
            </a:r>
          </a:p>
          <a:p>
            <a:pPr marL="0" indent="0">
              <a:spcBef>
                <a:spcPts val="0"/>
              </a:spcBef>
              <a:buNone/>
            </a:pP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p>
          <a:p>
            <a:pPr marL="0" indent="0">
              <a:spcBef>
                <a:spcPts val="0"/>
              </a:spcBef>
              <a:buNone/>
            </a:pPr>
            <a:r>
              <a:rPr lang="en-US" sz="1800" dirty="0">
                <a:latin typeface="Consolas" panose="020B0609020204030204" pitchFamily="49" charset="0"/>
                <a:cs typeface="Consolas" panose="020B0609020204030204" pitchFamily="49" charset="0"/>
              </a:rPr>
              <a:t>    }</a:t>
            </a:r>
          </a:p>
          <a:p>
            <a:pPr marL="0" indent="0">
              <a:spcBef>
                <a:spcPts val="0"/>
              </a:spcBef>
              <a:buNone/>
            </a:pPr>
            <a:r>
              <a:rPr lang="en-US" sz="1800" dirty="0">
                <a:latin typeface="Consolas" panose="020B0609020204030204" pitchFamily="49" charset="0"/>
                <a:cs typeface="Consolas" panose="020B0609020204030204" pitchFamily="49" charset="0"/>
              </a:rPr>
              <a:t>}</a:t>
            </a:r>
          </a:p>
        </p:txBody>
      </p:sp>
      <p:sp>
        <p:nvSpPr>
          <p:cNvPr id="7" name="TextBox 6"/>
          <p:cNvSpPr txBox="1"/>
          <p:nvPr/>
        </p:nvSpPr>
        <p:spPr>
          <a:xfrm>
            <a:off x="2589212" y="5654842"/>
            <a:ext cx="7752002" cy="400110"/>
          </a:xfrm>
          <a:prstGeom prst="rect">
            <a:avLst/>
          </a:prstGeom>
          <a:noFill/>
        </p:spPr>
        <p:txBody>
          <a:bodyPr wrap="square" rtlCol="0">
            <a:spAutoFit/>
          </a:bodyPr>
          <a:lstStyle/>
          <a:p>
            <a:pPr algn="ctr"/>
            <a:r>
              <a:rPr lang="en-US" sz="2000" dirty="0" smtClean="0"/>
              <a:t>n(n – 1) applications of </a:t>
            </a:r>
            <a:r>
              <a:rPr lang="en-US" sz="2000" dirty="0" err="1" smtClean="0">
                <a:latin typeface="Consolas" panose="020B0609020204030204" pitchFamily="49" charset="0"/>
                <a:cs typeface="Consolas" panose="020B0609020204030204" pitchFamily="49" charset="0"/>
              </a:rPr>
              <a:t>calculate_force</a:t>
            </a:r>
            <a:r>
              <a:rPr lang="en-US" sz="2000" dirty="0" smtClean="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36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forces – half the work</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27</a:t>
            </a:fld>
            <a:endParaRPr lang="en-US" dirty="0"/>
          </a:p>
        </p:txBody>
      </p:sp>
      <p:sp>
        <p:nvSpPr>
          <p:cNvPr id="5" name="Content Placeholder 2"/>
          <p:cNvSpPr txBox="1">
            <a:spLocks/>
          </p:cNvSpPr>
          <p:nvPr/>
        </p:nvSpPr>
        <p:spPr>
          <a:xfrm>
            <a:off x="2589212" y="1626354"/>
            <a:ext cx="7752002" cy="3944129"/>
          </a:xfrm>
          <a:prstGeom prst="rect">
            <a:avLst/>
          </a:prstGeom>
          <a:blipFill>
            <a:blip r:embed="rId3"/>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800" dirty="0">
                <a:latin typeface="Consolas" panose="020B0609020204030204" pitchFamily="49" charset="0"/>
                <a:cs typeface="Consolas" panose="020B0609020204030204" pitchFamily="49" charset="0"/>
              </a:rPr>
              <a:t>void </a:t>
            </a:r>
            <a:r>
              <a:rPr lang="en-US" sz="1800" dirty="0" err="1">
                <a:latin typeface="Consolas" panose="020B0609020204030204" pitchFamily="49" charset="0"/>
                <a:cs typeface="Consolas" panose="020B0609020204030204" pitchFamily="49" charset="0"/>
              </a:rPr>
              <a:t>calculate_forces</a:t>
            </a:r>
            <a:r>
              <a:rPr lang="en-US" sz="1800" dirty="0">
                <a:latin typeface="Consolas" panose="020B0609020204030204" pitchFamily="49" charset="0"/>
                <a:cs typeface="Consolas" panose="020B0609020204030204" pitchFamily="49" charset="0"/>
              </a:rPr>
              <a:t>(int </a:t>
            </a:r>
            <a:r>
              <a:rPr lang="en-US" sz="1800" dirty="0" err="1">
                <a:latin typeface="Consolas" panose="020B0609020204030204" pitchFamily="49" charset="0"/>
                <a:cs typeface="Consolas" panose="020B0609020204030204" pitchFamily="49" charset="0"/>
              </a:rPr>
              <a:t>nbodies</a:t>
            </a:r>
            <a:r>
              <a:rPr lang="en-US" sz="1800" dirty="0">
                <a:latin typeface="Consolas" panose="020B0609020204030204" pitchFamily="49" charset="0"/>
                <a:cs typeface="Consolas" panose="020B0609020204030204" pitchFamily="49" charset="0"/>
              </a:rPr>
              <a:t>, Body *bodies) {</a:t>
            </a:r>
          </a:p>
          <a:p>
            <a:pPr marL="0" indent="0">
              <a:spcBef>
                <a:spcPts val="0"/>
              </a:spcBef>
              <a:buNone/>
            </a:pPr>
            <a:r>
              <a:rPr lang="en-US" sz="1800" dirty="0" smtClean="0">
                <a:latin typeface="Consolas" panose="020B0609020204030204" pitchFamily="49" charset="0"/>
                <a:cs typeface="Consolas" panose="020B0609020204030204" pitchFamily="49" charset="0"/>
              </a:rPr>
              <a:t>    for (int i = 0; i &lt; </a:t>
            </a:r>
            <a:r>
              <a:rPr lang="en-US" sz="1800" dirty="0" err="1" smtClean="0">
                <a:latin typeface="Consolas" panose="020B0609020204030204" pitchFamily="49" charset="0"/>
                <a:cs typeface="Consolas" panose="020B0609020204030204" pitchFamily="49" charset="0"/>
              </a:rPr>
              <a:t>nbodies</a:t>
            </a:r>
            <a:r>
              <a:rPr lang="en-US" sz="1800" dirty="0" smtClean="0">
                <a:latin typeface="Consolas" panose="020B0609020204030204" pitchFamily="49" charset="0"/>
                <a:cs typeface="Consolas" panose="020B0609020204030204" pitchFamily="49" charset="0"/>
              </a:rPr>
              <a:t>; ++i) {</a:t>
            </a:r>
          </a:p>
          <a:p>
            <a:pPr marL="0" indent="0">
              <a:spcBef>
                <a:spcPts val="0"/>
              </a:spcBef>
              <a:buNone/>
            </a:pP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(int j = </a:t>
            </a:r>
            <a:r>
              <a:rPr lang="en-US" sz="1800" dirty="0" smtClean="0">
                <a:solidFill>
                  <a:srgbClr val="FF0000"/>
                </a:solidFill>
                <a:latin typeface="Consolas" panose="020B0609020204030204" pitchFamily="49" charset="0"/>
                <a:cs typeface="Consolas" panose="020B0609020204030204" pitchFamily="49" charset="0"/>
              </a:rPr>
              <a:t>i + 1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j &lt; </a:t>
            </a:r>
            <a:r>
              <a:rPr lang="en-US" sz="1800" dirty="0" err="1">
                <a:latin typeface="Consolas" panose="020B0609020204030204" pitchFamily="49" charset="0"/>
                <a:cs typeface="Consolas" panose="020B0609020204030204" pitchFamily="49" charset="0"/>
              </a:rPr>
              <a:t>nbodies</a:t>
            </a:r>
            <a:r>
              <a:rPr lang="en-US" sz="1800" dirty="0">
                <a:latin typeface="Consolas" panose="020B0609020204030204" pitchFamily="49" charset="0"/>
                <a:cs typeface="Consolas" panose="020B0609020204030204" pitchFamily="49" charset="0"/>
              </a:rPr>
              <a:t>; ++j) </a:t>
            </a:r>
            <a:r>
              <a:rPr lang="en-US" sz="1800" dirty="0" smtClean="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 </a:t>
            </a:r>
            <a:r>
              <a:rPr lang="en-US" sz="1800" dirty="0">
                <a:latin typeface="Consolas" panose="020B0609020204030204" pitchFamily="49" charset="0"/>
                <a:cs typeface="Consolas" panose="020B0609020204030204" pitchFamily="49" charset="0"/>
              </a:rPr>
              <a:t>update the force vector on bodies[i] exerted</a:t>
            </a:r>
          </a:p>
          <a:p>
            <a:pPr marL="0" indent="0">
              <a:spcBef>
                <a:spcPts val="0"/>
              </a:spcBef>
              <a:buNone/>
            </a:pPr>
            <a:r>
              <a:rPr lang="en-US" sz="1800" dirty="0">
                <a:latin typeface="Consolas" panose="020B0609020204030204" pitchFamily="49" charset="0"/>
                <a:cs typeface="Consolas" panose="020B0609020204030204" pitchFamily="49" charset="0"/>
              </a:rPr>
              <a:t>            // by bodies[j].</a:t>
            </a:r>
          </a:p>
          <a:p>
            <a:pPr marL="0" indent="0">
              <a:spcBef>
                <a:spcPts val="0"/>
              </a:spcBef>
              <a:buNone/>
            </a:pPr>
            <a:endParaRPr lang="en-US" sz="1800" dirty="0" smtClean="0">
              <a:latin typeface="Consolas" panose="020B0609020204030204" pitchFamily="49" charset="0"/>
              <a:cs typeface="Consolas" panose="020B0609020204030204" pitchFamily="49" charset="0"/>
            </a:endParaRPr>
          </a:p>
          <a:p>
            <a:pPr marL="0" indent="0">
              <a:spcBef>
                <a:spcPts val="0"/>
              </a:spcBef>
              <a:buNone/>
            </a:pP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smtClean="0">
                <a:latin typeface="Consolas" panose="020B0609020204030204" pitchFamily="49" charset="0"/>
                <a:cs typeface="Consolas" panose="020B0609020204030204" pitchFamily="49" charset="0"/>
              </a:rPr>
              <a:t>            double </a:t>
            </a:r>
            <a:r>
              <a:rPr lang="en-US" sz="1800" dirty="0" err="1">
                <a:latin typeface="Consolas" panose="020B0609020204030204" pitchFamily="49" charset="0"/>
                <a:cs typeface="Consolas" panose="020B0609020204030204" pitchFamily="49" charset="0"/>
              </a:rPr>
              <a:t>fx</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fy</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calculate_force</a:t>
            </a:r>
            <a:r>
              <a:rPr lang="en-US" sz="1800" dirty="0">
                <a:latin typeface="Consolas" panose="020B0609020204030204" pitchFamily="49" charset="0"/>
                <a:cs typeface="Consolas" panose="020B0609020204030204" pitchFamily="49" charset="0"/>
              </a:rPr>
              <a:t>(&amp;</a:t>
            </a:r>
            <a:r>
              <a:rPr lang="en-US" sz="1800" dirty="0" err="1">
                <a:latin typeface="Consolas" panose="020B0609020204030204" pitchFamily="49" charset="0"/>
                <a:cs typeface="Consolas" panose="020B0609020204030204" pitchFamily="49" charset="0"/>
              </a:rPr>
              <a:t>fx</a:t>
            </a:r>
            <a:r>
              <a:rPr lang="en-US" sz="1800" dirty="0">
                <a:latin typeface="Consolas" panose="020B0609020204030204" pitchFamily="49" charset="0"/>
                <a:cs typeface="Consolas" panose="020B0609020204030204" pitchFamily="49" charset="0"/>
              </a:rPr>
              <a:t>, &amp;</a:t>
            </a:r>
            <a:r>
              <a:rPr lang="en-US" sz="1800" dirty="0" err="1">
                <a:latin typeface="Consolas" panose="020B0609020204030204" pitchFamily="49" charset="0"/>
                <a:cs typeface="Consolas" panose="020B0609020204030204" pitchFamily="49" charset="0"/>
              </a:rPr>
              <a:t>fy</a:t>
            </a:r>
            <a:r>
              <a:rPr lang="en-US" sz="1800" dirty="0">
                <a:latin typeface="Consolas" panose="020B0609020204030204" pitchFamily="49" charset="0"/>
                <a:cs typeface="Consolas" panose="020B0609020204030204" pitchFamily="49" charset="0"/>
              </a:rPr>
              <a:t>, bodies[i], bodies[j]);</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add_force</a:t>
            </a:r>
            <a:r>
              <a:rPr lang="en-US" sz="1800" dirty="0">
                <a:latin typeface="Consolas" panose="020B0609020204030204" pitchFamily="49" charset="0"/>
                <a:cs typeface="Consolas" panose="020B0609020204030204" pitchFamily="49" charset="0"/>
              </a:rPr>
              <a:t>(&amp;bodies[i], </a:t>
            </a:r>
            <a:r>
              <a:rPr lang="en-US" sz="1800" dirty="0" err="1">
                <a:latin typeface="Consolas" panose="020B0609020204030204" pitchFamily="49" charset="0"/>
                <a:cs typeface="Consolas" panose="020B0609020204030204" pitchFamily="49" charset="0"/>
              </a:rPr>
              <a:t>fx</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fy</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smtClean="0">
                <a:solidFill>
                  <a:srgbClr val="FF0000"/>
                </a:solidFill>
                <a:latin typeface="Consolas" panose="020B0609020204030204" pitchFamily="49" charset="0"/>
                <a:cs typeface="Consolas" panose="020B0609020204030204" pitchFamily="49" charset="0"/>
              </a:rPr>
              <a:t>            </a:t>
            </a:r>
            <a:r>
              <a:rPr lang="en-US" sz="1800" dirty="0" err="1">
                <a:solidFill>
                  <a:srgbClr val="FF0000"/>
                </a:solidFill>
                <a:latin typeface="Consolas" panose="020B0609020204030204" pitchFamily="49" charset="0"/>
                <a:cs typeface="Consolas" panose="020B0609020204030204" pitchFamily="49" charset="0"/>
              </a:rPr>
              <a:t>add_force</a:t>
            </a:r>
            <a:r>
              <a:rPr lang="en-US" sz="1800" dirty="0">
                <a:solidFill>
                  <a:srgbClr val="FF0000"/>
                </a:solidFill>
                <a:latin typeface="Consolas" panose="020B0609020204030204" pitchFamily="49" charset="0"/>
                <a:cs typeface="Consolas" panose="020B0609020204030204" pitchFamily="49" charset="0"/>
              </a:rPr>
              <a:t>(&amp;</a:t>
            </a:r>
            <a:r>
              <a:rPr lang="en-US" sz="1800" dirty="0" smtClean="0">
                <a:solidFill>
                  <a:srgbClr val="FF0000"/>
                </a:solidFill>
                <a:latin typeface="Consolas" panose="020B0609020204030204" pitchFamily="49" charset="0"/>
                <a:cs typeface="Consolas" panose="020B0609020204030204" pitchFamily="49" charset="0"/>
              </a:rPr>
              <a:t>bodies[j], -</a:t>
            </a:r>
            <a:r>
              <a:rPr lang="en-US" sz="1800" dirty="0" err="1" smtClean="0">
                <a:solidFill>
                  <a:srgbClr val="FF0000"/>
                </a:solidFill>
                <a:latin typeface="Consolas" panose="020B0609020204030204" pitchFamily="49" charset="0"/>
                <a:cs typeface="Consolas" panose="020B0609020204030204" pitchFamily="49" charset="0"/>
              </a:rPr>
              <a:t>fx</a:t>
            </a:r>
            <a:r>
              <a:rPr lang="en-US" sz="1800" dirty="0">
                <a:solidFill>
                  <a:srgbClr val="FF0000"/>
                </a:solidFill>
                <a:latin typeface="Consolas" panose="020B0609020204030204" pitchFamily="49" charset="0"/>
                <a:cs typeface="Consolas" panose="020B0609020204030204" pitchFamily="49" charset="0"/>
              </a:rPr>
              <a:t>, </a:t>
            </a:r>
            <a:r>
              <a:rPr lang="en-US" sz="1800" dirty="0" smtClean="0">
                <a:solidFill>
                  <a:srgbClr val="FF0000"/>
                </a:solidFill>
                <a:latin typeface="Consolas" panose="020B0609020204030204" pitchFamily="49" charset="0"/>
                <a:cs typeface="Consolas" panose="020B0609020204030204" pitchFamily="49" charset="0"/>
              </a:rPr>
              <a:t>-</a:t>
            </a:r>
            <a:r>
              <a:rPr lang="en-US" sz="1800" dirty="0" err="1" smtClean="0">
                <a:solidFill>
                  <a:srgbClr val="FF0000"/>
                </a:solidFill>
                <a:latin typeface="Consolas" panose="020B0609020204030204" pitchFamily="49" charset="0"/>
                <a:cs typeface="Consolas" panose="020B0609020204030204" pitchFamily="49" charset="0"/>
              </a:rPr>
              <a:t>fy</a:t>
            </a:r>
            <a:r>
              <a:rPr lang="en-US" sz="1800" dirty="0" smtClean="0">
                <a:solidFill>
                  <a:srgbClr val="FF0000"/>
                </a:solidFill>
                <a:latin typeface="Consolas" panose="020B0609020204030204" pitchFamily="49" charset="0"/>
                <a:cs typeface="Consolas" panose="020B0609020204030204" pitchFamily="49" charset="0"/>
              </a:rPr>
              <a:t>);</a:t>
            </a:r>
          </a:p>
          <a:p>
            <a:pPr marL="0" indent="0">
              <a:spcBef>
                <a:spcPts val="0"/>
              </a:spcBef>
              <a:buNone/>
            </a:pP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a:t>
            </a:r>
          </a:p>
          <a:p>
            <a:pPr marL="0" indent="0">
              <a:spcBef>
                <a:spcPts val="0"/>
              </a:spcBef>
              <a:buNone/>
            </a:pPr>
            <a:r>
              <a:rPr lang="en-US" sz="1800" dirty="0">
                <a:latin typeface="Consolas" panose="020B0609020204030204" pitchFamily="49" charset="0"/>
                <a:cs typeface="Consolas" panose="020B0609020204030204" pitchFamily="49" charset="0"/>
              </a:rPr>
              <a:t>}</a:t>
            </a:r>
          </a:p>
        </p:txBody>
      </p:sp>
      <p:sp>
        <p:nvSpPr>
          <p:cNvPr id="7" name="TextBox 6"/>
          <p:cNvSpPr txBox="1"/>
          <p:nvPr/>
        </p:nvSpPr>
        <p:spPr>
          <a:xfrm>
            <a:off x="2589212" y="5654842"/>
            <a:ext cx="7752002" cy="400110"/>
          </a:xfrm>
          <a:prstGeom prst="rect">
            <a:avLst/>
          </a:prstGeom>
          <a:noFill/>
        </p:spPr>
        <p:txBody>
          <a:bodyPr wrap="square" rtlCol="0">
            <a:spAutoFit/>
          </a:bodyPr>
          <a:lstStyle/>
          <a:p>
            <a:pPr algn="ctr"/>
            <a:r>
              <a:rPr lang="en-US" sz="2000" dirty="0" smtClean="0"/>
              <a:t>n(n – 1)</a:t>
            </a:r>
            <a:r>
              <a:rPr lang="en-US" sz="2000" dirty="0" smtClean="0">
                <a:solidFill>
                  <a:srgbClr val="FF0000"/>
                </a:solidFill>
              </a:rPr>
              <a:t>/2</a:t>
            </a:r>
            <a:r>
              <a:rPr lang="en-US" sz="2000" dirty="0" smtClean="0"/>
              <a:t> applications of </a:t>
            </a:r>
            <a:r>
              <a:rPr lang="en-US" sz="2000" dirty="0" err="1" smtClean="0">
                <a:latin typeface="Consolas" panose="020B0609020204030204" pitchFamily="49" charset="0"/>
                <a:cs typeface="Consolas" panose="020B0609020204030204" pitchFamily="49" charset="0"/>
              </a:rPr>
              <a:t>calculate_force</a:t>
            </a:r>
            <a:r>
              <a:rPr lang="en-US" sz="2000" dirty="0" smtClean="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180396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ight Triangle 14"/>
          <p:cNvSpPr/>
          <p:nvPr/>
        </p:nvSpPr>
        <p:spPr>
          <a:xfrm flipV="1">
            <a:off x="4572000" y="2286000"/>
            <a:ext cx="3352800" cy="33528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Graphical representation of iteration space</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28</a:t>
            </a:fld>
            <a:endParaRPr lang="en-US" dirty="0"/>
          </a:p>
        </p:txBody>
      </p:sp>
      <p:cxnSp>
        <p:nvCxnSpPr>
          <p:cNvPr id="6" name="Straight Connector 5"/>
          <p:cNvCxnSpPr/>
          <p:nvPr/>
        </p:nvCxnSpPr>
        <p:spPr>
          <a:xfrm>
            <a:off x="4572000" y="2286000"/>
            <a:ext cx="0" cy="3352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6248400" y="3962400"/>
            <a:ext cx="0" cy="3352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572000" y="2286000"/>
            <a:ext cx="3337932" cy="3352800"/>
          </a:xfrm>
          <a:prstGeom prst="line">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29200" y="2895600"/>
            <a:ext cx="1066800" cy="381000"/>
          </a:xfrm>
          <a:prstGeom prst="rect">
            <a:avLst/>
          </a:prstGeom>
          <a:noFill/>
        </p:spPr>
        <p:txBody>
          <a:bodyPr wrap="square" rtlCol="0">
            <a:spAutoFit/>
          </a:bodyPr>
          <a:lstStyle/>
          <a:p>
            <a:pPr algn="ctr"/>
            <a:r>
              <a:rPr lang="en-US" b="1" dirty="0" smtClean="0"/>
              <a:t>j &gt; i</a:t>
            </a:r>
            <a:endParaRPr lang="en-US" b="1" dirty="0"/>
          </a:p>
        </p:txBody>
      </p:sp>
      <p:sp>
        <p:nvSpPr>
          <p:cNvPr id="17" name="TextBox 16"/>
          <p:cNvSpPr txBox="1"/>
          <p:nvPr/>
        </p:nvSpPr>
        <p:spPr>
          <a:xfrm>
            <a:off x="3886200" y="3777734"/>
            <a:ext cx="381000" cy="369332"/>
          </a:xfrm>
          <a:prstGeom prst="rect">
            <a:avLst/>
          </a:prstGeom>
          <a:noFill/>
        </p:spPr>
        <p:txBody>
          <a:bodyPr wrap="square" rtlCol="0">
            <a:spAutoFit/>
          </a:bodyPr>
          <a:lstStyle/>
          <a:p>
            <a:pPr algn="r"/>
            <a:r>
              <a:rPr lang="en-US" b="1" dirty="0" smtClean="0"/>
              <a:t>j</a:t>
            </a:r>
            <a:endParaRPr lang="en-US" b="1" dirty="0"/>
          </a:p>
        </p:txBody>
      </p:sp>
      <p:sp>
        <p:nvSpPr>
          <p:cNvPr id="18" name="TextBox 17"/>
          <p:cNvSpPr txBox="1"/>
          <p:nvPr/>
        </p:nvSpPr>
        <p:spPr>
          <a:xfrm>
            <a:off x="6088566" y="6031468"/>
            <a:ext cx="304800" cy="369332"/>
          </a:xfrm>
          <a:prstGeom prst="rect">
            <a:avLst/>
          </a:prstGeom>
          <a:noFill/>
        </p:spPr>
        <p:txBody>
          <a:bodyPr wrap="square" rtlCol="0">
            <a:spAutoFit/>
          </a:bodyPr>
          <a:lstStyle/>
          <a:p>
            <a:pPr algn="ctr"/>
            <a:r>
              <a:rPr lang="en-US" b="1" dirty="0" smtClean="0"/>
              <a:t>i</a:t>
            </a:r>
            <a:endParaRPr lang="en-US" b="1" dirty="0"/>
          </a:p>
        </p:txBody>
      </p:sp>
      <p:sp>
        <p:nvSpPr>
          <p:cNvPr id="19" name="TextBox 18"/>
          <p:cNvSpPr txBox="1"/>
          <p:nvPr/>
        </p:nvSpPr>
        <p:spPr>
          <a:xfrm>
            <a:off x="4168234" y="5448300"/>
            <a:ext cx="274134" cy="381000"/>
          </a:xfrm>
          <a:prstGeom prst="rect">
            <a:avLst/>
          </a:prstGeom>
          <a:noFill/>
        </p:spPr>
        <p:txBody>
          <a:bodyPr wrap="square" rtlCol="0">
            <a:spAutoFit/>
          </a:bodyPr>
          <a:lstStyle/>
          <a:p>
            <a:pPr algn="r"/>
            <a:r>
              <a:rPr lang="en-US" b="1" dirty="0" smtClean="0"/>
              <a:t>0</a:t>
            </a:r>
            <a:endParaRPr lang="en-US" b="1" dirty="0"/>
          </a:p>
        </p:txBody>
      </p:sp>
      <p:sp>
        <p:nvSpPr>
          <p:cNvPr id="20" name="TextBox 19"/>
          <p:cNvSpPr txBox="1"/>
          <p:nvPr/>
        </p:nvSpPr>
        <p:spPr>
          <a:xfrm>
            <a:off x="4442368" y="5823466"/>
            <a:ext cx="274134" cy="381000"/>
          </a:xfrm>
          <a:prstGeom prst="rect">
            <a:avLst/>
          </a:prstGeom>
          <a:noFill/>
        </p:spPr>
        <p:txBody>
          <a:bodyPr wrap="square" rtlCol="0">
            <a:spAutoFit/>
          </a:bodyPr>
          <a:lstStyle/>
          <a:p>
            <a:pPr algn="ctr"/>
            <a:r>
              <a:rPr lang="en-US" b="1" dirty="0" smtClean="0"/>
              <a:t>0</a:t>
            </a:r>
            <a:endParaRPr lang="en-US" b="1" dirty="0"/>
          </a:p>
        </p:txBody>
      </p:sp>
      <p:sp>
        <p:nvSpPr>
          <p:cNvPr id="21" name="TextBox 20"/>
          <p:cNvSpPr txBox="1"/>
          <p:nvPr/>
        </p:nvSpPr>
        <p:spPr>
          <a:xfrm>
            <a:off x="4168234" y="2171700"/>
            <a:ext cx="274134" cy="381000"/>
          </a:xfrm>
          <a:prstGeom prst="rect">
            <a:avLst/>
          </a:prstGeom>
          <a:noFill/>
        </p:spPr>
        <p:txBody>
          <a:bodyPr wrap="square" rtlCol="0">
            <a:spAutoFit/>
          </a:bodyPr>
          <a:lstStyle/>
          <a:p>
            <a:pPr algn="r"/>
            <a:r>
              <a:rPr lang="en-US" b="1" dirty="0"/>
              <a:t>n</a:t>
            </a:r>
          </a:p>
        </p:txBody>
      </p:sp>
      <p:sp>
        <p:nvSpPr>
          <p:cNvPr id="22" name="TextBox 21"/>
          <p:cNvSpPr txBox="1"/>
          <p:nvPr/>
        </p:nvSpPr>
        <p:spPr>
          <a:xfrm>
            <a:off x="7765430" y="5819588"/>
            <a:ext cx="274134" cy="381000"/>
          </a:xfrm>
          <a:prstGeom prst="rect">
            <a:avLst/>
          </a:prstGeom>
          <a:noFill/>
        </p:spPr>
        <p:txBody>
          <a:bodyPr wrap="square" rtlCol="0">
            <a:spAutoFit/>
          </a:bodyPr>
          <a:lstStyle/>
          <a:p>
            <a:pPr algn="r"/>
            <a:r>
              <a:rPr lang="en-US" b="1" dirty="0"/>
              <a:t>n</a:t>
            </a:r>
          </a:p>
        </p:txBody>
      </p:sp>
    </p:spTree>
    <p:extLst>
      <p:ext uri="{BB962C8B-B14F-4D97-AF65-F5344CB8AC3E}">
        <p14:creationId xmlns:p14="http://schemas.microsoft.com/office/powerpoint/2010/main" val="1784424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forces – naïve parallel</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29</a:t>
            </a:fld>
            <a:endParaRPr lang="en-US" dirty="0"/>
          </a:p>
        </p:txBody>
      </p:sp>
      <p:sp>
        <p:nvSpPr>
          <p:cNvPr id="5" name="Content Placeholder 2"/>
          <p:cNvSpPr txBox="1">
            <a:spLocks/>
          </p:cNvSpPr>
          <p:nvPr/>
        </p:nvSpPr>
        <p:spPr>
          <a:xfrm>
            <a:off x="2589212" y="1626354"/>
            <a:ext cx="7752002" cy="3944129"/>
          </a:xfrm>
          <a:prstGeom prst="rect">
            <a:avLst/>
          </a:prstGeom>
          <a:blipFill>
            <a:blip r:embed="rId3"/>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800" dirty="0">
                <a:latin typeface="Consolas" panose="020B0609020204030204" pitchFamily="49" charset="0"/>
                <a:cs typeface="Consolas" panose="020B0609020204030204" pitchFamily="49" charset="0"/>
              </a:rPr>
              <a:t>void </a:t>
            </a:r>
            <a:r>
              <a:rPr lang="en-US" sz="1800" dirty="0" err="1">
                <a:latin typeface="Consolas" panose="020B0609020204030204" pitchFamily="49" charset="0"/>
                <a:cs typeface="Consolas" panose="020B0609020204030204" pitchFamily="49" charset="0"/>
              </a:rPr>
              <a:t>calculate_forces</a:t>
            </a:r>
            <a:r>
              <a:rPr lang="en-US" sz="1800" dirty="0">
                <a:latin typeface="Consolas" panose="020B0609020204030204" pitchFamily="49" charset="0"/>
                <a:cs typeface="Consolas" panose="020B0609020204030204" pitchFamily="49" charset="0"/>
              </a:rPr>
              <a:t>(int </a:t>
            </a:r>
            <a:r>
              <a:rPr lang="en-US" sz="1800" dirty="0" err="1">
                <a:latin typeface="Consolas" panose="020B0609020204030204" pitchFamily="49" charset="0"/>
                <a:cs typeface="Consolas" panose="020B0609020204030204" pitchFamily="49" charset="0"/>
              </a:rPr>
              <a:t>nbodies</a:t>
            </a:r>
            <a:r>
              <a:rPr lang="en-US" sz="1800" dirty="0">
                <a:latin typeface="Consolas" panose="020B0609020204030204" pitchFamily="49" charset="0"/>
                <a:cs typeface="Consolas" panose="020B0609020204030204" pitchFamily="49" charset="0"/>
              </a:rPr>
              <a:t>, Body *bodies) {</a:t>
            </a:r>
          </a:p>
          <a:p>
            <a:pPr marL="0" indent="0">
              <a:spcBef>
                <a:spcPts val="0"/>
              </a:spcBef>
              <a:buNone/>
            </a:pPr>
            <a:r>
              <a:rPr lang="en-US" sz="1800" dirty="0" smtClean="0">
                <a:latin typeface="Consolas" panose="020B0609020204030204" pitchFamily="49" charset="0"/>
                <a:cs typeface="Consolas" panose="020B0609020204030204" pitchFamily="49" charset="0"/>
              </a:rPr>
              <a:t>    </a:t>
            </a:r>
            <a:r>
              <a:rPr lang="en-US" sz="1800" dirty="0" smtClean="0">
                <a:solidFill>
                  <a:srgbClr val="C00000"/>
                </a:solidFill>
                <a:latin typeface="Consolas" panose="020B0609020204030204" pitchFamily="49" charset="0"/>
                <a:cs typeface="Consolas" panose="020B0609020204030204" pitchFamily="49" charset="0"/>
              </a:rPr>
              <a:t>cilk_for</a:t>
            </a:r>
            <a:r>
              <a:rPr lang="en-US" sz="1800" dirty="0" smtClean="0">
                <a:latin typeface="Consolas" panose="020B0609020204030204" pitchFamily="49" charset="0"/>
                <a:cs typeface="Consolas" panose="020B0609020204030204" pitchFamily="49" charset="0"/>
              </a:rPr>
              <a:t> (int i = 0; i &lt; </a:t>
            </a:r>
            <a:r>
              <a:rPr lang="en-US" sz="1800" dirty="0" err="1" smtClean="0">
                <a:latin typeface="Consolas" panose="020B0609020204030204" pitchFamily="49" charset="0"/>
                <a:cs typeface="Consolas" panose="020B0609020204030204" pitchFamily="49" charset="0"/>
              </a:rPr>
              <a:t>nbodies</a:t>
            </a:r>
            <a:r>
              <a:rPr lang="en-US" sz="1800" dirty="0" smtClean="0">
                <a:latin typeface="Consolas" panose="020B0609020204030204" pitchFamily="49" charset="0"/>
                <a:cs typeface="Consolas" panose="020B0609020204030204" pitchFamily="49" charset="0"/>
              </a:rPr>
              <a:t>; ++i) {</a:t>
            </a:r>
          </a:p>
          <a:p>
            <a:pPr marL="0" indent="0">
              <a:spcBef>
                <a:spcPts val="0"/>
              </a:spcBef>
              <a:buNone/>
            </a:pP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(int j = </a:t>
            </a:r>
            <a:r>
              <a:rPr lang="en-US" sz="1800" dirty="0" smtClean="0">
                <a:solidFill>
                  <a:schemeClr val="tx1"/>
                </a:solidFill>
                <a:latin typeface="Consolas" panose="020B0609020204030204" pitchFamily="49" charset="0"/>
                <a:cs typeface="Consolas" panose="020B0609020204030204" pitchFamily="49" charset="0"/>
              </a:rPr>
              <a:t>i + 1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j &lt; </a:t>
            </a:r>
            <a:r>
              <a:rPr lang="en-US" sz="1800" dirty="0" err="1">
                <a:latin typeface="Consolas" panose="020B0609020204030204" pitchFamily="49" charset="0"/>
                <a:cs typeface="Consolas" panose="020B0609020204030204" pitchFamily="49" charset="0"/>
              </a:rPr>
              <a:t>nbodies</a:t>
            </a:r>
            <a:r>
              <a:rPr lang="en-US" sz="1800" dirty="0">
                <a:latin typeface="Consolas" panose="020B0609020204030204" pitchFamily="49" charset="0"/>
                <a:cs typeface="Consolas" panose="020B0609020204030204" pitchFamily="49" charset="0"/>
              </a:rPr>
              <a:t>; ++j) </a:t>
            </a:r>
            <a:r>
              <a:rPr lang="en-US" sz="1800" dirty="0" smtClean="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 </a:t>
            </a:r>
            <a:r>
              <a:rPr lang="en-US" sz="1800" dirty="0">
                <a:latin typeface="Consolas" panose="020B0609020204030204" pitchFamily="49" charset="0"/>
                <a:cs typeface="Consolas" panose="020B0609020204030204" pitchFamily="49" charset="0"/>
              </a:rPr>
              <a:t>update the force vector on bodies[i] exerted</a:t>
            </a:r>
          </a:p>
          <a:p>
            <a:pPr marL="0" indent="0">
              <a:spcBef>
                <a:spcPts val="0"/>
              </a:spcBef>
              <a:buNone/>
            </a:pPr>
            <a:r>
              <a:rPr lang="en-US" sz="1800" dirty="0">
                <a:latin typeface="Consolas" panose="020B0609020204030204" pitchFamily="49" charset="0"/>
                <a:cs typeface="Consolas" panose="020B0609020204030204" pitchFamily="49" charset="0"/>
              </a:rPr>
              <a:t>            // by bodies[j].</a:t>
            </a:r>
          </a:p>
          <a:p>
            <a:pPr marL="0" indent="0">
              <a:spcBef>
                <a:spcPts val="0"/>
              </a:spcBef>
              <a:buNone/>
            </a:pPr>
            <a:endParaRPr lang="en-US" sz="1800" dirty="0" smtClean="0">
              <a:latin typeface="Consolas" panose="020B0609020204030204" pitchFamily="49" charset="0"/>
              <a:cs typeface="Consolas" panose="020B0609020204030204" pitchFamily="49" charset="0"/>
            </a:endParaRPr>
          </a:p>
          <a:p>
            <a:pPr marL="0" indent="0">
              <a:spcBef>
                <a:spcPts val="0"/>
              </a:spcBef>
              <a:buNone/>
            </a:pP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smtClean="0">
                <a:latin typeface="Consolas" panose="020B0609020204030204" pitchFamily="49" charset="0"/>
                <a:cs typeface="Consolas" panose="020B0609020204030204" pitchFamily="49" charset="0"/>
              </a:rPr>
              <a:t>            double </a:t>
            </a:r>
            <a:r>
              <a:rPr lang="en-US" sz="1800" dirty="0" err="1">
                <a:latin typeface="Consolas" panose="020B0609020204030204" pitchFamily="49" charset="0"/>
                <a:cs typeface="Consolas" panose="020B0609020204030204" pitchFamily="49" charset="0"/>
              </a:rPr>
              <a:t>fx</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fy</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calculate_force</a:t>
            </a:r>
            <a:r>
              <a:rPr lang="en-US" sz="1800" dirty="0">
                <a:latin typeface="Consolas" panose="020B0609020204030204" pitchFamily="49" charset="0"/>
                <a:cs typeface="Consolas" panose="020B0609020204030204" pitchFamily="49" charset="0"/>
              </a:rPr>
              <a:t>(&amp;</a:t>
            </a:r>
            <a:r>
              <a:rPr lang="en-US" sz="1800" dirty="0" err="1">
                <a:latin typeface="Consolas" panose="020B0609020204030204" pitchFamily="49" charset="0"/>
                <a:cs typeface="Consolas" panose="020B0609020204030204" pitchFamily="49" charset="0"/>
              </a:rPr>
              <a:t>fx</a:t>
            </a:r>
            <a:r>
              <a:rPr lang="en-US" sz="1800" dirty="0">
                <a:latin typeface="Consolas" panose="020B0609020204030204" pitchFamily="49" charset="0"/>
                <a:cs typeface="Consolas" panose="020B0609020204030204" pitchFamily="49" charset="0"/>
              </a:rPr>
              <a:t>, &amp;</a:t>
            </a:r>
            <a:r>
              <a:rPr lang="en-US" sz="1800" dirty="0" err="1">
                <a:latin typeface="Consolas" panose="020B0609020204030204" pitchFamily="49" charset="0"/>
                <a:cs typeface="Consolas" panose="020B0609020204030204" pitchFamily="49" charset="0"/>
              </a:rPr>
              <a:t>fy</a:t>
            </a:r>
            <a:r>
              <a:rPr lang="en-US" sz="1800" dirty="0">
                <a:latin typeface="Consolas" panose="020B0609020204030204" pitchFamily="49" charset="0"/>
                <a:cs typeface="Consolas" panose="020B0609020204030204" pitchFamily="49" charset="0"/>
              </a:rPr>
              <a:t>, bodies[i], bodies[j]);</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add_force</a:t>
            </a:r>
            <a:r>
              <a:rPr lang="en-US" sz="1800" dirty="0">
                <a:latin typeface="Consolas" panose="020B0609020204030204" pitchFamily="49" charset="0"/>
                <a:cs typeface="Consolas" panose="020B0609020204030204" pitchFamily="49" charset="0"/>
              </a:rPr>
              <a:t>(&amp;bodies[i], </a:t>
            </a:r>
            <a:r>
              <a:rPr lang="en-US" sz="1800" dirty="0" err="1">
                <a:latin typeface="Consolas" panose="020B0609020204030204" pitchFamily="49" charset="0"/>
                <a:cs typeface="Consolas" panose="020B0609020204030204" pitchFamily="49" charset="0"/>
              </a:rPr>
              <a:t>fx</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fy</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smtClean="0">
                <a:solidFill>
                  <a:srgbClr val="FF0000"/>
                </a:solidFill>
                <a:latin typeface="Consolas" panose="020B0609020204030204" pitchFamily="49" charset="0"/>
                <a:cs typeface="Consolas" panose="020B0609020204030204" pitchFamily="49" charset="0"/>
              </a:rPr>
              <a:t>            </a:t>
            </a:r>
            <a:r>
              <a:rPr lang="en-US" sz="1800" dirty="0" err="1">
                <a:solidFill>
                  <a:schemeClr val="tx1"/>
                </a:solidFill>
                <a:latin typeface="Consolas" panose="020B0609020204030204" pitchFamily="49" charset="0"/>
                <a:cs typeface="Consolas" panose="020B0609020204030204" pitchFamily="49" charset="0"/>
              </a:rPr>
              <a:t>add_force</a:t>
            </a:r>
            <a:r>
              <a:rPr lang="en-US" sz="1800" dirty="0">
                <a:solidFill>
                  <a:schemeClr val="tx1"/>
                </a:solidFill>
                <a:latin typeface="Consolas" panose="020B0609020204030204" pitchFamily="49" charset="0"/>
                <a:cs typeface="Consolas" panose="020B0609020204030204" pitchFamily="49" charset="0"/>
              </a:rPr>
              <a:t>(&amp;</a:t>
            </a:r>
            <a:r>
              <a:rPr lang="en-US" sz="1800" dirty="0" smtClean="0">
                <a:solidFill>
                  <a:schemeClr val="tx1"/>
                </a:solidFill>
                <a:latin typeface="Consolas" panose="020B0609020204030204" pitchFamily="49" charset="0"/>
                <a:cs typeface="Consolas" panose="020B0609020204030204" pitchFamily="49" charset="0"/>
              </a:rPr>
              <a:t>bodies[j], -</a:t>
            </a:r>
            <a:r>
              <a:rPr lang="en-US" sz="1800" dirty="0" err="1" smtClean="0">
                <a:solidFill>
                  <a:schemeClr val="tx1"/>
                </a:solidFill>
                <a:latin typeface="Consolas" panose="020B0609020204030204" pitchFamily="49" charset="0"/>
                <a:cs typeface="Consolas" panose="020B0609020204030204" pitchFamily="49" charset="0"/>
              </a:rPr>
              <a:t>fx</a:t>
            </a:r>
            <a:r>
              <a:rPr lang="en-US" sz="1800" dirty="0">
                <a:solidFill>
                  <a:schemeClr val="tx1"/>
                </a:solidFill>
                <a:latin typeface="Consolas" panose="020B0609020204030204" pitchFamily="49" charset="0"/>
                <a:cs typeface="Consolas" panose="020B0609020204030204" pitchFamily="49" charset="0"/>
              </a:rPr>
              <a:t>, </a:t>
            </a:r>
            <a:r>
              <a:rPr lang="en-US" sz="1800" dirty="0" smtClean="0">
                <a:solidFill>
                  <a:schemeClr val="tx1"/>
                </a:solidFill>
                <a:latin typeface="Consolas" panose="020B0609020204030204" pitchFamily="49" charset="0"/>
                <a:cs typeface="Consolas" panose="020B0609020204030204" pitchFamily="49" charset="0"/>
              </a:rPr>
              <a:t>-</a:t>
            </a:r>
            <a:r>
              <a:rPr lang="en-US" sz="1800" dirty="0" err="1" smtClean="0">
                <a:solidFill>
                  <a:schemeClr val="tx1"/>
                </a:solidFill>
                <a:latin typeface="Consolas" panose="020B0609020204030204" pitchFamily="49" charset="0"/>
                <a:cs typeface="Consolas" panose="020B0609020204030204" pitchFamily="49" charset="0"/>
              </a:rPr>
              <a:t>fy</a:t>
            </a:r>
            <a:r>
              <a:rPr lang="en-US" sz="1800" dirty="0" smtClean="0">
                <a:solidFill>
                  <a:schemeClr val="tx1"/>
                </a:solidFill>
                <a:latin typeface="Consolas" panose="020B0609020204030204" pitchFamily="49" charset="0"/>
                <a:cs typeface="Consolas" panose="020B0609020204030204" pitchFamily="49" charset="0"/>
              </a:rPr>
              <a:t>);</a:t>
            </a:r>
          </a:p>
          <a:p>
            <a:pPr marL="0" indent="0">
              <a:spcBef>
                <a:spcPts val="0"/>
              </a:spcBef>
              <a:buNone/>
            </a:pP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a:t>
            </a:r>
          </a:p>
          <a:p>
            <a:pPr marL="0" indent="0">
              <a:spcBef>
                <a:spcPts val="0"/>
              </a:spcBef>
              <a:buNone/>
            </a:pPr>
            <a:r>
              <a:rPr lang="en-US" sz="1800" dirty="0">
                <a:latin typeface="Consolas" panose="020B0609020204030204" pitchFamily="49" charset="0"/>
                <a:cs typeface="Consolas" panose="020B0609020204030204" pitchFamily="49" charset="0"/>
              </a:rPr>
              <a:t>}</a:t>
            </a:r>
          </a:p>
        </p:txBody>
      </p:sp>
      <p:sp>
        <p:nvSpPr>
          <p:cNvPr id="7" name="TextBox 6"/>
          <p:cNvSpPr txBox="1"/>
          <p:nvPr/>
        </p:nvSpPr>
        <p:spPr>
          <a:xfrm>
            <a:off x="2589212" y="5654842"/>
            <a:ext cx="7752002" cy="400110"/>
          </a:xfrm>
          <a:prstGeom prst="rect">
            <a:avLst/>
          </a:prstGeom>
          <a:noFill/>
        </p:spPr>
        <p:txBody>
          <a:bodyPr wrap="square" rtlCol="0">
            <a:spAutoFit/>
          </a:bodyPr>
          <a:lstStyle/>
          <a:p>
            <a:pPr algn="ctr"/>
            <a:r>
              <a:rPr lang="en-US" sz="2000" dirty="0" smtClean="0"/>
              <a:t>parallel application of </a:t>
            </a:r>
            <a:r>
              <a:rPr lang="en-US" sz="2000" dirty="0" err="1" smtClean="0">
                <a:latin typeface="Consolas" panose="020B0609020204030204" pitchFamily="49" charset="0"/>
                <a:cs typeface="Consolas" panose="020B0609020204030204" pitchFamily="49" charset="0"/>
              </a:rPr>
              <a:t>calculate_force</a:t>
            </a:r>
            <a:r>
              <a:rPr lang="en-US" sz="2000" dirty="0" smtClean="0">
                <a:latin typeface="Consolas" panose="020B0609020204030204" pitchFamily="49" charset="0"/>
                <a:cs typeface="Consolas" panose="020B0609020204030204" pitchFamily="49" charset="0"/>
              </a:rPr>
              <a:t>()</a:t>
            </a:r>
            <a:r>
              <a:rPr lang="en-US" sz="2000" dirty="0" smtClean="0">
                <a:cs typeface="Consolas" panose="020B0609020204030204" pitchFamily="49" charset="0"/>
              </a:rPr>
              <a:t> and </a:t>
            </a:r>
            <a:r>
              <a:rPr lang="en-US" sz="2000" dirty="0" err="1" smtClean="0">
                <a:latin typeface="Consolas" panose="020B0609020204030204" pitchFamily="49" charset="0"/>
                <a:cs typeface="Consolas" panose="020B0609020204030204" pitchFamily="49" charset="0"/>
              </a:rPr>
              <a:t>add_force</a:t>
            </a:r>
            <a:r>
              <a:rPr lang="en-US" sz="2000" dirty="0" smtClean="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18889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The star-counting problem</a:t>
            </a:r>
          </a:p>
          <a:p>
            <a:pPr lvl="1"/>
            <a:r>
              <a:rPr lang="en-US" dirty="0" smtClean="0"/>
              <a:t>A relatively easy problem</a:t>
            </a:r>
          </a:p>
          <a:p>
            <a:pPr lvl="1"/>
            <a:r>
              <a:rPr lang="en-US" dirty="0" smtClean="0"/>
              <a:t>Exposure to a number of important issues</a:t>
            </a:r>
          </a:p>
          <a:p>
            <a:r>
              <a:rPr lang="en-US" dirty="0" smtClean="0"/>
              <a:t>The n-bodies problem</a:t>
            </a:r>
          </a:p>
          <a:p>
            <a:pPr lvl="1"/>
            <a:r>
              <a:rPr lang="en-US" dirty="0" smtClean="0"/>
              <a:t>A more involved problem</a:t>
            </a:r>
          </a:p>
          <a:p>
            <a:pPr lvl="1"/>
            <a:r>
              <a:rPr lang="en-US" dirty="0" smtClean="0"/>
              <a:t>With re-structuring, yields an elegant recursive solution with good cache behavior</a:t>
            </a:r>
          </a:p>
          <a:p>
            <a:pPr lvl="1"/>
            <a:endParaRPr lang="en-US" dirty="0"/>
          </a:p>
        </p:txBody>
      </p:sp>
      <p:sp>
        <p:nvSpPr>
          <p:cNvPr id="4" name="Footer Placeholder 3"/>
          <p:cNvSpPr>
            <a:spLocks noGrp="1"/>
          </p:cNvSpPr>
          <p:nvPr>
            <p:ph type="ftr" sz="quarter" idx="11"/>
          </p:nvPr>
        </p:nvSpPr>
        <p:spPr/>
        <p:txBody>
          <a:bodyPr/>
          <a:lstStyle/>
          <a:p>
            <a:r>
              <a:rPr lang="en-US" smtClean="0"/>
              <a:t>Pablo Halpern, 2014  (CC BY 4.0)</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38161457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look at the parallel execution</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30</a:t>
            </a:fld>
            <a:endParaRPr lang="en-US" dirty="0"/>
          </a:p>
        </p:txBody>
      </p:sp>
      <p:sp>
        <p:nvSpPr>
          <p:cNvPr id="5" name="Oval 4"/>
          <p:cNvSpPr/>
          <p:nvPr/>
        </p:nvSpPr>
        <p:spPr>
          <a:xfrm>
            <a:off x="7472461" y="1666673"/>
            <a:ext cx="418289" cy="418289"/>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39310" y="2694562"/>
            <a:ext cx="2626469" cy="359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calculate_force</a:t>
            </a:r>
            <a:r>
              <a:rPr lang="en-US" dirty="0" smtClean="0"/>
              <a:t>(0,1)</a:t>
            </a:r>
            <a:endParaRPr lang="en-US" dirty="0"/>
          </a:p>
        </p:txBody>
      </p:sp>
      <p:sp>
        <p:nvSpPr>
          <p:cNvPr id="7" name="Rectangle 6"/>
          <p:cNvSpPr/>
          <p:nvPr/>
        </p:nvSpPr>
        <p:spPr>
          <a:xfrm>
            <a:off x="3239310" y="3138792"/>
            <a:ext cx="2626469" cy="359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add_force</a:t>
            </a:r>
            <a:r>
              <a:rPr lang="en-US" dirty="0" smtClean="0"/>
              <a:t>(0)</a:t>
            </a:r>
            <a:endParaRPr lang="en-US" dirty="0"/>
          </a:p>
        </p:txBody>
      </p:sp>
      <p:sp>
        <p:nvSpPr>
          <p:cNvPr id="8" name="Rectangle 7"/>
          <p:cNvSpPr/>
          <p:nvPr/>
        </p:nvSpPr>
        <p:spPr>
          <a:xfrm>
            <a:off x="3239309" y="3583022"/>
            <a:ext cx="2626469" cy="359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add_force</a:t>
            </a:r>
            <a:r>
              <a:rPr lang="en-US" dirty="0" smtClean="0"/>
              <a:t>(1)</a:t>
            </a:r>
            <a:endParaRPr lang="en-US" dirty="0"/>
          </a:p>
        </p:txBody>
      </p:sp>
      <p:sp>
        <p:nvSpPr>
          <p:cNvPr id="9" name="Rectangle 8"/>
          <p:cNvSpPr/>
          <p:nvPr/>
        </p:nvSpPr>
        <p:spPr>
          <a:xfrm>
            <a:off x="3239309" y="4283669"/>
            <a:ext cx="2626469" cy="359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calculate_force</a:t>
            </a:r>
            <a:r>
              <a:rPr lang="en-US" dirty="0" smtClean="0"/>
              <a:t>(0,2)</a:t>
            </a:r>
            <a:endParaRPr lang="en-US" dirty="0"/>
          </a:p>
        </p:txBody>
      </p:sp>
      <p:sp>
        <p:nvSpPr>
          <p:cNvPr id="10" name="Rectangle 9"/>
          <p:cNvSpPr/>
          <p:nvPr/>
        </p:nvSpPr>
        <p:spPr>
          <a:xfrm>
            <a:off x="3239309" y="4727899"/>
            <a:ext cx="2626469" cy="359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add_force</a:t>
            </a:r>
            <a:r>
              <a:rPr lang="en-US" dirty="0" smtClean="0"/>
              <a:t>(0)</a:t>
            </a:r>
            <a:endParaRPr lang="en-US" dirty="0"/>
          </a:p>
        </p:txBody>
      </p:sp>
      <p:sp>
        <p:nvSpPr>
          <p:cNvPr id="11" name="Rectangle 10"/>
          <p:cNvSpPr/>
          <p:nvPr/>
        </p:nvSpPr>
        <p:spPr>
          <a:xfrm>
            <a:off x="3239308" y="5172129"/>
            <a:ext cx="2626469" cy="359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add_force</a:t>
            </a:r>
            <a:r>
              <a:rPr lang="en-US" dirty="0" smtClean="0"/>
              <a:t>(2)</a:t>
            </a:r>
            <a:endParaRPr lang="en-US" dirty="0"/>
          </a:p>
        </p:txBody>
      </p:sp>
      <p:cxnSp>
        <p:nvCxnSpPr>
          <p:cNvPr id="13" name="Straight Arrow Connector 12"/>
          <p:cNvCxnSpPr>
            <a:stCxn id="5" idx="2"/>
            <a:endCxn id="6" idx="0"/>
          </p:cNvCxnSpPr>
          <p:nvPr/>
        </p:nvCxnSpPr>
        <p:spPr>
          <a:xfrm flipH="1">
            <a:off x="4552545" y="1875818"/>
            <a:ext cx="2919916" cy="818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7" idx="0"/>
          </p:cNvCxnSpPr>
          <p:nvPr/>
        </p:nvCxnSpPr>
        <p:spPr>
          <a:xfrm>
            <a:off x="4552545" y="3054486"/>
            <a:ext cx="0" cy="843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8" idx="0"/>
          </p:cNvCxnSpPr>
          <p:nvPr/>
        </p:nvCxnSpPr>
        <p:spPr>
          <a:xfrm flipH="1">
            <a:off x="4552544" y="3498716"/>
            <a:ext cx="1" cy="843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a:endCxn id="9" idx="0"/>
          </p:cNvCxnSpPr>
          <p:nvPr/>
        </p:nvCxnSpPr>
        <p:spPr>
          <a:xfrm>
            <a:off x="4552544" y="3942946"/>
            <a:ext cx="0" cy="340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2"/>
            <a:endCxn id="10" idx="0"/>
          </p:cNvCxnSpPr>
          <p:nvPr/>
        </p:nvCxnSpPr>
        <p:spPr>
          <a:xfrm>
            <a:off x="4552544" y="4643593"/>
            <a:ext cx="0" cy="843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a:endCxn id="11" idx="0"/>
          </p:cNvCxnSpPr>
          <p:nvPr/>
        </p:nvCxnSpPr>
        <p:spPr>
          <a:xfrm flipH="1">
            <a:off x="4552543" y="5087823"/>
            <a:ext cx="1" cy="843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368374" y="2694562"/>
            <a:ext cx="2626469" cy="359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calculate_force</a:t>
            </a:r>
            <a:r>
              <a:rPr lang="en-US" dirty="0" smtClean="0"/>
              <a:t>(1,2)</a:t>
            </a:r>
            <a:endParaRPr lang="en-US" dirty="0"/>
          </a:p>
        </p:txBody>
      </p:sp>
      <p:sp>
        <p:nvSpPr>
          <p:cNvPr id="29" name="Rectangle 28"/>
          <p:cNvSpPr/>
          <p:nvPr/>
        </p:nvSpPr>
        <p:spPr>
          <a:xfrm>
            <a:off x="6368374" y="3138792"/>
            <a:ext cx="2626469" cy="359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add_force</a:t>
            </a:r>
            <a:r>
              <a:rPr lang="en-US" dirty="0" smtClean="0"/>
              <a:t>(1)</a:t>
            </a:r>
            <a:endParaRPr lang="en-US" dirty="0"/>
          </a:p>
        </p:txBody>
      </p:sp>
      <p:sp>
        <p:nvSpPr>
          <p:cNvPr id="30" name="Rectangle 29"/>
          <p:cNvSpPr/>
          <p:nvPr/>
        </p:nvSpPr>
        <p:spPr>
          <a:xfrm>
            <a:off x="6368373" y="3583022"/>
            <a:ext cx="2626469" cy="359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add_force</a:t>
            </a:r>
            <a:r>
              <a:rPr lang="en-US" dirty="0" smtClean="0"/>
              <a:t>(2)</a:t>
            </a:r>
            <a:endParaRPr lang="en-US" dirty="0"/>
          </a:p>
        </p:txBody>
      </p:sp>
      <p:sp>
        <p:nvSpPr>
          <p:cNvPr id="31" name="Rectangle 30"/>
          <p:cNvSpPr/>
          <p:nvPr/>
        </p:nvSpPr>
        <p:spPr>
          <a:xfrm>
            <a:off x="6368373" y="4283669"/>
            <a:ext cx="2626469" cy="359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calculate_force</a:t>
            </a:r>
            <a:r>
              <a:rPr lang="en-US" dirty="0" smtClean="0"/>
              <a:t>(1,3)</a:t>
            </a:r>
            <a:endParaRPr lang="en-US" dirty="0"/>
          </a:p>
        </p:txBody>
      </p:sp>
      <p:sp>
        <p:nvSpPr>
          <p:cNvPr id="32" name="Rectangle 31"/>
          <p:cNvSpPr/>
          <p:nvPr/>
        </p:nvSpPr>
        <p:spPr>
          <a:xfrm>
            <a:off x="6368373" y="4727899"/>
            <a:ext cx="2626469" cy="359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add_force</a:t>
            </a:r>
            <a:r>
              <a:rPr lang="en-US" dirty="0" smtClean="0"/>
              <a:t>(1)</a:t>
            </a:r>
            <a:endParaRPr lang="en-US" dirty="0"/>
          </a:p>
        </p:txBody>
      </p:sp>
      <p:sp>
        <p:nvSpPr>
          <p:cNvPr id="33" name="Rectangle 32"/>
          <p:cNvSpPr/>
          <p:nvPr/>
        </p:nvSpPr>
        <p:spPr>
          <a:xfrm>
            <a:off x="6368372" y="5172129"/>
            <a:ext cx="2626469" cy="359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add_force</a:t>
            </a:r>
            <a:r>
              <a:rPr lang="en-US" dirty="0" smtClean="0"/>
              <a:t>(3)</a:t>
            </a:r>
            <a:endParaRPr lang="en-US" dirty="0"/>
          </a:p>
        </p:txBody>
      </p:sp>
      <p:cxnSp>
        <p:nvCxnSpPr>
          <p:cNvPr id="34" name="Straight Arrow Connector 33"/>
          <p:cNvCxnSpPr>
            <a:stCxn id="28" idx="2"/>
            <a:endCxn id="29" idx="0"/>
          </p:cNvCxnSpPr>
          <p:nvPr/>
        </p:nvCxnSpPr>
        <p:spPr>
          <a:xfrm>
            <a:off x="7681609" y="3054486"/>
            <a:ext cx="0" cy="843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9" idx="2"/>
            <a:endCxn id="30" idx="0"/>
          </p:cNvCxnSpPr>
          <p:nvPr/>
        </p:nvCxnSpPr>
        <p:spPr>
          <a:xfrm flipH="1">
            <a:off x="7681608" y="3498716"/>
            <a:ext cx="1" cy="843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0" idx="2"/>
            <a:endCxn id="31" idx="0"/>
          </p:cNvCxnSpPr>
          <p:nvPr/>
        </p:nvCxnSpPr>
        <p:spPr>
          <a:xfrm>
            <a:off x="7681608" y="3942946"/>
            <a:ext cx="0" cy="340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1" idx="2"/>
            <a:endCxn id="32" idx="0"/>
          </p:cNvCxnSpPr>
          <p:nvPr/>
        </p:nvCxnSpPr>
        <p:spPr>
          <a:xfrm>
            <a:off x="7681608" y="4643593"/>
            <a:ext cx="0" cy="843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2"/>
            <a:endCxn id="33" idx="0"/>
          </p:cNvCxnSpPr>
          <p:nvPr/>
        </p:nvCxnSpPr>
        <p:spPr>
          <a:xfrm flipH="1">
            <a:off x="7681607" y="5087823"/>
            <a:ext cx="1" cy="843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5" idx="4"/>
            <a:endCxn id="28" idx="0"/>
          </p:cNvCxnSpPr>
          <p:nvPr/>
        </p:nvCxnSpPr>
        <p:spPr>
          <a:xfrm>
            <a:off x="7681606" y="2084962"/>
            <a:ext cx="3" cy="609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7885891" y="1905000"/>
            <a:ext cx="2858343" cy="6275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239308" y="2245916"/>
            <a:ext cx="651752" cy="369332"/>
          </a:xfrm>
          <a:prstGeom prst="rect">
            <a:avLst/>
          </a:prstGeom>
          <a:noFill/>
        </p:spPr>
        <p:txBody>
          <a:bodyPr wrap="square" rtlCol="0">
            <a:spAutoFit/>
          </a:bodyPr>
          <a:lstStyle/>
          <a:p>
            <a:r>
              <a:rPr lang="en-US" dirty="0" smtClean="0"/>
              <a:t>i = 0</a:t>
            </a:r>
            <a:endParaRPr lang="en-US" dirty="0"/>
          </a:p>
        </p:txBody>
      </p:sp>
      <p:sp>
        <p:nvSpPr>
          <p:cNvPr id="48" name="TextBox 47"/>
          <p:cNvSpPr txBox="1"/>
          <p:nvPr/>
        </p:nvSpPr>
        <p:spPr>
          <a:xfrm>
            <a:off x="6368372" y="2244230"/>
            <a:ext cx="651752" cy="369332"/>
          </a:xfrm>
          <a:prstGeom prst="rect">
            <a:avLst/>
          </a:prstGeom>
          <a:noFill/>
        </p:spPr>
        <p:txBody>
          <a:bodyPr wrap="square" rtlCol="0">
            <a:spAutoFit/>
          </a:bodyPr>
          <a:lstStyle/>
          <a:p>
            <a:r>
              <a:rPr lang="en-US" dirty="0" smtClean="0"/>
              <a:t>i = 1</a:t>
            </a:r>
            <a:endParaRPr lang="en-US" dirty="0"/>
          </a:p>
        </p:txBody>
      </p:sp>
      <p:sp>
        <p:nvSpPr>
          <p:cNvPr id="49" name="TextBox 48"/>
          <p:cNvSpPr txBox="1"/>
          <p:nvPr/>
        </p:nvSpPr>
        <p:spPr>
          <a:xfrm>
            <a:off x="10852859" y="2237905"/>
            <a:ext cx="651752" cy="369332"/>
          </a:xfrm>
          <a:prstGeom prst="rect">
            <a:avLst/>
          </a:prstGeom>
          <a:noFill/>
        </p:spPr>
        <p:txBody>
          <a:bodyPr wrap="square" rtlCol="0">
            <a:spAutoFit/>
          </a:bodyPr>
          <a:lstStyle/>
          <a:p>
            <a:r>
              <a:rPr lang="en-US" dirty="0" smtClean="0"/>
              <a:t>i = 2</a:t>
            </a:r>
            <a:endParaRPr lang="en-US" dirty="0"/>
          </a:p>
        </p:txBody>
      </p:sp>
      <p:sp>
        <p:nvSpPr>
          <p:cNvPr id="50" name="TextBox 49"/>
          <p:cNvSpPr txBox="1"/>
          <p:nvPr/>
        </p:nvSpPr>
        <p:spPr>
          <a:xfrm>
            <a:off x="2039564" y="3138792"/>
            <a:ext cx="985738" cy="369332"/>
          </a:xfrm>
          <a:prstGeom prst="rect">
            <a:avLst/>
          </a:prstGeom>
          <a:noFill/>
        </p:spPr>
        <p:txBody>
          <a:bodyPr wrap="square" rtlCol="0">
            <a:spAutoFit/>
          </a:bodyPr>
          <a:lstStyle/>
          <a:p>
            <a:r>
              <a:rPr lang="en-US" dirty="0" smtClean="0"/>
              <a:t>j = i + 1</a:t>
            </a:r>
            <a:endParaRPr lang="en-US" dirty="0"/>
          </a:p>
        </p:txBody>
      </p:sp>
      <p:sp>
        <p:nvSpPr>
          <p:cNvPr id="51" name="TextBox 50"/>
          <p:cNvSpPr txBox="1"/>
          <p:nvPr/>
        </p:nvSpPr>
        <p:spPr>
          <a:xfrm>
            <a:off x="2039564" y="4723195"/>
            <a:ext cx="985738" cy="369332"/>
          </a:xfrm>
          <a:prstGeom prst="rect">
            <a:avLst/>
          </a:prstGeom>
          <a:noFill/>
        </p:spPr>
        <p:txBody>
          <a:bodyPr wrap="square" rtlCol="0">
            <a:spAutoFit/>
          </a:bodyPr>
          <a:lstStyle/>
          <a:p>
            <a:r>
              <a:rPr lang="en-US" dirty="0" smtClean="0"/>
              <a:t>j = i + 2</a:t>
            </a:r>
            <a:endParaRPr lang="en-US" dirty="0"/>
          </a:p>
        </p:txBody>
      </p:sp>
      <p:cxnSp>
        <p:nvCxnSpPr>
          <p:cNvPr id="53" name="Straight Arrow Connector 52"/>
          <p:cNvCxnSpPr>
            <a:stCxn id="11" idx="2"/>
          </p:cNvCxnSpPr>
          <p:nvPr/>
        </p:nvCxnSpPr>
        <p:spPr>
          <a:xfrm flipH="1">
            <a:off x="4552542" y="5532053"/>
            <a:ext cx="1" cy="6061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7681604" y="5532053"/>
            <a:ext cx="1" cy="6061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0209211" y="3762984"/>
            <a:ext cx="1181878" cy="369332"/>
          </a:xfrm>
          <a:prstGeom prst="rect">
            <a:avLst/>
          </a:prstGeom>
          <a:noFill/>
        </p:spPr>
        <p:txBody>
          <a:bodyPr wrap="square" rtlCol="0">
            <a:spAutoFit/>
          </a:bodyPr>
          <a:lstStyle/>
          <a:p>
            <a:pPr algn="ctr"/>
            <a:r>
              <a:rPr lang="en-US" dirty="0" smtClean="0"/>
              <a:t>etc…</a:t>
            </a:r>
            <a:endParaRPr lang="en-US" dirty="0"/>
          </a:p>
        </p:txBody>
      </p:sp>
      <p:grpSp>
        <p:nvGrpSpPr>
          <p:cNvPr id="64" name="Group 63"/>
          <p:cNvGrpSpPr/>
          <p:nvPr/>
        </p:nvGrpSpPr>
        <p:grpSpPr>
          <a:xfrm>
            <a:off x="4951379" y="3148200"/>
            <a:ext cx="3527898" cy="1939623"/>
            <a:chOff x="4951379" y="3148200"/>
            <a:chExt cx="3527898" cy="1939623"/>
          </a:xfrm>
        </p:grpSpPr>
        <p:sp>
          <p:nvSpPr>
            <p:cNvPr id="56" name="Oval 55"/>
            <p:cNvSpPr/>
            <p:nvPr/>
          </p:nvSpPr>
          <p:spPr>
            <a:xfrm>
              <a:off x="4951379" y="3583023"/>
              <a:ext cx="379379" cy="3599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8099898" y="3148200"/>
              <a:ext cx="379379" cy="3599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8099898" y="4727899"/>
              <a:ext cx="379379" cy="3599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a:stCxn id="56" idx="6"/>
              <a:endCxn id="57" idx="2"/>
            </p:cNvCxnSpPr>
            <p:nvPr/>
          </p:nvCxnSpPr>
          <p:spPr>
            <a:xfrm flipV="1">
              <a:off x="5330758" y="3328162"/>
              <a:ext cx="2769140" cy="43482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6" idx="5"/>
              <a:endCxn id="58" idx="2"/>
            </p:cNvCxnSpPr>
            <p:nvPr/>
          </p:nvCxnSpPr>
          <p:spPr>
            <a:xfrm>
              <a:off x="5275199" y="3890237"/>
              <a:ext cx="2824699" cy="1017624"/>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6" name="Rounded Rectangular Callout 65"/>
          <p:cNvSpPr/>
          <p:nvPr/>
        </p:nvSpPr>
        <p:spPr>
          <a:xfrm>
            <a:off x="9208851" y="2858472"/>
            <a:ext cx="1331102" cy="374514"/>
          </a:xfrm>
          <a:prstGeom prst="wedgeRoundRectCallout">
            <a:avLst>
              <a:gd name="adj1" fmla="val -101842"/>
              <a:gd name="adj2" fmla="val 75487"/>
              <a:gd name="adj3" fmla="val 16667"/>
            </a:avLst>
          </a:prstGeom>
          <a:solidFill>
            <a:srgbClr val="FFFF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Race!</a:t>
            </a:r>
            <a:endParaRPr lang="en-US" b="1" dirty="0">
              <a:solidFill>
                <a:schemeClr val="tx1"/>
              </a:solidFill>
            </a:endParaRPr>
          </a:p>
        </p:txBody>
      </p:sp>
    </p:spTree>
    <p:extLst>
      <p:ext uri="{BB962C8B-B14F-4D97-AF65-F5344CB8AC3E}">
        <p14:creationId xmlns:p14="http://schemas.microsoft.com/office/powerpoint/2010/main" val="10988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“Obvious solution”: embed a mutex</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31</a:t>
            </a:fld>
            <a:endParaRPr lang="en-US" dirty="0"/>
          </a:p>
        </p:txBody>
      </p:sp>
      <p:sp>
        <p:nvSpPr>
          <p:cNvPr id="5" name="Content Placeholder 2"/>
          <p:cNvSpPr txBox="1">
            <a:spLocks/>
          </p:cNvSpPr>
          <p:nvPr/>
        </p:nvSpPr>
        <p:spPr>
          <a:xfrm>
            <a:off x="2589212" y="1981200"/>
            <a:ext cx="5250506" cy="1295400"/>
          </a:xfrm>
          <a:prstGeom prst="rect">
            <a:avLst/>
          </a:prstGeom>
          <a:blipFill>
            <a:blip r:embed="rId3"/>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800" dirty="0">
                <a:latin typeface="Consolas" panose="020B0609020204030204" pitchFamily="49" charset="0"/>
                <a:cs typeface="Consolas" panose="020B0609020204030204" pitchFamily="49" charset="0"/>
              </a:rPr>
              <a:t>struct Body {</a:t>
            </a:r>
          </a:p>
          <a:p>
            <a:pPr marL="0" indent="0">
              <a:spcBef>
                <a:spcPts val="0"/>
              </a:spcBef>
              <a:buNone/>
            </a:pPr>
            <a:r>
              <a:rPr lang="en-US" sz="1800" dirty="0" smtClean="0">
                <a:latin typeface="Consolas" panose="020B0609020204030204" pitchFamily="49" charset="0"/>
                <a:cs typeface="Consolas" panose="020B0609020204030204" pitchFamily="49" charset="0"/>
              </a:rPr>
              <a:t>    …</a:t>
            </a:r>
          </a:p>
          <a:p>
            <a:pPr marL="0" indent="0">
              <a:spcBef>
                <a:spcPts val="0"/>
              </a:spcBef>
              <a:buNone/>
            </a:pPr>
            <a:r>
              <a:rPr lang="en-US" sz="1800" dirty="0">
                <a:solidFill>
                  <a:srgbClr val="FF0000"/>
                </a:solidFill>
                <a:latin typeface="Consolas" panose="020B0609020204030204" pitchFamily="49" charset="0"/>
                <a:cs typeface="Consolas" panose="020B0609020204030204" pitchFamily="49" charset="0"/>
              </a:rPr>
              <a:t> </a:t>
            </a:r>
            <a:r>
              <a:rPr lang="en-US" sz="1800" dirty="0" smtClean="0">
                <a:solidFill>
                  <a:srgbClr val="FF0000"/>
                </a:solidFill>
                <a:latin typeface="Consolas" panose="020B0609020204030204" pitchFamily="49" charset="0"/>
                <a:cs typeface="Consolas" panose="020B0609020204030204" pitchFamily="49" charset="0"/>
              </a:rPr>
              <a:t>   </a:t>
            </a:r>
            <a:r>
              <a:rPr lang="en-US" sz="1800" dirty="0" err="1" smtClean="0">
                <a:solidFill>
                  <a:srgbClr val="FF0000"/>
                </a:solidFill>
                <a:latin typeface="Consolas" panose="020B0609020204030204" pitchFamily="49" charset="0"/>
                <a:cs typeface="Consolas" panose="020B0609020204030204" pitchFamily="49" charset="0"/>
              </a:rPr>
              <a:t>SmallMutex</a:t>
            </a:r>
            <a:r>
              <a:rPr lang="en-US" sz="1800" dirty="0" smtClean="0">
                <a:solidFill>
                  <a:srgbClr val="FF0000"/>
                </a:solidFill>
                <a:latin typeface="Consolas" panose="020B0609020204030204" pitchFamily="49" charset="0"/>
                <a:cs typeface="Consolas" panose="020B0609020204030204" pitchFamily="49" charset="0"/>
              </a:rPr>
              <a:t> mutex; // </a:t>
            </a:r>
            <a:r>
              <a:rPr lang="en-US" sz="1800" i="1" dirty="0" smtClean="0">
                <a:solidFill>
                  <a:srgbClr val="FF0000"/>
                </a:solidFill>
                <a:latin typeface="Times New Roman" panose="02020603050405020304" pitchFamily="18" charset="0"/>
                <a:cs typeface="Times New Roman" panose="02020603050405020304" pitchFamily="18" charset="0"/>
              </a:rPr>
              <a:t>Maybe a spin lock?</a:t>
            </a:r>
            <a:endParaRPr lang="en-US" sz="1800" dirty="0" smtClean="0">
              <a:solidFill>
                <a:srgbClr val="FF0000"/>
              </a:solidFill>
              <a:latin typeface="Consolas" panose="020B0609020204030204" pitchFamily="49" charset="0"/>
              <a:cs typeface="Consolas" panose="020B0609020204030204" pitchFamily="49" charset="0"/>
            </a:endParaRPr>
          </a:p>
          <a:p>
            <a:pPr marL="0" indent="0">
              <a:spcBef>
                <a:spcPts val="0"/>
              </a:spcBef>
              <a:buNone/>
            </a:pP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
        <p:nvSpPr>
          <p:cNvPr id="6" name="Content Placeholder 2"/>
          <p:cNvSpPr txBox="1">
            <a:spLocks/>
          </p:cNvSpPr>
          <p:nvPr/>
        </p:nvSpPr>
        <p:spPr>
          <a:xfrm>
            <a:off x="3810000" y="3648871"/>
            <a:ext cx="6858000" cy="2362200"/>
          </a:xfrm>
          <a:prstGeom prst="rect">
            <a:avLst/>
          </a:prstGeom>
          <a:blipFill>
            <a:blip r:embed="rId3"/>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800" dirty="0" smtClean="0">
                <a:solidFill>
                  <a:schemeClr val="tx1"/>
                </a:solidFill>
                <a:latin typeface="Consolas" panose="020B0609020204030204" pitchFamily="49" charset="0"/>
                <a:cs typeface="Consolas" panose="020B0609020204030204" pitchFamily="49" charset="0"/>
              </a:rPr>
              <a:t>{</a:t>
            </a:r>
          </a:p>
          <a:p>
            <a:pPr marL="0" indent="0">
              <a:spcBef>
                <a:spcPts val="0"/>
              </a:spcBef>
              <a:buNone/>
            </a:pPr>
            <a:r>
              <a:rPr lang="en-US" sz="1800" dirty="0">
                <a:solidFill>
                  <a:srgbClr val="FF0000"/>
                </a:solidFill>
                <a:latin typeface="Consolas" panose="020B0609020204030204" pitchFamily="49" charset="0"/>
                <a:cs typeface="Consolas" panose="020B0609020204030204" pitchFamily="49" charset="0"/>
              </a:rPr>
              <a:t> </a:t>
            </a:r>
            <a:r>
              <a:rPr lang="en-US" sz="1800" dirty="0" smtClean="0">
                <a:solidFill>
                  <a:srgbClr val="FF0000"/>
                </a:solidFill>
                <a:latin typeface="Consolas" panose="020B0609020204030204" pitchFamily="49" charset="0"/>
                <a:cs typeface="Consolas" panose="020B0609020204030204" pitchFamily="49" charset="0"/>
              </a:rPr>
              <a:t>   </a:t>
            </a:r>
            <a:r>
              <a:rPr lang="en-US" sz="1800" dirty="0" err="1" smtClean="0">
                <a:solidFill>
                  <a:srgbClr val="FF0000"/>
                </a:solidFill>
                <a:latin typeface="Consolas" panose="020B0609020204030204" pitchFamily="49" charset="0"/>
                <a:cs typeface="Consolas" panose="020B0609020204030204" pitchFamily="49" charset="0"/>
              </a:rPr>
              <a:t>std</a:t>
            </a:r>
            <a:r>
              <a:rPr lang="en-US" sz="1800" dirty="0" smtClean="0">
                <a:solidFill>
                  <a:srgbClr val="FF0000"/>
                </a:solidFill>
                <a:latin typeface="Consolas" panose="020B0609020204030204" pitchFamily="49" charset="0"/>
                <a:cs typeface="Consolas" panose="020B0609020204030204" pitchFamily="49" charset="0"/>
              </a:rPr>
              <a:t>::</a:t>
            </a:r>
            <a:r>
              <a:rPr lang="en-US" sz="1800" dirty="0" err="1" smtClean="0">
                <a:solidFill>
                  <a:srgbClr val="FF0000"/>
                </a:solidFill>
                <a:latin typeface="Consolas" panose="020B0609020204030204" pitchFamily="49" charset="0"/>
                <a:cs typeface="Consolas" panose="020B0609020204030204" pitchFamily="49" charset="0"/>
              </a:rPr>
              <a:t>lock_guard</a:t>
            </a:r>
            <a:r>
              <a:rPr lang="en-US" sz="1800" dirty="0" smtClean="0">
                <a:solidFill>
                  <a:srgbClr val="FF0000"/>
                </a:solidFill>
                <a:latin typeface="Consolas" panose="020B0609020204030204" pitchFamily="49" charset="0"/>
                <a:cs typeface="Consolas" panose="020B0609020204030204" pitchFamily="49" charset="0"/>
              </a:rPr>
              <a:t>&lt;</a:t>
            </a:r>
            <a:r>
              <a:rPr lang="en-US" sz="1800" dirty="0" err="1" smtClean="0">
                <a:solidFill>
                  <a:srgbClr val="FF0000"/>
                </a:solidFill>
                <a:latin typeface="Consolas" panose="020B0609020204030204" pitchFamily="49" charset="0"/>
                <a:cs typeface="Consolas" panose="020B0609020204030204" pitchFamily="49" charset="0"/>
              </a:rPr>
              <a:t>SmallMutex</a:t>
            </a:r>
            <a:r>
              <a:rPr lang="en-US" sz="1800" dirty="0" smtClean="0">
                <a:solidFill>
                  <a:srgbClr val="FF0000"/>
                </a:solidFill>
                <a:latin typeface="Consolas" panose="020B0609020204030204" pitchFamily="49" charset="0"/>
                <a:cs typeface="Consolas" panose="020B0609020204030204" pitchFamily="49" charset="0"/>
              </a:rPr>
              <a:t>&gt; g(bodies[i].mutex);</a:t>
            </a:r>
          </a:p>
          <a:p>
            <a:pPr marL="0" indent="0">
              <a:spcBef>
                <a:spcPts val="0"/>
              </a:spcBef>
              <a:buNone/>
            </a:pPr>
            <a:r>
              <a:rPr lang="en-US" sz="1800" dirty="0">
                <a:solidFill>
                  <a:schemeClr val="tx1"/>
                </a:solidFill>
                <a:latin typeface="Consolas" panose="020B0609020204030204" pitchFamily="49" charset="0"/>
                <a:cs typeface="Consolas" panose="020B0609020204030204" pitchFamily="49" charset="0"/>
              </a:rPr>
              <a:t> </a:t>
            </a:r>
            <a:r>
              <a:rPr lang="en-US" sz="1800" dirty="0" smtClean="0">
                <a:solidFill>
                  <a:schemeClr val="tx1"/>
                </a:solidFill>
                <a:latin typeface="Consolas" panose="020B0609020204030204" pitchFamily="49" charset="0"/>
                <a:cs typeface="Consolas" panose="020B0609020204030204" pitchFamily="49" charset="0"/>
              </a:rPr>
              <a:t>   </a:t>
            </a:r>
            <a:r>
              <a:rPr lang="en-US" sz="1800" dirty="0" err="1" smtClean="0">
                <a:solidFill>
                  <a:schemeClr val="tx1"/>
                </a:solidFill>
                <a:latin typeface="Consolas" panose="020B0609020204030204" pitchFamily="49" charset="0"/>
                <a:cs typeface="Consolas" panose="020B0609020204030204" pitchFamily="49" charset="0"/>
              </a:rPr>
              <a:t>add_force</a:t>
            </a:r>
            <a:r>
              <a:rPr lang="en-US" sz="1800" dirty="0">
                <a:solidFill>
                  <a:schemeClr val="tx1"/>
                </a:solidFill>
                <a:latin typeface="Consolas" panose="020B0609020204030204" pitchFamily="49" charset="0"/>
                <a:cs typeface="Consolas" panose="020B0609020204030204" pitchFamily="49" charset="0"/>
              </a:rPr>
              <a:t>(&amp;bodies[i], </a:t>
            </a:r>
            <a:r>
              <a:rPr lang="en-US" sz="1800" dirty="0" err="1">
                <a:solidFill>
                  <a:schemeClr val="tx1"/>
                </a:solidFill>
                <a:latin typeface="Consolas" panose="020B0609020204030204" pitchFamily="49" charset="0"/>
                <a:cs typeface="Consolas" panose="020B0609020204030204" pitchFamily="49" charset="0"/>
              </a:rPr>
              <a:t>fx</a:t>
            </a:r>
            <a:r>
              <a:rPr lang="en-US" sz="1800" dirty="0">
                <a:solidFill>
                  <a:schemeClr val="tx1"/>
                </a:solidFill>
                <a:latin typeface="Consolas" panose="020B0609020204030204" pitchFamily="49" charset="0"/>
                <a:cs typeface="Consolas" panose="020B0609020204030204" pitchFamily="49" charset="0"/>
              </a:rPr>
              <a:t>, </a:t>
            </a:r>
            <a:r>
              <a:rPr lang="en-US" sz="1800" dirty="0" err="1">
                <a:solidFill>
                  <a:schemeClr val="tx1"/>
                </a:solidFill>
                <a:latin typeface="Consolas" panose="020B0609020204030204" pitchFamily="49" charset="0"/>
                <a:cs typeface="Consolas" panose="020B0609020204030204" pitchFamily="49" charset="0"/>
              </a:rPr>
              <a:t>fy</a:t>
            </a:r>
            <a:r>
              <a:rPr lang="en-US" sz="1800" dirty="0" smtClean="0">
                <a:solidFill>
                  <a:schemeClr val="tx1"/>
                </a:solidFill>
                <a:latin typeface="Consolas" panose="020B0609020204030204" pitchFamily="49" charset="0"/>
                <a:cs typeface="Consolas" panose="020B0609020204030204" pitchFamily="49" charset="0"/>
              </a:rPr>
              <a:t>);</a:t>
            </a:r>
          </a:p>
          <a:p>
            <a:pPr marL="0" indent="0">
              <a:spcBef>
                <a:spcPts val="0"/>
              </a:spcBef>
              <a:buNone/>
            </a:pPr>
            <a:r>
              <a:rPr lang="en-US" sz="1800" dirty="0" smtClean="0">
                <a:solidFill>
                  <a:schemeClr val="tx1"/>
                </a:solidFill>
                <a:latin typeface="Consolas" panose="020B0609020204030204" pitchFamily="49" charset="0"/>
                <a:cs typeface="Consolas" panose="020B0609020204030204" pitchFamily="49" charset="0"/>
              </a:rPr>
              <a:t>}</a:t>
            </a:r>
          </a:p>
          <a:p>
            <a:pPr marL="0" indent="0">
              <a:spcBef>
                <a:spcPts val="0"/>
              </a:spcBef>
              <a:buNone/>
            </a:pPr>
            <a:r>
              <a:rPr lang="en-US" sz="1800" dirty="0">
                <a:solidFill>
                  <a:schemeClr val="tx1"/>
                </a:solidFill>
                <a:latin typeface="Consolas" panose="020B0609020204030204" pitchFamily="49" charset="0"/>
                <a:cs typeface="Consolas" panose="020B0609020204030204" pitchFamily="49" charset="0"/>
              </a:rPr>
              <a:t>{</a:t>
            </a:r>
          </a:p>
          <a:p>
            <a:pPr marL="0" indent="0">
              <a:spcBef>
                <a:spcPts val="0"/>
              </a:spcBef>
              <a:buNone/>
            </a:pPr>
            <a:r>
              <a:rPr lang="en-US" sz="1800" dirty="0">
                <a:solidFill>
                  <a:srgbClr val="FF0000"/>
                </a:solidFill>
                <a:latin typeface="Consolas" panose="020B0609020204030204" pitchFamily="49" charset="0"/>
                <a:cs typeface="Consolas" panose="020B0609020204030204" pitchFamily="49" charset="0"/>
              </a:rPr>
              <a:t> </a:t>
            </a:r>
            <a:r>
              <a:rPr lang="en-US" sz="1800" dirty="0" smtClean="0">
                <a:solidFill>
                  <a:srgbClr val="FF0000"/>
                </a:solidFill>
                <a:latin typeface="Consolas" panose="020B0609020204030204" pitchFamily="49" charset="0"/>
                <a:cs typeface="Consolas" panose="020B0609020204030204" pitchFamily="49" charset="0"/>
              </a:rPr>
              <a:t>   </a:t>
            </a:r>
            <a:r>
              <a:rPr lang="en-US" sz="1800" dirty="0" err="1" smtClean="0">
                <a:solidFill>
                  <a:srgbClr val="FF0000"/>
                </a:solidFill>
                <a:latin typeface="Consolas" panose="020B0609020204030204" pitchFamily="49" charset="0"/>
                <a:cs typeface="Consolas" panose="020B0609020204030204" pitchFamily="49" charset="0"/>
              </a:rPr>
              <a:t>std</a:t>
            </a:r>
            <a:r>
              <a:rPr lang="en-US" sz="1800" dirty="0">
                <a:solidFill>
                  <a:srgbClr val="FF0000"/>
                </a:solidFill>
                <a:latin typeface="Consolas" panose="020B0609020204030204" pitchFamily="49" charset="0"/>
                <a:cs typeface="Consolas" panose="020B0609020204030204" pitchFamily="49" charset="0"/>
              </a:rPr>
              <a:t>::</a:t>
            </a:r>
            <a:r>
              <a:rPr lang="en-US" sz="1800" dirty="0" err="1">
                <a:solidFill>
                  <a:srgbClr val="FF0000"/>
                </a:solidFill>
                <a:latin typeface="Consolas" panose="020B0609020204030204" pitchFamily="49" charset="0"/>
                <a:cs typeface="Consolas" panose="020B0609020204030204" pitchFamily="49" charset="0"/>
              </a:rPr>
              <a:t>lock_guard</a:t>
            </a:r>
            <a:r>
              <a:rPr lang="en-US" sz="1800" dirty="0">
                <a:solidFill>
                  <a:srgbClr val="FF0000"/>
                </a:solidFill>
                <a:latin typeface="Consolas" panose="020B0609020204030204" pitchFamily="49" charset="0"/>
                <a:cs typeface="Consolas" panose="020B0609020204030204" pitchFamily="49" charset="0"/>
              </a:rPr>
              <a:t>&lt;</a:t>
            </a:r>
            <a:r>
              <a:rPr lang="en-US" sz="1800" dirty="0" err="1">
                <a:solidFill>
                  <a:srgbClr val="FF0000"/>
                </a:solidFill>
                <a:latin typeface="Consolas" panose="020B0609020204030204" pitchFamily="49" charset="0"/>
                <a:cs typeface="Consolas" panose="020B0609020204030204" pitchFamily="49" charset="0"/>
              </a:rPr>
              <a:t>SmallMutex</a:t>
            </a:r>
            <a:r>
              <a:rPr lang="en-US" sz="1800" dirty="0">
                <a:solidFill>
                  <a:srgbClr val="FF0000"/>
                </a:solidFill>
                <a:latin typeface="Consolas" panose="020B0609020204030204" pitchFamily="49" charset="0"/>
                <a:cs typeface="Consolas" panose="020B0609020204030204" pitchFamily="49" charset="0"/>
              </a:rPr>
              <a:t>&gt; </a:t>
            </a:r>
            <a:r>
              <a:rPr lang="en-US" sz="1800" dirty="0" smtClean="0">
                <a:solidFill>
                  <a:srgbClr val="FF0000"/>
                </a:solidFill>
                <a:latin typeface="Consolas" panose="020B0609020204030204" pitchFamily="49" charset="0"/>
                <a:cs typeface="Consolas" panose="020B0609020204030204" pitchFamily="49" charset="0"/>
              </a:rPr>
              <a:t>g(bodies[j].</a:t>
            </a:r>
            <a:r>
              <a:rPr lang="en-US" sz="1800" dirty="0">
                <a:solidFill>
                  <a:srgbClr val="FF0000"/>
                </a:solidFill>
                <a:latin typeface="Consolas" panose="020B0609020204030204" pitchFamily="49" charset="0"/>
                <a:cs typeface="Consolas" panose="020B0609020204030204" pitchFamily="49" charset="0"/>
              </a:rPr>
              <a:t>mutex</a:t>
            </a:r>
            <a:r>
              <a:rPr lang="en-US" sz="1800" dirty="0" smtClean="0">
                <a:solidFill>
                  <a:srgbClr val="FF0000"/>
                </a:solidFill>
                <a:latin typeface="Consolas" panose="020B0609020204030204" pitchFamily="49" charset="0"/>
                <a:cs typeface="Consolas" panose="020B0609020204030204" pitchFamily="49" charset="0"/>
              </a:rPr>
              <a:t>);</a:t>
            </a:r>
          </a:p>
          <a:p>
            <a:pPr marL="0" indent="0">
              <a:spcBef>
                <a:spcPts val="0"/>
              </a:spcBef>
              <a:buNone/>
            </a:pPr>
            <a:r>
              <a:rPr lang="en-US" sz="1800" dirty="0" smtClean="0">
                <a:solidFill>
                  <a:schemeClr val="tx1"/>
                </a:solidFill>
                <a:latin typeface="Consolas" panose="020B0609020204030204" pitchFamily="49" charset="0"/>
                <a:cs typeface="Consolas" panose="020B0609020204030204" pitchFamily="49" charset="0"/>
              </a:rPr>
              <a:t>    </a:t>
            </a:r>
            <a:r>
              <a:rPr lang="en-US" sz="1800" dirty="0" err="1" smtClean="0">
                <a:solidFill>
                  <a:schemeClr val="tx1"/>
                </a:solidFill>
                <a:latin typeface="Consolas" panose="020B0609020204030204" pitchFamily="49" charset="0"/>
                <a:cs typeface="Consolas" panose="020B0609020204030204" pitchFamily="49" charset="0"/>
              </a:rPr>
              <a:t>add_force</a:t>
            </a:r>
            <a:r>
              <a:rPr lang="en-US" sz="1800" dirty="0">
                <a:solidFill>
                  <a:schemeClr val="tx1"/>
                </a:solidFill>
                <a:latin typeface="Consolas" panose="020B0609020204030204" pitchFamily="49" charset="0"/>
                <a:cs typeface="Consolas" panose="020B0609020204030204" pitchFamily="49" charset="0"/>
              </a:rPr>
              <a:t>(&amp;</a:t>
            </a:r>
            <a:r>
              <a:rPr lang="en-US" sz="1800" dirty="0" smtClean="0">
                <a:solidFill>
                  <a:schemeClr val="tx1"/>
                </a:solidFill>
                <a:latin typeface="Consolas" panose="020B0609020204030204" pitchFamily="49" charset="0"/>
                <a:cs typeface="Consolas" panose="020B0609020204030204" pitchFamily="49" charset="0"/>
              </a:rPr>
              <a:t>bodies[j], -</a:t>
            </a:r>
            <a:r>
              <a:rPr lang="en-US" sz="1800" dirty="0" err="1" smtClean="0">
                <a:solidFill>
                  <a:schemeClr val="tx1"/>
                </a:solidFill>
                <a:latin typeface="Consolas" panose="020B0609020204030204" pitchFamily="49" charset="0"/>
                <a:cs typeface="Consolas" panose="020B0609020204030204" pitchFamily="49" charset="0"/>
              </a:rPr>
              <a:t>fx</a:t>
            </a:r>
            <a:r>
              <a:rPr lang="en-US" sz="1800" dirty="0">
                <a:solidFill>
                  <a:schemeClr val="tx1"/>
                </a:solidFill>
                <a:latin typeface="Consolas" panose="020B0609020204030204" pitchFamily="49" charset="0"/>
                <a:cs typeface="Consolas" panose="020B0609020204030204" pitchFamily="49" charset="0"/>
              </a:rPr>
              <a:t>, </a:t>
            </a:r>
            <a:r>
              <a:rPr lang="en-US" sz="1800" dirty="0" smtClean="0">
                <a:solidFill>
                  <a:schemeClr val="tx1"/>
                </a:solidFill>
                <a:latin typeface="Consolas" panose="020B0609020204030204" pitchFamily="49" charset="0"/>
                <a:cs typeface="Consolas" panose="020B0609020204030204" pitchFamily="49" charset="0"/>
              </a:rPr>
              <a:t>-</a:t>
            </a:r>
            <a:r>
              <a:rPr lang="en-US" sz="1800" dirty="0" err="1" smtClean="0">
                <a:solidFill>
                  <a:schemeClr val="tx1"/>
                </a:solidFill>
                <a:latin typeface="Consolas" panose="020B0609020204030204" pitchFamily="49" charset="0"/>
                <a:cs typeface="Consolas" panose="020B0609020204030204" pitchFamily="49" charset="0"/>
              </a:rPr>
              <a:t>fy</a:t>
            </a:r>
            <a:r>
              <a:rPr lang="en-US" sz="1800" dirty="0" smtClean="0">
                <a:solidFill>
                  <a:schemeClr val="tx1"/>
                </a:solidFill>
                <a:latin typeface="Consolas" panose="020B0609020204030204" pitchFamily="49" charset="0"/>
                <a:cs typeface="Consolas" panose="020B0609020204030204" pitchFamily="49" charset="0"/>
              </a:rPr>
              <a:t>);</a:t>
            </a:r>
          </a:p>
          <a:p>
            <a:pPr marL="0" indent="0">
              <a:spcBef>
                <a:spcPts val="0"/>
              </a:spcBef>
              <a:buNone/>
            </a:pPr>
            <a:r>
              <a:rPr lang="en-US" sz="1800" dirty="0">
                <a:solidFill>
                  <a:schemeClr val="tx1"/>
                </a:solidFill>
                <a:latin typeface="Consolas" panose="020B0609020204030204" pitchFamily="49" charset="0"/>
                <a:cs typeface="Consolas" panose="020B0609020204030204" pitchFamily="49" charset="0"/>
              </a:rPr>
              <a:t>}</a:t>
            </a:r>
            <a:endParaRPr lang="en-US" sz="1800" dirty="0" smtClean="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744126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“solution”: hashed mutexes</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32</a:t>
            </a:fld>
            <a:endParaRPr lang="en-US" dirty="0"/>
          </a:p>
        </p:txBody>
      </p:sp>
      <p:sp>
        <p:nvSpPr>
          <p:cNvPr id="5" name="Content Placeholder 2"/>
          <p:cNvSpPr txBox="1">
            <a:spLocks/>
          </p:cNvSpPr>
          <p:nvPr/>
        </p:nvSpPr>
        <p:spPr>
          <a:xfrm>
            <a:off x="2589212" y="1676400"/>
            <a:ext cx="6705600" cy="2366565"/>
          </a:xfrm>
          <a:prstGeom prst="rect">
            <a:avLst/>
          </a:prstGeom>
          <a:blipFill>
            <a:blip r:embed="rId3"/>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800" dirty="0">
                <a:latin typeface="Consolas" panose="020B0609020204030204" pitchFamily="49" charset="0"/>
                <a:cs typeface="Consolas" panose="020B0609020204030204" pitchFamily="49" charset="0"/>
              </a:rPr>
              <a:t>struct Body {</a:t>
            </a:r>
          </a:p>
          <a:p>
            <a:pPr marL="0" indent="0">
              <a:spcBef>
                <a:spcPts val="0"/>
              </a:spcBef>
              <a:buNone/>
            </a:pPr>
            <a:r>
              <a:rPr lang="en-US" sz="1800" dirty="0" smtClean="0">
                <a:latin typeface="Consolas" panose="020B0609020204030204" pitchFamily="49" charset="0"/>
                <a:cs typeface="Consolas" panose="020B0609020204030204" pitchFamily="49" charset="0"/>
              </a:rPr>
              <a:t>    …</a:t>
            </a:r>
          </a:p>
          <a:p>
            <a:pPr marL="0" indent="0">
              <a:spcBef>
                <a:spcPts val="0"/>
              </a:spcBef>
              <a:buNone/>
            </a:pPr>
            <a:r>
              <a:rPr lang="en-US" sz="1800" dirty="0" smtClean="0">
                <a:latin typeface="Consolas" panose="020B0609020204030204" pitchFamily="49" charset="0"/>
                <a:cs typeface="Consolas" panose="020B0609020204030204" pitchFamily="49" charset="0"/>
              </a:rPr>
              <a:t>    </a:t>
            </a:r>
            <a:r>
              <a:rPr lang="en-US" sz="1800" dirty="0" smtClean="0">
                <a:solidFill>
                  <a:srgbClr val="FF0000"/>
                </a:solidFill>
                <a:latin typeface="Consolas" panose="020B0609020204030204" pitchFamily="49" charset="0"/>
                <a:cs typeface="Consolas" panose="020B0609020204030204" pitchFamily="49" charset="0"/>
              </a:rPr>
              <a:t>static </a:t>
            </a:r>
            <a:r>
              <a:rPr lang="en-US" sz="1800" dirty="0" err="1" smtClean="0">
                <a:solidFill>
                  <a:srgbClr val="FF0000"/>
                </a:solidFill>
                <a:latin typeface="Consolas" panose="020B0609020204030204" pitchFamily="49" charset="0"/>
                <a:cs typeface="Consolas" panose="020B0609020204030204" pitchFamily="49" charset="0"/>
              </a:rPr>
              <a:t>std</a:t>
            </a:r>
            <a:r>
              <a:rPr lang="en-US" sz="1800" dirty="0">
                <a:solidFill>
                  <a:srgbClr val="FF0000"/>
                </a:solidFill>
                <a:latin typeface="Consolas" panose="020B0609020204030204" pitchFamily="49" charset="0"/>
                <a:cs typeface="Consolas" panose="020B0609020204030204" pitchFamily="49" charset="0"/>
              </a:rPr>
              <a:t>::mutex </a:t>
            </a:r>
            <a:r>
              <a:rPr lang="en-US" sz="1800" dirty="0" err="1" smtClean="0">
                <a:solidFill>
                  <a:srgbClr val="FF0000"/>
                </a:solidFill>
                <a:latin typeface="Consolas" panose="020B0609020204030204" pitchFamily="49" charset="0"/>
                <a:cs typeface="Consolas" panose="020B0609020204030204" pitchFamily="49" charset="0"/>
              </a:rPr>
              <a:t>mutex_array</a:t>
            </a:r>
            <a:r>
              <a:rPr lang="en-US" sz="1800" dirty="0" smtClean="0">
                <a:solidFill>
                  <a:srgbClr val="FF0000"/>
                </a:solidFill>
                <a:latin typeface="Consolas" panose="020B0609020204030204" pitchFamily="49" charset="0"/>
                <a:cs typeface="Consolas" panose="020B0609020204030204" pitchFamily="49" charset="0"/>
              </a:rPr>
              <a:t>[64];</a:t>
            </a:r>
            <a:endParaRPr lang="en-US" sz="1800" b="1" dirty="0" smtClean="0">
              <a:solidFill>
                <a:srgbClr val="FF0000"/>
              </a:solidFill>
              <a:latin typeface="Consolas" panose="020B0609020204030204" pitchFamily="49" charset="0"/>
              <a:cs typeface="Consolas" panose="020B0609020204030204" pitchFamily="49" charset="0"/>
            </a:endParaRPr>
          </a:p>
          <a:p>
            <a:pPr marL="0" indent="0">
              <a:spcBef>
                <a:spcPts val="0"/>
              </a:spcBef>
              <a:buNone/>
            </a:pPr>
            <a:r>
              <a:rPr lang="en-US" sz="1800" dirty="0">
                <a:solidFill>
                  <a:srgbClr val="FF0000"/>
                </a:solidFill>
                <a:latin typeface="Consolas" panose="020B0609020204030204" pitchFamily="49" charset="0"/>
                <a:cs typeface="Consolas" panose="020B0609020204030204" pitchFamily="49" charset="0"/>
              </a:rPr>
              <a:t> </a:t>
            </a:r>
            <a:r>
              <a:rPr lang="en-US" sz="1800" dirty="0" smtClean="0">
                <a:solidFill>
                  <a:srgbClr val="FF0000"/>
                </a:solidFill>
                <a:latin typeface="Consolas" panose="020B0609020204030204" pitchFamily="49" charset="0"/>
                <a:cs typeface="Consolas" panose="020B0609020204030204" pitchFamily="49" charset="0"/>
              </a:rPr>
              <a:t>   </a:t>
            </a:r>
            <a:r>
              <a:rPr lang="en-US" sz="1800" dirty="0" err="1" smtClean="0">
                <a:solidFill>
                  <a:srgbClr val="FF0000"/>
                </a:solidFill>
                <a:latin typeface="Consolas" panose="020B0609020204030204" pitchFamily="49" charset="0"/>
                <a:cs typeface="Consolas" panose="020B0609020204030204" pitchFamily="49" charset="0"/>
              </a:rPr>
              <a:t>std</a:t>
            </a:r>
            <a:r>
              <a:rPr lang="en-US" sz="1800" dirty="0" smtClean="0">
                <a:solidFill>
                  <a:srgbClr val="FF0000"/>
                </a:solidFill>
                <a:latin typeface="Consolas" panose="020B0609020204030204" pitchFamily="49" charset="0"/>
                <a:cs typeface="Consolas" panose="020B0609020204030204" pitchFamily="49" charset="0"/>
              </a:rPr>
              <a:t>::mutex&amp; mutex() {</a:t>
            </a:r>
          </a:p>
          <a:p>
            <a:pPr marL="0" indent="0">
              <a:spcBef>
                <a:spcPts val="0"/>
              </a:spcBef>
              <a:buNone/>
            </a:pPr>
            <a:r>
              <a:rPr lang="en-US" sz="1800" dirty="0">
                <a:solidFill>
                  <a:srgbClr val="FF0000"/>
                </a:solidFill>
                <a:latin typeface="Consolas" panose="020B0609020204030204" pitchFamily="49" charset="0"/>
                <a:cs typeface="Consolas" panose="020B0609020204030204" pitchFamily="49" charset="0"/>
              </a:rPr>
              <a:t> </a:t>
            </a:r>
            <a:r>
              <a:rPr lang="en-US" sz="1800" dirty="0" smtClean="0">
                <a:solidFill>
                  <a:srgbClr val="FF0000"/>
                </a:solidFill>
                <a:latin typeface="Consolas" panose="020B0609020204030204" pitchFamily="49" charset="0"/>
                <a:cs typeface="Consolas" panose="020B0609020204030204" pitchFamily="49" charset="0"/>
              </a:rPr>
              <a:t>       size_t hash = size_t(this) / sizeof(Body);</a:t>
            </a:r>
          </a:p>
          <a:p>
            <a:pPr marL="0" indent="0">
              <a:spcBef>
                <a:spcPts val="0"/>
              </a:spcBef>
              <a:buNone/>
            </a:pPr>
            <a:r>
              <a:rPr lang="en-US" sz="1800" dirty="0">
                <a:solidFill>
                  <a:srgbClr val="FF0000"/>
                </a:solidFill>
                <a:latin typeface="Consolas" panose="020B0609020204030204" pitchFamily="49" charset="0"/>
                <a:cs typeface="Consolas" panose="020B0609020204030204" pitchFamily="49" charset="0"/>
              </a:rPr>
              <a:t> </a:t>
            </a:r>
            <a:r>
              <a:rPr lang="en-US" sz="1800" dirty="0" smtClean="0">
                <a:solidFill>
                  <a:srgbClr val="FF0000"/>
                </a:solidFill>
                <a:latin typeface="Consolas" panose="020B0609020204030204" pitchFamily="49" charset="0"/>
                <a:cs typeface="Consolas" panose="020B0609020204030204" pitchFamily="49" charset="0"/>
              </a:rPr>
              <a:t>       return </a:t>
            </a:r>
            <a:r>
              <a:rPr lang="en-US" sz="1800" dirty="0" err="1" smtClean="0">
                <a:solidFill>
                  <a:srgbClr val="FF0000"/>
                </a:solidFill>
                <a:latin typeface="Consolas" panose="020B0609020204030204" pitchFamily="49" charset="0"/>
                <a:cs typeface="Consolas" panose="020B0609020204030204" pitchFamily="49" charset="0"/>
              </a:rPr>
              <a:t>mutex_array</a:t>
            </a:r>
            <a:r>
              <a:rPr lang="en-US" sz="1800" dirty="0" smtClean="0">
                <a:solidFill>
                  <a:srgbClr val="FF0000"/>
                </a:solidFill>
                <a:latin typeface="Consolas" panose="020B0609020204030204" pitchFamily="49" charset="0"/>
                <a:cs typeface="Consolas" panose="020B0609020204030204" pitchFamily="49" charset="0"/>
              </a:rPr>
              <a:t>[hash % 64];</a:t>
            </a:r>
          </a:p>
          <a:p>
            <a:pPr marL="0" indent="0">
              <a:spcBef>
                <a:spcPts val="0"/>
              </a:spcBef>
              <a:buNone/>
            </a:pPr>
            <a:r>
              <a:rPr lang="en-US" sz="1800" dirty="0">
                <a:solidFill>
                  <a:srgbClr val="FF0000"/>
                </a:solidFill>
                <a:latin typeface="Consolas" panose="020B0609020204030204" pitchFamily="49" charset="0"/>
                <a:cs typeface="Consolas" panose="020B0609020204030204" pitchFamily="49" charset="0"/>
              </a:rPr>
              <a:t> </a:t>
            </a:r>
            <a:r>
              <a:rPr lang="en-US" sz="1800" dirty="0" smtClean="0">
                <a:solidFill>
                  <a:srgbClr val="FF0000"/>
                </a:solidFill>
                <a:latin typeface="Consolas" panose="020B0609020204030204" pitchFamily="49" charset="0"/>
                <a:cs typeface="Consolas" panose="020B0609020204030204" pitchFamily="49" charset="0"/>
              </a:rPr>
              <a:t>   }</a:t>
            </a:r>
          </a:p>
          <a:p>
            <a:pPr marL="0" indent="0">
              <a:spcBef>
                <a:spcPts val="0"/>
              </a:spcBef>
              <a:buNone/>
            </a:pP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
        <p:nvSpPr>
          <p:cNvPr id="6" name="Content Placeholder 2"/>
          <p:cNvSpPr txBox="1">
            <a:spLocks/>
          </p:cNvSpPr>
          <p:nvPr/>
        </p:nvSpPr>
        <p:spPr>
          <a:xfrm>
            <a:off x="3810000" y="3648871"/>
            <a:ext cx="6858000" cy="2362200"/>
          </a:xfrm>
          <a:prstGeom prst="rect">
            <a:avLst/>
          </a:prstGeom>
          <a:blipFill>
            <a:blip r:embed="rId3"/>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800" dirty="0" smtClean="0">
                <a:solidFill>
                  <a:schemeClr val="tx1"/>
                </a:solidFill>
                <a:latin typeface="Consolas" panose="020B0609020204030204" pitchFamily="49" charset="0"/>
                <a:cs typeface="Consolas" panose="020B0609020204030204" pitchFamily="49" charset="0"/>
              </a:rPr>
              <a:t>{</a:t>
            </a:r>
          </a:p>
          <a:p>
            <a:pPr marL="0" indent="0">
              <a:spcBef>
                <a:spcPts val="0"/>
              </a:spcBef>
              <a:buNone/>
            </a:pPr>
            <a:r>
              <a:rPr lang="en-US" sz="1800" dirty="0">
                <a:solidFill>
                  <a:schemeClr val="tx1"/>
                </a:solidFill>
                <a:latin typeface="Consolas" panose="020B0609020204030204" pitchFamily="49" charset="0"/>
                <a:cs typeface="Consolas" panose="020B0609020204030204" pitchFamily="49" charset="0"/>
              </a:rPr>
              <a:t> </a:t>
            </a:r>
            <a:r>
              <a:rPr lang="en-US" sz="1800" dirty="0" smtClean="0">
                <a:solidFill>
                  <a:schemeClr val="tx1"/>
                </a:solidFill>
                <a:latin typeface="Consolas" panose="020B0609020204030204" pitchFamily="49" charset="0"/>
                <a:cs typeface="Consolas" panose="020B0609020204030204" pitchFamily="49" charset="0"/>
              </a:rPr>
              <a:t>   </a:t>
            </a:r>
            <a:r>
              <a:rPr lang="en-US" sz="1800" dirty="0" err="1" smtClean="0">
                <a:solidFill>
                  <a:schemeClr val="tx1"/>
                </a:solidFill>
                <a:latin typeface="Consolas" panose="020B0609020204030204" pitchFamily="49" charset="0"/>
                <a:cs typeface="Consolas" panose="020B0609020204030204" pitchFamily="49" charset="0"/>
              </a:rPr>
              <a:t>std</a:t>
            </a:r>
            <a:r>
              <a:rPr lang="en-US" sz="1800" dirty="0" smtClean="0">
                <a:solidFill>
                  <a:schemeClr val="tx1"/>
                </a:solidFill>
                <a:latin typeface="Consolas" panose="020B0609020204030204" pitchFamily="49" charset="0"/>
                <a:cs typeface="Consolas" panose="020B0609020204030204" pitchFamily="49" charset="0"/>
              </a:rPr>
              <a:t>::</a:t>
            </a:r>
            <a:r>
              <a:rPr lang="en-US" sz="1800" dirty="0" err="1" smtClean="0">
                <a:solidFill>
                  <a:schemeClr val="tx1"/>
                </a:solidFill>
                <a:latin typeface="Consolas" panose="020B0609020204030204" pitchFamily="49" charset="0"/>
                <a:cs typeface="Consolas" panose="020B0609020204030204" pitchFamily="49" charset="0"/>
              </a:rPr>
              <a:t>lock_guard</a:t>
            </a:r>
            <a:r>
              <a:rPr lang="en-US" sz="1800" dirty="0" smtClean="0">
                <a:solidFill>
                  <a:schemeClr val="tx1"/>
                </a:solidFill>
                <a:latin typeface="Consolas" panose="020B0609020204030204" pitchFamily="49" charset="0"/>
                <a:cs typeface="Consolas" panose="020B0609020204030204" pitchFamily="49" charset="0"/>
              </a:rPr>
              <a:t>&lt;</a:t>
            </a:r>
            <a:r>
              <a:rPr lang="en-US" sz="1800" dirty="0" err="1" smtClean="0">
                <a:solidFill>
                  <a:schemeClr val="tx1"/>
                </a:solidFill>
                <a:latin typeface="Consolas" panose="020B0609020204030204" pitchFamily="49" charset="0"/>
                <a:cs typeface="Consolas" panose="020B0609020204030204" pitchFamily="49" charset="0"/>
              </a:rPr>
              <a:t>std</a:t>
            </a:r>
            <a:r>
              <a:rPr lang="en-US" sz="1800" dirty="0" smtClean="0">
                <a:solidFill>
                  <a:schemeClr val="tx1"/>
                </a:solidFill>
                <a:latin typeface="Consolas" panose="020B0609020204030204" pitchFamily="49" charset="0"/>
                <a:cs typeface="Consolas" panose="020B0609020204030204" pitchFamily="49" charset="0"/>
              </a:rPr>
              <a:t>::mutex&gt; g(bodies[i].mutex());</a:t>
            </a:r>
          </a:p>
          <a:p>
            <a:pPr marL="0" indent="0">
              <a:spcBef>
                <a:spcPts val="0"/>
              </a:spcBef>
              <a:buNone/>
            </a:pPr>
            <a:r>
              <a:rPr lang="en-US" sz="1800" dirty="0">
                <a:solidFill>
                  <a:schemeClr val="tx1"/>
                </a:solidFill>
                <a:latin typeface="Consolas" panose="020B0609020204030204" pitchFamily="49" charset="0"/>
                <a:cs typeface="Consolas" panose="020B0609020204030204" pitchFamily="49" charset="0"/>
              </a:rPr>
              <a:t> </a:t>
            </a:r>
            <a:r>
              <a:rPr lang="en-US" sz="1800" dirty="0" smtClean="0">
                <a:solidFill>
                  <a:schemeClr val="tx1"/>
                </a:solidFill>
                <a:latin typeface="Consolas" panose="020B0609020204030204" pitchFamily="49" charset="0"/>
                <a:cs typeface="Consolas" panose="020B0609020204030204" pitchFamily="49" charset="0"/>
              </a:rPr>
              <a:t>   </a:t>
            </a:r>
            <a:r>
              <a:rPr lang="en-US" sz="1800" dirty="0" err="1" smtClean="0">
                <a:solidFill>
                  <a:schemeClr val="tx1"/>
                </a:solidFill>
                <a:latin typeface="Consolas" panose="020B0609020204030204" pitchFamily="49" charset="0"/>
                <a:cs typeface="Consolas" panose="020B0609020204030204" pitchFamily="49" charset="0"/>
              </a:rPr>
              <a:t>add_force</a:t>
            </a:r>
            <a:r>
              <a:rPr lang="en-US" sz="1800" dirty="0">
                <a:solidFill>
                  <a:schemeClr val="tx1"/>
                </a:solidFill>
                <a:latin typeface="Consolas" panose="020B0609020204030204" pitchFamily="49" charset="0"/>
                <a:cs typeface="Consolas" panose="020B0609020204030204" pitchFamily="49" charset="0"/>
              </a:rPr>
              <a:t>(&amp;bodies[i], </a:t>
            </a:r>
            <a:r>
              <a:rPr lang="en-US" sz="1800" dirty="0" err="1">
                <a:solidFill>
                  <a:schemeClr val="tx1"/>
                </a:solidFill>
                <a:latin typeface="Consolas" panose="020B0609020204030204" pitchFamily="49" charset="0"/>
                <a:cs typeface="Consolas" panose="020B0609020204030204" pitchFamily="49" charset="0"/>
              </a:rPr>
              <a:t>fx</a:t>
            </a:r>
            <a:r>
              <a:rPr lang="en-US" sz="1800" dirty="0">
                <a:solidFill>
                  <a:schemeClr val="tx1"/>
                </a:solidFill>
                <a:latin typeface="Consolas" panose="020B0609020204030204" pitchFamily="49" charset="0"/>
                <a:cs typeface="Consolas" panose="020B0609020204030204" pitchFamily="49" charset="0"/>
              </a:rPr>
              <a:t>, </a:t>
            </a:r>
            <a:r>
              <a:rPr lang="en-US" sz="1800" dirty="0" err="1">
                <a:solidFill>
                  <a:schemeClr val="tx1"/>
                </a:solidFill>
                <a:latin typeface="Consolas" panose="020B0609020204030204" pitchFamily="49" charset="0"/>
                <a:cs typeface="Consolas" panose="020B0609020204030204" pitchFamily="49" charset="0"/>
              </a:rPr>
              <a:t>fy</a:t>
            </a:r>
            <a:r>
              <a:rPr lang="en-US" sz="1800" dirty="0" smtClean="0">
                <a:solidFill>
                  <a:schemeClr val="tx1"/>
                </a:solidFill>
                <a:latin typeface="Consolas" panose="020B0609020204030204" pitchFamily="49" charset="0"/>
                <a:cs typeface="Consolas" panose="020B0609020204030204" pitchFamily="49" charset="0"/>
              </a:rPr>
              <a:t>);</a:t>
            </a:r>
          </a:p>
          <a:p>
            <a:pPr marL="0" indent="0">
              <a:spcBef>
                <a:spcPts val="0"/>
              </a:spcBef>
              <a:buNone/>
            </a:pPr>
            <a:r>
              <a:rPr lang="en-US" sz="1800" dirty="0" smtClean="0">
                <a:solidFill>
                  <a:schemeClr val="tx1"/>
                </a:solidFill>
                <a:latin typeface="Consolas" panose="020B0609020204030204" pitchFamily="49" charset="0"/>
                <a:cs typeface="Consolas" panose="020B0609020204030204" pitchFamily="49" charset="0"/>
              </a:rPr>
              <a:t>}</a:t>
            </a:r>
          </a:p>
          <a:p>
            <a:pPr marL="0" indent="0">
              <a:spcBef>
                <a:spcPts val="0"/>
              </a:spcBef>
              <a:buNone/>
            </a:pPr>
            <a:r>
              <a:rPr lang="en-US" sz="1800" dirty="0">
                <a:solidFill>
                  <a:schemeClr val="tx1"/>
                </a:solidFill>
                <a:latin typeface="Consolas" panose="020B0609020204030204" pitchFamily="49" charset="0"/>
                <a:cs typeface="Consolas" panose="020B0609020204030204" pitchFamily="49" charset="0"/>
              </a:rPr>
              <a:t>{</a:t>
            </a:r>
          </a:p>
          <a:p>
            <a:pPr marL="0" indent="0">
              <a:spcBef>
                <a:spcPts val="0"/>
              </a:spcBef>
              <a:buNone/>
            </a:pPr>
            <a:r>
              <a:rPr lang="en-US" sz="1800" dirty="0">
                <a:solidFill>
                  <a:schemeClr val="tx1"/>
                </a:solidFill>
                <a:latin typeface="Consolas" panose="020B0609020204030204" pitchFamily="49" charset="0"/>
                <a:cs typeface="Consolas" panose="020B0609020204030204" pitchFamily="49" charset="0"/>
              </a:rPr>
              <a:t> </a:t>
            </a:r>
            <a:r>
              <a:rPr lang="en-US" sz="1800" dirty="0" smtClean="0">
                <a:solidFill>
                  <a:schemeClr val="tx1"/>
                </a:solidFill>
                <a:latin typeface="Consolas" panose="020B0609020204030204" pitchFamily="49" charset="0"/>
                <a:cs typeface="Consolas" panose="020B0609020204030204" pitchFamily="49" charset="0"/>
              </a:rPr>
              <a:t>   </a:t>
            </a:r>
            <a:r>
              <a:rPr lang="en-US" sz="1800" dirty="0" err="1" smtClean="0">
                <a:solidFill>
                  <a:schemeClr val="tx1"/>
                </a:solidFill>
                <a:latin typeface="Consolas" panose="020B0609020204030204" pitchFamily="49" charset="0"/>
                <a:cs typeface="Consolas" panose="020B0609020204030204" pitchFamily="49" charset="0"/>
              </a:rPr>
              <a:t>std</a:t>
            </a:r>
            <a:r>
              <a:rPr lang="en-US" sz="1800" dirty="0">
                <a:solidFill>
                  <a:schemeClr val="tx1"/>
                </a:solidFill>
                <a:latin typeface="Consolas" panose="020B0609020204030204" pitchFamily="49" charset="0"/>
                <a:cs typeface="Consolas" panose="020B0609020204030204" pitchFamily="49" charset="0"/>
              </a:rPr>
              <a:t>::</a:t>
            </a:r>
            <a:r>
              <a:rPr lang="en-US" sz="1800" dirty="0" err="1" smtClean="0">
                <a:solidFill>
                  <a:schemeClr val="tx1"/>
                </a:solidFill>
                <a:latin typeface="Consolas" panose="020B0609020204030204" pitchFamily="49" charset="0"/>
                <a:cs typeface="Consolas" panose="020B0609020204030204" pitchFamily="49" charset="0"/>
              </a:rPr>
              <a:t>lock_guard</a:t>
            </a:r>
            <a:r>
              <a:rPr lang="en-US" sz="1800" dirty="0" smtClean="0">
                <a:solidFill>
                  <a:schemeClr val="tx1"/>
                </a:solidFill>
                <a:latin typeface="Consolas" panose="020B0609020204030204" pitchFamily="49" charset="0"/>
                <a:cs typeface="Consolas" panose="020B0609020204030204" pitchFamily="49" charset="0"/>
              </a:rPr>
              <a:t>&lt;</a:t>
            </a:r>
            <a:r>
              <a:rPr lang="en-US" sz="1800" dirty="0" err="1">
                <a:solidFill>
                  <a:schemeClr val="tx1"/>
                </a:solidFill>
                <a:latin typeface="Consolas" panose="020B0609020204030204" pitchFamily="49" charset="0"/>
                <a:cs typeface="Consolas" panose="020B0609020204030204" pitchFamily="49" charset="0"/>
              </a:rPr>
              <a:t>std</a:t>
            </a:r>
            <a:r>
              <a:rPr lang="en-US" sz="1800" dirty="0">
                <a:solidFill>
                  <a:schemeClr val="tx1"/>
                </a:solidFill>
                <a:latin typeface="Consolas" panose="020B0609020204030204" pitchFamily="49" charset="0"/>
                <a:cs typeface="Consolas" panose="020B0609020204030204" pitchFamily="49" charset="0"/>
              </a:rPr>
              <a:t>::mutex</a:t>
            </a:r>
            <a:r>
              <a:rPr lang="en-US" sz="1800" dirty="0" smtClean="0">
                <a:solidFill>
                  <a:schemeClr val="tx1"/>
                </a:solidFill>
                <a:latin typeface="Consolas" panose="020B0609020204030204" pitchFamily="49" charset="0"/>
                <a:cs typeface="Consolas" panose="020B0609020204030204" pitchFamily="49" charset="0"/>
              </a:rPr>
              <a:t>&gt; g(bodies[j].mutex());</a:t>
            </a:r>
          </a:p>
          <a:p>
            <a:pPr marL="0" indent="0">
              <a:spcBef>
                <a:spcPts val="0"/>
              </a:spcBef>
              <a:buNone/>
            </a:pPr>
            <a:r>
              <a:rPr lang="en-US" sz="1800" dirty="0" smtClean="0">
                <a:solidFill>
                  <a:schemeClr val="tx1"/>
                </a:solidFill>
                <a:latin typeface="Consolas" panose="020B0609020204030204" pitchFamily="49" charset="0"/>
                <a:cs typeface="Consolas" panose="020B0609020204030204" pitchFamily="49" charset="0"/>
              </a:rPr>
              <a:t>    </a:t>
            </a:r>
            <a:r>
              <a:rPr lang="en-US" sz="1800" dirty="0" err="1" smtClean="0">
                <a:solidFill>
                  <a:schemeClr val="tx1"/>
                </a:solidFill>
                <a:latin typeface="Consolas" panose="020B0609020204030204" pitchFamily="49" charset="0"/>
                <a:cs typeface="Consolas" panose="020B0609020204030204" pitchFamily="49" charset="0"/>
              </a:rPr>
              <a:t>add_force</a:t>
            </a:r>
            <a:r>
              <a:rPr lang="en-US" sz="1800" dirty="0">
                <a:solidFill>
                  <a:schemeClr val="tx1"/>
                </a:solidFill>
                <a:latin typeface="Consolas" panose="020B0609020204030204" pitchFamily="49" charset="0"/>
                <a:cs typeface="Consolas" panose="020B0609020204030204" pitchFamily="49" charset="0"/>
              </a:rPr>
              <a:t>(&amp;</a:t>
            </a:r>
            <a:r>
              <a:rPr lang="en-US" sz="1800" dirty="0" smtClean="0">
                <a:solidFill>
                  <a:schemeClr val="tx1"/>
                </a:solidFill>
                <a:latin typeface="Consolas" panose="020B0609020204030204" pitchFamily="49" charset="0"/>
                <a:cs typeface="Consolas" panose="020B0609020204030204" pitchFamily="49" charset="0"/>
              </a:rPr>
              <a:t>bodies[j], -</a:t>
            </a:r>
            <a:r>
              <a:rPr lang="en-US" sz="1800" dirty="0" err="1" smtClean="0">
                <a:solidFill>
                  <a:schemeClr val="tx1"/>
                </a:solidFill>
                <a:latin typeface="Consolas" panose="020B0609020204030204" pitchFamily="49" charset="0"/>
                <a:cs typeface="Consolas" panose="020B0609020204030204" pitchFamily="49" charset="0"/>
              </a:rPr>
              <a:t>fx</a:t>
            </a:r>
            <a:r>
              <a:rPr lang="en-US" sz="1800" dirty="0">
                <a:solidFill>
                  <a:schemeClr val="tx1"/>
                </a:solidFill>
                <a:latin typeface="Consolas" panose="020B0609020204030204" pitchFamily="49" charset="0"/>
                <a:cs typeface="Consolas" panose="020B0609020204030204" pitchFamily="49" charset="0"/>
              </a:rPr>
              <a:t>, </a:t>
            </a:r>
            <a:r>
              <a:rPr lang="en-US" sz="1800" dirty="0" smtClean="0">
                <a:solidFill>
                  <a:schemeClr val="tx1"/>
                </a:solidFill>
                <a:latin typeface="Consolas" panose="020B0609020204030204" pitchFamily="49" charset="0"/>
                <a:cs typeface="Consolas" panose="020B0609020204030204" pitchFamily="49" charset="0"/>
              </a:rPr>
              <a:t>-</a:t>
            </a:r>
            <a:r>
              <a:rPr lang="en-US" sz="1800" dirty="0" err="1" smtClean="0">
                <a:solidFill>
                  <a:schemeClr val="tx1"/>
                </a:solidFill>
                <a:latin typeface="Consolas" panose="020B0609020204030204" pitchFamily="49" charset="0"/>
                <a:cs typeface="Consolas" panose="020B0609020204030204" pitchFamily="49" charset="0"/>
              </a:rPr>
              <a:t>fy</a:t>
            </a:r>
            <a:r>
              <a:rPr lang="en-US" sz="1800" dirty="0" smtClean="0">
                <a:solidFill>
                  <a:schemeClr val="tx1"/>
                </a:solidFill>
                <a:latin typeface="Consolas" panose="020B0609020204030204" pitchFamily="49" charset="0"/>
                <a:cs typeface="Consolas" panose="020B0609020204030204" pitchFamily="49" charset="0"/>
              </a:rPr>
              <a:t>);</a:t>
            </a:r>
          </a:p>
          <a:p>
            <a:pPr marL="0" indent="0">
              <a:spcBef>
                <a:spcPts val="0"/>
              </a:spcBef>
              <a:buNone/>
            </a:pPr>
            <a:r>
              <a:rPr lang="en-US" sz="1800" dirty="0">
                <a:solidFill>
                  <a:schemeClr val="tx1"/>
                </a:solidFill>
                <a:latin typeface="Consolas" panose="020B0609020204030204" pitchFamily="49" charset="0"/>
                <a:cs typeface="Consolas" panose="020B0609020204030204" pitchFamily="49" charset="0"/>
              </a:rPr>
              <a:t>}</a:t>
            </a:r>
            <a:endParaRPr lang="en-US" sz="1800" dirty="0" smtClean="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539947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atomics?</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33</a:t>
            </a:fld>
            <a:endParaRPr lang="en-US" dirty="0"/>
          </a:p>
        </p:txBody>
      </p:sp>
      <p:sp>
        <p:nvSpPr>
          <p:cNvPr id="5" name="Content Placeholder 2"/>
          <p:cNvSpPr txBox="1">
            <a:spLocks/>
          </p:cNvSpPr>
          <p:nvPr/>
        </p:nvSpPr>
        <p:spPr>
          <a:xfrm>
            <a:off x="2589212" y="1524000"/>
            <a:ext cx="5640388" cy="1828800"/>
          </a:xfrm>
          <a:prstGeom prst="rect">
            <a:avLst/>
          </a:prstGeom>
          <a:blipFill>
            <a:blip r:embed="rId3"/>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800" dirty="0">
                <a:latin typeface="Consolas" panose="020B0609020204030204" pitchFamily="49" charset="0"/>
                <a:cs typeface="Consolas" panose="020B0609020204030204" pitchFamily="49" charset="0"/>
              </a:rPr>
              <a:t>struct Body {</a:t>
            </a:r>
          </a:p>
          <a:p>
            <a:pPr marL="0" indent="0">
              <a:spcBef>
                <a:spcPts val="0"/>
              </a:spcBef>
              <a:buNone/>
            </a:pPr>
            <a:r>
              <a:rPr lang="en-US" sz="1800" dirty="0" smtClean="0">
                <a:latin typeface="Consolas" panose="020B0609020204030204" pitchFamily="49" charset="0"/>
                <a:cs typeface="Consolas" panose="020B0609020204030204" pitchFamily="49" charset="0"/>
              </a:rPr>
              <a:t>    …</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std</a:t>
            </a:r>
            <a:r>
              <a:rPr lang="en-US" sz="1800" dirty="0" smtClean="0">
                <a:latin typeface="Consolas" panose="020B0609020204030204" pitchFamily="49" charset="0"/>
                <a:cs typeface="Consolas" panose="020B0609020204030204" pitchFamily="49" charset="0"/>
              </a:rPr>
              <a:t>::atomic&lt;double&gt; </a:t>
            </a:r>
            <a:r>
              <a:rPr lang="en-US" sz="1800" dirty="0" err="1">
                <a:latin typeface="Consolas" panose="020B0609020204030204" pitchFamily="49" charset="0"/>
                <a:cs typeface="Consolas" panose="020B0609020204030204" pitchFamily="49" charset="0"/>
              </a:rPr>
              <a:t>xf</a:t>
            </a:r>
            <a:r>
              <a:rPr lang="en-US" sz="1800" dirty="0">
                <a:latin typeface="Consolas" panose="020B0609020204030204" pitchFamily="49" charset="0"/>
                <a:cs typeface="Consolas" panose="020B0609020204030204" pitchFamily="49" charset="0"/>
              </a:rPr>
              <a:t>;      // x force</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std</a:t>
            </a:r>
            <a:r>
              <a:rPr lang="en-US" sz="1800" dirty="0" smtClean="0">
                <a:latin typeface="Consolas" panose="020B0609020204030204" pitchFamily="49" charset="0"/>
                <a:cs typeface="Consolas" panose="020B0609020204030204" pitchFamily="49" charset="0"/>
              </a:rPr>
              <a:t>::atomic&lt;double&gt; </a:t>
            </a:r>
            <a:r>
              <a:rPr lang="en-US" sz="1800" dirty="0" err="1">
                <a:latin typeface="Consolas" panose="020B0609020204030204" pitchFamily="49" charset="0"/>
                <a:cs typeface="Consolas" panose="020B0609020204030204" pitchFamily="49" charset="0"/>
              </a:rPr>
              <a:t>yf</a:t>
            </a:r>
            <a:r>
              <a:rPr lang="en-US" sz="1800" dirty="0">
                <a:latin typeface="Consolas" panose="020B0609020204030204" pitchFamily="49" charset="0"/>
                <a:cs typeface="Consolas" panose="020B0609020204030204" pitchFamily="49" charset="0"/>
              </a:rPr>
              <a:t>;      // y </a:t>
            </a:r>
            <a:r>
              <a:rPr lang="en-US" sz="1800" dirty="0" smtClean="0">
                <a:latin typeface="Consolas" panose="020B0609020204030204" pitchFamily="49" charset="0"/>
                <a:cs typeface="Consolas" panose="020B0609020204030204" pitchFamily="49" charset="0"/>
              </a:rPr>
              <a:t>force</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p>
          <a:p>
            <a:pPr marL="0" indent="0">
              <a:spcBef>
                <a:spcPts val="0"/>
              </a:spcBef>
              <a:buNone/>
            </a:pP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
        <p:nvSpPr>
          <p:cNvPr id="6" name="Content Placeholder 2"/>
          <p:cNvSpPr txBox="1">
            <a:spLocks/>
          </p:cNvSpPr>
          <p:nvPr/>
        </p:nvSpPr>
        <p:spPr>
          <a:xfrm>
            <a:off x="3352800" y="2886382"/>
            <a:ext cx="5877657" cy="1776793"/>
          </a:xfrm>
          <a:prstGeom prst="rect">
            <a:avLst/>
          </a:prstGeom>
          <a:blipFill>
            <a:blip r:embed="rId3"/>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800" dirty="0">
                <a:solidFill>
                  <a:srgbClr val="002060"/>
                </a:solidFill>
                <a:latin typeface="Consolas" panose="020B0609020204030204" pitchFamily="49" charset="0"/>
                <a:cs typeface="Consolas" panose="020B0609020204030204" pitchFamily="49" charset="0"/>
              </a:rPr>
              <a:t>// </a:t>
            </a:r>
            <a:r>
              <a:rPr lang="en-US" sz="1800" i="1" dirty="0">
                <a:solidFill>
                  <a:srgbClr val="002060"/>
                </a:solidFill>
                <a:latin typeface="Times New Roman" panose="02020603050405020304" pitchFamily="18" charset="0"/>
                <a:cs typeface="Times New Roman" panose="02020603050405020304" pitchFamily="18" charset="0"/>
              </a:rPr>
              <a:t>Add force, </a:t>
            </a:r>
            <a:r>
              <a:rPr lang="en-US" sz="1800" i="1" dirty="0">
                <a:solidFill>
                  <a:srgbClr val="002060"/>
                </a:solidFill>
                <a:latin typeface="Consolas" panose="020B0609020204030204" pitchFamily="49" charset="0"/>
                <a:cs typeface="Consolas" panose="020B0609020204030204" pitchFamily="49" charset="0"/>
              </a:rPr>
              <a:t>(</a:t>
            </a:r>
            <a:r>
              <a:rPr lang="en-US" sz="1800" i="1" dirty="0" err="1">
                <a:solidFill>
                  <a:srgbClr val="002060"/>
                </a:solidFill>
                <a:latin typeface="Consolas" panose="020B0609020204030204" pitchFamily="49" charset="0"/>
                <a:cs typeface="Consolas" panose="020B0609020204030204" pitchFamily="49" charset="0"/>
              </a:rPr>
              <a:t>fx,fy</a:t>
            </a:r>
            <a:r>
              <a:rPr lang="en-US" sz="1800" i="1" dirty="0">
                <a:solidFill>
                  <a:srgbClr val="002060"/>
                </a:solidFill>
                <a:latin typeface="Consolas" panose="020B0609020204030204" pitchFamily="49" charset="0"/>
                <a:cs typeface="Consolas" panose="020B0609020204030204" pitchFamily="49" charset="0"/>
              </a:rPr>
              <a:t>)</a:t>
            </a:r>
            <a:r>
              <a:rPr lang="en-US" sz="1800" i="1" dirty="0">
                <a:solidFill>
                  <a:srgbClr val="002060"/>
                </a:solidFill>
                <a:latin typeface="Times New Roman" panose="02020603050405020304" pitchFamily="18" charset="0"/>
                <a:cs typeface="Times New Roman" panose="02020603050405020304" pitchFamily="18" charset="0"/>
              </a:rPr>
              <a:t> to body </a:t>
            </a:r>
            <a:r>
              <a:rPr lang="en-US" sz="1800" i="1" dirty="0">
                <a:solidFill>
                  <a:srgbClr val="002060"/>
                </a:solidFill>
                <a:latin typeface="Consolas" panose="020B0609020204030204" pitchFamily="49" charset="0"/>
                <a:cs typeface="Consolas" panose="020B0609020204030204" pitchFamily="49" charset="0"/>
              </a:rPr>
              <a:t>b</a:t>
            </a:r>
          </a:p>
          <a:p>
            <a:pPr marL="0" indent="0">
              <a:spcBef>
                <a:spcPts val="0"/>
              </a:spcBef>
              <a:buNone/>
            </a:pPr>
            <a:r>
              <a:rPr lang="en-US" sz="1800" dirty="0">
                <a:latin typeface="Consolas" panose="020B0609020204030204" pitchFamily="49" charset="0"/>
                <a:cs typeface="Consolas" panose="020B0609020204030204" pitchFamily="49" charset="0"/>
              </a:rPr>
              <a:t>void </a:t>
            </a:r>
            <a:r>
              <a:rPr lang="en-US" sz="1800" dirty="0" err="1">
                <a:latin typeface="Consolas" panose="020B0609020204030204" pitchFamily="49" charset="0"/>
                <a:cs typeface="Consolas" panose="020B0609020204030204" pitchFamily="49" charset="0"/>
              </a:rPr>
              <a:t>add_force</a:t>
            </a:r>
            <a:r>
              <a:rPr lang="en-US" sz="1800" dirty="0">
                <a:latin typeface="Consolas" panose="020B0609020204030204" pitchFamily="49" charset="0"/>
                <a:cs typeface="Consolas" panose="020B0609020204030204" pitchFamily="49" charset="0"/>
              </a:rPr>
              <a:t>(Body* b, double </a:t>
            </a:r>
            <a:r>
              <a:rPr lang="en-US" sz="1800" dirty="0" err="1">
                <a:latin typeface="Consolas" panose="020B0609020204030204" pitchFamily="49" charset="0"/>
                <a:cs typeface="Consolas" panose="020B0609020204030204" pitchFamily="49" charset="0"/>
              </a:rPr>
              <a:t>fx</a:t>
            </a:r>
            <a:r>
              <a:rPr lang="en-US" sz="1800" dirty="0">
                <a:latin typeface="Consolas" panose="020B0609020204030204" pitchFamily="49" charset="0"/>
                <a:cs typeface="Consolas" panose="020B0609020204030204" pitchFamily="49" charset="0"/>
              </a:rPr>
              <a:t>, double </a:t>
            </a:r>
            <a:r>
              <a:rPr lang="en-US" sz="1800" dirty="0" err="1">
                <a:latin typeface="Consolas" panose="020B0609020204030204" pitchFamily="49" charset="0"/>
                <a:cs typeface="Consolas" panose="020B0609020204030204" pitchFamily="49" charset="0"/>
              </a:rPr>
              <a:t>fy</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b-&gt;</a:t>
            </a:r>
            <a:r>
              <a:rPr lang="en-US" sz="1800" dirty="0" err="1">
                <a:latin typeface="Consolas" panose="020B0609020204030204" pitchFamily="49" charset="0"/>
                <a:cs typeface="Consolas" panose="020B0609020204030204" pitchFamily="49" charset="0"/>
              </a:rPr>
              <a:t>xf</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fx</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b-&gt;</a:t>
            </a:r>
            <a:r>
              <a:rPr lang="en-US" sz="1800" dirty="0" err="1">
                <a:latin typeface="Consolas" panose="020B0609020204030204" pitchFamily="49" charset="0"/>
                <a:cs typeface="Consolas" panose="020B0609020204030204" pitchFamily="49" charset="0"/>
              </a:rPr>
              <a:t>yf</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fy</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
        <p:nvSpPr>
          <p:cNvPr id="7" name="TextBox 6"/>
          <p:cNvSpPr txBox="1"/>
          <p:nvPr/>
        </p:nvSpPr>
        <p:spPr>
          <a:xfrm>
            <a:off x="4587385" y="3468875"/>
            <a:ext cx="914400" cy="1015663"/>
          </a:xfrm>
          <a:prstGeom prst="rect">
            <a:avLst/>
          </a:prstGeom>
          <a:noFill/>
        </p:spPr>
        <p:txBody>
          <a:bodyPr wrap="square" rtlCol="0">
            <a:spAutoFit/>
          </a:bodyPr>
          <a:lstStyle/>
          <a:p>
            <a:pPr algn="ctr"/>
            <a:r>
              <a:rPr lang="en-US" sz="6000" dirty="0" smtClean="0">
                <a:solidFill>
                  <a:srgbClr val="FF0000"/>
                </a:solidFill>
              </a:rPr>
              <a:t>x</a:t>
            </a:r>
            <a:endParaRPr lang="en-US" sz="6000" dirty="0">
              <a:solidFill>
                <a:srgbClr val="FF0000"/>
              </a:solidFill>
            </a:endParaRPr>
          </a:p>
        </p:txBody>
      </p:sp>
      <p:sp>
        <p:nvSpPr>
          <p:cNvPr id="8" name="Rounded Rectangular Callout 7"/>
          <p:cNvSpPr/>
          <p:nvPr/>
        </p:nvSpPr>
        <p:spPr>
          <a:xfrm>
            <a:off x="6326188" y="3722885"/>
            <a:ext cx="2438400" cy="609600"/>
          </a:xfrm>
          <a:prstGeom prst="wedgeRoundRectCallout">
            <a:avLst>
              <a:gd name="adj1" fmla="val -81870"/>
              <a:gd name="adj2" fmla="val 18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atomic increment for floats</a:t>
            </a:r>
            <a:endParaRPr lang="en-US" dirty="0"/>
          </a:p>
        </p:txBody>
      </p:sp>
      <p:sp>
        <p:nvSpPr>
          <p:cNvPr id="9" name="Content Placeholder 2"/>
          <p:cNvSpPr txBox="1">
            <a:spLocks/>
          </p:cNvSpPr>
          <p:nvPr/>
        </p:nvSpPr>
        <p:spPr>
          <a:xfrm>
            <a:off x="4038600" y="4474405"/>
            <a:ext cx="7391400" cy="2042425"/>
          </a:xfrm>
          <a:prstGeom prst="rect">
            <a:avLst/>
          </a:prstGeom>
          <a:blipFill>
            <a:blip r:embed="rId3"/>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800" dirty="0">
                <a:solidFill>
                  <a:srgbClr val="002060"/>
                </a:solidFill>
                <a:latin typeface="Consolas" panose="020B0609020204030204" pitchFamily="49" charset="0"/>
                <a:cs typeface="Consolas" panose="020B0609020204030204" pitchFamily="49" charset="0"/>
              </a:rPr>
              <a:t>// </a:t>
            </a:r>
            <a:r>
              <a:rPr lang="en-US" sz="1800" i="1" dirty="0">
                <a:solidFill>
                  <a:srgbClr val="002060"/>
                </a:solidFill>
                <a:latin typeface="Times New Roman" panose="02020603050405020304" pitchFamily="18" charset="0"/>
                <a:cs typeface="Times New Roman" panose="02020603050405020304" pitchFamily="18" charset="0"/>
              </a:rPr>
              <a:t>Add force, </a:t>
            </a:r>
            <a:r>
              <a:rPr lang="en-US" sz="1800" i="1" dirty="0">
                <a:solidFill>
                  <a:srgbClr val="002060"/>
                </a:solidFill>
                <a:latin typeface="Consolas" panose="020B0609020204030204" pitchFamily="49" charset="0"/>
                <a:cs typeface="Consolas" panose="020B0609020204030204" pitchFamily="49" charset="0"/>
              </a:rPr>
              <a:t>(</a:t>
            </a:r>
            <a:r>
              <a:rPr lang="en-US" sz="1800" i="1" dirty="0" err="1">
                <a:solidFill>
                  <a:srgbClr val="002060"/>
                </a:solidFill>
                <a:latin typeface="Consolas" panose="020B0609020204030204" pitchFamily="49" charset="0"/>
                <a:cs typeface="Consolas" panose="020B0609020204030204" pitchFamily="49" charset="0"/>
              </a:rPr>
              <a:t>fx,fy</a:t>
            </a:r>
            <a:r>
              <a:rPr lang="en-US" sz="1800" i="1" dirty="0">
                <a:solidFill>
                  <a:srgbClr val="002060"/>
                </a:solidFill>
                <a:latin typeface="Consolas" panose="020B0609020204030204" pitchFamily="49" charset="0"/>
                <a:cs typeface="Consolas" panose="020B0609020204030204" pitchFamily="49" charset="0"/>
              </a:rPr>
              <a:t>)</a:t>
            </a:r>
            <a:r>
              <a:rPr lang="en-US" sz="1800" i="1" dirty="0">
                <a:solidFill>
                  <a:srgbClr val="002060"/>
                </a:solidFill>
                <a:latin typeface="Times New Roman" panose="02020603050405020304" pitchFamily="18" charset="0"/>
                <a:cs typeface="Times New Roman" panose="02020603050405020304" pitchFamily="18" charset="0"/>
              </a:rPr>
              <a:t> to body </a:t>
            </a:r>
            <a:r>
              <a:rPr lang="en-US" sz="1800" i="1" dirty="0">
                <a:solidFill>
                  <a:srgbClr val="002060"/>
                </a:solidFill>
                <a:latin typeface="Consolas" panose="020B0609020204030204" pitchFamily="49" charset="0"/>
                <a:cs typeface="Consolas" panose="020B0609020204030204" pitchFamily="49" charset="0"/>
              </a:rPr>
              <a:t>b</a:t>
            </a:r>
          </a:p>
          <a:p>
            <a:pPr marL="0" indent="0">
              <a:spcBef>
                <a:spcPts val="0"/>
              </a:spcBef>
              <a:buNone/>
            </a:pPr>
            <a:r>
              <a:rPr lang="en-US" sz="1800" dirty="0">
                <a:latin typeface="Consolas" panose="020B0609020204030204" pitchFamily="49" charset="0"/>
                <a:cs typeface="Consolas" panose="020B0609020204030204" pitchFamily="49" charset="0"/>
              </a:rPr>
              <a:t>void </a:t>
            </a:r>
            <a:r>
              <a:rPr lang="en-US" sz="1800" dirty="0" err="1">
                <a:latin typeface="Consolas" panose="020B0609020204030204" pitchFamily="49" charset="0"/>
                <a:cs typeface="Consolas" panose="020B0609020204030204" pitchFamily="49" charset="0"/>
              </a:rPr>
              <a:t>add_force</a:t>
            </a:r>
            <a:r>
              <a:rPr lang="en-US" sz="1800" dirty="0">
                <a:latin typeface="Consolas" panose="020B0609020204030204" pitchFamily="49" charset="0"/>
                <a:cs typeface="Consolas" panose="020B0609020204030204" pitchFamily="49" charset="0"/>
              </a:rPr>
              <a:t>(Body* b, double </a:t>
            </a:r>
            <a:r>
              <a:rPr lang="en-US" sz="1800" dirty="0" err="1">
                <a:latin typeface="Consolas" panose="020B0609020204030204" pitchFamily="49" charset="0"/>
                <a:cs typeface="Consolas" panose="020B0609020204030204" pitchFamily="49" charset="0"/>
              </a:rPr>
              <a:t>fx</a:t>
            </a:r>
            <a:r>
              <a:rPr lang="en-US" sz="1800" dirty="0">
                <a:latin typeface="Consolas" panose="020B0609020204030204" pitchFamily="49" charset="0"/>
                <a:cs typeface="Consolas" panose="020B0609020204030204" pitchFamily="49" charset="0"/>
              </a:rPr>
              <a:t>, double </a:t>
            </a:r>
            <a:r>
              <a:rPr lang="en-US" sz="1800" dirty="0" err="1">
                <a:latin typeface="Consolas" panose="020B0609020204030204" pitchFamily="49" charset="0"/>
                <a:cs typeface="Consolas" panose="020B0609020204030204" pitchFamily="49" charset="0"/>
              </a:rPr>
              <a:t>fy</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smtClean="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double </a:t>
            </a:r>
            <a:r>
              <a:rPr lang="en-US" sz="1800" dirty="0" err="1" smtClean="0">
                <a:latin typeface="Consolas" panose="020B0609020204030204" pitchFamily="49" charset="0"/>
                <a:cs typeface="Consolas" panose="020B0609020204030204" pitchFamily="49" charset="0"/>
              </a:rPr>
              <a:t>oxf</a:t>
            </a:r>
            <a:r>
              <a:rPr lang="en-US" sz="1800" dirty="0" smtClean="0">
                <a:latin typeface="Consolas" panose="020B0609020204030204" pitchFamily="49" charset="0"/>
                <a:cs typeface="Consolas" panose="020B0609020204030204" pitchFamily="49" charset="0"/>
              </a:rPr>
              <a:t> = b-&gt;</a:t>
            </a:r>
            <a:r>
              <a:rPr lang="en-US" sz="1800" dirty="0" err="1" smtClean="0">
                <a:latin typeface="Consolas" panose="020B0609020204030204" pitchFamily="49" charset="0"/>
                <a:cs typeface="Consolas" panose="020B0609020204030204" pitchFamily="49" charset="0"/>
              </a:rPr>
              <a:t>xf</a:t>
            </a: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oyf</a:t>
            </a:r>
            <a:r>
              <a:rPr lang="en-US" sz="1800" dirty="0" smtClean="0">
                <a:latin typeface="Consolas" panose="020B0609020204030204" pitchFamily="49" charset="0"/>
                <a:cs typeface="Consolas" panose="020B0609020204030204" pitchFamily="49" charset="0"/>
              </a:rPr>
              <a:t> = b-&gt;</a:t>
            </a:r>
            <a:r>
              <a:rPr lang="en-US" sz="1800" dirty="0" err="1" smtClean="0">
                <a:latin typeface="Consolas" panose="020B0609020204030204" pitchFamily="49" charset="0"/>
                <a:cs typeface="Consolas" panose="020B0609020204030204" pitchFamily="49" charset="0"/>
              </a:rPr>
              <a:t>yf</a:t>
            </a:r>
            <a:r>
              <a:rPr lang="en-US" sz="1800" dirty="0" smtClean="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while (b-&gt;</a:t>
            </a:r>
            <a:r>
              <a:rPr lang="en-US" sz="1800" dirty="0" err="1" smtClean="0">
                <a:latin typeface="Consolas" panose="020B0609020204030204" pitchFamily="49" charset="0"/>
                <a:cs typeface="Consolas" panose="020B0609020204030204" pitchFamily="49" charset="0"/>
              </a:rPr>
              <a:t>xf.compare_exchange_weak</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oxf</a:t>
            </a: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oxf</a:t>
            </a:r>
            <a:r>
              <a:rPr lang="en-US" sz="1800" dirty="0" smtClean="0">
                <a:latin typeface="Consolas" panose="020B0609020204030204" pitchFamily="49" charset="0"/>
                <a:cs typeface="Consolas" panose="020B0609020204030204" pitchFamily="49" charset="0"/>
              </a:rPr>
              <a:t> + </a:t>
            </a:r>
            <a:r>
              <a:rPr lang="en-US" sz="1800" dirty="0" err="1" smtClean="0">
                <a:latin typeface="Consolas" panose="020B0609020204030204" pitchFamily="49" charset="0"/>
                <a:cs typeface="Consolas" panose="020B0609020204030204" pitchFamily="49" charset="0"/>
              </a:rPr>
              <a:t>fx</a:t>
            </a:r>
            <a:r>
              <a:rPr lang="en-US" sz="1800" dirty="0" smtClean="0">
                <a:latin typeface="Consolas" panose="020B0609020204030204" pitchFamily="49" charset="0"/>
                <a:cs typeface="Consolas" panose="020B0609020204030204" pitchFamily="49" charset="0"/>
              </a:rPr>
              <a:t>)) {}</a:t>
            </a:r>
          </a:p>
          <a:p>
            <a:pPr marL="0" indent="0">
              <a:spcBef>
                <a:spcPts val="0"/>
              </a:spcBef>
              <a:buNone/>
            </a:pP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while (b-</a:t>
            </a:r>
            <a:r>
              <a:rPr lang="en-US" sz="1800" dirty="0" smtClean="0">
                <a:latin typeface="Consolas" panose="020B0609020204030204" pitchFamily="49" charset="0"/>
                <a:cs typeface="Consolas" panose="020B0609020204030204" pitchFamily="49" charset="0"/>
              </a:rPr>
              <a:t>&gt;</a:t>
            </a:r>
            <a:r>
              <a:rPr lang="en-US" sz="1800" dirty="0" err="1" smtClean="0">
                <a:latin typeface="Consolas" panose="020B0609020204030204" pitchFamily="49" charset="0"/>
                <a:cs typeface="Consolas" panose="020B0609020204030204" pitchFamily="49" charset="0"/>
              </a:rPr>
              <a:t>yf.compare_exchange_weak</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oyf</a:t>
            </a:r>
            <a:r>
              <a:rPr lang="en-US" sz="1800" dirty="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oyf</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fy</a:t>
            </a:r>
            <a:r>
              <a:rPr lang="en-US" sz="1800" dirty="0" smtClean="0">
                <a:latin typeface="Consolas" panose="020B0609020204030204" pitchFamily="49" charset="0"/>
                <a:cs typeface="Consolas" panose="020B0609020204030204" pitchFamily="49" charset="0"/>
              </a:rPr>
              <a:t>)) {}</a:t>
            </a:r>
          </a:p>
          <a:p>
            <a:pPr marL="0" indent="0">
              <a:spcBef>
                <a:spcPts val="0"/>
              </a:spcBef>
              <a:buNone/>
            </a:pPr>
            <a:r>
              <a:rPr lang="en-US" sz="1800" dirty="0">
                <a:latin typeface="Consolas" panose="020B0609020204030204" pitchFamily="49" charset="0"/>
                <a:cs typeface="Consolas" panose="020B0609020204030204" pitchFamily="49" charset="0"/>
              </a:rPr>
              <a:t>}</a:t>
            </a:r>
            <a:endParaRPr lang="en-US" sz="1800" dirty="0" smtClean="0">
              <a:latin typeface="Consolas" panose="020B0609020204030204" pitchFamily="49" charset="0"/>
              <a:cs typeface="Consolas" panose="020B0609020204030204" pitchFamily="49" charset="0"/>
            </a:endParaRPr>
          </a:p>
        </p:txBody>
      </p:sp>
      <p:sp>
        <p:nvSpPr>
          <p:cNvPr id="10" name="TextBox 9"/>
          <p:cNvSpPr txBox="1"/>
          <p:nvPr/>
        </p:nvSpPr>
        <p:spPr>
          <a:xfrm>
            <a:off x="2297349" y="5263011"/>
            <a:ext cx="1828800" cy="830997"/>
          </a:xfrm>
          <a:prstGeom prst="rect">
            <a:avLst/>
          </a:prstGeom>
          <a:noFill/>
        </p:spPr>
        <p:txBody>
          <a:bodyPr wrap="square" rtlCol="0">
            <a:spAutoFit/>
          </a:bodyPr>
          <a:lstStyle/>
          <a:p>
            <a:r>
              <a:rPr lang="en-US" sz="2400" b="1" dirty="0" smtClean="0">
                <a:solidFill>
                  <a:srgbClr val="FF0000"/>
                </a:solidFill>
              </a:rPr>
              <a:t>possible</a:t>
            </a:r>
          </a:p>
          <a:p>
            <a:r>
              <a:rPr lang="en-US" sz="2400" b="1" dirty="0" smtClean="0">
                <a:solidFill>
                  <a:srgbClr val="FF0000"/>
                </a:solidFill>
              </a:rPr>
              <a:t>contention</a:t>
            </a:r>
          </a:p>
        </p:txBody>
      </p:sp>
      <p:sp>
        <p:nvSpPr>
          <p:cNvPr id="11" name="Isosceles Triangle 10"/>
          <p:cNvSpPr/>
          <p:nvPr/>
        </p:nvSpPr>
        <p:spPr>
          <a:xfrm>
            <a:off x="1524000" y="5324679"/>
            <a:ext cx="762000" cy="707661"/>
          </a:xfrm>
          <a:prstGeom prst="triangle">
            <a:avLst/>
          </a:prstGeom>
          <a:solidFill>
            <a:srgbClr val="FFFF00"/>
          </a:solidFill>
          <a:ln w="53975"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bIns="0" rtlCol="0" anchor="b" anchorCtr="0"/>
          <a:lstStyle/>
          <a:p>
            <a:pPr algn="ctr"/>
            <a:r>
              <a:rPr lang="en-US" sz="3600" b="1" dirty="0" smtClean="0">
                <a:ln>
                  <a:solidFill>
                    <a:srgbClr val="FFFF00"/>
                  </a:solidFill>
                </a:ln>
                <a:solidFill>
                  <a:schemeClr val="tx1"/>
                </a:solidFill>
                <a:latin typeface="Bookman Old Style" panose="02050604050505020204" pitchFamily="18" charset="0"/>
              </a:rPr>
              <a:t>!</a:t>
            </a:r>
            <a:endParaRPr lang="en-US" sz="3600" b="1" dirty="0">
              <a:ln>
                <a:solidFill>
                  <a:srgbClr val="FFFF00"/>
                </a:solidFill>
              </a:ln>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369788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Counterintuitive: double the work?</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34</a:t>
            </a:fld>
            <a:endParaRPr lang="en-US" dirty="0"/>
          </a:p>
        </p:txBody>
      </p:sp>
      <p:sp>
        <p:nvSpPr>
          <p:cNvPr id="5" name="Content Placeholder 2"/>
          <p:cNvSpPr txBox="1">
            <a:spLocks/>
          </p:cNvSpPr>
          <p:nvPr/>
        </p:nvSpPr>
        <p:spPr>
          <a:xfrm>
            <a:off x="2589212" y="1626354"/>
            <a:ext cx="8231188" cy="3944129"/>
          </a:xfrm>
          <a:prstGeom prst="rect">
            <a:avLst/>
          </a:prstGeom>
          <a:blipFill>
            <a:blip r:embed="rId3"/>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800" dirty="0">
                <a:latin typeface="Consolas" panose="020B0609020204030204" pitchFamily="49" charset="0"/>
                <a:cs typeface="Consolas" panose="020B0609020204030204" pitchFamily="49" charset="0"/>
              </a:rPr>
              <a:t>void </a:t>
            </a:r>
            <a:r>
              <a:rPr lang="en-US" sz="1800" dirty="0" err="1">
                <a:latin typeface="Consolas" panose="020B0609020204030204" pitchFamily="49" charset="0"/>
                <a:cs typeface="Consolas" panose="020B0609020204030204" pitchFamily="49" charset="0"/>
              </a:rPr>
              <a:t>calculate_forces</a:t>
            </a:r>
            <a:r>
              <a:rPr lang="en-US" sz="1800" dirty="0">
                <a:latin typeface="Consolas" panose="020B0609020204030204" pitchFamily="49" charset="0"/>
                <a:cs typeface="Consolas" panose="020B0609020204030204" pitchFamily="49" charset="0"/>
              </a:rPr>
              <a:t>(int </a:t>
            </a:r>
            <a:r>
              <a:rPr lang="en-US" sz="1800" dirty="0" err="1">
                <a:latin typeface="Consolas" panose="020B0609020204030204" pitchFamily="49" charset="0"/>
                <a:cs typeface="Consolas" panose="020B0609020204030204" pitchFamily="49" charset="0"/>
              </a:rPr>
              <a:t>nbodies</a:t>
            </a:r>
            <a:r>
              <a:rPr lang="en-US" sz="1800" dirty="0">
                <a:latin typeface="Consolas" panose="020B0609020204030204" pitchFamily="49" charset="0"/>
                <a:cs typeface="Consolas" panose="020B0609020204030204" pitchFamily="49" charset="0"/>
              </a:rPr>
              <a:t>, Body *bodies) {</a:t>
            </a:r>
          </a:p>
          <a:p>
            <a:pPr marL="0" indent="0">
              <a:spcBef>
                <a:spcPts val="0"/>
              </a:spcBef>
              <a:buNone/>
            </a:pPr>
            <a:r>
              <a:rPr lang="en-US" sz="1800" dirty="0" smtClean="0">
                <a:latin typeface="Consolas" panose="020B0609020204030204" pitchFamily="49" charset="0"/>
                <a:cs typeface="Consolas" panose="020B0609020204030204" pitchFamily="49" charset="0"/>
              </a:rPr>
              <a:t>    </a:t>
            </a:r>
            <a:r>
              <a:rPr lang="en-US" sz="1800" dirty="0" smtClean="0">
                <a:solidFill>
                  <a:srgbClr val="C00000"/>
                </a:solidFill>
                <a:latin typeface="Consolas" panose="020B0609020204030204" pitchFamily="49" charset="0"/>
                <a:cs typeface="Consolas" panose="020B0609020204030204" pitchFamily="49" charset="0"/>
              </a:rPr>
              <a:t>cilk_for</a:t>
            </a:r>
            <a:r>
              <a:rPr lang="en-US" sz="1800" dirty="0" smtClean="0">
                <a:latin typeface="Consolas" panose="020B0609020204030204" pitchFamily="49" charset="0"/>
                <a:cs typeface="Consolas" panose="020B0609020204030204" pitchFamily="49" charset="0"/>
              </a:rPr>
              <a:t> (int i = 0; i &lt; </a:t>
            </a:r>
            <a:r>
              <a:rPr lang="en-US" sz="1800" dirty="0" err="1" smtClean="0">
                <a:latin typeface="Consolas" panose="020B0609020204030204" pitchFamily="49" charset="0"/>
                <a:cs typeface="Consolas" panose="020B0609020204030204" pitchFamily="49" charset="0"/>
              </a:rPr>
              <a:t>nbodies</a:t>
            </a:r>
            <a:r>
              <a:rPr lang="en-US" sz="1800" dirty="0" smtClean="0">
                <a:latin typeface="Consolas" panose="020B0609020204030204" pitchFamily="49" charset="0"/>
                <a:cs typeface="Consolas" panose="020B0609020204030204" pitchFamily="49" charset="0"/>
              </a:rPr>
              <a:t>; ++i) {</a:t>
            </a:r>
          </a:p>
          <a:p>
            <a:pPr marL="0" indent="0">
              <a:spcBef>
                <a:spcPts val="0"/>
              </a:spcBef>
              <a:buNone/>
            </a:pP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(int j </a:t>
            </a:r>
            <a:r>
              <a:rPr lang="en-US" sz="1800" dirty="0">
                <a:solidFill>
                  <a:srgbClr val="FF0000"/>
                </a:solidFill>
                <a:latin typeface="Consolas" panose="020B0609020204030204" pitchFamily="49" charset="0"/>
                <a:cs typeface="Consolas" panose="020B0609020204030204" pitchFamily="49" charset="0"/>
              </a:rPr>
              <a:t>= 0</a:t>
            </a:r>
            <a:r>
              <a:rPr lang="en-US" sz="1800" dirty="0">
                <a:latin typeface="Consolas" panose="020B0609020204030204" pitchFamily="49" charset="0"/>
                <a:cs typeface="Consolas" panose="020B0609020204030204" pitchFamily="49" charset="0"/>
              </a:rPr>
              <a:t>; j &lt; </a:t>
            </a:r>
            <a:r>
              <a:rPr lang="en-US" sz="1800" dirty="0" err="1">
                <a:latin typeface="Consolas" panose="020B0609020204030204" pitchFamily="49" charset="0"/>
                <a:cs typeface="Consolas" panose="020B0609020204030204" pitchFamily="49" charset="0"/>
              </a:rPr>
              <a:t>nbodies</a:t>
            </a:r>
            <a:r>
              <a:rPr lang="en-US" sz="1800" dirty="0">
                <a:latin typeface="Consolas" panose="020B0609020204030204" pitchFamily="49" charset="0"/>
                <a:cs typeface="Consolas" panose="020B0609020204030204" pitchFamily="49" charset="0"/>
              </a:rPr>
              <a:t>; ++j) </a:t>
            </a:r>
            <a:r>
              <a:rPr lang="en-US" sz="1800" dirty="0" smtClean="0">
                <a:latin typeface="Consolas" panose="020B0609020204030204" pitchFamily="49" charset="0"/>
                <a:cs typeface="Consolas" panose="020B0609020204030204" pitchFamily="49" charset="0"/>
              </a:rPr>
              <a:t>{</a:t>
            </a:r>
          </a:p>
          <a:p>
            <a:pPr marL="0" indent="0">
              <a:spcBef>
                <a:spcPts val="0"/>
              </a:spcBef>
              <a:buNone/>
            </a:pPr>
            <a:r>
              <a:rPr lang="en-US" sz="1800" dirty="0" smtClean="0">
                <a:latin typeface="Consolas" panose="020B0609020204030204" pitchFamily="49" charset="0"/>
                <a:cs typeface="Consolas" panose="020B0609020204030204" pitchFamily="49" charset="0"/>
              </a:rPr>
              <a:t>            // update the force vector on bodies[i] exerted</a:t>
            </a:r>
          </a:p>
          <a:p>
            <a:pPr marL="0" indent="0">
              <a:spcBef>
                <a:spcPts val="0"/>
              </a:spcBef>
              <a:buNone/>
            </a:pPr>
            <a:r>
              <a:rPr lang="en-US" sz="1800" dirty="0" smtClean="0">
                <a:latin typeface="Consolas" panose="020B0609020204030204" pitchFamily="49" charset="0"/>
                <a:cs typeface="Consolas" panose="020B0609020204030204" pitchFamily="49" charset="0"/>
              </a:rPr>
              <a:t>            // </a:t>
            </a:r>
            <a:r>
              <a:rPr lang="en-US" sz="1800" dirty="0">
                <a:latin typeface="Consolas" panose="020B0609020204030204" pitchFamily="49" charset="0"/>
                <a:cs typeface="Consolas" panose="020B0609020204030204" pitchFamily="49" charset="0"/>
              </a:rPr>
              <a:t>by bodies[j].</a:t>
            </a:r>
          </a:p>
          <a:p>
            <a:pPr marL="0" indent="0">
              <a:spcBef>
                <a:spcPts val="0"/>
              </a:spcBef>
              <a:buNone/>
            </a:pPr>
            <a:r>
              <a:rPr lang="en-US" sz="1800" dirty="0">
                <a:latin typeface="Consolas" panose="020B0609020204030204" pitchFamily="49" charset="0"/>
                <a:cs typeface="Consolas" panose="020B0609020204030204" pitchFamily="49" charset="0"/>
              </a:rPr>
              <a:t>            if (i </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j) {</a:t>
            </a:r>
          </a:p>
          <a:p>
            <a:pPr marL="0" indent="0">
              <a:spcBef>
                <a:spcPts val="0"/>
              </a:spcBef>
              <a:buNone/>
            </a:pP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double </a:t>
            </a:r>
            <a:r>
              <a:rPr lang="en-US" sz="1800" dirty="0" err="1">
                <a:latin typeface="Consolas" panose="020B0609020204030204" pitchFamily="49" charset="0"/>
                <a:cs typeface="Consolas" panose="020B0609020204030204" pitchFamily="49" charset="0"/>
              </a:rPr>
              <a:t>fx</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fy</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calculate_force</a:t>
            </a:r>
            <a:r>
              <a:rPr lang="en-US" sz="1800" dirty="0">
                <a:latin typeface="Consolas" panose="020B0609020204030204" pitchFamily="49" charset="0"/>
                <a:cs typeface="Consolas" panose="020B0609020204030204" pitchFamily="49" charset="0"/>
              </a:rPr>
              <a:t>(&amp;</a:t>
            </a:r>
            <a:r>
              <a:rPr lang="en-US" sz="1800" dirty="0" err="1">
                <a:latin typeface="Consolas" panose="020B0609020204030204" pitchFamily="49" charset="0"/>
                <a:cs typeface="Consolas" panose="020B0609020204030204" pitchFamily="49" charset="0"/>
              </a:rPr>
              <a:t>fx</a:t>
            </a:r>
            <a:r>
              <a:rPr lang="en-US" sz="1800" dirty="0">
                <a:latin typeface="Consolas" panose="020B0609020204030204" pitchFamily="49" charset="0"/>
                <a:cs typeface="Consolas" panose="020B0609020204030204" pitchFamily="49" charset="0"/>
              </a:rPr>
              <a:t>, &amp;</a:t>
            </a:r>
            <a:r>
              <a:rPr lang="en-US" sz="1800" dirty="0" err="1">
                <a:latin typeface="Consolas" panose="020B0609020204030204" pitchFamily="49" charset="0"/>
                <a:cs typeface="Consolas" panose="020B0609020204030204" pitchFamily="49" charset="0"/>
              </a:rPr>
              <a:t>fy</a:t>
            </a:r>
            <a:r>
              <a:rPr lang="en-US" sz="1800" dirty="0">
                <a:latin typeface="Consolas" panose="020B0609020204030204" pitchFamily="49" charset="0"/>
                <a:cs typeface="Consolas" panose="020B0609020204030204" pitchFamily="49" charset="0"/>
              </a:rPr>
              <a:t>, bodies[i], bodies[j]);</a:t>
            </a:r>
          </a:p>
          <a:p>
            <a:pPr marL="0" indent="0">
              <a:spcBef>
                <a:spcPts val="0"/>
              </a:spcBef>
              <a:buNone/>
            </a:pPr>
            <a:r>
              <a:rPr lang="en-US" sz="1800" dirty="0">
                <a:solidFill>
                  <a:srgbClr val="FF0000"/>
                </a:solidFill>
                <a:latin typeface="Consolas" panose="020B0609020204030204" pitchFamily="49" charset="0"/>
                <a:cs typeface="Consolas" panose="020B0609020204030204" pitchFamily="49" charset="0"/>
              </a:rPr>
              <a:t>            </a:t>
            </a:r>
            <a:r>
              <a:rPr lang="en-US" sz="1800" dirty="0" smtClean="0">
                <a:solidFill>
                  <a:srgbClr val="FF0000"/>
                </a:solidFill>
                <a:latin typeface="Consolas" panose="020B0609020204030204" pitchFamily="49" charset="0"/>
                <a:cs typeface="Consolas" panose="020B0609020204030204" pitchFamily="49" charset="0"/>
              </a:rPr>
              <a:t>    </a:t>
            </a:r>
            <a:r>
              <a:rPr lang="en-US" sz="1800" dirty="0" err="1" smtClean="0">
                <a:solidFill>
                  <a:srgbClr val="FF0000"/>
                </a:solidFill>
                <a:latin typeface="Consolas" panose="020B0609020204030204" pitchFamily="49" charset="0"/>
                <a:cs typeface="Consolas" panose="020B0609020204030204" pitchFamily="49" charset="0"/>
              </a:rPr>
              <a:t>add_force</a:t>
            </a:r>
            <a:r>
              <a:rPr lang="en-US" sz="1800" dirty="0">
                <a:solidFill>
                  <a:srgbClr val="FF0000"/>
                </a:solidFill>
                <a:latin typeface="Consolas" panose="020B0609020204030204" pitchFamily="49" charset="0"/>
                <a:cs typeface="Consolas" panose="020B0609020204030204" pitchFamily="49" charset="0"/>
              </a:rPr>
              <a:t>(&amp;bodies[i], </a:t>
            </a:r>
            <a:r>
              <a:rPr lang="en-US" sz="1800" dirty="0" err="1">
                <a:solidFill>
                  <a:srgbClr val="FF0000"/>
                </a:solidFill>
                <a:latin typeface="Consolas" panose="020B0609020204030204" pitchFamily="49" charset="0"/>
                <a:cs typeface="Consolas" panose="020B0609020204030204" pitchFamily="49" charset="0"/>
              </a:rPr>
              <a:t>fx</a:t>
            </a:r>
            <a:r>
              <a:rPr lang="en-US" sz="1800" dirty="0">
                <a:solidFill>
                  <a:srgbClr val="FF0000"/>
                </a:solidFill>
                <a:latin typeface="Consolas" panose="020B0609020204030204" pitchFamily="49" charset="0"/>
                <a:cs typeface="Consolas" panose="020B0609020204030204" pitchFamily="49" charset="0"/>
              </a:rPr>
              <a:t>, </a:t>
            </a:r>
            <a:r>
              <a:rPr lang="en-US" sz="1800" dirty="0" err="1">
                <a:solidFill>
                  <a:srgbClr val="FF0000"/>
                </a:solidFill>
                <a:latin typeface="Consolas" panose="020B0609020204030204" pitchFamily="49" charset="0"/>
                <a:cs typeface="Consolas" panose="020B0609020204030204" pitchFamily="49" charset="0"/>
              </a:rPr>
              <a:t>fy</a:t>
            </a:r>
            <a:r>
              <a:rPr lang="en-US" sz="1800" dirty="0" smtClean="0">
                <a:solidFill>
                  <a:srgbClr val="FF0000"/>
                </a:solidFill>
                <a:latin typeface="Consolas" panose="020B0609020204030204" pitchFamily="49" charset="0"/>
                <a:cs typeface="Consolas" panose="020B0609020204030204" pitchFamily="49" charset="0"/>
              </a:rPr>
              <a:t>);</a:t>
            </a:r>
          </a:p>
          <a:p>
            <a:pPr marL="0" indent="0">
              <a:spcBef>
                <a:spcPts val="0"/>
              </a:spcBef>
              <a:buNone/>
            </a:pPr>
            <a:r>
              <a:rPr lang="en-US" sz="1800" dirty="0" smtClean="0">
                <a:latin typeface="Consolas" panose="020B0609020204030204" pitchFamily="49" charset="0"/>
                <a:cs typeface="Consolas" panose="020B0609020204030204" pitchFamily="49" charset="0"/>
              </a:rPr>
              <a:t>            }</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p>
          <a:p>
            <a:pPr marL="0" indent="0">
              <a:spcBef>
                <a:spcPts val="0"/>
              </a:spcBef>
              <a:buNone/>
            </a:pPr>
            <a:r>
              <a:rPr lang="en-US" sz="1800" dirty="0">
                <a:latin typeface="Consolas" panose="020B0609020204030204" pitchFamily="49" charset="0"/>
                <a:cs typeface="Consolas" panose="020B0609020204030204" pitchFamily="49" charset="0"/>
              </a:rPr>
              <a:t>    }</a:t>
            </a:r>
          </a:p>
          <a:p>
            <a:pPr marL="0" indent="0">
              <a:spcBef>
                <a:spcPts val="0"/>
              </a:spcBef>
              <a:buNone/>
            </a:pPr>
            <a:r>
              <a:rPr lang="en-US" sz="1800" dirty="0">
                <a:latin typeface="Consolas" panose="020B0609020204030204" pitchFamily="49" charset="0"/>
                <a:cs typeface="Consolas" panose="020B0609020204030204" pitchFamily="49" charset="0"/>
              </a:rPr>
              <a:t>}</a:t>
            </a:r>
          </a:p>
        </p:txBody>
      </p:sp>
      <p:sp>
        <p:nvSpPr>
          <p:cNvPr id="7" name="TextBox 6"/>
          <p:cNvSpPr txBox="1"/>
          <p:nvPr/>
        </p:nvSpPr>
        <p:spPr>
          <a:xfrm>
            <a:off x="2589212" y="5654842"/>
            <a:ext cx="7752002" cy="400110"/>
          </a:xfrm>
          <a:prstGeom prst="rect">
            <a:avLst/>
          </a:prstGeom>
          <a:noFill/>
        </p:spPr>
        <p:txBody>
          <a:bodyPr wrap="square" rtlCol="0">
            <a:spAutoFit/>
          </a:bodyPr>
          <a:lstStyle/>
          <a:p>
            <a:pPr algn="ctr"/>
            <a:r>
              <a:rPr lang="en-US" sz="2000" dirty="0" smtClean="0"/>
              <a:t>n(n – 1) applications of </a:t>
            </a:r>
            <a:r>
              <a:rPr lang="en-US" sz="2000" dirty="0" err="1" smtClean="0">
                <a:latin typeface="Consolas" panose="020B0609020204030204" pitchFamily="49" charset="0"/>
                <a:cs typeface="Consolas" panose="020B0609020204030204" pitchFamily="49" charset="0"/>
              </a:rPr>
              <a:t>calculate_force</a:t>
            </a:r>
            <a:r>
              <a:rPr lang="en-US" sz="2000" dirty="0" smtClean="0">
                <a:latin typeface="Consolas" panose="020B0609020204030204" pitchFamily="49" charset="0"/>
                <a:cs typeface="Consolas" panose="020B0609020204030204" pitchFamily="49" charset="0"/>
              </a:rPr>
              <a:t>()</a:t>
            </a:r>
            <a:r>
              <a:rPr lang="en-US" sz="2000" dirty="0" smtClean="0">
                <a:solidFill>
                  <a:srgbClr val="FF0000"/>
                </a:solidFill>
                <a:latin typeface="+mj-lt"/>
                <a:cs typeface="Consolas" panose="020B0609020204030204" pitchFamily="49" charset="0"/>
              </a:rPr>
              <a:t>, again!</a:t>
            </a:r>
            <a:endParaRPr lang="en-US" sz="2000" dirty="0">
              <a:solidFill>
                <a:srgbClr val="FF0000"/>
              </a:solidFill>
              <a:latin typeface="+mj-lt"/>
              <a:cs typeface="Consolas" panose="020B0609020204030204" pitchFamily="49" charset="0"/>
            </a:endParaRPr>
          </a:p>
        </p:txBody>
      </p:sp>
    </p:spTree>
    <p:extLst>
      <p:ext uri="{BB962C8B-B14F-4D97-AF65-F5344CB8AC3E}">
        <p14:creationId xmlns:p14="http://schemas.microsoft.com/office/powerpoint/2010/main" val="1183796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elegant, cache-friendly approach</a:t>
            </a:r>
            <a:endParaRPr lang="en-US" dirty="0"/>
          </a:p>
        </p:txBody>
      </p:sp>
      <p:sp>
        <p:nvSpPr>
          <p:cNvPr id="3" name="Text Placeholder 2"/>
          <p:cNvSpPr>
            <a:spLocks noGrp="1"/>
          </p:cNvSpPr>
          <p:nvPr>
            <p:ph type="body" idx="1"/>
          </p:nvPr>
        </p:nvSpPr>
        <p:spPr/>
        <p:txBody>
          <a:bodyPr/>
          <a:lstStyle/>
          <a:p>
            <a:r>
              <a:rPr lang="en-US" dirty="0" smtClean="0"/>
              <a:t>Introduction to cache-oblivious algorithms</a:t>
            </a:r>
          </a:p>
        </p:txBody>
      </p:sp>
      <p:sp>
        <p:nvSpPr>
          <p:cNvPr id="4" name="Footer Placeholder 3"/>
          <p:cNvSpPr>
            <a:spLocks noGrp="1"/>
          </p:cNvSpPr>
          <p:nvPr>
            <p:ph type="ftr" sz="quarter" idx="11"/>
          </p:nvPr>
        </p:nvSpPr>
        <p:spPr/>
        <p:txBody>
          <a:bodyPr/>
          <a:lstStyle/>
          <a:p>
            <a:r>
              <a:rPr lang="en-US" smtClean="0"/>
              <a:t>Pablo Halpern, 2014  (CC BY 4.0)</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35</a:t>
            </a:fld>
            <a:endParaRPr lang="en-US" dirty="0"/>
          </a:p>
        </p:txBody>
      </p:sp>
    </p:spTree>
    <p:extLst>
      <p:ext uri="{BB962C8B-B14F-4D97-AF65-F5344CB8AC3E}">
        <p14:creationId xmlns:p14="http://schemas.microsoft.com/office/powerpoint/2010/main" val="9532046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of poor cache locality</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36</a:t>
            </a:fld>
            <a:endParaRPr lang="en-US" dirty="0"/>
          </a:p>
        </p:txBody>
      </p:sp>
      <p:sp>
        <p:nvSpPr>
          <p:cNvPr id="5" name="Content Placeholder 2"/>
          <p:cNvSpPr txBox="1">
            <a:spLocks/>
          </p:cNvSpPr>
          <p:nvPr/>
        </p:nvSpPr>
        <p:spPr>
          <a:xfrm>
            <a:off x="2743200" y="1445197"/>
            <a:ext cx="4953000" cy="994721"/>
          </a:xfrm>
          <a:prstGeom prst="rect">
            <a:avLst/>
          </a:prstGeom>
          <a:blipFill>
            <a:blip r:embed="rId3"/>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800" dirty="0" smtClean="0">
                <a:latin typeface="Consolas" panose="020B0609020204030204" pitchFamily="49" charset="0"/>
                <a:cs typeface="Consolas" panose="020B0609020204030204" pitchFamily="49" charset="0"/>
              </a:rPr>
              <a:t>for (int i = 0; i &lt; </a:t>
            </a:r>
            <a:r>
              <a:rPr lang="en-US" sz="1800" dirty="0" err="1" smtClean="0">
                <a:latin typeface="Consolas" panose="020B0609020204030204" pitchFamily="49" charset="0"/>
                <a:cs typeface="Consolas" panose="020B0609020204030204" pitchFamily="49" charset="0"/>
              </a:rPr>
              <a:t>nbodies</a:t>
            </a:r>
            <a:r>
              <a:rPr lang="en-US" sz="1800" dirty="0" smtClean="0">
                <a:latin typeface="Consolas" panose="020B0609020204030204" pitchFamily="49" charset="0"/>
                <a:cs typeface="Consolas" panose="020B0609020204030204" pitchFamily="49" charset="0"/>
              </a:rPr>
              <a:t>; ++i)</a:t>
            </a:r>
          </a:p>
          <a:p>
            <a:pPr marL="0" indent="0">
              <a:spcBef>
                <a:spcPts val="0"/>
              </a:spcBef>
              <a:buNone/>
            </a:pPr>
            <a:r>
              <a:rPr lang="en-US" sz="1800" dirty="0" smtClean="0">
                <a:latin typeface="Consolas" panose="020B0609020204030204" pitchFamily="49" charset="0"/>
                <a:cs typeface="Consolas" panose="020B0609020204030204" pitchFamily="49" charset="0"/>
              </a:rPr>
              <a:t>   for </a:t>
            </a:r>
            <a:r>
              <a:rPr lang="en-US" sz="1800" dirty="0">
                <a:latin typeface="Consolas" panose="020B0609020204030204" pitchFamily="49" charset="0"/>
                <a:cs typeface="Consolas" panose="020B0609020204030204" pitchFamily="49" charset="0"/>
              </a:rPr>
              <a:t>(int </a:t>
            </a:r>
            <a:r>
              <a:rPr lang="en-US" sz="1800" dirty="0">
                <a:solidFill>
                  <a:schemeClr val="tx1"/>
                </a:solidFill>
                <a:latin typeface="Consolas" panose="020B0609020204030204" pitchFamily="49" charset="0"/>
                <a:cs typeface="Consolas" panose="020B0609020204030204" pitchFamily="49" charset="0"/>
              </a:rPr>
              <a:t>j = 0; </a:t>
            </a:r>
            <a:r>
              <a:rPr lang="en-US" sz="1800" dirty="0">
                <a:latin typeface="Consolas" panose="020B0609020204030204" pitchFamily="49" charset="0"/>
                <a:cs typeface="Consolas" panose="020B0609020204030204" pitchFamily="49" charset="0"/>
              </a:rPr>
              <a:t>j &lt; </a:t>
            </a:r>
            <a:r>
              <a:rPr lang="en-US" sz="1800" dirty="0" err="1">
                <a:latin typeface="Consolas" panose="020B0609020204030204" pitchFamily="49" charset="0"/>
                <a:cs typeface="Consolas" panose="020B0609020204030204" pitchFamily="49" charset="0"/>
              </a:rPr>
              <a:t>nbodies</a:t>
            </a: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j)</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p>
        </p:txBody>
      </p:sp>
      <p:graphicFrame>
        <p:nvGraphicFramePr>
          <p:cNvPr id="6" name="Table 5"/>
          <p:cNvGraphicFramePr>
            <a:graphicFrameLocks noGrp="1"/>
          </p:cNvGraphicFramePr>
          <p:nvPr>
            <p:extLst>
              <p:ext uri="{D42A27DB-BD31-4B8C-83A1-F6EECF244321}">
                <p14:modId xmlns:p14="http://schemas.microsoft.com/office/powerpoint/2010/main" val="2108366622"/>
              </p:ext>
            </p:extLst>
          </p:nvPr>
        </p:nvGraphicFramePr>
        <p:xfrm>
          <a:off x="2667000" y="5562600"/>
          <a:ext cx="7315200" cy="370840"/>
        </p:xfrm>
        <a:graphic>
          <a:graphicData uri="http://schemas.openxmlformats.org/drawingml/2006/table">
            <a:tbl>
              <a:tblPr firstRow="1" bandRow="1">
                <a:tableStyleId>{5940675A-B579-460E-94D1-54222C63F5DA}</a:tableStyleId>
              </a:tblPr>
              <a:tblGrid>
                <a:gridCol w="812800"/>
                <a:gridCol w="812800"/>
                <a:gridCol w="812800"/>
                <a:gridCol w="812800"/>
                <a:gridCol w="812800"/>
                <a:gridCol w="812800"/>
                <a:gridCol w="812800"/>
                <a:gridCol w="812800"/>
                <a:gridCol w="812800"/>
              </a:tblGrid>
              <a:tr h="370840">
                <a:tc>
                  <a:txBody>
                    <a:bodyPr/>
                    <a:lstStyle/>
                    <a:p>
                      <a:pPr algn="ctr"/>
                      <a:r>
                        <a:rPr lang="en-US" dirty="0" smtClean="0"/>
                        <a:t>0</a:t>
                      </a:r>
                      <a:endParaRPr lang="en-US" dirty="0"/>
                    </a:p>
                  </a:txBody>
                  <a:tcPr>
                    <a:solidFill>
                      <a:srgbClr val="FFFF00"/>
                    </a:solidFill>
                  </a:tcPr>
                </a:tc>
                <a:tc>
                  <a:txBody>
                    <a:bodyPr/>
                    <a:lstStyle/>
                    <a:p>
                      <a:pPr algn="ctr"/>
                      <a:r>
                        <a:rPr lang="en-US" dirty="0" smtClean="0"/>
                        <a:t>1</a:t>
                      </a:r>
                      <a:endParaRPr lang="en-US" dirty="0"/>
                    </a:p>
                  </a:txBody>
                  <a:tcPr>
                    <a:solidFill>
                      <a:srgbClr val="FFFF00"/>
                    </a:solidFill>
                  </a:tcPr>
                </a:tc>
                <a:tc>
                  <a:txBody>
                    <a:bodyPr/>
                    <a:lstStyle/>
                    <a:p>
                      <a:pPr algn="ctr"/>
                      <a:r>
                        <a:rPr lang="en-US" dirty="0" smtClean="0"/>
                        <a:t>2</a:t>
                      </a:r>
                      <a:endParaRPr lang="en-US" dirty="0"/>
                    </a:p>
                  </a:txBody>
                  <a:tcPr>
                    <a:solidFill>
                      <a:srgbClr val="FFFF00"/>
                    </a:solidFill>
                  </a:tcPr>
                </a:tc>
                <a:tc>
                  <a:txBody>
                    <a:bodyPr/>
                    <a:lstStyle/>
                    <a:p>
                      <a:pPr algn="ctr"/>
                      <a:r>
                        <a:rPr lang="en-US" dirty="0" smtClean="0"/>
                        <a:t>3</a:t>
                      </a:r>
                      <a:endParaRPr lang="en-US" dirty="0"/>
                    </a:p>
                  </a:txBody>
                  <a:tcPr>
                    <a:solidFill>
                      <a:srgbClr val="FFFF00"/>
                    </a:solidFill>
                  </a:tcPr>
                </a:tc>
                <a:tc>
                  <a:txBody>
                    <a:bodyPr/>
                    <a:lstStyle/>
                    <a:p>
                      <a:pPr algn="ctr"/>
                      <a:r>
                        <a:rPr lang="en-US" dirty="0" smtClean="0"/>
                        <a:t>…</a:t>
                      </a:r>
                      <a:endParaRPr lang="en-US" dirty="0"/>
                    </a:p>
                  </a:txBody>
                  <a:tcPr>
                    <a:solidFill>
                      <a:srgbClr val="FFFF00"/>
                    </a:solidFill>
                  </a:tcPr>
                </a:tc>
                <a:tc>
                  <a:txBody>
                    <a:bodyPr/>
                    <a:lstStyle/>
                    <a:p>
                      <a:pPr algn="ctr"/>
                      <a:r>
                        <a:rPr lang="en-US" dirty="0" smtClean="0"/>
                        <a:t>1000</a:t>
                      </a:r>
                      <a:endParaRPr lang="en-US" dirty="0"/>
                    </a:p>
                  </a:txBody>
                  <a:tcPr>
                    <a:solidFill>
                      <a:srgbClr val="FFFF00"/>
                    </a:solidFill>
                  </a:tcPr>
                </a:tc>
                <a:tc>
                  <a:txBody>
                    <a:bodyPr/>
                    <a:lstStyle/>
                    <a:p>
                      <a:pPr algn="ctr"/>
                      <a:r>
                        <a:rPr lang="en-US" dirty="0" smtClean="0"/>
                        <a:t>1001</a:t>
                      </a:r>
                      <a:endParaRPr lang="en-US" dirty="0"/>
                    </a:p>
                  </a:txBody>
                  <a:tcPr>
                    <a:solidFill>
                      <a:srgbClr val="FFFF00"/>
                    </a:solidFill>
                  </a:tcPr>
                </a:tc>
                <a:tc>
                  <a:txBody>
                    <a:bodyPr/>
                    <a:lstStyle/>
                    <a:p>
                      <a:pPr algn="ctr"/>
                      <a:r>
                        <a:rPr lang="en-US" dirty="0" smtClean="0"/>
                        <a:t>1002</a:t>
                      </a:r>
                      <a:endParaRPr lang="en-US" dirty="0"/>
                    </a:p>
                  </a:txBody>
                  <a:tcPr>
                    <a:solidFill>
                      <a:srgbClr val="FFFF00"/>
                    </a:solidFill>
                  </a:tcPr>
                </a:tc>
                <a:tc>
                  <a:txBody>
                    <a:bodyPr/>
                    <a:lstStyle/>
                    <a:p>
                      <a:pPr algn="ctr"/>
                      <a:r>
                        <a:rPr lang="en-US" dirty="0" smtClean="0"/>
                        <a:t>…</a:t>
                      </a:r>
                      <a:endParaRPr lang="en-US" dirty="0"/>
                    </a:p>
                  </a:txBody>
                  <a:tcPr>
                    <a:solidFill>
                      <a:srgbClr val="FFFF00"/>
                    </a:solidFill>
                  </a:tcPr>
                </a:tc>
              </a:tr>
            </a:tbl>
          </a:graphicData>
        </a:graphic>
      </p:graphicFrame>
      <p:sp>
        <p:nvSpPr>
          <p:cNvPr id="7" name="TextBox 6"/>
          <p:cNvSpPr txBox="1"/>
          <p:nvPr/>
        </p:nvSpPr>
        <p:spPr>
          <a:xfrm>
            <a:off x="2667000" y="5943600"/>
            <a:ext cx="2895600" cy="381000"/>
          </a:xfrm>
          <a:prstGeom prst="rect">
            <a:avLst/>
          </a:prstGeom>
          <a:noFill/>
        </p:spPr>
        <p:txBody>
          <a:bodyPr wrap="square" rtlCol="0">
            <a:spAutoFit/>
          </a:bodyPr>
          <a:lstStyle/>
          <a:p>
            <a:r>
              <a:rPr lang="en-US" dirty="0" smtClean="0">
                <a:latin typeface="Consolas" panose="020B0609020204030204" pitchFamily="49" charset="0"/>
                <a:cs typeface="Consolas" panose="020B0609020204030204" pitchFamily="49" charset="0"/>
              </a:rPr>
              <a:t>bodies</a:t>
            </a:r>
            <a:r>
              <a:rPr lang="en-US" dirty="0" smtClean="0"/>
              <a:t> array</a:t>
            </a:r>
            <a:endParaRPr lang="en-US" dirty="0"/>
          </a:p>
        </p:txBody>
      </p:sp>
      <p:pic>
        <p:nvPicPr>
          <p:cNvPr id="8" name="Picture 7"/>
          <p:cNvPicPr>
            <a:picLocks noChangeAspect="1"/>
          </p:cNvPicPr>
          <p:nvPr/>
        </p:nvPicPr>
        <p:blipFill>
          <a:blip r:embed="rId4"/>
          <a:stretch>
            <a:fillRect/>
          </a:stretch>
        </p:blipFill>
        <p:spPr>
          <a:xfrm>
            <a:off x="5723766" y="2707777"/>
            <a:ext cx="1009650" cy="1228725"/>
          </a:xfrm>
          <a:prstGeom prst="rect">
            <a:avLst/>
          </a:prstGeom>
        </p:spPr>
      </p:pic>
      <p:sp>
        <p:nvSpPr>
          <p:cNvPr id="10" name="Rectangle 9"/>
          <p:cNvSpPr/>
          <p:nvPr/>
        </p:nvSpPr>
        <p:spPr>
          <a:xfrm>
            <a:off x="6733412" y="2895222"/>
            <a:ext cx="809587" cy="19016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 name="Rectangle 10"/>
          <p:cNvSpPr/>
          <p:nvPr/>
        </p:nvSpPr>
        <p:spPr>
          <a:xfrm>
            <a:off x="6733412" y="3085267"/>
            <a:ext cx="809587" cy="19016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733412" y="3279772"/>
            <a:ext cx="809587" cy="19016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Rectangle 12"/>
          <p:cNvSpPr/>
          <p:nvPr/>
        </p:nvSpPr>
        <p:spPr>
          <a:xfrm>
            <a:off x="6733412" y="3474055"/>
            <a:ext cx="809587" cy="19016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733412" y="3683513"/>
            <a:ext cx="809587" cy="19016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5" name="Rectangle 14"/>
          <p:cNvSpPr/>
          <p:nvPr/>
        </p:nvSpPr>
        <p:spPr>
          <a:xfrm>
            <a:off x="6733412" y="2696146"/>
            <a:ext cx="809587" cy="1901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0</a:t>
            </a:r>
            <a:endParaRPr lang="en-US" sz="1600" dirty="0">
              <a:solidFill>
                <a:schemeClr val="tx1"/>
              </a:solidFill>
            </a:endParaRPr>
          </a:p>
        </p:txBody>
      </p:sp>
      <p:cxnSp>
        <p:nvCxnSpPr>
          <p:cNvPr id="23" name="Straight Arrow Connector 22"/>
          <p:cNvCxnSpPr/>
          <p:nvPr/>
        </p:nvCxnSpPr>
        <p:spPr>
          <a:xfrm flipV="1">
            <a:off x="3200400" y="4003600"/>
            <a:ext cx="2362200" cy="1330400"/>
          </a:xfrm>
          <a:prstGeom prst="straightConnector1">
            <a:avLst/>
          </a:prstGeom>
          <a:ln w="127000" cap="sq">
            <a:solidFill>
              <a:srgbClr val="0070C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733412" y="2895222"/>
            <a:ext cx="809587" cy="1901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a:t>
            </a:r>
            <a:endParaRPr lang="en-US" sz="1600" dirty="0">
              <a:solidFill>
                <a:schemeClr val="tx1"/>
              </a:solidFill>
            </a:endParaRPr>
          </a:p>
        </p:txBody>
      </p:sp>
      <p:sp>
        <p:nvSpPr>
          <p:cNvPr id="17" name="Rectangle 16"/>
          <p:cNvSpPr/>
          <p:nvPr/>
        </p:nvSpPr>
        <p:spPr>
          <a:xfrm>
            <a:off x="6733412" y="3085267"/>
            <a:ext cx="809587" cy="1901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a:t>
            </a:r>
            <a:endParaRPr lang="en-US" sz="1600" dirty="0">
              <a:solidFill>
                <a:schemeClr val="tx1"/>
              </a:solidFill>
            </a:endParaRPr>
          </a:p>
        </p:txBody>
      </p:sp>
      <p:sp>
        <p:nvSpPr>
          <p:cNvPr id="18" name="Rectangle 17"/>
          <p:cNvSpPr/>
          <p:nvPr/>
        </p:nvSpPr>
        <p:spPr>
          <a:xfrm>
            <a:off x="6733412" y="2696146"/>
            <a:ext cx="809587" cy="1901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1001</a:t>
            </a:r>
            <a:endParaRPr lang="en-US" sz="1600" dirty="0">
              <a:solidFill>
                <a:schemeClr val="tx1"/>
              </a:solidFill>
            </a:endParaRPr>
          </a:p>
        </p:txBody>
      </p:sp>
      <p:cxnSp>
        <p:nvCxnSpPr>
          <p:cNvPr id="30" name="Straight Arrow Connector 29"/>
          <p:cNvCxnSpPr/>
          <p:nvPr/>
        </p:nvCxnSpPr>
        <p:spPr>
          <a:xfrm flipV="1">
            <a:off x="3999706" y="4036395"/>
            <a:ext cx="1943894" cy="1305352"/>
          </a:xfrm>
          <a:prstGeom prst="straightConnector1">
            <a:avLst/>
          </a:prstGeom>
          <a:ln w="127000" cap="sq">
            <a:solidFill>
              <a:srgbClr val="0070C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4751819" y="4048919"/>
            <a:ext cx="1610087" cy="1301756"/>
          </a:xfrm>
          <a:prstGeom prst="straightConnector1">
            <a:avLst/>
          </a:prstGeom>
          <a:ln w="127000" cap="sq">
            <a:solidFill>
              <a:srgbClr val="0070C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733412" y="3279772"/>
            <a:ext cx="809587" cy="1901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cxnSp>
        <p:nvCxnSpPr>
          <p:cNvPr id="35" name="Straight Arrow Connector 34"/>
          <p:cNvCxnSpPr/>
          <p:nvPr/>
        </p:nvCxnSpPr>
        <p:spPr>
          <a:xfrm flipV="1">
            <a:off x="5503932" y="4076769"/>
            <a:ext cx="1191781" cy="1236972"/>
          </a:xfrm>
          <a:prstGeom prst="straightConnector1">
            <a:avLst/>
          </a:prstGeom>
          <a:ln w="127000" cap="sq">
            <a:solidFill>
              <a:srgbClr val="0070C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733412" y="3474055"/>
            <a:ext cx="809587" cy="1901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t>
            </a:r>
            <a:endParaRPr lang="en-US" sz="1600" dirty="0">
              <a:solidFill>
                <a:schemeClr val="tx1"/>
              </a:solidFill>
            </a:endParaRPr>
          </a:p>
        </p:txBody>
      </p:sp>
      <p:cxnSp>
        <p:nvCxnSpPr>
          <p:cNvPr id="38" name="Straight Arrow Connector 37"/>
          <p:cNvCxnSpPr/>
          <p:nvPr/>
        </p:nvCxnSpPr>
        <p:spPr>
          <a:xfrm flipV="1">
            <a:off x="6287700" y="4076769"/>
            <a:ext cx="646500" cy="1246606"/>
          </a:xfrm>
          <a:prstGeom prst="straightConnector1">
            <a:avLst/>
          </a:prstGeom>
          <a:ln w="127000" cap="sq">
            <a:solidFill>
              <a:srgbClr val="0070C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733412" y="3683513"/>
            <a:ext cx="809587" cy="1901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1000</a:t>
            </a:r>
            <a:endParaRPr lang="en-US" sz="1600" dirty="0">
              <a:solidFill>
                <a:schemeClr val="tx1"/>
              </a:solidFill>
            </a:endParaRPr>
          </a:p>
        </p:txBody>
      </p:sp>
      <p:cxnSp>
        <p:nvCxnSpPr>
          <p:cNvPr id="41" name="Straight Arrow Connector 40"/>
          <p:cNvCxnSpPr/>
          <p:nvPr/>
        </p:nvCxnSpPr>
        <p:spPr>
          <a:xfrm flipV="1">
            <a:off x="7106517" y="4079873"/>
            <a:ext cx="31688" cy="1228128"/>
          </a:xfrm>
          <a:prstGeom prst="straightConnector1">
            <a:avLst/>
          </a:prstGeom>
          <a:ln w="127000" cap="sq">
            <a:solidFill>
              <a:srgbClr val="0070C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7310522" y="4076769"/>
            <a:ext cx="614278" cy="1228128"/>
          </a:xfrm>
          <a:prstGeom prst="straightConnector1">
            <a:avLst/>
          </a:prstGeom>
          <a:ln w="127000" cap="sq">
            <a:solidFill>
              <a:srgbClr val="0070C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Explosion 1 45"/>
          <p:cNvSpPr/>
          <p:nvPr/>
        </p:nvSpPr>
        <p:spPr>
          <a:xfrm>
            <a:off x="7924800" y="1905000"/>
            <a:ext cx="1828800" cy="886230"/>
          </a:xfrm>
          <a:prstGeom prst="irregularSeal1">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Evict!</a:t>
            </a:r>
            <a:endParaRPr lang="en-US" sz="2400" b="1" dirty="0"/>
          </a:p>
        </p:txBody>
      </p:sp>
      <p:sp>
        <p:nvSpPr>
          <p:cNvPr id="47" name="Rectangle 46"/>
          <p:cNvSpPr/>
          <p:nvPr/>
        </p:nvSpPr>
        <p:spPr>
          <a:xfrm>
            <a:off x="6733412" y="2895222"/>
            <a:ext cx="809587" cy="1901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1002</a:t>
            </a:r>
            <a:endParaRPr lang="en-US" sz="1600" dirty="0">
              <a:solidFill>
                <a:schemeClr val="tx1"/>
              </a:solidFill>
            </a:endParaRPr>
          </a:p>
        </p:txBody>
      </p:sp>
      <p:cxnSp>
        <p:nvCxnSpPr>
          <p:cNvPr id="48" name="Straight Arrow Connector 47"/>
          <p:cNvCxnSpPr/>
          <p:nvPr/>
        </p:nvCxnSpPr>
        <p:spPr>
          <a:xfrm flipH="1" flipV="1">
            <a:off x="7542999" y="4079873"/>
            <a:ext cx="1168396" cy="1220688"/>
          </a:xfrm>
          <a:prstGeom prst="straightConnector1">
            <a:avLst/>
          </a:prstGeom>
          <a:ln w="127000" cap="sq">
            <a:solidFill>
              <a:srgbClr val="0070C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3200400" y="3279442"/>
            <a:ext cx="1219200" cy="454358"/>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 </a:t>
            </a:r>
            <a:r>
              <a:rPr lang="en-US" dirty="0" smtClean="0">
                <a:latin typeface="Consolas" panose="020B0609020204030204" pitchFamily="49" charset="0"/>
                <a:cs typeface="Consolas" panose="020B0609020204030204" pitchFamily="49" charset="0"/>
              </a:rPr>
              <a:t>i</a:t>
            </a:r>
            <a:endParaRPr lang="en-US" dirty="0">
              <a:latin typeface="Consolas" panose="020B0609020204030204" pitchFamily="49" charset="0"/>
              <a:cs typeface="Consolas" panose="020B0609020204030204" pitchFamily="49" charset="0"/>
            </a:endParaRPr>
          </a:p>
        </p:txBody>
      </p:sp>
      <p:sp>
        <p:nvSpPr>
          <p:cNvPr id="53" name="Rectangle 52"/>
          <p:cNvSpPr/>
          <p:nvPr/>
        </p:nvSpPr>
        <p:spPr>
          <a:xfrm>
            <a:off x="6733412" y="3085267"/>
            <a:ext cx="809587" cy="1901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0</a:t>
            </a:r>
          </a:p>
        </p:txBody>
      </p:sp>
    </p:spTree>
    <p:extLst>
      <p:ext uri="{BB962C8B-B14F-4D97-AF65-F5344CB8AC3E}">
        <p14:creationId xmlns:p14="http://schemas.microsoft.com/office/powerpoint/2010/main" val="377834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2"/>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35"/>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38"/>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41"/>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mph" presetSubtype="1" nodeType="withEffect">
                                  <p:stCondLst>
                                    <p:cond delay="0"/>
                                  </p:stCondLst>
                                  <p:childTnLst>
                                    <p:set>
                                      <p:cBhvr>
                                        <p:cTn id="50" dur="indefinite"/>
                                        <p:tgtEl>
                                          <p:spTgt spid="15"/>
                                        </p:tgtEl>
                                        <p:attrNameLst>
                                          <p:attrName>fillcolor</p:attrName>
                                        </p:attrNameLst>
                                      </p:cBhvr>
                                      <p:to>
                                        <p:clrVal>
                                          <a:schemeClr val="accent2"/>
                                        </p:clrVal>
                                      </p:to>
                                    </p:set>
                                    <p:set>
                                      <p:cBhvr>
                                        <p:cTn id="51" dur="indefinite"/>
                                        <p:tgtEl>
                                          <p:spTgt spid="15"/>
                                        </p:tgtEl>
                                        <p:attrNameLst>
                                          <p:attrName>fill.type</p:attrName>
                                        </p:attrNameLst>
                                      </p:cBhvr>
                                      <p:to>
                                        <p:strVal val="solid"/>
                                      </p:to>
                                    </p:set>
                                    <p:set>
                                      <p:cBhvr>
                                        <p:cTn id="52" dur="indefinite"/>
                                        <p:tgtEl>
                                          <p:spTgt spid="15"/>
                                        </p:tgtEl>
                                        <p:attrNameLst>
                                          <p:attrName>fill.on</p:attrName>
                                        </p:attrNameLst>
                                      </p:cBhvr>
                                      <p:to>
                                        <p:strVal val="tru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4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4"/>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mph" presetSubtype="1" grpId="1" nodeType="withEffect">
                                  <p:stCondLst>
                                    <p:cond delay="0"/>
                                  </p:stCondLst>
                                  <p:childTnLst>
                                    <p:set>
                                      <p:cBhvr>
                                        <p:cTn id="68" dur="indefinite"/>
                                        <p:tgtEl>
                                          <p:spTgt spid="16"/>
                                        </p:tgtEl>
                                        <p:attrNameLst>
                                          <p:attrName>fillcolor</p:attrName>
                                        </p:attrNameLst>
                                      </p:cBhvr>
                                      <p:to>
                                        <p:clrVal>
                                          <a:schemeClr val="accent2"/>
                                        </p:clrVal>
                                      </p:to>
                                    </p:set>
                                    <p:set>
                                      <p:cBhvr>
                                        <p:cTn id="69" dur="indefinite"/>
                                        <p:tgtEl>
                                          <p:spTgt spid="16"/>
                                        </p:tgtEl>
                                        <p:attrNameLst>
                                          <p:attrName>fill.type</p:attrName>
                                        </p:attrNameLst>
                                      </p:cBhvr>
                                      <p:to>
                                        <p:strVal val="solid"/>
                                      </p:to>
                                    </p:set>
                                    <p:set>
                                      <p:cBhvr>
                                        <p:cTn id="70" dur="indefinite"/>
                                        <p:tgtEl>
                                          <p:spTgt spid="16"/>
                                        </p:tgtEl>
                                        <p:attrNameLst>
                                          <p:attrName>fill.on</p:attrName>
                                        </p:attrNameLst>
                                      </p:cBhvr>
                                      <p:to>
                                        <p:strVal val="true"/>
                                      </p:to>
                                    </p:set>
                                  </p:childTnLst>
                                </p:cTn>
                              </p:par>
                              <p:par>
                                <p:cTn id="71" presetID="1" presetClass="entr" presetSubtype="0" fill="hold" grpId="2"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xit" presetSubtype="0" fill="hold" grpId="3" nodeType="withEffect">
                                  <p:stCondLst>
                                    <p:cond delay="0"/>
                                  </p:stCondLst>
                                  <p:childTnLst>
                                    <p:set>
                                      <p:cBhvr>
                                        <p:cTn id="78" dur="1" fill="hold">
                                          <p:stCondLst>
                                            <p:cond delay="0"/>
                                          </p:stCondLst>
                                        </p:cTn>
                                        <p:tgtEl>
                                          <p:spTgt spid="46"/>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48"/>
                                        </p:tgtEl>
                                        <p:attrNameLst>
                                          <p:attrName>style.visibility</p:attrName>
                                        </p:attrNameLst>
                                      </p:cBhvr>
                                      <p:to>
                                        <p:strVal val="hidden"/>
                                      </p:to>
                                    </p:set>
                                  </p:childTnLst>
                                </p:cTn>
                              </p:par>
                              <p:par>
                                <p:cTn id="83" presetID="1" presetClass="entr" presetSubtype="0" fill="hold" nodeType="with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par>
                                <p:cTn id="85" presetID="1" presetClass="emph" presetSubtype="1" nodeType="withEffect">
                                  <p:stCondLst>
                                    <p:cond delay="0"/>
                                  </p:stCondLst>
                                  <p:childTnLst>
                                    <p:set>
                                      <p:cBhvr>
                                        <p:cTn id="86" dur="indefinite"/>
                                        <p:tgtEl>
                                          <p:spTgt spid="17"/>
                                        </p:tgtEl>
                                        <p:attrNameLst>
                                          <p:attrName>fillcolor</p:attrName>
                                        </p:attrNameLst>
                                      </p:cBhvr>
                                      <p:to>
                                        <p:clrVal>
                                          <a:schemeClr val="accent2"/>
                                        </p:clrVal>
                                      </p:to>
                                    </p:set>
                                    <p:set>
                                      <p:cBhvr>
                                        <p:cTn id="87" dur="indefinite"/>
                                        <p:tgtEl>
                                          <p:spTgt spid="17"/>
                                        </p:tgtEl>
                                        <p:attrNameLst>
                                          <p:attrName>fill.type</p:attrName>
                                        </p:attrNameLst>
                                      </p:cBhvr>
                                      <p:to>
                                        <p:strVal val="solid"/>
                                      </p:to>
                                    </p:set>
                                    <p:set>
                                      <p:cBhvr>
                                        <p:cTn id="88" dur="indefinite"/>
                                        <p:tgtEl>
                                          <p:spTgt spid="17"/>
                                        </p:tgtEl>
                                        <p:attrNameLst>
                                          <p:attrName>fill.on</p:attrName>
                                        </p:attrNameLst>
                                      </p:cBhvr>
                                      <p:to>
                                        <p:strVal val="true"/>
                                      </p:to>
                                    </p:set>
                                  </p:childTnLst>
                                </p:cTn>
                              </p:par>
                              <p:par>
                                <p:cTn id="89" presetID="1" presetClass="entr" presetSubtype="0" fill="hold" grpId="4"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3"/>
                                        </p:tgtEl>
                                        <p:attrNameLst>
                                          <p:attrName>style.visibility</p:attrName>
                                        </p:attrNameLst>
                                      </p:cBhvr>
                                      <p:to>
                                        <p:strVal val="visible"/>
                                      </p:to>
                                    </p:set>
                                  </p:childTnLst>
                                </p:cTn>
                              </p:par>
                              <p:par>
                                <p:cTn id="97" presetID="1" presetClass="exit" presetSubtype="0" fill="hold" grpId="5" nodeType="withEffect">
                                  <p:stCondLst>
                                    <p:cond delay="0"/>
                                  </p:stCondLst>
                                  <p:childTnLst>
                                    <p:set>
                                      <p:cBhvr>
                                        <p:cTn id="98"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8" grpId="0" animBg="1"/>
      <p:bldP spid="34" grpId="0" animBg="1"/>
      <p:bldP spid="37" grpId="0" animBg="1"/>
      <p:bldP spid="40" grpId="0" animBg="1"/>
      <p:bldP spid="46" grpId="0" animBg="1"/>
      <p:bldP spid="46" grpId="1" animBg="1"/>
      <p:bldP spid="46" grpId="2" animBg="1"/>
      <p:bldP spid="46" grpId="3" animBg="1"/>
      <p:bldP spid="46" grpId="4" animBg="1"/>
      <p:bldP spid="46" grpId="5" animBg="1"/>
      <p:bldP spid="47" grpId="0" animBg="1"/>
      <p:bldP spid="51" grpId="0" animBg="1"/>
      <p:bldP spid="5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ache locality is important for parallelism</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37</a:t>
            </a:fld>
            <a:endParaRPr lang="en-US" dirty="0"/>
          </a:p>
        </p:txBody>
      </p:sp>
      <p:pic>
        <p:nvPicPr>
          <p:cNvPr id="5" name="Picture 4"/>
          <p:cNvPicPr>
            <a:picLocks noChangeAspect="1"/>
          </p:cNvPicPr>
          <p:nvPr/>
        </p:nvPicPr>
        <p:blipFill>
          <a:blip r:embed="rId3"/>
          <a:stretch>
            <a:fillRect/>
          </a:stretch>
        </p:blipFill>
        <p:spPr>
          <a:xfrm>
            <a:off x="3428997" y="2636230"/>
            <a:ext cx="1038225" cy="914400"/>
          </a:xfrm>
          <a:prstGeom prst="rect">
            <a:avLst/>
          </a:prstGeom>
        </p:spPr>
      </p:pic>
      <p:pic>
        <p:nvPicPr>
          <p:cNvPr id="6" name="Picture 5"/>
          <p:cNvPicPr>
            <a:picLocks noChangeAspect="1"/>
          </p:cNvPicPr>
          <p:nvPr/>
        </p:nvPicPr>
        <p:blipFill>
          <a:blip r:embed="rId4"/>
          <a:stretch>
            <a:fillRect/>
          </a:stretch>
        </p:blipFill>
        <p:spPr>
          <a:xfrm>
            <a:off x="9740826" y="3289670"/>
            <a:ext cx="809625" cy="1076325"/>
          </a:xfrm>
          <a:prstGeom prst="rect">
            <a:avLst/>
          </a:prstGeom>
        </p:spPr>
      </p:pic>
      <p:sp>
        <p:nvSpPr>
          <p:cNvPr id="7" name="Can 6"/>
          <p:cNvSpPr/>
          <p:nvPr/>
        </p:nvSpPr>
        <p:spPr>
          <a:xfrm rot="16200000">
            <a:off x="7048499" y="2532434"/>
            <a:ext cx="228600" cy="2590799"/>
          </a:xfrm>
          <a:prstGeom prst="can">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pic>
        <p:nvPicPr>
          <p:cNvPr id="8" name="Picture 7"/>
          <p:cNvPicPr>
            <a:picLocks noChangeAspect="1"/>
          </p:cNvPicPr>
          <p:nvPr/>
        </p:nvPicPr>
        <p:blipFill>
          <a:blip r:embed="rId3"/>
          <a:stretch>
            <a:fillRect/>
          </a:stretch>
        </p:blipFill>
        <p:spPr>
          <a:xfrm>
            <a:off x="3428997" y="4114800"/>
            <a:ext cx="1038225" cy="914400"/>
          </a:xfrm>
          <a:prstGeom prst="rect">
            <a:avLst/>
          </a:prstGeom>
        </p:spPr>
      </p:pic>
      <p:cxnSp>
        <p:nvCxnSpPr>
          <p:cNvPr id="9" name="Straight Arrow Connector 8"/>
          <p:cNvCxnSpPr>
            <a:stCxn id="5" idx="3"/>
            <a:endCxn id="7" idx="1"/>
          </p:cNvCxnSpPr>
          <p:nvPr/>
        </p:nvCxnSpPr>
        <p:spPr>
          <a:xfrm>
            <a:off x="4467222" y="3093430"/>
            <a:ext cx="1400178" cy="734404"/>
          </a:xfrm>
          <a:prstGeom prst="straightConnector1">
            <a:avLst/>
          </a:prstGeom>
          <a:ln w="177800">
            <a:gradFill flip="none" rotWithShape="1">
              <a:gsLst>
                <a:gs pos="0">
                  <a:srgbClr val="C00000"/>
                </a:gs>
                <a:gs pos="36000">
                  <a:schemeClr val="accent3">
                    <a:lumMod val="60000"/>
                    <a:lumOff val="40000"/>
                  </a:schemeClr>
                </a:gs>
                <a:gs pos="63000">
                  <a:schemeClr val="accent3">
                    <a:lumMod val="60000"/>
                    <a:lumOff val="40000"/>
                  </a:schemeClr>
                </a:gs>
                <a:gs pos="97000">
                  <a:srgbClr val="C00000"/>
                </a:gs>
              </a:gsLst>
              <a:lin ang="1800000" scaled="0"/>
              <a:tileRect/>
            </a:gra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3"/>
            <a:endCxn id="7" idx="1"/>
          </p:cNvCxnSpPr>
          <p:nvPr/>
        </p:nvCxnSpPr>
        <p:spPr>
          <a:xfrm flipV="1">
            <a:off x="4467222" y="3827834"/>
            <a:ext cx="1400178" cy="744166"/>
          </a:xfrm>
          <a:prstGeom prst="straightConnector1">
            <a:avLst/>
          </a:prstGeom>
          <a:ln w="177800">
            <a:gradFill flip="none" rotWithShape="1">
              <a:gsLst>
                <a:gs pos="0">
                  <a:srgbClr val="C00000"/>
                </a:gs>
                <a:gs pos="38000">
                  <a:schemeClr val="accent3">
                    <a:lumMod val="60000"/>
                    <a:lumOff val="40000"/>
                  </a:schemeClr>
                </a:gs>
                <a:gs pos="63000">
                  <a:schemeClr val="accent3">
                    <a:lumMod val="60000"/>
                    <a:lumOff val="40000"/>
                  </a:schemeClr>
                </a:gs>
                <a:gs pos="97000">
                  <a:srgbClr val="C00000"/>
                </a:gs>
              </a:gsLst>
              <a:lin ang="13800000" scaled="0"/>
              <a:tileRect/>
            </a:gra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a:endCxn id="6" idx="1"/>
          </p:cNvCxnSpPr>
          <p:nvPr/>
        </p:nvCxnSpPr>
        <p:spPr>
          <a:xfrm>
            <a:off x="8458199" y="3827833"/>
            <a:ext cx="1282627" cy="0"/>
          </a:xfrm>
          <a:prstGeom prst="straightConnector1">
            <a:avLst/>
          </a:prstGeom>
          <a:ln w="127000">
            <a:gradFill flip="none" rotWithShape="1">
              <a:gsLst>
                <a:gs pos="0">
                  <a:srgbClr val="C00000"/>
                </a:gs>
                <a:gs pos="36000">
                  <a:schemeClr val="accent3">
                    <a:lumMod val="60000"/>
                    <a:lumOff val="40000"/>
                  </a:schemeClr>
                </a:gs>
                <a:gs pos="63000">
                  <a:schemeClr val="accent3">
                    <a:lumMod val="60000"/>
                    <a:lumOff val="40000"/>
                  </a:schemeClr>
                </a:gs>
                <a:gs pos="97000">
                  <a:srgbClr val="C00000"/>
                </a:gs>
              </a:gsLst>
              <a:lin ang="0" scaled="0"/>
              <a:tileRect/>
            </a:gra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06495" y="2513741"/>
            <a:ext cx="4852002" cy="1077218"/>
          </a:xfrm>
          <a:prstGeom prst="rect">
            <a:avLst/>
          </a:prstGeom>
          <a:noFill/>
        </p:spPr>
        <p:txBody>
          <a:bodyPr wrap="square" rtlCol="0">
            <a:spAutoFit/>
          </a:bodyPr>
          <a:lstStyle/>
          <a:p>
            <a:r>
              <a:rPr lang="en-US" sz="2400" dirty="0" smtClean="0">
                <a:solidFill>
                  <a:srgbClr val="7030A0"/>
                </a:solidFill>
              </a:rPr>
              <a:t>Memory bandwidth limitations</a:t>
            </a:r>
            <a:r>
              <a:rPr lang="en-US" sz="2000" dirty="0" smtClean="0">
                <a:solidFill>
                  <a:srgbClr val="7030A0"/>
                </a:solidFill>
              </a:rPr>
              <a:t>:</a:t>
            </a:r>
          </a:p>
          <a:p>
            <a:r>
              <a:rPr lang="en-US" sz="2000" dirty="0" smtClean="0">
                <a:solidFill>
                  <a:schemeClr val="tx2"/>
                </a:solidFill>
              </a:rPr>
              <a:t>Single core: </a:t>
            </a:r>
            <a:r>
              <a:rPr lang="en-US" sz="2000" dirty="0" smtClean="0">
                <a:solidFill>
                  <a:srgbClr val="FF0000"/>
                </a:solidFill>
              </a:rPr>
              <a:t>bad</a:t>
            </a:r>
            <a:r>
              <a:rPr lang="en-US" sz="2000" dirty="0" smtClean="0">
                <a:solidFill>
                  <a:schemeClr val="bg2"/>
                </a:solidFill>
              </a:rPr>
              <a:t>.</a:t>
            </a:r>
            <a:endParaRPr lang="en-US" sz="2000" dirty="0">
              <a:solidFill>
                <a:schemeClr val="bg2"/>
              </a:solidFill>
            </a:endParaRPr>
          </a:p>
          <a:p>
            <a:r>
              <a:rPr lang="en-US" sz="2000" dirty="0" smtClean="0">
                <a:solidFill>
                  <a:schemeClr val="tx2"/>
                </a:solidFill>
              </a:rPr>
              <a:t>Multicore: </a:t>
            </a:r>
            <a:r>
              <a:rPr lang="en-US" sz="2000" dirty="0" smtClean="0">
                <a:solidFill>
                  <a:srgbClr val="FF0000"/>
                </a:solidFill>
              </a:rPr>
              <a:t>worse</a:t>
            </a:r>
            <a:r>
              <a:rPr lang="en-US" sz="2000" dirty="0" smtClean="0">
                <a:solidFill>
                  <a:srgbClr val="002060"/>
                </a:solidFill>
              </a:rPr>
              <a:t>!</a:t>
            </a:r>
          </a:p>
        </p:txBody>
      </p:sp>
    </p:spTree>
    <p:extLst>
      <p:ext uri="{BB962C8B-B14F-4D97-AF65-F5344CB8AC3E}">
        <p14:creationId xmlns:p14="http://schemas.microsoft.com/office/powerpoint/2010/main" val="11034360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Tiling to improve </a:t>
            </a:r>
            <a:r>
              <a:rPr lang="en-US" dirty="0"/>
              <a:t>cache locality</a:t>
            </a:r>
            <a:br>
              <a:rPr lang="en-US" dirty="0"/>
            </a:br>
            <a:r>
              <a:rPr lang="en-US" sz="3200" dirty="0" smtClean="0"/>
              <a:t>A brief reprise of </a:t>
            </a:r>
            <a:r>
              <a:rPr lang="en-US" sz="3200" dirty="0" err="1" smtClean="0">
                <a:latin typeface="Consolas" panose="020B0609020204030204" pitchFamily="49" charset="0"/>
                <a:cs typeface="Consolas" panose="020B0609020204030204" pitchFamily="49" charset="0"/>
              </a:rPr>
              <a:t>count_stars</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38</a:t>
            </a:fld>
            <a:endParaRPr lang="en-US" dirty="0"/>
          </a:p>
        </p:txBody>
      </p:sp>
      <p:pic>
        <p:nvPicPr>
          <p:cNvPr id="1026" name="Picture 2" descr="http://simplepimple.com/wp-content/uploads/2012/01/Omega_Centauri_NGC_5139_from_Hubble_Space_Telescop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4468" y="1797204"/>
            <a:ext cx="5647270" cy="42354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47089" y="6047601"/>
            <a:ext cx="5573949" cy="276999"/>
          </a:xfrm>
          <a:prstGeom prst="rect">
            <a:avLst/>
          </a:prstGeom>
          <a:noFill/>
        </p:spPr>
        <p:txBody>
          <a:bodyPr wrap="square" rtlCol="0">
            <a:spAutoFit/>
          </a:bodyPr>
          <a:lstStyle/>
          <a:p>
            <a:r>
              <a:rPr lang="en-US" sz="1200" dirty="0" smtClean="0">
                <a:solidFill>
                  <a:schemeClr val="bg1">
                    <a:lumMod val="50000"/>
                  </a:schemeClr>
                </a:solidFill>
              </a:rPr>
              <a:t>Photo courtesy NASA</a:t>
            </a:r>
            <a:endParaRPr lang="en-US" sz="1200" dirty="0">
              <a:solidFill>
                <a:schemeClr val="bg1">
                  <a:lumMod val="50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855711465"/>
              </p:ext>
            </p:extLst>
          </p:nvPr>
        </p:nvGraphicFramePr>
        <p:xfrm>
          <a:off x="2214468" y="1797200"/>
          <a:ext cx="5647270" cy="4250400"/>
        </p:xfrm>
        <a:graphic>
          <a:graphicData uri="http://schemas.openxmlformats.org/drawingml/2006/table">
            <a:tbl>
              <a:tblPr>
                <a:tableStyleId>{5940675A-B579-460E-94D1-54222C63F5DA}</a:tableStyleId>
              </a:tblPr>
              <a:tblGrid>
                <a:gridCol w="564727"/>
                <a:gridCol w="564727"/>
                <a:gridCol w="564727"/>
                <a:gridCol w="564727"/>
                <a:gridCol w="564727"/>
                <a:gridCol w="564727"/>
                <a:gridCol w="564727"/>
                <a:gridCol w="564727"/>
                <a:gridCol w="564727"/>
                <a:gridCol w="564727"/>
              </a:tblGrid>
              <a:tr h="4250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r>
              <a:tr h="4250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r>
              <a:tr h="4250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r>
              <a:tr h="4250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r>
              <a:tr h="4250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r>
              <a:tr h="4250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r>
              <a:tr h="4250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r>
              <a:tr h="4250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r>
              <a:tr h="4250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r>
              <a:tr h="4250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Content Placeholder 2"/>
          <p:cNvSpPr txBox="1">
            <a:spLocks/>
          </p:cNvSpPr>
          <p:nvPr/>
        </p:nvSpPr>
        <p:spPr>
          <a:xfrm>
            <a:off x="5027611" y="4246042"/>
            <a:ext cx="6477000" cy="2078558"/>
          </a:xfrm>
          <a:prstGeom prst="rect">
            <a:avLst/>
          </a:prstGeom>
          <a:blipFill>
            <a:blip r:embed="rId4"/>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sz="1800" dirty="0" err="1" smtClean="0">
                <a:solidFill>
                  <a:srgbClr val="C00000"/>
                </a:solidFill>
                <a:latin typeface="Consolas" panose="020B0609020204030204" pitchFamily="49" charset="0"/>
                <a:cs typeface="Consolas" panose="020B0609020204030204" pitchFamily="49" charset="0"/>
              </a:rPr>
              <a:t>constexpr</a:t>
            </a:r>
            <a:r>
              <a:rPr lang="en-US" sz="1800" dirty="0" smtClean="0">
                <a:solidFill>
                  <a:srgbClr val="C00000"/>
                </a:solidFill>
                <a:latin typeface="Consolas" panose="020B0609020204030204" pitchFamily="49" charset="0"/>
                <a:cs typeface="Consolas" panose="020B0609020204030204" pitchFamily="49" charset="0"/>
              </a:rPr>
              <a:t> int </a:t>
            </a:r>
            <a:r>
              <a:rPr lang="en-US" sz="1800" dirty="0" err="1" smtClean="0">
                <a:solidFill>
                  <a:srgbClr val="C00000"/>
                </a:solidFill>
                <a:latin typeface="Consolas" panose="020B0609020204030204" pitchFamily="49" charset="0"/>
                <a:cs typeface="Consolas" panose="020B0609020204030204" pitchFamily="49" charset="0"/>
              </a:rPr>
              <a:t>tile_size</a:t>
            </a:r>
            <a:r>
              <a:rPr lang="en-US" sz="1800" dirty="0" smtClean="0">
                <a:solidFill>
                  <a:srgbClr val="C00000"/>
                </a:solidFill>
                <a:latin typeface="Consolas" panose="020B0609020204030204" pitchFamily="49" charset="0"/>
                <a:cs typeface="Consolas" panose="020B0609020204030204" pitchFamily="49" charset="0"/>
              </a:rPr>
              <a:t> = 16;</a:t>
            </a:r>
          </a:p>
          <a:p>
            <a:pPr marL="0" indent="0">
              <a:spcBef>
                <a:spcPts val="0"/>
              </a:spcBef>
              <a:buFont typeface="Wingdings 3" charset="2"/>
              <a:buNone/>
            </a:pPr>
            <a:r>
              <a:rPr lang="en-US" sz="1800" dirty="0" smtClean="0">
                <a:solidFill>
                  <a:srgbClr val="C00000"/>
                </a:solidFill>
                <a:latin typeface="Consolas" panose="020B0609020204030204" pitchFamily="49" charset="0"/>
                <a:cs typeface="Consolas" panose="020B0609020204030204" pitchFamily="49" charset="0"/>
              </a:rPr>
              <a:t>cilk_for</a:t>
            </a:r>
            <a:r>
              <a:rPr lang="en-US" sz="1800" dirty="0" smtClean="0">
                <a:latin typeface="Consolas" panose="020B0609020204030204" pitchFamily="49" charset="0"/>
                <a:cs typeface="Consolas" panose="020B0609020204030204" pitchFamily="49" charset="0"/>
              </a:rPr>
              <a:t> (int </a:t>
            </a:r>
            <a:r>
              <a:rPr lang="en-US" sz="1800" dirty="0" err="1" smtClean="0">
                <a:latin typeface="Consolas" panose="020B0609020204030204" pitchFamily="49" charset="0"/>
                <a:cs typeface="Consolas" panose="020B0609020204030204" pitchFamily="49" charset="0"/>
              </a:rPr>
              <a:t>x_tile</a:t>
            </a:r>
            <a:r>
              <a:rPr lang="en-US" sz="1800" dirty="0" smtClean="0">
                <a:latin typeface="Consolas" panose="020B0609020204030204" pitchFamily="49" charset="0"/>
                <a:cs typeface="Consolas" panose="020B0609020204030204" pitchFamily="49" charset="0"/>
              </a:rPr>
              <a:t> = 0; </a:t>
            </a:r>
            <a:r>
              <a:rPr lang="en-US" sz="1800" dirty="0" err="1" smtClean="0">
                <a:latin typeface="Consolas" panose="020B0609020204030204" pitchFamily="49" charset="0"/>
                <a:cs typeface="Consolas" panose="020B0609020204030204" pitchFamily="49" charset="0"/>
              </a:rPr>
              <a:t>x_tile</a:t>
            </a:r>
            <a:r>
              <a:rPr lang="en-US" sz="1800" dirty="0" smtClean="0">
                <a:latin typeface="Consolas" panose="020B0609020204030204" pitchFamily="49" charset="0"/>
                <a:cs typeface="Consolas" panose="020B0609020204030204" pitchFamily="49" charset="0"/>
              </a:rPr>
              <a:t> &lt; </a:t>
            </a:r>
            <a:r>
              <a:rPr lang="en-US" sz="1800" dirty="0" err="1" smtClean="0">
                <a:latin typeface="Consolas" panose="020B0609020204030204" pitchFamily="49" charset="0"/>
                <a:cs typeface="Consolas" panose="020B0609020204030204" pitchFamily="49" charset="0"/>
              </a:rPr>
              <a:t>img.width</a:t>
            </a: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x_tile</a:t>
            </a:r>
            <a:r>
              <a:rPr lang="en-US" sz="1800" dirty="0" smtClean="0">
                <a:latin typeface="Consolas" panose="020B0609020204030204" pitchFamily="49" charset="0"/>
                <a:cs typeface="Consolas" panose="020B0609020204030204" pitchFamily="49" charset="0"/>
              </a:rPr>
              <a:t> += </a:t>
            </a:r>
            <a:r>
              <a:rPr lang="en-US" sz="1800" dirty="0" err="1" smtClean="0">
                <a:latin typeface="Consolas" panose="020B0609020204030204" pitchFamily="49" charset="0"/>
                <a:cs typeface="Consolas" panose="020B0609020204030204" pitchFamily="49" charset="0"/>
              </a:rPr>
              <a:t>tile_size</a:t>
            </a: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    </a:t>
            </a:r>
            <a:r>
              <a:rPr lang="en-US" sz="1800" dirty="0" smtClean="0">
                <a:solidFill>
                  <a:srgbClr val="C00000"/>
                </a:solidFill>
                <a:latin typeface="Consolas" panose="020B0609020204030204" pitchFamily="49" charset="0"/>
                <a:cs typeface="Consolas" panose="020B0609020204030204" pitchFamily="49" charset="0"/>
              </a:rPr>
              <a:t>cilk_for</a:t>
            </a:r>
            <a:r>
              <a:rPr lang="en-US" sz="1800" dirty="0" smtClean="0">
                <a:latin typeface="Consolas" panose="020B0609020204030204" pitchFamily="49" charset="0"/>
                <a:cs typeface="Consolas" panose="020B0609020204030204" pitchFamily="49" charset="0"/>
              </a:rPr>
              <a:t> (int </a:t>
            </a:r>
            <a:r>
              <a:rPr lang="en-US" sz="1800" dirty="0" err="1" smtClean="0">
                <a:latin typeface="Consolas" panose="020B0609020204030204" pitchFamily="49" charset="0"/>
                <a:cs typeface="Consolas" panose="020B0609020204030204" pitchFamily="49" charset="0"/>
              </a:rPr>
              <a:t>y_tile</a:t>
            </a:r>
            <a:r>
              <a:rPr lang="en-US" sz="1800" dirty="0" smtClean="0">
                <a:latin typeface="Consolas" panose="020B0609020204030204" pitchFamily="49" charset="0"/>
                <a:cs typeface="Consolas" panose="020B0609020204030204" pitchFamily="49" charset="0"/>
              </a:rPr>
              <a:t> = 0; y &lt; </a:t>
            </a:r>
            <a:r>
              <a:rPr lang="en-US" sz="1800" dirty="0" err="1" smtClean="0">
                <a:latin typeface="Consolas" panose="020B0609020204030204" pitchFamily="49" charset="0"/>
                <a:cs typeface="Consolas" panose="020B0609020204030204" pitchFamily="49" charset="0"/>
              </a:rPr>
              <a:t>img.height</a:t>
            </a: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y_tile</a:t>
            </a:r>
            <a:r>
              <a:rPr lang="en-US" sz="1800" dirty="0" smtClean="0">
                <a:latin typeface="Consolas" panose="020B0609020204030204" pitchFamily="49" charset="0"/>
                <a:cs typeface="Consolas" panose="020B0609020204030204" pitchFamily="49" charset="0"/>
              </a:rPr>
              <a:t> += </a:t>
            </a:r>
            <a:r>
              <a:rPr lang="en-US" sz="1800" dirty="0" err="1" smtClean="0">
                <a:latin typeface="Consolas" panose="020B0609020204030204" pitchFamily="49" charset="0"/>
                <a:cs typeface="Consolas" panose="020B0609020204030204" pitchFamily="49" charset="0"/>
              </a:rPr>
              <a:t>tile_size</a:t>
            </a: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serial_count_stars</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img</a:t>
            </a: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x_tile</a:t>
            </a: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tile_size</a:t>
            </a: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y_tile</a:t>
            </a: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tile_size</a:t>
            </a:r>
            <a:r>
              <a:rPr lang="en-US" sz="1800" dirty="0" smtClean="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40040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p:cNvSpPr/>
          <p:nvPr/>
        </p:nvSpPr>
        <p:spPr>
          <a:xfrm flipV="1">
            <a:off x="7318089" y="2243091"/>
            <a:ext cx="3352800" cy="33528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p:cNvCxnSpPr/>
          <p:nvPr/>
        </p:nvCxnSpPr>
        <p:spPr>
          <a:xfrm flipV="1">
            <a:off x="7318089" y="2243091"/>
            <a:ext cx="3337932" cy="3352800"/>
          </a:xfrm>
          <a:prstGeom prst="line">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Can we tile the n-bodies problem, and return to the triangular computation?</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39</a:t>
            </a:fld>
            <a:endParaRPr lang="en-US" dirty="0"/>
          </a:p>
        </p:txBody>
      </p:sp>
      <p:cxnSp>
        <p:nvCxnSpPr>
          <p:cNvPr id="7" name="Straight Connector 6"/>
          <p:cNvCxnSpPr/>
          <p:nvPr/>
        </p:nvCxnSpPr>
        <p:spPr>
          <a:xfrm rot="5400000">
            <a:off x="8991602" y="3942687"/>
            <a:ext cx="0" cy="3352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29402" y="3758021"/>
            <a:ext cx="381000" cy="369332"/>
          </a:xfrm>
          <a:prstGeom prst="rect">
            <a:avLst/>
          </a:prstGeom>
          <a:noFill/>
        </p:spPr>
        <p:txBody>
          <a:bodyPr wrap="square" rtlCol="0">
            <a:spAutoFit/>
          </a:bodyPr>
          <a:lstStyle/>
          <a:p>
            <a:pPr algn="r"/>
            <a:r>
              <a:rPr lang="en-US" b="1" dirty="0" smtClean="0"/>
              <a:t>j</a:t>
            </a:r>
            <a:endParaRPr lang="en-US" b="1" dirty="0"/>
          </a:p>
        </p:txBody>
      </p:sp>
      <p:sp>
        <p:nvSpPr>
          <p:cNvPr id="11" name="TextBox 10"/>
          <p:cNvSpPr txBox="1"/>
          <p:nvPr/>
        </p:nvSpPr>
        <p:spPr>
          <a:xfrm>
            <a:off x="6911436" y="5428587"/>
            <a:ext cx="274134" cy="381000"/>
          </a:xfrm>
          <a:prstGeom prst="rect">
            <a:avLst/>
          </a:prstGeom>
          <a:noFill/>
        </p:spPr>
        <p:txBody>
          <a:bodyPr wrap="square" rtlCol="0">
            <a:spAutoFit/>
          </a:bodyPr>
          <a:lstStyle/>
          <a:p>
            <a:pPr algn="r"/>
            <a:r>
              <a:rPr lang="en-US" b="1" dirty="0" smtClean="0"/>
              <a:t>0</a:t>
            </a:r>
            <a:endParaRPr lang="en-US" b="1" dirty="0"/>
          </a:p>
        </p:txBody>
      </p:sp>
      <p:sp>
        <p:nvSpPr>
          <p:cNvPr id="12" name="TextBox 11"/>
          <p:cNvSpPr txBox="1"/>
          <p:nvPr/>
        </p:nvSpPr>
        <p:spPr>
          <a:xfrm>
            <a:off x="7185570" y="5803753"/>
            <a:ext cx="274134" cy="381000"/>
          </a:xfrm>
          <a:prstGeom prst="rect">
            <a:avLst/>
          </a:prstGeom>
          <a:noFill/>
        </p:spPr>
        <p:txBody>
          <a:bodyPr wrap="square" rtlCol="0">
            <a:spAutoFit/>
          </a:bodyPr>
          <a:lstStyle/>
          <a:p>
            <a:pPr algn="ctr"/>
            <a:r>
              <a:rPr lang="en-US" b="1" dirty="0" smtClean="0"/>
              <a:t>0</a:t>
            </a:r>
            <a:endParaRPr lang="en-US" b="1" dirty="0"/>
          </a:p>
        </p:txBody>
      </p:sp>
      <p:sp>
        <p:nvSpPr>
          <p:cNvPr id="13" name="TextBox 12"/>
          <p:cNvSpPr txBox="1"/>
          <p:nvPr/>
        </p:nvSpPr>
        <p:spPr>
          <a:xfrm>
            <a:off x="6911436" y="2151987"/>
            <a:ext cx="274134" cy="381000"/>
          </a:xfrm>
          <a:prstGeom prst="rect">
            <a:avLst/>
          </a:prstGeom>
          <a:noFill/>
        </p:spPr>
        <p:txBody>
          <a:bodyPr wrap="square" rtlCol="0">
            <a:spAutoFit/>
          </a:bodyPr>
          <a:lstStyle/>
          <a:p>
            <a:pPr algn="r"/>
            <a:r>
              <a:rPr lang="en-US" b="1" dirty="0"/>
              <a:t>n</a:t>
            </a:r>
          </a:p>
        </p:txBody>
      </p:sp>
      <p:sp>
        <p:nvSpPr>
          <p:cNvPr id="14" name="TextBox 13"/>
          <p:cNvSpPr txBox="1"/>
          <p:nvPr/>
        </p:nvSpPr>
        <p:spPr>
          <a:xfrm>
            <a:off x="10508632" y="5799875"/>
            <a:ext cx="274134" cy="381000"/>
          </a:xfrm>
          <a:prstGeom prst="rect">
            <a:avLst/>
          </a:prstGeom>
          <a:noFill/>
        </p:spPr>
        <p:txBody>
          <a:bodyPr wrap="square" rtlCol="0">
            <a:spAutoFit/>
          </a:bodyPr>
          <a:lstStyle/>
          <a:p>
            <a:pPr algn="r"/>
            <a:r>
              <a:rPr lang="en-US" b="1" dirty="0"/>
              <a:t>n</a:t>
            </a:r>
          </a:p>
        </p:txBody>
      </p:sp>
      <p:graphicFrame>
        <p:nvGraphicFramePr>
          <p:cNvPr id="17" name="Table 16"/>
          <p:cNvGraphicFramePr>
            <a:graphicFrameLocks noGrp="1"/>
          </p:cNvGraphicFramePr>
          <p:nvPr>
            <p:extLst>
              <p:ext uri="{D42A27DB-BD31-4B8C-83A1-F6EECF244321}">
                <p14:modId xmlns:p14="http://schemas.microsoft.com/office/powerpoint/2010/main" val="1163641750"/>
              </p:ext>
            </p:extLst>
          </p:nvPr>
        </p:nvGraphicFramePr>
        <p:xfrm>
          <a:off x="7315200" y="2266286"/>
          <a:ext cx="3352800" cy="3352800"/>
        </p:xfrm>
        <a:graphic>
          <a:graphicData uri="http://schemas.openxmlformats.org/drawingml/2006/table">
            <a:tbl>
              <a:tblPr>
                <a:tableStyleId>{5940675A-B579-460E-94D1-54222C63F5DA}</a:tableStyleId>
              </a:tblPr>
              <a:tblGrid>
                <a:gridCol w="335280"/>
                <a:gridCol w="335280"/>
                <a:gridCol w="335280"/>
                <a:gridCol w="335280"/>
                <a:gridCol w="335280"/>
                <a:gridCol w="335280"/>
                <a:gridCol w="335280"/>
                <a:gridCol w="335280"/>
                <a:gridCol w="335280"/>
                <a:gridCol w="335280"/>
              </a:tblGrid>
              <a:tr h="335280">
                <a:tc>
                  <a:txBody>
                    <a:bodyPr/>
                    <a:lstStyle/>
                    <a:p>
                      <a:endParaRPr lang="en-US" sz="1200" dirty="0"/>
                    </a:p>
                  </a:txBody>
                  <a:tcPr>
                    <a:lnL w="12700" cap="flat" cmpd="sng" algn="ctr">
                      <a:no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00"/>
                      </a:solidFill>
                      <a:prstDash val="solid"/>
                      <a:round/>
                      <a:headEnd type="none" w="med" len="med"/>
                      <a:tailEnd type="none" w="med" len="med"/>
                    </a:lnB>
                  </a:tcPr>
                </a:tc>
              </a:tr>
              <a:tr h="335280">
                <a:tc>
                  <a:txBody>
                    <a:bodyPr/>
                    <a:lstStyle/>
                    <a:p>
                      <a:endParaRPr lang="en-US" sz="1200" dirty="0"/>
                    </a:p>
                  </a:txBody>
                  <a:tcPr>
                    <a:lnL w="12700" cap="flat" cmpd="sng" algn="ctr">
                      <a:no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chemeClr val="accent2">
                        <a:lumMod val="60000"/>
                        <a:lumOff val="40000"/>
                      </a:schemeClr>
                    </a:solidFill>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dirty="0"/>
                    </a:p>
                  </a:txBody>
                  <a:tcPr>
                    <a:lnL w="12700" cap="flat" cmpd="sng" algn="ctr">
                      <a:solidFill>
                        <a:srgbClr val="FF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noFill/>
                  </a:tcPr>
                </a:tc>
              </a:tr>
              <a:tr h="335280">
                <a:tc>
                  <a:txBody>
                    <a:bodyPr/>
                    <a:lstStyle/>
                    <a:p>
                      <a:endParaRPr lang="en-US" sz="1200"/>
                    </a:p>
                  </a:txBody>
                  <a:tcPr>
                    <a:lnL w="12700" cap="flat" cmpd="sng" algn="ctr">
                      <a:no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r>
              <a:tr h="335280">
                <a:tc>
                  <a:txBody>
                    <a:bodyPr/>
                    <a:lstStyle/>
                    <a:p>
                      <a:endParaRPr lang="en-US" sz="1200" dirty="0"/>
                    </a:p>
                  </a:txBody>
                  <a:tcPr>
                    <a:lnL w="12700" cap="flat" cmpd="sng" algn="ctr">
                      <a:no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chemeClr val="accent2">
                        <a:lumMod val="60000"/>
                        <a:lumOff val="40000"/>
                      </a:schemeClr>
                    </a:solidFill>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dirty="0"/>
                    </a:p>
                  </a:txBody>
                  <a:tcPr>
                    <a:lnL w="12700" cap="flat" cmpd="sng" algn="ctr">
                      <a:solidFill>
                        <a:srgbClr val="FF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noFill/>
                  </a:tcPr>
                </a:tc>
              </a:tr>
              <a:tr h="335280">
                <a:tc>
                  <a:txBody>
                    <a:bodyPr/>
                    <a:lstStyle/>
                    <a:p>
                      <a:endParaRPr lang="en-US" sz="1200"/>
                    </a:p>
                  </a:txBody>
                  <a:tcPr>
                    <a:lnL w="12700" cap="flat" cmpd="sng" algn="ctr">
                      <a:no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dirty="0"/>
                    </a:p>
                  </a:txBody>
                  <a:tcPr>
                    <a:lnL w="12700" cap="flat" cmpd="sng" algn="ctr">
                      <a:solidFill>
                        <a:srgbClr val="FF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r>
              <a:tr h="335280">
                <a:tc>
                  <a:txBody>
                    <a:bodyPr/>
                    <a:lstStyle/>
                    <a:p>
                      <a:endParaRPr lang="en-US" sz="1200" dirty="0"/>
                    </a:p>
                  </a:txBody>
                  <a:tcPr>
                    <a:lnL w="12700" cap="flat" cmpd="sng" algn="ctr">
                      <a:no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r>
              <a:tr h="335280">
                <a:tc>
                  <a:txBody>
                    <a:bodyPr/>
                    <a:lstStyle/>
                    <a:p>
                      <a:endParaRPr lang="en-US" sz="1200"/>
                    </a:p>
                  </a:txBody>
                  <a:tcPr>
                    <a:lnL w="12700" cap="flat" cmpd="sng" algn="ctr">
                      <a:no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r>
              <a:tr h="335280">
                <a:tc>
                  <a:txBody>
                    <a:bodyPr/>
                    <a:lstStyle/>
                    <a:p>
                      <a:endParaRPr lang="en-US" sz="1200"/>
                    </a:p>
                  </a:txBody>
                  <a:tcPr>
                    <a:lnL w="12700" cap="flat" cmpd="sng" algn="ctr">
                      <a:no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r>
              <a:tr h="335280">
                <a:tc>
                  <a:txBody>
                    <a:bodyPr/>
                    <a:lstStyle/>
                    <a:p>
                      <a:endParaRPr lang="en-US" sz="1200"/>
                    </a:p>
                  </a:txBody>
                  <a:tcPr>
                    <a:lnL w="12700" cap="flat" cmpd="sng" algn="ctr">
                      <a:no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200" dirty="0"/>
                    </a:p>
                  </a:txBody>
                  <a:tcPr>
                    <a:lnL w="12700" cap="flat" cmpd="sng" algn="ctr">
                      <a:solidFill>
                        <a:srgbClr val="FF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r>
              <a:tr h="335280">
                <a:tc>
                  <a:txBody>
                    <a:bodyPr/>
                    <a:lstStyle/>
                    <a:p>
                      <a:endParaRPr lang="en-US" sz="1200"/>
                    </a:p>
                  </a:txBody>
                  <a:tcPr>
                    <a:lnL w="12700" cap="flat" cmpd="sng" algn="ctr">
                      <a:no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solidFill>
                        <a:srgbClr val="FF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8" name="TextBox 17"/>
          <p:cNvSpPr txBox="1"/>
          <p:nvPr/>
        </p:nvSpPr>
        <p:spPr>
          <a:xfrm>
            <a:off x="8831768" y="6031468"/>
            <a:ext cx="304800" cy="369332"/>
          </a:xfrm>
          <a:prstGeom prst="rect">
            <a:avLst/>
          </a:prstGeom>
          <a:noFill/>
        </p:spPr>
        <p:txBody>
          <a:bodyPr wrap="square" rtlCol="0">
            <a:spAutoFit/>
          </a:bodyPr>
          <a:lstStyle/>
          <a:p>
            <a:pPr algn="ctr"/>
            <a:r>
              <a:rPr lang="en-US" b="1" dirty="0" smtClean="0"/>
              <a:t>i</a:t>
            </a:r>
            <a:endParaRPr lang="en-US" b="1" dirty="0"/>
          </a:p>
        </p:txBody>
      </p:sp>
      <p:sp>
        <p:nvSpPr>
          <p:cNvPr id="21" name="Rectangle 20"/>
          <p:cNvSpPr/>
          <p:nvPr/>
        </p:nvSpPr>
        <p:spPr>
          <a:xfrm>
            <a:off x="3314236" y="3348462"/>
            <a:ext cx="2057400" cy="1104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Same range of i values; not independent</a:t>
            </a:r>
            <a:endParaRPr lang="en-US" sz="2000" dirty="0"/>
          </a:p>
        </p:txBody>
      </p:sp>
      <p:cxnSp>
        <p:nvCxnSpPr>
          <p:cNvPr id="23" name="Straight Arrow Connector 22"/>
          <p:cNvCxnSpPr/>
          <p:nvPr/>
        </p:nvCxnSpPr>
        <p:spPr>
          <a:xfrm flipV="1">
            <a:off x="5501268" y="2813227"/>
            <a:ext cx="1684302" cy="771799"/>
          </a:xfrm>
          <a:prstGeom prst="straightConnector1">
            <a:avLst/>
          </a:prstGeom>
          <a:ln w="31750">
            <a:solidFill>
              <a:schemeClr val="tx2"/>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5501268" y="3413665"/>
            <a:ext cx="1684302" cy="482807"/>
          </a:xfrm>
          <a:prstGeom prst="straightConnector1">
            <a:avLst/>
          </a:prstGeom>
          <a:ln w="31750">
            <a:solidFill>
              <a:schemeClr val="tx2"/>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292900" y="4672929"/>
            <a:ext cx="2895600" cy="707886"/>
          </a:xfrm>
          <a:prstGeom prst="rect">
            <a:avLst/>
          </a:prstGeom>
          <a:noFill/>
        </p:spPr>
        <p:txBody>
          <a:bodyPr wrap="square" rtlCol="0">
            <a:spAutoFit/>
          </a:bodyPr>
          <a:lstStyle/>
          <a:p>
            <a:r>
              <a:rPr lang="en-US" sz="2000" dirty="0" smtClean="0"/>
              <a:t>Tiles cannot all be processed in parallel.</a:t>
            </a:r>
            <a:endParaRPr lang="en-US" sz="2000" dirty="0"/>
          </a:p>
        </p:txBody>
      </p:sp>
      <p:cxnSp>
        <p:nvCxnSpPr>
          <p:cNvPr id="6" name="Straight Connector 5"/>
          <p:cNvCxnSpPr/>
          <p:nvPr/>
        </p:nvCxnSpPr>
        <p:spPr>
          <a:xfrm>
            <a:off x="7315202" y="2266287"/>
            <a:ext cx="0" cy="3352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2971800" y="2054462"/>
            <a:ext cx="3064300" cy="685800"/>
          </a:xfrm>
          <a:prstGeom prst="round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Yes, but not the same way as for </a:t>
            </a:r>
            <a:r>
              <a:rPr lang="en-US" dirty="0" err="1" smtClean="0">
                <a:solidFill>
                  <a:schemeClr val="tx1"/>
                </a:solidFill>
              </a:rPr>
              <a:t>count_stars</a:t>
            </a:r>
            <a:endParaRPr lang="en-US" dirty="0">
              <a:solidFill>
                <a:schemeClr val="tx1"/>
              </a:solidFill>
            </a:endParaRPr>
          </a:p>
        </p:txBody>
      </p:sp>
    </p:spTree>
    <p:extLst>
      <p:ext uri="{BB962C8B-B14F-4D97-AF65-F5344CB8AC3E}">
        <p14:creationId xmlns:p14="http://schemas.microsoft.com/office/powerpoint/2010/main" val="1179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parallelization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main challenge is identifying tasks within the program that minimally interact and, therefore, are logically parallel.</a:t>
            </a:r>
          </a:p>
          <a:p>
            <a:r>
              <a:rPr lang="en-US" dirty="0" smtClean="0"/>
              <a:t>Parallelization can be fun – a combination of discovery and invention, science and art.</a:t>
            </a:r>
          </a:p>
          <a:p>
            <a:pPr lvl="1"/>
            <a:r>
              <a:rPr lang="en-US" dirty="0" smtClean="0"/>
              <a:t>One tries to discover the parallelism inherent in an algorithm or data structure.</a:t>
            </a:r>
          </a:p>
          <a:p>
            <a:pPr lvl="1"/>
            <a:r>
              <a:rPr lang="en-US" dirty="0" smtClean="0"/>
              <a:t>One then chooses or invents new algorithms, refactors, simplifies, or approximates.</a:t>
            </a:r>
            <a:endParaRPr lang="en-US" dirty="0"/>
          </a:p>
        </p:txBody>
      </p:sp>
      <p:sp>
        <p:nvSpPr>
          <p:cNvPr id="4" name="Footer Placeholder 3"/>
          <p:cNvSpPr>
            <a:spLocks noGrp="1"/>
          </p:cNvSpPr>
          <p:nvPr>
            <p:ph type="ftr" sz="quarter" idx="11"/>
          </p:nvPr>
        </p:nvSpPr>
        <p:spPr/>
        <p:txBody>
          <a:bodyPr/>
          <a:lstStyle/>
          <a:p>
            <a:r>
              <a:rPr lang="en-US" smtClean="0"/>
              <a:t>Pablo Halpern, 2014  (CC BY 4.0)</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21360403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ight Triangle 14"/>
          <p:cNvSpPr/>
          <p:nvPr/>
        </p:nvSpPr>
        <p:spPr>
          <a:xfrm flipV="1">
            <a:off x="2819400" y="2019300"/>
            <a:ext cx="3352800" cy="33528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819400" y="2019300"/>
            <a:ext cx="1676400" cy="17145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Cache-oblivious recursive tiling</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40</a:t>
            </a:fld>
            <a:endParaRPr lang="en-US" dirty="0"/>
          </a:p>
        </p:txBody>
      </p:sp>
      <p:cxnSp>
        <p:nvCxnSpPr>
          <p:cNvPr id="6" name="Straight Connector 5"/>
          <p:cNvCxnSpPr/>
          <p:nvPr/>
        </p:nvCxnSpPr>
        <p:spPr>
          <a:xfrm>
            <a:off x="2819400" y="2019300"/>
            <a:ext cx="0" cy="3352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4495800" y="3695700"/>
            <a:ext cx="0" cy="3352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819400" y="2019300"/>
            <a:ext cx="3337932" cy="3352800"/>
          </a:xfrm>
          <a:prstGeom prst="line">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34634" y="4368284"/>
            <a:ext cx="381000" cy="369332"/>
          </a:xfrm>
          <a:prstGeom prst="rect">
            <a:avLst/>
          </a:prstGeom>
          <a:noFill/>
        </p:spPr>
        <p:txBody>
          <a:bodyPr wrap="square" rtlCol="0">
            <a:spAutoFit/>
          </a:bodyPr>
          <a:lstStyle/>
          <a:p>
            <a:pPr algn="r"/>
            <a:r>
              <a:rPr lang="en-US" b="1" dirty="0" smtClean="0"/>
              <a:t>j</a:t>
            </a:r>
            <a:endParaRPr lang="en-US" b="1" dirty="0"/>
          </a:p>
        </p:txBody>
      </p:sp>
      <p:sp>
        <p:nvSpPr>
          <p:cNvPr id="18" name="TextBox 17"/>
          <p:cNvSpPr txBox="1"/>
          <p:nvPr/>
        </p:nvSpPr>
        <p:spPr>
          <a:xfrm>
            <a:off x="3505200" y="5821918"/>
            <a:ext cx="304800" cy="369332"/>
          </a:xfrm>
          <a:prstGeom prst="rect">
            <a:avLst/>
          </a:prstGeom>
          <a:noFill/>
        </p:spPr>
        <p:txBody>
          <a:bodyPr wrap="square" rtlCol="0">
            <a:spAutoFit/>
          </a:bodyPr>
          <a:lstStyle/>
          <a:p>
            <a:pPr algn="ctr"/>
            <a:r>
              <a:rPr lang="en-US" b="1" dirty="0" smtClean="0"/>
              <a:t>i</a:t>
            </a:r>
            <a:endParaRPr lang="en-US" b="1" dirty="0"/>
          </a:p>
        </p:txBody>
      </p:sp>
      <p:sp>
        <p:nvSpPr>
          <p:cNvPr id="19" name="TextBox 18"/>
          <p:cNvSpPr txBox="1"/>
          <p:nvPr/>
        </p:nvSpPr>
        <p:spPr>
          <a:xfrm>
            <a:off x="2415634" y="5181600"/>
            <a:ext cx="274134" cy="381000"/>
          </a:xfrm>
          <a:prstGeom prst="rect">
            <a:avLst/>
          </a:prstGeom>
          <a:noFill/>
        </p:spPr>
        <p:txBody>
          <a:bodyPr wrap="square" rtlCol="0">
            <a:spAutoFit/>
          </a:bodyPr>
          <a:lstStyle/>
          <a:p>
            <a:pPr algn="r"/>
            <a:r>
              <a:rPr lang="en-US" b="1" dirty="0" smtClean="0"/>
              <a:t>0</a:t>
            </a:r>
            <a:endParaRPr lang="en-US" b="1" dirty="0"/>
          </a:p>
        </p:txBody>
      </p:sp>
      <p:sp>
        <p:nvSpPr>
          <p:cNvPr id="20" name="TextBox 19"/>
          <p:cNvSpPr txBox="1"/>
          <p:nvPr/>
        </p:nvSpPr>
        <p:spPr>
          <a:xfrm>
            <a:off x="2689768" y="5515306"/>
            <a:ext cx="274134" cy="381000"/>
          </a:xfrm>
          <a:prstGeom prst="rect">
            <a:avLst/>
          </a:prstGeom>
          <a:noFill/>
        </p:spPr>
        <p:txBody>
          <a:bodyPr wrap="square" rtlCol="0">
            <a:spAutoFit/>
          </a:bodyPr>
          <a:lstStyle/>
          <a:p>
            <a:pPr algn="ctr"/>
            <a:r>
              <a:rPr lang="en-US" b="1" dirty="0" smtClean="0"/>
              <a:t>0</a:t>
            </a:r>
            <a:endParaRPr lang="en-US" b="1" dirty="0"/>
          </a:p>
        </p:txBody>
      </p:sp>
      <p:sp>
        <p:nvSpPr>
          <p:cNvPr id="21" name="TextBox 20"/>
          <p:cNvSpPr txBox="1"/>
          <p:nvPr/>
        </p:nvSpPr>
        <p:spPr>
          <a:xfrm>
            <a:off x="2415634" y="1905000"/>
            <a:ext cx="274134" cy="381000"/>
          </a:xfrm>
          <a:prstGeom prst="rect">
            <a:avLst/>
          </a:prstGeom>
          <a:noFill/>
        </p:spPr>
        <p:txBody>
          <a:bodyPr wrap="square" rtlCol="0">
            <a:spAutoFit/>
          </a:bodyPr>
          <a:lstStyle/>
          <a:p>
            <a:pPr algn="r"/>
            <a:r>
              <a:rPr lang="en-US" b="1" dirty="0"/>
              <a:t>n</a:t>
            </a:r>
          </a:p>
        </p:txBody>
      </p:sp>
      <p:sp>
        <p:nvSpPr>
          <p:cNvPr id="22" name="TextBox 21"/>
          <p:cNvSpPr txBox="1"/>
          <p:nvPr/>
        </p:nvSpPr>
        <p:spPr>
          <a:xfrm>
            <a:off x="6012830" y="5515306"/>
            <a:ext cx="274134" cy="381000"/>
          </a:xfrm>
          <a:prstGeom prst="rect">
            <a:avLst/>
          </a:prstGeom>
          <a:noFill/>
        </p:spPr>
        <p:txBody>
          <a:bodyPr wrap="square" rtlCol="0">
            <a:spAutoFit/>
          </a:bodyPr>
          <a:lstStyle/>
          <a:p>
            <a:pPr algn="r"/>
            <a:r>
              <a:rPr lang="en-US" b="1" dirty="0"/>
              <a:t>n</a:t>
            </a:r>
          </a:p>
        </p:txBody>
      </p:sp>
      <p:sp>
        <p:nvSpPr>
          <p:cNvPr id="23" name="TextBox 22"/>
          <p:cNvSpPr txBox="1"/>
          <p:nvPr/>
        </p:nvSpPr>
        <p:spPr>
          <a:xfrm>
            <a:off x="2415634" y="3543300"/>
            <a:ext cx="274134" cy="381000"/>
          </a:xfrm>
          <a:prstGeom prst="rect">
            <a:avLst/>
          </a:prstGeom>
          <a:noFill/>
        </p:spPr>
        <p:txBody>
          <a:bodyPr wrap="square" rtlCol="0">
            <a:spAutoFit/>
          </a:bodyPr>
          <a:lstStyle/>
          <a:p>
            <a:pPr algn="r"/>
            <a:r>
              <a:rPr lang="en-US" b="1" dirty="0"/>
              <a:t>m</a:t>
            </a:r>
          </a:p>
        </p:txBody>
      </p:sp>
      <p:sp>
        <p:nvSpPr>
          <p:cNvPr id="24" name="TextBox 23"/>
          <p:cNvSpPr txBox="1"/>
          <p:nvPr/>
        </p:nvSpPr>
        <p:spPr>
          <a:xfrm>
            <a:off x="4351299" y="5515306"/>
            <a:ext cx="274134" cy="381000"/>
          </a:xfrm>
          <a:prstGeom prst="rect">
            <a:avLst/>
          </a:prstGeom>
          <a:noFill/>
        </p:spPr>
        <p:txBody>
          <a:bodyPr wrap="square" rtlCol="0">
            <a:spAutoFit/>
          </a:bodyPr>
          <a:lstStyle/>
          <a:p>
            <a:pPr algn="ctr"/>
            <a:r>
              <a:rPr lang="en-US" b="1" dirty="0"/>
              <a:t>m</a:t>
            </a:r>
          </a:p>
        </p:txBody>
      </p:sp>
      <p:sp>
        <p:nvSpPr>
          <p:cNvPr id="7" name="TextBox 6"/>
          <p:cNvSpPr txBox="1"/>
          <p:nvPr/>
        </p:nvSpPr>
        <p:spPr>
          <a:xfrm>
            <a:off x="6559044" y="1905000"/>
            <a:ext cx="5181600" cy="2862322"/>
          </a:xfrm>
          <a:prstGeom prst="rect">
            <a:avLst/>
          </a:prstGeom>
          <a:noFill/>
        </p:spPr>
        <p:txBody>
          <a:bodyPr wrap="square" rtlCol="0">
            <a:spAutoFit/>
          </a:bodyPr>
          <a:lstStyle/>
          <a:p>
            <a:r>
              <a:rPr lang="en-US" sz="2000" dirty="0" smtClean="0"/>
              <a:t>For two tiles to be computed in parallel, the i range of one must not overlap either the i  or j range of the other.</a:t>
            </a:r>
          </a:p>
          <a:p>
            <a:endParaRPr lang="en-US" sz="2000" dirty="0"/>
          </a:p>
          <a:p>
            <a:r>
              <a:rPr lang="en-US" sz="2000" dirty="0" smtClean="0"/>
              <a:t>The triangles are in parallel with each other.</a:t>
            </a:r>
          </a:p>
          <a:p>
            <a:endParaRPr lang="en-US" sz="2000" dirty="0"/>
          </a:p>
          <a:p>
            <a:r>
              <a:rPr lang="en-US" sz="2000" dirty="0" smtClean="0"/>
              <a:t>Neither triangle is in parallel with the rectangle.</a:t>
            </a:r>
          </a:p>
        </p:txBody>
      </p:sp>
    </p:spTree>
    <p:extLst>
      <p:ext uri="{BB962C8B-B14F-4D97-AF65-F5344CB8AC3E}">
        <p14:creationId xmlns:p14="http://schemas.microsoft.com/office/powerpoint/2010/main" val="53690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next level of recursion</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41</a:t>
            </a:fld>
            <a:endParaRPr lang="en-US" dirty="0"/>
          </a:p>
        </p:txBody>
      </p:sp>
      <p:sp>
        <p:nvSpPr>
          <p:cNvPr id="7" name="TextBox 6"/>
          <p:cNvSpPr txBox="1"/>
          <p:nvPr/>
        </p:nvSpPr>
        <p:spPr>
          <a:xfrm>
            <a:off x="6559044" y="1905000"/>
            <a:ext cx="5181600" cy="3477875"/>
          </a:xfrm>
          <a:prstGeom prst="rect">
            <a:avLst/>
          </a:prstGeom>
          <a:noFill/>
        </p:spPr>
        <p:txBody>
          <a:bodyPr wrap="square" rtlCol="0">
            <a:spAutoFit/>
          </a:bodyPr>
          <a:lstStyle/>
          <a:p>
            <a:r>
              <a:rPr lang="en-US" sz="2000" dirty="0" smtClean="0"/>
              <a:t>Each triangle can be recursively subdivided the same way, yielding the same parallelism at the next level.</a:t>
            </a:r>
          </a:p>
          <a:p>
            <a:endParaRPr lang="en-US" sz="2000" dirty="0"/>
          </a:p>
          <a:p>
            <a:r>
              <a:rPr lang="en-US" sz="2000" dirty="0" smtClean="0"/>
              <a:t>Each rectangle can also be subdivided into four rectangles.</a:t>
            </a:r>
          </a:p>
          <a:p>
            <a:endParaRPr lang="en-US" sz="2000" dirty="0"/>
          </a:p>
          <a:p>
            <a:r>
              <a:rPr lang="en-US" sz="2000" dirty="0" smtClean="0"/>
              <a:t>The rectangles marked A are in parallel with each other.  The rectangles marked B are in parallel with each other (but not with the A rectangles).</a:t>
            </a:r>
          </a:p>
        </p:txBody>
      </p:sp>
      <p:grpSp>
        <p:nvGrpSpPr>
          <p:cNvPr id="8" name="Group 7"/>
          <p:cNvGrpSpPr/>
          <p:nvPr/>
        </p:nvGrpSpPr>
        <p:grpSpPr>
          <a:xfrm>
            <a:off x="2034634" y="1905000"/>
            <a:ext cx="4252330" cy="4286250"/>
            <a:chOff x="2034634" y="1905000"/>
            <a:chExt cx="4252330" cy="4286250"/>
          </a:xfrm>
        </p:grpSpPr>
        <p:sp>
          <p:nvSpPr>
            <p:cNvPr id="15" name="Right Triangle 14"/>
            <p:cNvSpPr/>
            <p:nvPr/>
          </p:nvSpPr>
          <p:spPr>
            <a:xfrm flipV="1">
              <a:off x="2819400" y="2019300"/>
              <a:ext cx="3352800" cy="33528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819400" y="2019300"/>
              <a:ext cx="1676400" cy="1714500"/>
            </a:xfrm>
            <a:prstGeom prst="rect">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rot="5400000">
              <a:off x="4495800" y="3695700"/>
              <a:ext cx="0" cy="3352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819400" y="2019300"/>
              <a:ext cx="3337932" cy="3352800"/>
            </a:xfrm>
            <a:prstGeom prst="line">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34634" y="4368284"/>
              <a:ext cx="381000" cy="369332"/>
            </a:xfrm>
            <a:prstGeom prst="rect">
              <a:avLst/>
            </a:prstGeom>
            <a:noFill/>
          </p:spPr>
          <p:txBody>
            <a:bodyPr wrap="square" rtlCol="0">
              <a:spAutoFit/>
            </a:bodyPr>
            <a:lstStyle/>
            <a:p>
              <a:pPr algn="r"/>
              <a:r>
                <a:rPr lang="en-US" b="1" dirty="0" smtClean="0"/>
                <a:t>j</a:t>
              </a:r>
              <a:endParaRPr lang="en-US" b="1" dirty="0"/>
            </a:p>
          </p:txBody>
        </p:sp>
        <p:sp>
          <p:nvSpPr>
            <p:cNvPr id="18" name="TextBox 17"/>
            <p:cNvSpPr txBox="1"/>
            <p:nvPr/>
          </p:nvSpPr>
          <p:spPr>
            <a:xfrm>
              <a:off x="3505200" y="5821918"/>
              <a:ext cx="304800" cy="369332"/>
            </a:xfrm>
            <a:prstGeom prst="rect">
              <a:avLst/>
            </a:prstGeom>
            <a:noFill/>
          </p:spPr>
          <p:txBody>
            <a:bodyPr wrap="square" rtlCol="0">
              <a:spAutoFit/>
            </a:bodyPr>
            <a:lstStyle/>
            <a:p>
              <a:pPr algn="ctr"/>
              <a:r>
                <a:rPr lang="en-US" b="1" dirty="0" smtClean="0"/>
                <a:t>i</a:t>
              </a:r>
              <a:endParaRPr lang="en-US" b="1" dirty="0"/>
            </a:p>
          </p:txBody>
        </p:sp>
        <p:sp>
          <p:nvSpPr>
            <p:cNvPr id="19" name="TextBox 18"/>
            <p:cNvSpPr txBox="1"/>
            <p:nvPr/>
          </p:nvSpPr>
          <p:spPr>
            <a:xfrm>
              <a:off x="2415634" y="5181600"/>
              <a:ext cx="274134" cy="381000"/>
            </a:xfrm>
            <a:prstGeom prst="rect">
              <a:avLst/>
            </a:prstGeom>
            <a:noFill/>
          </p:spPr>
          <p:txBody>
            <a:bodyPr wrap="square" rtlCol="0">
              <a:spAutoFit/>
            </a:bodyPr>
            <a:lstStyle/>
            <a:p>
              <a:pPr algn="r"/>
              <a:r>
                <a:rPr lang="en-US" b="1" dirty="0" smtClean="0"/>
                <a:t>0</a:t>
              </a:r>
              <a:endParaRPr lang="en-US" b="1" dirty="0"/>
            </a:p>
          </p:txBody>
        </p:sp>
        <p:sp>
          <p:nvSpPr>
            <p:cNvPr id="20" name="TextBox 19"/>
            <p:cNvSpPr txBox="1"/>
            <p:nvPr/>
          </p:nvSpPr>
          <p:spPr>
            <a:xfrm>
              <a:off x="2689768" y="5515306"/>
              <a:ext cx="274134" cy="381000"/>
            </a:xfrm>
            <a:prstGeom prst="rect">
              <a:avLst/>
            </a:prstGeom>
            <a:noFill/>
          </p:spPr>
          <p:txBody>
            <a:bodyPr wrap="square" rtlCol="0">
              <a:spAutoFit/>
            </a:bodyPr>
            <a:lstStyle/>
            <a:p>
              <a:pPr algn="ctr"/>
              <a:r>
                <a:rPr lang="en-US" b="1" dirty="0" smtClean="0"/>
                <a:t>0</a:t>
              </a:r>
              <a:endParaRPr lang="en-US" b="1" dirty="0"/>
            </a:p>
          </p:txBody>
        </p:sp>
        <p:sp>
          <p:nvSpPr>
            <p:cNvPr id="21" name="TextBox 20"/>
            <p:cNvSpPr txBox="1"/>
            <p:nvPr/>
          </p:nvSpPr>
          <p:spPr>
            <a:xfrm>
              <a:off x="2415634" y="1905000"/>
              <a:ext cx="274134" cy="381000"/>
            </a:xfrm>
            <a:prstGeom prst="rect">
              <a:avLst/>
            </a:prstGeom>
            <a:noFill/>
          </p:spPr>
          <p:txBody>
            <a:bodyPr wrap="square" rtlCol="0">
              <a:spAutoFit/>
            </a:bodyPr>
            <a:lstStyle/>
            <a:p>
              <a:pPr algn="r"/>
              <a:r>
                <a:rPr lang="en-US" b="1" dirty="0"/>
                <a:t>n</a:t>
              </a:r>
            </a:p>
          </p:txBody>
        </p:sp>
        <p:sp>
          <p:nvSpPr>
            <p:cNvPr id="22" name="TextBox 21"/>
            <p:cNvSpPr txBox="1"/>
            <p:nvPr/>
          </p:nvSpPr>
          <p:spPr>
            <a:xfrm>
              <a:off x="6012830" y="5515306"/>
              <a:ext cx="274134" cy="381000"/>
            </a:xfrm>
            <a:prstGeom prst="rect">
              <a:avLst/>
            </a:prstGeom>
            <a:noFill/>
          </p:spPr>
          <p:txBody>
            <a:bodyPr wrap="square" rtlCol="0">
              <a:spAutoFit/>
            </a:bodyPr>
            <a:lstStyle/>
            <a:p>
              <a:pPr algn="r"/>
              <a:r>
                <a:rPr lang="en-US" b="1" dirty="0"/>
                <a:t>n</a:t>
              </a:r>
            </a:p>
          </p:txBody>
        </p:sp>
        <p:sp>
          <p:nvSpPr>
            <p:cNvPr id="23" name="TextBox 22"/>
            <p:cNvSpPr txBox="1"/>
            <p:nvPr/>
          </p:nvSpPr>
          <p:spPr>
            <a:xfrm>
              <a:off x="2415634" y="3543300"/>
              <a:ext cx="274134" cy="381000"/>
            </a:xfrm>
            <a:prstGeom prst="rect">
              <a:avLst/>
            </a:prstGeom>
            <a:noFill/>
          </p:spPr>
          <p:txBody>
            <a:bodyPr wrap="square" rtlCol="0">
              <a:spAutoFit/>
            </a:bodyPr>
            <a:lstStyle/>
            <a:p>
              <a:pPr algn="r"/>
              <a:r>
                <a:rPr lang="en-US" b="1" dirty="0"/>
                <a:t>m</a:t>
              </a:r>
            </a:p>
          </p:txBody>
        </p:sp>
        <p:sp>
          <p:nvSpPr>
            <p:cNvPr id="24" name="TextBox 23"/>
            <p:cNvSpPr txBox="1"/>
            <p:nvPr/>
          </p:nvSpPr>
          <p:spPr>
            <a:xfrm>
              <a:off x="4351299" y="5515306"/>
              <a:ext cx="274134" cy="381000"/>
            </a:xfrm>
            <a:prstGeom prst="rect">
              <a:avLst/>
            </a:prstGeom>
            <a:noFill/>
          </p:spPr>
          <p:txBody>
            <a:bodyPr wrap="square" rtlCol="0">
              <a:spAutoFit/>
            </a:bodyPr>
            <a:lstStyle/>
            <a:p>
              <a:pPr algn="ctr"/>
              <a:r>
                <a:rPr lang="en-US" b="1" dirty="0"/>
                <a:t>m</a:t>
              </a:r>
            </a:p>
          </p:txBody>
        </p:sp>
        <p:sp>
          <p:nvSpPr>
            <p:cNvPr id="11" name="Rectangle 10"/>
            <p:cNvSpPr/>
            <p:nvPr/>
          </p:nvSpPr>
          <p:spPr>
            <a:xfrm>
              <a:off x="2819400" y="3733800"/>
              <a:ext cx="838200" cy="838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495800" y="2038350"/>
              <a:ext cx="838200" cy="838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823582" y="2894938"/>
              <a:ext cx="838200" cy="8382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665034" y="2033760"/>
              <a:ext cx="838200" cy="8382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819400" y="2019300"/>
              <a:ext cx="0" cy="3352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026664" y="3065171"/>
              <a:ext cx="388898" cy="400110"/>
            </a:xfrm>
            <a:prstGeom prst="rect">
              <a:avLst/>
            </a:prstGeom>
            <a:noFill/>
          </p:spPr>
          <p:txBody>
            <a:bodyPr wrap="square" rtlCol="0">
              <a:spAutoFit/>
            </a:bodyPr>
            <a:lstStyle/>
            <a:p>
              <a:pPr algn="ctr"/>
              <a:r>
                <a:rPr lang="en-US" sz="2000" b="1" dirty="0" smtClean="0"/>
                <a:t>A</a:t>
              </a:r>
              <a:endParaRPr lang="en-US" sz="2000" b="1" dirty="0"/>
            </a:p>
          </p:txBody>
        </p:sp>
        <p:sp>
          <p:nvSpPr>
            <p:cNvPr id="30" name="TextBox 29"/>
            <p:cNvSpPr txBox="1"/>
            <p:nvPr/>
          </p:nvSpPr>
          <p:spPr>
            <a:xfrm>
              <a:off x="3878535" y="2219235"/>
              <a:ext cx="388898" cy="400110"/>
            </a:xfrm>
            <a:prstGeom prst="rect">
              <a:avLst/>
            </a:prstGeom>
            <a:noFill/>
          </p:spPr>
          <p:txBody>
            <a:bodyPr wrap="square" rtlCol="0">
              <a:spAutoFit/>
            </a:bodyPr>
            <a:lstStyle/>
            <a:p>
              <a:pPr algn="ctr"/>
              <a:r>
                <a:rPr lang="en-US" sz="2000" b="1" dirty="0" smtClean="0"/>
                <a:t>A</a:t>
              </a:r>
              <a:endParaRPr lang="en-US" sz="2000" b="1" dirty="0"/>
            </a:p>
          </p:txBody>
        </p:sp>
        <p:sp>
          <p:nvSpPr>
            <p:cNvPr id="31" name="TextBox 30"/>
            <p:cNvSpPr txBox="1"/>
            <p:nvPr/>
          </p:nvSpPr>
          <p:spPr>
            <a:xfrm>
              <a:off x="3040476" y="2257064"/>
              <a:ext cx="388898" cy="400110"/>
            </a:xfrm>
            <a:prstGeom prst="rect">
              <a:avLst/>
            </a:prstGeom>
            <a:noFill/>
          </p:spPr>
          <p:txBody>
            <a:bodyPr wrap="square" rtlCol="0">
              <a:spAutoFit/>
            </a:bodyPr>
            <a:lstStyle/>
            <a:p>
              <a:pPr algn="ctr"/>
              <a:r>
                <a:rPr lang="en-US" sz="2000" b="1" dirty="0">
                  <a:solidFill>
                    <a:schemeClr val="bg1"/>
                  </a:solidFill>
                </a:rPr>
                <a:t>B</a:t>
              </a:r>
            </a:p>
          </p:txBody>
        </p:sp>
        <p:sp>
          <p:nvSpPr>
            <p:cNvPr id="32" name="TextBox 31"/>
            <p:cNvSpPr txBox="1"/>
            <p:nvPr/>
          </p:nvSpPr>
          <p:spPr>
            <a:xfrm>
              <a:off x="3889685" y="3120213"/>
              <a:ext cx="388898" cy="400110"/>
            </a:xfrm>
            <a:prstGeom prst="rect">
              <a:avLst/>
            </a:prstGeom>
            <a:noFill/>
          </p:spPr>
          <p:txBody>
            <a:bodyPr wrap="square" rtlCol="0">
              <a:spAutoFit/>
            </a:bodyPr>
            <a:lstStyle/>
            <a:p>
              <a:pPr algn="ctr"/>
              <a:r>
                <a:rPr lang="en-US" sz="2000" b="1" dirty="0">
                  <a:solidFill>
                    <a:schemeClr val="bg1"/>
                  </a:solidFill>
                </a:rPr>
                <a:t>B</a:t>
              </a:r>
            </a:p>
          </p:txBody>
        </p:sp>
      </p:grpSp>
    </p:spTree>
    <p:extLst>
      <p:ext uri="{BB962C8B-B14F-4D97-AF65-F5344CB8AC3E}">
        <p14:creationId xmlns:p14="http://schemas.microsoft.com/office/powerpoint/2010/main" val="19030956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Cache-oblivious n-bodies algorithm</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42</a:t>
            </a:fld>
            <a:endParaRPr lang="en-US" dirty="0"/>
          </a:p>
        </p:txBody>
      </p:sp>
      <p:sp>
        <p:nvSpPr>
          <p:cNvPr id="6" name="Content Placeholder 2"/>
          <p:cNvSpPr txBox="1">
            <a:spLocks/>
          </p:cNvSpPr>
          <p:nvPr/>
        </p:nvSpPr>
        <p:spPr>
          <a:xfrm>
            <a:off x="2558732" y="1820889"/>
            <a:ext cx="6248401" cy="1280890"/>
          </a:xfrm>
          <a:prstGeom prst="rect">
            <a:avLst/>
          </a:prstGeom>
          <a:blipFill>
            <a:blip r:embed="rId2"/>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800" dirty="0">
                <a:latin typeface="Consolas" panose="020B0609020204030204" pitchFamily="49" charset="0"/>
                <a:cs typeface="Consolas" panose="020B0609020204030204" pitchFamily="49" charset="0"/>
              </a:rPr>
              <a:t>void </a:t>
            </a:r>
            <a:r>
              <a:rPr lang="en-US" sz="1800" dirty="0" err="1">
                <a:latin typeface="Consolas" panose="020B0609020204030204" pitchFamily="49" charset="0"/>
                <a:cs typeface="Consolas" panose="020B0609020204030204" pitchFamily="49" charset="0"/>
              </a:rPr>
              <a:t>calculate_forces</a:t>
            </a:r>
            <a:r>
              <a:rPr lang="en-US" sz="1800" dirty="0">
                <a:latin typeface="Consolas" panose="020B0609020204030204" pitchFamily="49" charset="0"/>
                <a:cs typeface="Consolas" panose="020B0609020204030204" pitchFamily="49" charset="0"/>
              </a:rPr>
              <a:t>(int </a:t>
            </a:r>
            <a:r>
              <a:rPr lang="en-US" sz="1800" dirty="0" err="1">
                <a:latin typeface="Consolas" panose="020B0609020204030204" pitchFamily="49" charset="0"/>
                <a:cs typeface="Consolas" panose="020B0609020204030204" pitchFamily="49" charset="0"/>
              </a:rPr>
              <a:t>nbodies</a:t>
            </a:r>
            <a:r>
              <a:rPr lang="en-US" sz="1800" dirty="0">
                <a:latin typeface="Consolas" panose="020B0609020204030204" pitchFamily="49" charset="0"/>
                <a:cs typeface="Consolas" panose="020B0609020204030204" pitchFamily="49" charset="0"/>
              </a:rPr>
              <a:t>, Body *bodies</a:t>
            </a:r>
            <a:r>
              <a:rPr lang="en-US" sz="1800" dirty="0" smtClean="0">
                <a:latin typeface="Consolas" panose="020B0609020204030204" pitchFamily="49" charset="0"/>
                <a:cs typeface="Consolas" panose="020B0609020204030204" pitchFamily="49" charset="0"/>
              </a:rPr>
              <a:t>)</a:t>
            </a:r>
          </a:p>
          <a:p>
            <a:pPr marL="0" indent="0">
              <a:spcBef>
                <a:spcPts val="0"/>
              </a:spcBef>
              <a:buNone/>
            </a:pP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triangle(0, </a:t>
            </a:r>
            <a:r>
              <a:rPr lang="en-US" sz="1800" dirty="0" err="1">
                <a:latin typeface="Consolas" panose="020B0609020204030204" pitchFamily="49" charset="0"/>
                <a:cs typeface="Consolas" panose="020B0609020204030204" pitchFamily="49" charset="0"/>
              </a:rPr>
              <a:t>nbodies</a:t>
            </a:r>
            <a:r>
              <a:rPr lang="en-US" sz="1800" dirty="0">
                <a:latin typeface="Consolas" panose="020B0609020204030204" pitchFamily="49" charset="0"/>
                <a:cs typeface="Consolas" panose="020B0609020204030204" pitchFamily="49" charset="0"/>
              </a:rPr>
              <a:t>, bodies);</a:t>
            </a:r>
          </a:p>
          <a:p>
            <a:pPr marL="0" indent="0">
              <a:spcBef>
                <a:spcPts val="0"/>
              </a:spcBef>
              <a:buNone/>
            </a:pP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
        <p:nvSpPr>
          <p:cNvPr id="5" name="Content Placeholder 2"/>
          <p:cNvSpPr txBox="1">
            <a:spLocks/>
          </p:cNvSpPr>
          <p:nvPr/>
        </p:nvSpPr>
        <p:spPr>
          <a:xfrm>
            <a:off x="4572000" y="2895600"/>
            <a:ext cx="5868988" cy="3402846"/>
          </a:xfrm>
          <a:prstGeom prst="rect">
            <a:avLst/>
          </a:prstGeom>
          <a:blipFill>
            <a:blip r:embed="rId2"/>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800" dirty="0">
                <a:latin typeface="Consolas" panose="020B0609020204030204" pitchFamily="49" charset="0"/>
                <a:cs typeface="Consolas" panose="020B0609020204030204" pitchFamily="49" charset="0"/>
              </a:rPr>
              <a:t>// traverse the triangle n0 &lt;= i &lt;= j &lt; n1</a:t>
            </a:r>
          </a:p>
          <a:p>
            <a:pPr marL="0" indent="0">
              <a:spcBef>
                <a:spcPts val="0"/>
              </a:spcBef>
              <a:buNone/>
            </a:pPr>
            <a:r>
              <a:rPr lang="en-US" sz="1800" dirty="0">
                <a:latin typeface="Consolas" panose="020B0609020204030204" pitchFamily="49" charset="0"/>
                <a:cs typeface="Consolas" panose="020B0609020204030204" pitchFamily="49" charset="0"/>
              </a:rPr>
              <a:t>void triangle(int n0, int n1, Body *bodies)</a:t>
            </a:r>
          </a:p>
          <a:p>
            <a:pPr marL="0" indent="0">
              <a:spcBef>
                <a:spcPts val="0"/>
              </a:spcBef>
              <a:buNone/>
            </a:pP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int </a:t>
            </a:r>
            <a:r>
              <a:rPr lang="en-US" sz="1800" dirty="0" err="1">
                <a:latin typeface="Consolas" panose="020B0609020204030204" pitchFamily="49" charset="0"/>
                <a:cs typeface="Consolas" panose="020B0609020204030204" pitchFamily="49" charset="0"/>
              </a:rPr>
              <a:t>dn</a:t>
            </a:r>
            <a:r>
              <a:rPr lang="en-US" sz="1800" dirty="0">
                <a:latin typeface="Consolas" panose="020B0609020204030204" pitchFamily="49" charset="0"/>
                <a:cs typeface="Consolas" panose="020B0609020204030204" pitchFamily="49" charset="0"/>
              </a:rPr>
              <a:t> = n1 - n0;</a:t>
            </a:r>
          </a:p>
          <a:p>
            <a:pPr marL="0" indent="0">
              <a:spcBef>
                <a:spcPts val="0"/>
              </a:spcBef>
              <a:buNone/>
            </a:pPr>
            <a:r>
              <a:rPr lang="en-US" sz="1800" dirty="0">
                <a:latin typeface="Consolas" panose="020B0609020204030204" pitchFamily="49" charset="0"/>
                <a:cs typeface="Consolas" panose="020B0609020204030204" pitchFamily="49" charset="0"/>
              </a:rPr>
              <a:t>    if (</a:t>
            </a:r>
            <a:r>
              <a:rPr lang="en-US" sz="1800" dirty="0" err="1">
                <a:latin typeface="Consolas" panose="020B0609020204030204" pitchFamily="49" charset="0"/>
                <a:cs typeface="Consolas" panose="020B0609020204030204" pitchFamily="49" charset="0"/>
              </a:rPr>
              <a:t>dn</a:t>
            </a:r>
            <a:r>
              <a:rPr lang="en-US" sz="1800" dirty="0">
                <a:latin typeface="Consolas" panose="020B0609020204030204" pitchFamily="49" charset="0"/>
                <a:cs typeface="Consolas" panose="020B0609020204030204" pitchFamily="49" charset="0"/>
              </a:rPr>
              <a:t> &gt; 1) {</a:t>
            </a:r>
          </a:p>
          <a:p>
            <a:pPr marL="0" indent="0">
              <a:spcBef>
                <a:spcPts val="0"/>
              </a:spcBef>
              <a:buNone/>
            </a:pPr>
            <a:r>
              <a:rPr lang="en-US" sz="1800" dirty="0">
                <a:latin typeface="Consolas" panose="020B0609020204030204" pitchFamily="49" charset="0"/>
                <a:cs typeface="Consolas" panose="020B0609020204030204" pitchFamily="49" charset="0"/>
              </a:rPr>
              <a:t>        int nm = n0 + </a:t>
            </a:r>
            <a:r>
              <a:rPr lang="en-US" sz="1800" dirty="0" err="1">
                <a:latin typeface="Consolas" panose="020B0609020204030204" pitchFamily="49" charset="0"/>
                <a:cs typeface="Consolas" panose="020B0609020204030204" pitchFamily="49" charset="0"/>
              </a:rPr>
              <a:t>dn</a:t>
            </a:r>
            <a:r>
              <a:rPr lang="en-US" sz="1800" dirty="0">
                <a:latin typeface="Consolas" panose="020B0609020204030204" pitchFamily="49" charset="0"/>
                <a:cs typeface="Consolas" panose="020B0609020204030204" pitchFamily="49" charset="0"/>
              </a:rPr>
              <a:t> / 2;</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a:solidFill>
                  <a:srgbClr val="C00000"/>
                </a:solidFill>
                <a:latin typeface="Consolas" panose="020B0609020204030204" pitchFamily="49" charset="0"/>
                <a:cs typeface="Consolas" panose="020B0609020204030204" pitchFamily="49" charset="0"/>
              </a:rPr>
              <a:t>cilk_spawn</a:t>
            </a:r>
            <a:r>
              <a:rPr lang="en-US" sz="1800" dirty="0">
                <a:latin typeface="Consolas" panose="020B0609020204030204" pitchFamily="49" charset="0"/>
                <a:cs typeface="Consolas" panose="020B0609020204030204" pitchFamily="49" charset="0"/>
              </a:rPr>
              <a:t> triangle(n0, nm, bodies</a:t>
            </a: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triangle(nm, n1, bodies</a:t>
            </a: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a:solidFill>
                  <a:srgbClr val="C00000"/>
                </a:solidFill>
                <a:latin typeface="Consolas" panose="020B0609020204030204" pitchFamily="49" charset="0"/>
                <a:cs typeface="Consolas" panose="020B0609020204030204" pitchFamily="49" charset="0"/>
              </a:rPr>
              <a:t>cilk_sync</a:t>
            </a:r>
            <a:r>
              <a:rPr lang="en-US" sz="1800"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rect</a:t>
            </a:r>
            <a:r>
              <a:rPr lang="en-US" sz="1800" dirty="0">
                <a:latin typeface="Consolas" panose="020B0609020204030204" pitchFamily="49" charset="0"/>
                <a:cs typeface="Consolas" panose="020B0609020204030204" pitchFamily="49" charset="0"/>
              </a:rPr>
              <a:t>(n0, nm, nm, n1, bodies);</a:t>
            </a:r>
          </a:p>
          <a:p>
            <a:pPr marL="0" indent="0">
              <a:spcBef>
                <a:spcPts val="0"/>
              </a:spcBef>
              <a:buNone/>
            </a:pPr>
            <a:r>
              <a:rPr lang="en-US" sz="1800" dirty="0">
                <a:latin typeface="Consolas" panose="020B0609020204030204" pitchFamily="49" charset="0"/>
                <a:cs typeface="Consolas" panose="020B0609020204030204" pitchFamily="49" charset="0"/>
              </a:rPr>
              <a:t>    }</a:t>
            </a:r>
          </a:p>
          <a:p>
            <a:pPr marL="0" indent="0">
              <a:spcBef>
                <a:spcPts val="0"/>
              </a:spcBef>
              <a:buNone/>
            </a:pP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grpSp>
        <p:nvGrpSpPr>
          <p:cNvPr id="20" name="Group 19"/>
          <p:cNvGrpSpPr/>
          <p:nvPr/>
        </p:nvGrpSpPr>
        <p:grpSpPr>
          <a:xfrm>
            <a:off x="1752600" y="3664032"/>
            <a:ext cx="2613566" cy="2715192"/>
            <a:chOff x="2034634" y="1905000"/>
            <a:chExt cx="4252330" cy="4417678"/>
          </a:xfrm>
        </p:grpSpPr>
        <p:sp>
          <p:nvSpPr>
            <p:cNvPr id="7" name="Right Triangle 6"/>
            <p:cNvSpPr/>
            <p:nvPr/>
          </p:nvSpPr>
          <p:spPr>
            <a:xfrm flipV="1">
              <a:off x="2819400" y="2019300"/>
              <a:ext cx="3352800" cy="33528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 name="Rectangle 7"/>
            <p:cNvSpPr/>
            <p:nvPr/>
          </p:nvSpPr>
          <p:spPr>
            <a:xfrm>
              <a:off x="2819400" y="2019300"/>
              <a:ext cx="1676400" cy="17145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Connector 8"/>
            <p:cNvCxnSpPr/>
            <p:nvPr/>
          </p:nvCxnSpPr>
          <p:spPr>
            <a:xfrm>
              <a:off x="2819400" y="2019300"/>
              <a:ext cx="0" cy="3352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495800" y="3695700"/>
              <a:ext cx="0" cy="3352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819400" y="2019300"/>
              <a:ext cx="3337932" cy="3352800"/>
            </a:xfrm>
            <a:prstGeom prst="line">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34634" y="4368284"/>
              <a:ext cx="381000" cy="500760"/>
            </a:xfrm>
            <a:prstGeom prst="rect">
              <a:avLst/>
            </a:prstGeom>
            <a:noFill/>
          </p:spPr>
          <p:txBody>
            <a:bodyPr wrap="square" rtlCol="0">
              <a:spAutoFit/>
            </a:bodyPr>
            <a:lstStyle/>
            <a:p>
              <a:pPr algn="r"/>
              <a:r>
                <a:rPr lang="en-US" sz="1400" b="1" dirty="0" smtClean="0"/>
                <a:t>j</a:t>
              </a:r>
              <a:endParaRPr lang="en-US" sz="1400" b="1" dirty="0"/>
            </a:p>
          </p:txBody>
        </p:sp>
        <p:sp>
          <p:nvSpPr>
            <p:cNvPr id="13" name="TextBox 12"/>
            <p:cNvSpPr txBox="1"/>
            <p:nvPr/>
          </p:nvSpPr>
          <p:spPr>
            <a:xfrm>
              <a:off x="3505200" y="5821918"/>
              <a:ext cx="304800" cy="500760"/>
            </a:xfrm>
            <a:prstGeom prst="rect">
              <a:avLst/>
            </a:prstGeom>
            <a:noFill/>
          </p:spPr>
          <p:txBody>
            <a:bodyPr wrap="square" rtlCol="0">
              <a:spAutoFit/>
            </a:bodyPr>
            <a:lstStyle/>
            <a:p>
              <a:pPr algn="ctr"/>
              <a:r>
                <a:rPr lang="en-US" sz="1400" b="1" dirty="0" smtClean="0"/>
                <a:t>i</a:t>
              </a:r>
              <a:endParaRPr lang="en-US" sz="1400" b="1" dirty="0"/>
            </a:p>
          </p:txBody>
        </p:sp>
        <p:sp>
          <p:nvSpPr>
            <p:cNvPr id="14" name="TextBox 13"/>
            <p:cNvSpPr txBox="1"/>
            <p:nvPr/>
          </p:nvSpPr>
          <p:spPr>
            <a:xfrm>
              <a:off x="2415634" y="5181600"/>
              <a:ext cx="274134" cy="500760"/>
            </a:xfrm>
            <a:prstGeom prst="rect">
              <a:avLst/>
            </a:prstGeom>
            <a:noFill/>
          </p:spPr>
          <p:txBody>
            <a:bodyPr wrap="square" rtlCol="0">
              <a:spAutoFit/>
            </a:bodyPr>
            <a:lstStyle/>
            <a:p>
              <a:pPr algn="r"/>
              <a:r>
                <a:rPr lang="en-US" sz="1400" b="1" dirty="0" smtClean="0"/>
                <a:t>0</a:t>
              </a:r>
              <a:endParaRPr lang="en-US" sz="1400" b="1" dirty="0"/>
            </a:p>
          </p:txBody>
        </p:sp>
        <p:sp>
          <p:nvSpPr>
            <p:cNvPr id="15" name="TextBox 14"/>
            <p:cNvSpPr txBox="1"/>
            <p:nvPr/>
          </p:nvSpPr>
          <p:spPr>
            <a:xfrm>
              <a:off x="2689768" y="5515306"/>
              <a:ext cx="274134" cy="500760"/>
            </a:xfrm>
            <a:prstGeom prst="rect">
              <a:avLst/>
            </a:prstGeom>
            <a:noFill/>
          </p:spPr>
          <p:txBody>
            <a:bodyPr wrap="square" rtlCol="0">
              <a:spAutoFit/>
            </a:bodyPr>
            <a:lstStyle/>
            <a:p>
              <a:pPr algn="ctr"/>
              <a:r>
                <a:rPr lang="en-US" sz="1400" b="1" dirty="0" smtClean="0"/>
                <a:t>0</a:t>
              </a:r>
              <a:endParaRPr lang="en-US" sz="1400" b="1" dirty="0"/>
            </a:p>
          </p:txBody>
        </p:sp>
        <p:sp>
          <p:nvSpPr>
            <p:cNvPr id="16" name="TextBox 15"/>
            <p:cNvSpPr txBox="1"/>
            <p:nvPr/>
          </p:nvSpPr>
          <p:spPr>
            <a:xfrm>
              <a:off x="2415634" y="1905000"/>
              <a:ext cx="274134" cy="500760"/>
            </a:xfrm>
            <a:prstGeom prst="rect">
              <a:avLst/>
            </a:prstGeom>
            <a:noFill/>
          </p:spPr>
          <p:txBody>
            <a:bodyPr wrap="square" rtlCol="0">
              <a:spAutoFit/>
            </a:bodyPr>
            <a:lstStyle/>
            <a:p>
              <a:pPr algn="r"/>
              <a:r>
                <a:rPr lang="en-US" sz="1400" b="1" dirty="0"/>
                <a:t>n</a:t>
              </a:r>
            </a:p>
          </p:txBody>
        </p:sp>
        <p:sp>
          <p:nvSpPr>
            <p:cNvPr id="17" name="TextBox 16"/>
            <p:cNvSpPr txBox="1"/>
            <p:nvPr/>
          </p:nvSpPr>
          <p:spPr>
            <a:xfrm>
              <a:off x="6012830" y="5515306"/>
              <a:ext cx="274134" cy="500760"/>
            </a:xfrm>
            <a:prstGeom prst="rect">
              <a:avLst/>
            </a:prstGeom>
            <a:noFill/>
          </p:spPr>
          <p:txBody>
            <a:bodyPr wrap="square" rtlCol="0">
              <a:spAutoFit/>
            </a:bodyPr>
            <a:lstStyle/>
            <a:p>
              <a:pPr algn="r"/>
              <a:r>
                <a:rPr lang="en-US" sz="1400" b="1" dirty="0"/>
                <a:t>n</a:t>
              </a:r>
            </a:p>
          </p:txBody>
        </p:sp>
        <p:sp>
          <p:nvSpPr>
            <p:cNvPr id="18" name="TextBox 17"/>
            <p:cNvSpPr txBox="1"/>
            <p:nvPr/>
          </p:nvSpPr>
          <p:spPr>
            <a:xfrm>
              <a:off x="2415634" y="3543299"/>
              <a:ext cx="274134" cy="500760"/>
            </a:xfrm>
            <a:prstGeom prst="rect">
              <a:avLst/>
            </a:prstGeom>
            <a:noFill/>
          </p:spPr>
          <p:txBody>
            <a:bodyPr wrap="square" rtlCol="0">
              <a:spAutoFit/>
            </a:bodyPr>
            <a:lstStyle/>
            <a:p>
              <a:pPr algn="r"/>
              <a:r>
                <a:rPr lang="en-US" sz="1400" b="1" dirty="0"/>
                <a:t>m</a:t>
              </a:r>
            </a:p>
          </p:txBody>
        </p:sp>
        <p:sp>
          <p:nvSpPr>
            <p:cNvPr id="19" name="TextBox 18"/>
            <p:cNvSpPr txBox="1"/>
            <p:nvPr/>
          </p:nvSpPr>
          <p:spPr>
            <a:xfrm>
              <a:off x="4351299" y="5515306"/>
              <a:ext cx="274134" cy="500760"/>
            </a:xfrm>
            <a:prstGeom prst="rect">
              <a:avLst/>
            </a:prstGeom>
            <a:noFill/>
          </p:spPr>
          <p:txBody>
            <a:bodyPr wrap="square" rtlCol="0">
              <a:spAutoFit/>
            </a:bodyPr>
            <a:lstStyle/>
            <a:p>
              <a:pPr algn="ctr"/>
              <a:r>
                <a:rPr lang="en-US" sz="1400" b="1" dirty="0"/>
                <a:t>m</a:t>
              </a:r>
            </a:p>
          </p:txBody>
        </p:sp>
      </p:grpSp>
    </p:spTree>
    <p:extLst>
      <p:ext uri="{BB962C8B-B14F-4D97-AF65-F5344CB8AC3E}">
        <p14:creationId xmlns:p14="http://schemas.microsoft.com/office/powerpoint/2010/main" val="35855626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Cache-oblivious n-bodies algorithm</a:t>
            </a:r>
            <a:br>
              <a:rPr lang="en-US" dirty="0" smtClean="0"/>
            </a:br>
            <a:r>
              <a:rPr lang="en-US" sz="3200" dirty="0" smtClean="0"/>
              <a:t>(continued)</a:t>
            </a:r>
            <a:endParaRPr lang="en-US" sz="3200"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43</a:t>
            </a:fld>
            <a:endParaRPr lang="en-US" dirty="0"/>
          </a:p>
        </p:txBody>
      </p:sp>
      <p:sp>
        <p:nvSpPr>
          <p:cNvPr id="6" name="Content Placeholder 2"/>
          <p:cNvSpPr txBox="1">
            <a:spLocks/>
          </p:cNvSpPr>
          <p:nvPr/>
        </p:nvSpPr>
        <p:spPr>
          <a:xfrm>
            <a:off x="2514600" y="1676400"/>
            <a:ext cx="7391400" cy="4744113"/>
          </a:xfrm>
          <a:prstGeom prst="rect">
            <a:avLst/>
          </a:prstGeom>
          <a:blipFill>
            <a:blip r:embed="rId2"/>
            <a:tile tx="0" ty="0" sx="100000" sy="100000" flip="none" algn="tl"/>
          </a:blipFill>
          <a:ln>
            <a:solidFill>
              <a:schemeClr val="accent1"/>
            </a:solidFill>
          </a:ln>
          <a:effectLst>
            <a:outerShdw blurRad="50800" dist="38100" dir="2700000" algn="tl" rotWithShape="0">
              <a:prstClr val="black">
                <a:alpha val="40000"/>
              </a:prstClr>
            </a:outerShdw>
          </a:effectLst>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700" dirty="0" smtClean="0">
                <a:latin typeface="Consolas" panose="020B0609020204030204" pitchFamily="49" charset="0"/>
                <a:cs typeface="Consolas" panose="020B0609020204030204" pitchFamily="49" charset="0"/>
              </a:rPr>
              <a:t>// traverse </a:t>
            </a:r>
            <a:r>
              <a:rPr lang="en-US" sz="1700" dirty="0">
                <a:latin typeface="Consolas" panose="020B0609020204030204" pitchFamily="49" charset="0"/>
                <a:cs typeface="Consolas" panose="020B0609020204030204" pitchFamily="49" charset="0"/>
              </a:rPr>
              <a:t>the rectangle i0 &lt;= i &lt; i1,  j0 &lt;= j &lt; </a:t>
            </a:r>
            <a:r>
              <a:rPr lang="en-US" sz="1700" dirty="0" smtClean="0">
                <a:latin typeface="Consolas" panose="020B0609020204030204" pitchFamily="49" charset="0"/>
                <a:cs typeface="Consolas" panose="020B0609020204030204" pitchFamily="49" charset="0"/>
              </a:rPr>
              <a:t>j1</a:t>
            </a:r>
            <a:endParaRPr lang="en-US" sz="1700" dirty="0">
              <a:latin typeface="Consolas" panose="020B0609020204030204" pitchFamily="49" charset="0"/>
              <a:cs typeface="Consolas" panose="020B0609020204030204" pitchFamily="49" charset="0"/>
            </a:endParaRPr>
          </a:p>
          <a:p>
            <a:pPr marL="0" indent="0">
              <a:spcBef>
                <a:spcPts val="0"/>
              </a:spcBef>
              <a:buNone/>
            </a:pPr>
            <a:r>
              <a:rPr lang="en-US" sz="1700" dirty="0">
                <a:latin typeface="Consolas" panose="020B0609020204030204" pitchFamily="49" charset="0"/>
                <a:cs typeface="Consolas" panose="020B0609020204030204" pitchFamily="49" charset="0"/>
              </a:rPr>
              <a:t>void </a:t>
            </a:r>
            <a:r>
              <a:rPr lang="en-US" sz="1700" dirty="0" err="1">
                <a:latin typeface="Consolas" panose="020B0609020204030204" pitchFamily="49" charset="0"/>
                <a:cs typeface="Consolas" panose="020B0609020204030204" pitchFamily="49" charset="0"/>
              </a:rPr>
              <a:t>rect</a:t>
            </a:r>
            <a:r>
              <a:rPr lang="en-US" sz="1700" dirty="0">
                <a:latin typeface="Consolas" panose="020B0609020204030204" pitchFamily="49" charset="0"/>
                <a:cs typeface="Consolas" panose="020B0609020204030204" pitchFamily="49" charset="0"/>
              </a:rPr>
              <a:t>(int i0, int i1, int j0, int j1, Body *bodies</a:t>
            </a:r>
            <a:r>
              <a:rPr lang="en-US" sz="1700" dirty="0" smtClean="0">
                <a:latin typeface="Consolas" panose="020B0609020204030204" pitchFamily="49" charset="0"/>
                <a:cs typeface="Consolas" panose="020B0609020204030204" pitchFamily="49" charset="0"/>
              </a:rPr>
              <a:t>) {</a:t>
            </a:r>
            <a:endParaRPr lang="en-US" sz="1700" dirty="0">
              <a:latin typeface="Consolas" panose="020B0609020204030204" pitchFamily="49" charset="0"/>
              <a:cs typeface="Consolas" panose="020B0609020204030204" pitchFamily="49" charset="0"/>
            </a:endParaRPr>
          </a:p>
          <a:p>
            <a:pPr marL="0" indent="0">
              <a:spcBef>
                <a:spcPts val="0"/>
              </a:spcBef>
              <a:buNone/>
            </a:pPr>
            <a:r>
              <a:rPr lang="en-US" sz="1700" dirty="0">
                <a:latin typeface="Consolas" panose="020B0609020204030204" pitchFamily="49" charset="0"/>
                <a:cs typeface="Consolas" panose="020B0609020204030204" pitchFamily="49" charset="0"/>
              </a:rPr>
              <a:t>    int di = i1 - i0, </a:t>
            </a:r>
            <a:r>
              <a:rPr lang="en-US" sz="1700" dirty="0" err="1">
                <a:latin typeface="Consolas" panose="020B0609020204030204" pitchFamily="49" charset="0"/>
                <a:cs typeface="Consolas" panose="020B0609020204030204" pitchFamily="49" charset="0"/>
              </a:rPr>
              <a:t>dj</a:t>
            </a:r>
            <a:r>
              <a:rPr lang="en-US" sz="1700" dirty="0">
                <a:latin typeface="Consolas" panose="020B0609020204030204" pitchFamily="49" charset="0"/>
                <a:cs typeface="Consolas" panose="020B0609020204030204" pitchFamily="49" charset="0"/>
              </a:rPr>
              <a:t> = j1 - j0;</a:t>
            </a:r>
          </a:p>
          <a:p>
            <a:pPr marL="0" indent="0">
              <a:spcBef>
                <a:spcPts val="0"/>
              </a:spcBef>
              <a:buNone/>
            </a:pPr>
            <a:r>
              <a:rPr lang="en-US" sz="1700" dirty="0" smtClean="0">
                <a:latin typeface="Consolas" panose="020B0609020204030204" pitchFamily="49" charset="0"/>
                <a:cs typeface="Consolas" panose="020B0609020204030204" pitchFamily="49" charset="0"/>
              </a:rPr>
              <a:t>    if </a:t>
            </a:r>
            <a:r>
              <a:rPr lang="en-US" sz="1700" dirty="0">
                <a:latin typeface="Consolas" panose="020B0609020204030204" pitchFamily="49" charset="0"/>
                <a:cs typeface="Consolas" panose="020B0609020204030204" pitchFamily="49" charset="0"/>
              </a:rPr>
              <a:t>(di &gt; </a:t>
            </a:r>
            <a:r>
              <a:rPr lang="en-US" sz="1700" dirty="0" smtClean="0">
                <a:latin typeface="Consolas" panose="020B0609020204030204" pitchFamily="49" charset="0"/>
                <a:cs typeface="Consolas" panose="020B0609020204030204" pitchFamily="49" charset="0"/>
              </a:rPr>
              <a:t>1 &amp;&amp; </a:t>
            </a:r>
            <a:r>
              <a:rPr lang="en-US" sz="1700" dirty="0" err="1">
                <a:latin typeface="Consolas" panose="020B0609020204030204" pitchFamily="49" charset="0"/>
                <a:cs typeface="Consolas" panose="020B0609020204030204" pitchFamily="49" charset="0"/>
              </a:rPr>
              <a:t>dj</a:t>
            </a:r>
            <a:r>
              <a:rPr lang="en-US" sz="1700" dirty="0">
                <a:latin typeface="Consolas" panose="020B0609020204030204" pitchFamily="49" charset="0"/>
                <a:cs typeface="Consolas" panose="020B0609020204030204" pitchFamily="49" charset="0"/>
              </a:rPr>
              <a:t> &gt; </a:t>
            </a:r>
            <a:r>
              <a:rPr lang="en-US" sz="1700" dirty="0" smtClean="0">
                <a:latin typeface="Consolas" panose="020B0609020204030204" pitchFamily="49" charset="0"/>
                <a:cs typeface="Consolas" panose="020B0609020204030204" pitchFamily="49" charset="0"/>
              </a:rPr>
              <a:t>1) </a:t>
            </a:r>
            <a:r>
              <a:rPr lang="en-US" sz="1700" dirty="0">
                <a:latin typeface="Consolas" panose="020B0609020204030204" pitchFamily="49" charset="0"/>
                <a:cs typeface="Consolas" panose="020B0609020204030204" pitchFamily="49" charset="0"/>
              </a:rPr>
              <a:t>{</a:t>
            </a:r>
          </a:p>
          <a:p>
            <a:pPr marL="0" indent="0">
              <a:spcBef>
                <a:spcPts val="0"/>
              </a:spcBef>
              <a:buNone/>
            </a:pPr>
            <a:r>
              <a:rPr lang="en-US" sz="1700" dirty="0">
                <a:latin typeface="Consolas" panose="020B0609020204030204" pitchFamily="49" charset="0"/>
                <a:cs typeface="Consolas" panose="020B0609020204030204" pitchFamily="49" charset="0"/>
              </a:rPr>
              <a:t>        int </a:t>
            </a:r>
            <a:r>
              <a:rPr lang="en-US" sz="1700" dirty="0" err="1">
                <a:latin typeface="Consolas" panose="020B0609020204030204" pitchFamily="49" charset="0"/>
                <a:cs typeface="Consolas" panose="020B0609020204030204" pitchFamily="49" charset="0"/>
              </a:rPr>
              <a:t>im</a:t>
            </a:r>
            <a:r>
              <a:rPr lang="en-US" sz="1700" dirty="0">
                <a:latin typeface="Consolas" panose="020B0609020204030204" pitchFamily="49" charset="0"/>
                <a:cs typeface="Consolas" panose="020B0609020204030204" pitchFamily="49" charset="0"/>
              </a:rPr>
              <a:t> = i0 + di / </a:t>
            </a:r>
            <a:r>
              <a:rPr lang="en-US" sz="1700" dirty="0" smtClean="0">
                <a:latin typeface="Consolas" panose="020B0609020204030204" pitchFamily="49" charset="0"/>
                <a:cs typeface="Consolas" panose="020B0609020204030204" pitchFamily="49" charset="0"/>
              </a:rPr>
              <a:t>2, </a:t>
            </a:r>
            <a:r>
              <a:rPr lang="en-US" sz="1700" dirty="0" err="1">
                <a:latin typeface="Consolas" panose="020B0609020204030204" pitchFamily="49" charset="0"/>
                <a:cs typeface="Consolas" panose="020B0609020204030204" pitchFamily="49" charset="0"/>
              </a:rPr>
              <a:t>jm</a:t>
            </a:r>
            <a:r>
              <a:rPr lang="en-US" sz="1700" dirty="0">
                <a:latin typeface="Consolas" panose="020B0609020204030204" pitchFamily="49" charset="0"/>
                <a:cs typeface="Consolas" panose="020B0609020204030204" pitchFamily="49" charset="0"/>
              </a:rPr>
              <a:t> = j0 + </a:t>
            </a:r>
            <a:r>
              <a:rPr lang="en-US" sz="1700" dirty="0" err="1">
                <a:latin typeface="Consolas" panose="020B0609020204030204" pitchFamily="49" charset="0"/>
                <a:cs typeface="Consolas" panose="020B0609020204030204" pitchFamily="49" charset="0"/>
              </a:rPr>
              <a:t>dj</a:t>
            </a:r>
            <a:r>
              <a:rPr lang="en-US" sz="1700" dirty="0">
                <a:latin typeface="Consolas" panose="020B0609020204030204" pitchFamily="49" charset="0"/>
                <a:cs typeface="Consolas" panose="020B0609020204030204" pitchFamily="49" charset="0"/>
              </a:rPr>
              <a:t> / 2;</a:t>
            </a:r>
          </a:p>
          <a:p>
            <a:pPr marL="0" indent="0">
              <a:spcBef>
                <a:spcPts val="0"/>
              </a:spcBef>
              <a:buNone/>
            </a:pPr>
            <a:r>
              <a:rPr lang="en-US" sz="1700" dirty="0">
                <a:latin typeface="Consolas" panose="020B0609020204030204" pitchFamily="49" charset="0"/>
                <a:cs typeface="Consolas" panose="020B0609020204030204" pitchFamily="49" charset="0"/>
              </a:rPr>
              <a:t>        </a:t>
            </a:r>
            <a:r>
              <a:rPr lang="en-US" sz="1700" dirty="0">
                <a:solidFill>
                  <a:srgbClr val="C00000"/>
                </a:solidFill>
                <a:latin typeface="Consolas" panose="020B0609020204030204" pitchFamily="49" charset="0"/>
                <a:cs typeface="Consolas" panose="020B0609020204030204" pitchFamily="49" charset="0"/>
              </a:rPr>
              <a:t>cilk_spawn</a:t>
            </a:r>
            <a:r>
              <a:rPr lang="en-US" sz="1700" dirty="0">
                <a:latin typeface="Consolas" panose="020B0609020204030204" pitchFamily="49" charset="0"/>
                <a:cs typeface="Consolas" panose="020B0609020204030204" pitchFamily="49" charset="0"/>
              </a:rPr>
              <a:t> </a:t>
            </a:r>
            <a:r>
              <a:rPr lang="en-US" sz="1700" dirty="0" err="1">
                <a:latin typeface="Consolas" panose="020B0609020204030204" pitchFamily="49" charset="0"/>
                <a:cs typeface="Consolas" panose="020B0609020204030204" pitchFamily="49" charset="0"/>
              </a:rPr>
              <a:t>rect</a:t>
            </a:r>
            <a:r>
              <a:rPr lang="en-US" sz="1700" dirty="0">
                <a:latin typeface="Consolas" panose="020B0609020204030204" pitchFamily="49" charset="0"/>
                <a:cs typeface="Consolas" panose="020B0609020204030204" pitchFamily="49" charset="0"/>
              </a:rPr>
              <a:t>(i0, </a:t>
            </a:r>
            <a:r>
              <a:rPr lang="en-US" sz="1700" dirty="0" err="1">
                <a:latin typeface="Consolas" panose="020B0609020204030204" pitchFamily="49" charset="0"/>
                <a:cs typeface="Consolas" panose="020B0609020204030204" pitchFamily="49" charset="0"/>
              </a:rPr>
              <a:t>im</a:t>
            </a:r>
            <a:r>
              <a:rPr lang="en-US" sz="1700" dirty="0">
                <a:latin typeface="Consolas" panose="020B0609020204030204" pitchFamily="49" charset="0"/>
                <a:cs typeface="Consolas" panose="020B0609020204030204" pitchFamily="49" charset="0"/>
              </a:rPr>
              <a:t>, j0, </a:t>
            </a:r>
            <a:r>
              <a:rPr lang="en-US" sz="1700" dirty="0" err="1">
                <a:latin typeface="Consolas" panose="020B0609020204030204" pitchFamily="49" charset="0"/>
                <a:cs typeface="Consolas" panose="020B0609020204030204" pitchFamily="49" charset="0"/>
              </a:rPr>
              <a:t>jm</a:t>
            </a:r>
            <a:r>
              <a:rPr lang="en-US" sz="1700" dirty="0">
                <a:latin typeface="Consolas" panose="020B0609020204030204" pitchFamily="49" charset="0"/>
                <a:cs typeface="Consolas" panose="020B0609020204030204" pitchFamily="49" charset="0"/>
              </a:rPr>
              <a:t>, bodies</a:t>
            </a:r>
            <a:r>
              <a:rPr lang="en-US" sz="1700" dirty="0" smtClean="0">
                <a:latin typeface="Consolas" panose="020B0609020204030204" pitchFamily="49" charset="0"/>
                <a:cs typeface="Consolas" panose="020B0609020204030204" pitchFamily="49" charset="0"/>
              </a:rPr>
              <a:t>); // A</a:t>
            </a:r>
            <a:endParaRPr lang="en-US" sz="1700" dirty="0">
              <a:latin typeface="Consolas" panose="020B0609020204030204" pitchFamily="49" charset="0"/>
              <a:cs typeface="Consolas" panose="020B0609020204030204" pitchFamily="49" charset="0"/>
            </a:endParaRPr>
          </a:p>
          <a:p>
            <a:pPr marL="0" indent="0">
              <a:spcBef>
                <a:spcPts val="0"/>
              </a:spcBef>
              <a:buNone/>
            </a:pPr>
            <a:r>
              <a:rPr lang="en-US" sz="1700" dirty="0">
                <a:latin typeface="Consolas" panose="020B0609020204030204" pitchFamily="49" charset="0"/>
                <a:cs typeface="Consolas" panose="020B0609020204030204" pitchFamily="49" charset="0"/>
              </a:rPr>
              <a:t>        </a:t>
            </a:r>
            <a:r>
              <a:rPr lang="en-US" sz="1700" dirty="0" err="1">
                <a:latin typeface="Consolas" panose="020B0609020204030204" pitchFamily="49" charset="0"/>
                <a:cs typeface="Consolas" panose="020B0609020204030204" pitchFamily="49" charset="0"/>
              </a:rPr>
              <a:t>rect</a:t>
            </a:r>
            <a:r>
              <a:rPr lang="en-US" sz="1700" dirty="0">
                <a:latin typeface="Consolas" panose="020B0609020204030204" pitchFamily="49" charset="0"/>
                <a:cs typeface="Consolas" panose="020B0609020204030204" pitchFamily="49" charset="0"/>
              </a:rPr>
              <a:t>(</a:t>
            </a:r>
            <a:r>
              <a:rPr lang="en-US" sz="1700" dirty="0" err="1">
                <a:latin typeface="Consolas" panose="020B0609020204030204" pitchFamily="49" charset="0"/>
                <a:cs typeface="Consolas" panose="020B0609020204030204" pitchFamily="49" charset="0"/>
              </a:rPr>
              <a:t>im</a:t>
            </a:r>
            <a:r>
              <a:rPr lang="en-US" sz="1700" dirty="0">
                <a:latin typeface="Consolas" panose="020B0609020204030204" pitchFamily="49" charset="0"/>
                <a:cs typeface="Consolas" panose="020B0609020204030204" pitchFamily="49" charset="0"/>
              </a:rPr>
              <a:t>, i1, </a:t>
            </a:r>
            <a:r>
              <a:rPr lang="en-US" sz="1700" dirty="0" err="1">
                <a:latin typeface="Consolas" panose="020B0609020204030204" pitchFamily="49" charset="0"/>
                <a:cs typeface="Consolas" panose="020B0609020204030204" pitchFamily="49" charset="0"/>
              </a:rPr>
              <a:t>jm</a:t>
            </a:r>
            <a:r>
              <a:rPr lang="en-US" sz="1700" dirty="0">
                <a:latin typeface="Consolas" panose="020B0609020204030204" pitchFamily="49" charset="0"/>
                <a:cs typeface="Consolas" panose="020B0609020204030204" pitchFamily="49" charset="0"/>
              </a:rPr>
              <a:t>, j1, bodies);  </a:t>
            </a:r>
            <a:r>
              <a:rPr lang="en-US" sz="1700" dirty="0" smtClean="0">
                <a:latin typeface="Consolas" panose="020B0609020204030204" pitchFamily="49" charset="0"/>
                <a:cs typeface="Consolas" panose="020B0609020204030204" pitchFamily="49" charset="0"/>
              </a:rPr>
              <a:t>          // </a:t>
            </a:r>
            <a:r>
              <a:rPr lang="en-US" sz="1700" dirty="0">
                <a:latin typeface="Consolas" panose="020B0609020204030204" pitchFamily="49" charset="0"/>
                <a:cs typeface="Consolas" panose="020B0609020204030204" pitchFamily="49" charset="0"/>
              </a:rPr>
              <a:t>A</a:t>
            </a:r>
          </a:p>
          <a:p>
            <a:pPr marL="0" indent="0">
              <a:spcBef>
                <a:spcPts val="0"/>
              </a:spcBef>
              <a:buNone/>
            </a:pPr>
            <a:r>
              <a:rPr lang="en-US" sz="1700" dirty="0">
                <a:latin typeface="Consolas" panose="020B0609020204030204" pitchFamily="49" charset="0"/>
                <a:cs typeface="Consolas" panose="020B0609020204030204" pitchFamily="49" charset="0"/>
              </a:rPr>
              <a:t>        </a:t>
            </a:r>
            <a:r>
              <a:rPr lang="en-US" sz="1700" dirty="0">
                <a:solidFill>
                  <a:srgbClr val="C00000"/>
                </a:solidFill>
                <a:latin typeface="Consolas" panose="020B0609020204030204" pitchFamily="49" charset="0"/>
                <a:cs typeface="Consolas" panose="020B0609020204030204" pitchFamily="49" charset="0"/>
              </a:rPr>
              <a:t>cilk_sync</a:t>
            </a:r>
            <a:r>
              <a:rPr lang="en-US" sz="1700" dirty="0">
                <a:latin typeface="Consolas" panose="020B0609020204030204" pitchFamily="49" charset="0"/>
                <a:cs typeface="Consolas" panose="020B0609020204030204" pitchFamily="49" charset="0"/>
              </a:rPr>
              <a:t>;</a:t>
            </a:r>
          </a:p>
          <a:p>
            <a:pPr marL="0" indent="0">
              <a:spcBef>
                <a:spcPts val="0"/>
              </a:spcBef>
              <a:buNone/>
            </a:pPr>
            <a:r>
              <a:rPr lang="en-US" sz="1700" dirty="0">
                <a:latin typeface="Consolas" panose="020B0609020204030204" pitchFamily="49" charset="0"/>
                <a:cs typeface="Consolas" panose="020B0609020204030204" pitchFamily="49" charset="0"/>
              </a:rPr>
              <a:t>        </a:t>
            </a:r>
            <a:r>
              <a:rPr lang="en-US" sz="1700" dirty="0">
                <a:solidFill>
                  <a:srgbClr val="C00000"/>
                </a:solidFill>
                <a:latin typeface="Consolas" panose="020B0609020204030204" pitchFamily="49" charset="0"/>
                <a:cs typeface="Consolas" panose="020B0609020204030204" pitchFamily="49" charset="0"/>
              </a:rPr>
              <a:t>cilk_spawn</a:t>
            </a:r>
            <a:r>
              <a:rPr lang="en-US" sz="1700" dirty="0">
                <a:latin typeface="Consolas" panose="020B0609020204030204" pitchFamily="49" charset="0"/>
                <a:cs typeface="Consolas" panose="020B0609020204030204" pitchFamily="49" charset="0"/>
              </a:rPr>
              <a:t> </a:t>
            </a:r>
            <a:r>
              <a:rPr lang="en-US" sz="1700" dirty="0" err="1">
                <a:latin typeface="Consolas" panose="020B0609020204030204" pitchFamily="49" charset="0"/>
                <a:cs typeface="Consolas" panose="020B0609020204030204" pitchFamily="49" charset="0"/>
              </a:rPr>
              <a:t>rect</a:t>
            </a:r>
            <a:r>
              <a:rPr lang="en-US" sz="1700" dirty="0">
                <a:latin typeface="Consolas" panose="020B0609020204030204" pitchFamily="49" charset="0"/>
                <a:cs typeface="Consolas" panose="020B0609020204030204" pitchFamily="49" charset="0"/>
              </a:rPr>
              <a:t>(i0, </a:t>
            </a:r>
            <a:r>
              <a:rPr lang="en-US" sz="1700" dirty="0" err="1">
                <a:latin typeface="Consolas" panose="020B0609020204030204" pitchFamily="49" charset="0"/>
                <a:cs typeface="Consolas" panose="020B0609020204030204" pitchFamily="49" charset="0"/>
              </a:rPr>
              <a:t>im</a:t>
            </a:r>
            <a:r>
              <a:rPr lang="en-US" sz="1700" dirty="0">
                <a:latin typeface="Consolas" panose="020B0609020204030204" pitchFamily="49" charset="0"/>
                <a:cs typeface="Consolas" panose="020B0609020204030204" pitchFamily="49" charset="0"/>
              </a:rPr>
              <a:t>, </a:t>
            </a:r>
            <a:r>
              <a:rPr lang="en-US" sz="1700" dirty="0" err="1">
                <a:latin typeface="Consolas" panose="020B0609020204030204" pitchFamily="49" charset="0"/>
                <a:cs typeface="Consolas" panose="020B0609020204030204" pitchFamily="49" charset="0"/>
              </a:rPr>
              <a:t>jm</a:t>
            </a:r>
            <a:r>
              <a:rPr lang="en-US" sz="1700" dirty="0">
                <a:latin typeface="Consolas" panose="020B0609020204030204" pitchFamily="49" charset="0"/>
                <a:cs typeface="Consolas" panose="020B0609020204030204" pitchFamily="49" charset="0"/>
              </a:rPr>
              <a:t>, j1, bodies</a:t>
            </a:r>
            <a:r>
              <a:rPr lang="en-US" sz="1700" dirty="0" smtClean="0">
                <a:latin typeface="Consolas" panose="020B0609020204030204" pitchFamily="49" charset="0"/>
                <a:cs typeface="Consolas" panose="020B0609020204030204" pitchFamily="49" charset="0"/>
              </a:rPr>
              <a:t>); // B</a:t>
            </a:r>
            <a:endParaRPr lang="en-US" sz="1700" dirty="0">
              <a:latin typeface="Consolas" panose="020B0609020204030204" pitchFamily="49" charset="0"/>
              <a:cs typeface="Consolas" panose="020B0609020204030204" pitchFamily="49" charset="0"/>
            </a:endParaRPr>
          </a:p>
          <a:p>
            <a:pPr marL="0" indent="0">
              <a:spcBef>
                <a:spcPts val="0"/>
              </a:spcBef>
              <a:buNone/>
            </a:pPr>
            <a:r>
              <a:rPr lang="en-US" sz="1700" dirty="0">
                <a:latin typeface="Consolas" panose="020B0609020204030204" pitchFamily="49" charset="0"/>
                <a:cs typeface="Consolas" panose="020B0609020204030204" pitchFamily="49" charset="0"/>
              </a:rPr>
              <a:t>        </a:t>
            </a:r>
            <a:r>
              <a:rPr lang="en-US" sz="1700" dirty="0" err="1">
                <a:latin typeface="Consolas" panose="020B0609020204030204" pitchFamily="49" charset="0"/>
                <a:cs typeface="Consolas" panose="020B0609020204030204" pitchFamily="49" charset="0"/>
              </a:rPr>
              <a:t>rect</a:t>
            </a:r>
            <a:r>
              <a:rPr lang="en-US" sz="1700" dirty="0">
                <a:latin typeface="Consolas" panose="020B0609020204030204" pitchFamily="49" charset="0"/>
                <a:cs typeface="Consolas" panose="020B0609020204030204" pitchFamily="49" charset="0"/>
              </a:rPr>
              <a:t>(</a:t>
            </a:r>
            <a:r>
              <a:rPr lang="en-US" sz="1700" dirty="0" err="1">
                <a:latin typeface="Consolas" panose="020B0609020204030204" pitchFamily="49" charset="0"/>
                <a:cs typeface="Consolas" panose="020B0609020204030204" pitchFamily="49" charset="0"/>
              </a:rPr>
              <a:t>im</a:t>
            </a:r>
            <a:r>
              <a:rPr lang="en-US" sz="1700" dirty="0">
                <a:latin typeface="Consolas" panose="020B0609020204030204" pitchFamily="49" charset="0"/>
                <a:cs typeface="Consolas" panose="020B0609020204030204" pitchFamily="49" charset="0"/>
              </a:rPr>
              <a:t>, i1, j0, </a:t>
            </a:r>
            <a:r>
              <a:rPr lang="en-US" sz="1700" dirty="0" err="1">
                <a:latin typeface="Consolas" panose="020B0609020204030204" pitchFamily="49" charset="0"/>
                <a:cs typeface="Consolas" panose="020B0609020204030204" pitchFamily="49" charset="0"/>
              </a:rPr>
              <a:t>jm</a:t>
            </a:r>
            <a:r>
              <a:rPr lang="en-US" sz="1700" dirty="0">
                <a:latin typeface="Consolas" panose="020B0609020204030204" pitchFamily="49" charset="0"/>
                <a:cs typeface="Consolas" panose="020B0609020204030204" pitchFamily="49" charset="0"/>
              </a:rPr>
              <a:t>, bodies);  </a:t>
            </a:r>
            <a:r>
              <a:rPr lang="en-US" sz="1700" dirty="0" smtClean="0">
                <a:latin typeface="Consolas" panose="020B0609020204030204" pitchFamily="49" charset="0"/>
                <a:cs typeface="Consolas" panose="020B0609020204030204" pitchFamily="49" charset="0"/>
              </a:rPr>
              <a:t>          // </a:t>
            </a:r>
            <a:r>
              <a:rPr lang="en-US" sz="1700" dirty="0">
                <a:latin typeface="Consolas" panose="020B0609020204030204" pitchFamily="49" charset="0"/>
                <a:cs typeface="Consolas" panose="020B0609020204030204" pitchFamily="49" charset="0"/>
              </a:rPr>
              <a:t>B</a:t>
            </a:r>
          </a:p>
          <a:p>
            <a:pPr marL="0" indent="0">
              <a:spcBef>
                <a:spcPts val="0"/>
              </a:spcBef>
              <a:buNone/>
            </a:pPr>
            <a:r>
              <a:rPr lang="en-US" sz="1700" dirty="0">
                <a:latin typeface="Consolas" panose="020B0609020204030204" pitchFamily="49" charset="0"/>
                <a:cs typeface="Consolas" panose="020B0609020204030204" pitchFamily="49" charset="0"/>
              </a:rPr>
              <a:t>        </a:t>
            </a:r>
            <a:r>
              <a:rPr lang="en-US" sz="1700" dirty="0">
                <a:solidFill>
                  <a:srgbClr val="C00000"/>
                </a:solidFill>
                <a:latin typeface="Consolas" panose="020B0609020204030204" pitchFamily="49" charset="0"/>
                <a:cs typeface="Consolas" panose="020B0609020204030204" pitchFamily="49" charset="0"/>
              </a:rPr>
              <a:t>cilk_sync</a:t>
            </a:r>
            <a:r>
              <a:rPr lang="en-US" sz="1700" dirty="0">
                <a:latin typeface="Consolas" panose="020B0609020204030204" pitchFamily="49" charset="0"/>
                <a:cs typeface="Consolas" panose="020B0609020204030204" pitchFamily="49" charset="0"/>
              </a:rPr>
              <a:t>;</a:t>
            </a:r>
          </a:p>
          <a:p>
            <a:pPr marL="0" indent="0">
              <a:spcBef>
                <a:spcPts val="0"/>
              </a:spcBef>
              <a:buNone/>
            </a:pPr>
            <a:r>
              <a:rPr lang="en-US" sz="1700" dirty="0">
                <a:latin typeface="Consolas" panose="020B0609020204030204" pitchFamily="49" charset="0"/>
                <a:cs typeface="Consolas" panose="020B0609020204030204" pitchFamily="49" charset="0"/>
              </a:rPr>
              <a:t>    </a:t>
            </a:r>
            <a:r>
              <a:rPr lang="en-US" sz="1700" dirty="0" smtClean="0">
                <a:latin typeface="Consolas" panose="020B0609020204030204" pitchFamily="49" charset="0"/>
                <a:cs typeface="Consolas" panose="020B0609020204030204" pitchFamily="49" charset="0"/>
              </a:rPr>
              <a:t>} else if (di &gt; 0 &amp;&amp; </a:t>
            </a:r>
            <a:r>
              <a:rPr lang="en-US" sz="1700" dirty="0" err="1" smtClean="0">
                <a:latin typeface="Consolas" panose="020B0609020204030204" pitchFamily="49" charset="0"/>
                <a:cs typeface="Consolas" panose="020B0609020204030204" pitchFamily="49" charset="0"/>
              </a:rPr>
              <a:t>dj</a:t>
            </a:r>
            <a:r>
              <a:rPr lang="en-US" sz="1700" dirty="0" smtClean="0">
                <a:latin typeface="Consolas" panose="020B0609020204030204" pitchFamily="49" charset="0"/>
                <a:cs typeface="Consolas" panose="020B0609020204030204" pitchFamily="49" charset="0"/>
              </a:rPr>
              <a:t> &gt; 0) {</a:t>
            </a:r>
          </a:p>
          <a:p>
            <a:pPr marL="0" indent="0">
              <a:spcBef>
                <a:spcPts val="0"/>
              </a:spcBef>
              <a:buNone/>
            </a:pPr>
            <a:r>
              <a:rPr lang="en-US" sz="1700" dirty="0" smtClean="0">
                <a:latin typeface="Consolas" panose="020B0609020204030204" pitchFamily="49" charset="0"/>
                <a:cs typeface="Consolas" panose="020B0609020204030204" pitchFamily="49" charset="0"/>
              </a:rPr>
              <a:t>        double </a:t>
            </a:r>
            <a:r>
              <a:rPr lang="en-US" sz="1700" dirty="0" err="1">
                <a:latin typeface="Consolas" panose="020B0609020204030204" pitchFamily="49" charset="0"/>
                <a:cs typeface="Consolas" panose="020B0609020204030204" pitchFamily="49" charset="0"/>
              </a:rPr>
              <a:t>fx</a:t>
            </a:r>
            <a:r>
              <a:rPr lang="en-US" sz="1700" dirty="0">
                <a:latin typeface="Consolas" panose="020B0609020204030204" pitchFamily="49" charset="0"/>
                <a:cs typeface="Consolas" panose="020B0609020204030204" pitchFamily="49" charset="0"/>
              </a:rPr>
              <a:t>, </a:t>
            </a:r>
            <a:r>
              <a:rPr lang="en-US" sz="1700" dirty="0" err="1">
                <a:latin typeface="Consolas" panose="020B0609020204030204" pitchFamily="49" charset="0"/>
                <a:cs typeface="Consolas" panose="020B0609020204030204" pitchFamily="49" charset="0"/>
              </a:rPr>
              <a:t>fy</a:t>
            </a:r>
            <a:r>
              <a:rPr lang="en-US" sz="1700" dirty="0">
                <a:latin typeface="Consolas" panose="020B0609020204030204" pitchFamily="49" charset="0"/>
                <a:cs typeface="Consolas" panose="020B0609020204030204" pitchFamily="49" charset="0"/>
              </a:rPr>
              <a:t>;</a:t>
            </a:r>
          </a:p>
          <a:p>
            <a:pPr marL="0" indent="0">
              <a:spcBef>
                <a:spcPts val="0"/>
              </a:spcBef>
              <a:buNone/>
            </a:pPr>
            <a:r>
              <a:rPr lang="en-US" sz="1700" dirty="0">
                <a:solidFill>
                  <a:srgbClr val="0070C0"/>
                </a:solidFill>
                <a:latin typeface="Consolas" panose="020B0609020204030204" pitchFamily="49" charset="0"/>
                <a:cs typeface="Consolas" panose="020B0609020204030204" pitchFamily="49" charset="0"/>
              </a:rPr>
              <a:t>        </a:t>
            </a:r>
            <a:r>
              <a:rPr lang="en-US" sz="1700" dirty="0" err="1" smtClean="0">
                <a:solidFill>
                  <a:srgbClr val="0070C0"/>
                </a:solidFill>
                <a:latin typeface="Consolas" panose="020B0609020204030204" pitchFamily="49" charset="0"/>
                <a:cs typeface="Consolas" panose="020B0609020204030204" pitchFamily="49" charset="0"/>
              </a:rPr>
              <a:t>calculate_force</a:t>
            </a:r>
            <a:r>
              <a:rPr lang="en-US" sz="1700" dirty="0">
                <a:solidFill>
                  <a:srgbClr val="0070C0"/>
                </a:solidFill>
                <a:latin typeface="Consolas" panose="020B0609020204030204" pitchFamily="49" charset="0"/>
                <a:cs typeface="Consolas" panose="020B0609020204030204" pitchFamily="49" charset="0"/>
              </a:rPr>
              <a:t>(&amp;</a:t>
            </a:r>
            <a:r>
              <a:rPr lang="en-US" sz="1700" dirty="0" err="1">
                <a:solidFill>
                  <a:srgbClr val="0070C0"/>
                </a:solidFill>
                <a:latin typeface="Consolas" panose="020B0609020204030204" pitchFamily="49" charset="0"/>
                <a:cs typeface="Consolas" panose="020B0609020204030204" pitchFamily="49" charset="0"/>
              </a:rPr>
              <a:t>fx</a:t>
            </a:r>
            <a:r>
              <a:rPr lang="en-US" sz="1700" dirty="0">
                <a:solidFill>
                  <a:srgbClr val="0070C0"/>
                </a:solidFill>
                <a:latin typeface="Consolas" panose="020B0609020204030204" pitchFamily="49" charset="0"/>
                <a:cs typeface="Consolas" panose="020B0609020204030204" pitchFamily="49" charset="0"/>
              </a:rPr>
              <a:t>, &amp;</a:t>
            </a:r>
            <a:r>
              <a:rPr lang="en-US" sz="1700" dirty="0" err="1">
                <a:solidFill>
                  <a:srgbClr val="0070C0"/>
                </a:solidFill>
                <a:latin typeface="Consolas" panose="020B0609020204030204" pitchFamily="49" charset="0"/>
                <a:cs typeface="Consolas" panose="020B0609020204030204" pitchFamily="49" charset="0"/>
              </a:rPr>
              <a:t>fy</a:t>
            </a:r>
            <a:r>
              <a:rPr lang="en-US" sz="1700" dirty="0">
                <a:solidFill>
                  <a:srgbClr val="0070C0"/>
                </a:solidFill>
                <a:latin typeface="Consolas" panose="020B0609020204030204" pitchFamily="49" charset="0"/>
                <a:cs typeface="Consolas" panose="020B0609020204030204" pitchFamily="49" charset="0"/>
              </a:rPr>
              <a:t>, </a:t>
            </a:r>
            <a:r>
              <a:rPr lang="en-US" sz="1700" dirty="0" smtClean="0">
                <a:solidFill>
                  <a:srgbClr val="0070C0"/>
                </a:solidFill>
                <a:latin typeface="Consolas" panose="020B0609020204030204" pitchFamily="49" charset="0"/>
                <a:cs typeface="Consolas" panose="020B0609020204030204" pitchFamily="49" charset="0"/>
              </a:rPr>
              <a:t>bodies[i0], bodies[j0]);</a:t>
            </a:r>
            <a:endParaRPr lang="en-US" sz="1700" dirty="0">
              <a:solidFill>
                <a:srgbClr val="0070C0"/>
              </a:solidFill>
              <a:latin typeface="Consolas" panose="020B0609020204030204" pitchFamily="49" charset="0"/>
              <a:cs typeface="Consolas" panose="020B0609020204030204" pitchFamily="49" charset="0"/>
            </a:endParaRPr>
          </a:p>
          <a:p>
            <a:pPr marL="0" indent="0">
              <a:spcBef>
                <a:spcPts val="0"/>
              </a:spcBef>
              <a:buNone/>
            </a:pPr>
            <a:r>
              <a:rPr lang="en-US" sz="1700" dirty="0">
                <a:solidFill>
                  <a:srgbClr val="0070C0"/>
                </a:solidFill>
                <a:latin typeface="Consolas" panose="020B0609020204030204" pitchFamily="49" charset="0"/>
                <a:cs typeface="Consolas" panose="020B0609020204030204" pitchFamily="49" charset="0"/>
              </a:rPr>
              <a:t>        </a:t>
            </a:r>
            <a:r>
              <a:rPr lang="en-US" sz="1700" dirty="0" err="1" smtClean="0">
                <a:solidFill>
                  <a:srgbClr val="0070C0"/>
                </a:solidFill>
                <a:latin typeface="Consolas" panose="020B0609020204030204" pitchFamily="49" charset="0"/>
                <a:cs typeface="Consolas" panose="020B0609020204030204" pitchFamily="49" charset="0"/>
              </a:rPr>
              <a:t>add_force</a:t>
            </a:r>
            <a:r>
              <a:rPr lang="en-US" sz="1700" dirty="0">
                <a:solidFill>
                  <a:srgbClr val="0070C0"/>
                </a:solidFill>
                <a:latin typeface="Consolas" panose="020B0609020204030204" pitchFamily="49" charset="0"/>
                <a:cs typeface="Consolas" panose="020B0609020204030204" pitchFamily="49" charset="0"/>
              </a:rPr>
              <a:t>(&amp;bodies[i], </a:t>
            </a:r>
            <a:r>
              <a:rPr lang="en-US" sz="1700" dirty="0" err="1">
                <a:solidFill>
                  <a:srgbClr val="0070C0"/>
                </a:solidFill>
                <a:latin typeface="Consolas" panose="020B0609020204030204" pitchFamily="49" charset="0"/>
                <a:cs typeface="Consolas" panose="020B0609020204030204" pitchFamily="49" charset="0"/>
              </a:rPr>
              <a:t>fx</a:t>
            </a:r>
            <a:r>
              <a:rPr lang="en-US" sz="1700" dirty="0">
                <a:solidFill>
                  <a:srgbClr val="0070C0"/>
                </a:solidFill>
                <a:latin typeface="Consolas" panose="020B0609020204030204" pitchFamily="49" charset="0"/>
                <a:cs typeface="Consolas" panose="020B0609020204030204" pitchFamily="49" charset="0"/>
              </a:rPr>
              <a:t>, </a:t>
            </a:r>
            <a:r>
              <a:rPr lang="en-US" sz="1700" dirty="0" err="1">
                <a:solidFill>
                  <a:srgbClr val="0070C0"/>
                </a:solidFill>
                <a:latin typeface="Consolas" panose="020B0609020204030204" pitchFamily="49" charset="0"/>
                <a:cs typeface="Consolas" panose="020B0609020204030204" pitchFamily="49" charset="0"/>
              </a:rPr>
              <a:t>fy</a:t>
            </a:r>
            <a:r>
              <a:rPr lang="en-US" sz="1700" dirty="0">
                <a:solidFill>
                  <a:srgbClr val="0070C0"/>
                </a:solidFill>
                <a:latin typeface="Consolas" panose="020B0609020204030204" pitchFamily="49" charset="0"/>
                <a:cs typeface="Consolas" panose="020B0609020204030204" pitchFamily="49" charset="0"/>
              </a:rPr>
              <a:t>);</a:t>
            </a:r>
          </a:p>
          <a:p>
            <a:pPr marL="0" indent="0">
              <a:spcBef>
                <a:spcPts val="0"/>
              </a:spcBef>
              <a:buNone/>
            </a:pPr>
            <a:r>
              <a:rPr lang="en-US" sz="1700" dirty="0">
                <a:solidFill>
                  <a:srgbClr val="0070C0"/>
                </a:solidFill>
                <a:latin typeface="Consolas" panose="020B0609020204030204" pitchFamily="49" charset="0"/>
                <a:cs typeface="Consolas" panose="020B0609020204030204" pitchFamily="49" charset="0"/>
              </a:rPr>
              <a:t>        </a:t>
            </a:r>
            <a:r>
              <a:rPr lang="en-US" sz="1700" dirty="0" err="1" smtClean="0">
                <a:solidFill>
                  <a:srgbClr val="0070C0"/>
                </a:solidFill>
                <a:latin typeface="Consolas" panose="020B0609020204030204" pitchFamily="49" charset="0"/>
                <a:cs typeface="Consolas" panose="020B0609020204030204" pitchFamily="49" charset="0"/>
              </a:rPr>
              <a:t>add_force</a:t>
            </a:r>
            <a:r>
              <a:rPr lang="en-US" sz="1700" dirty="0">
                <a:solidFill>
                  <a:srgbClr val="0070C0"/>
                </a:solidFill>
                <a:latin typeface="Consolas" panose="020B0609020204030204" pitchFamily="49" charset="0"/>
                <a:cs typeface="Consolas" panose="020B0609020204030204" pitchFamily="49" charset="0"/>
              </a:rPr>
              <a:t>(&amp;bodies[j], -</a:t>
            </a:r>
            <a:r>
              <a:rPr lang="en-US" sz="1700" dirty="0" err="1">
                <a:solidFill>
                  <a:srgbClr val="0070C0"/>
                </a:solidFill>
                <a:latin typeface="Consolas" panose="020B0609020204030204" pitchFamily="49" charset="0"/>
                <a:cs typeface="Consolas" panose="020B0609020204030204" pitchFamily="49" charset="0"/>
              </a:rPr>
              <a:t>fx</a:t>
            </a:r>
            <a:r>
              <a:rPr lang="en-US" sz="1700" dirty="0">
                <a:solidFill>
                  <a:srgbClr val="0070C0"/>
                </a:solidFill>
                <a:latin typeface="Consolas" panose="020B0609020204030204" pitchFamily="49" charset="0"/>
                <a:cs typeface="Consolas" panose="020B0609020204030204" pitchFamily="49" charset="0"/>
              </a:rPr>
              <a:t>, -</a:t>
            </a:r>
            <a:r>
              <a:rPr lang="en-US" sz="1700" dirty="0" err="1">
                <a:solidFill>
                  <a:srgbClr val="0070C0"/>
                </a:solidFill>
                <a:latin typeface="Consolas" panose="020B0609020204030204" pitchFamily="49" charset="0"/>
                <a:cs typeface="Consolas" panose="020B0609020204030204" pitchFamily="49" charset="0"/>
              </a:rPr>
              <a:t>fy</a:t>
            </a:r>
            <a:r>
              <a:rPr lang="en-US" sz="1700" dirty="0">
                <a:solidFill>
                  <a:srgbClr val="0070C0"/>
                </a:solidFill>
                <a:latin typeface="Consolas" panose="020B0609020204030204" pitchFamily="49" charset="0"/>
                <a:cs typeface="Consolas" panose="020B0609020204030204" pitchFamily="49" charset="0"/>
              </a:rPr>
              <a:t>);</a:t>
            </a:r>
            <a:endParaRPr lang="en-US" sz="1700" dirty="0" smtClean="0">
              <a:solidFill>
                <a:srgbClr val="0070C0"/>
              </a:solidFill>
              <a:latin typeface="Consolas" panose="020B0609020204030204" pitchFamily="49" charset="0"/>
              <a:cs typeface="Consolas" panose="020B0609020204030204" pitchFamily="49" charset="0"/>
            </a:endParaRPr>
          </a:p>
          <a:p>
            <a:pPr marL="0" indent="0">
              <a:spcBef>
                <a:spcPts val="0"/>
              </a:spcBef>
              <a:buNone/>
            </a:pPr>
            <a:r>
              <a:rPr lang="en-US" sz="1700" dirty="0" smtClean="0">
                <a:latin typeface="Consolas" panose="020B0609020204030204" pitchFamily="49" charset="0"/>
                <a:cs typeface="Consolas" panose="020B0609020204030204" pitchFamily="49" charset="0"/>
              </a:rPr>
              <a:t>    }</a:t>
            </a:r>
          </a:p>
          <a:p>
            <a:pPr marL="0" indent="0">
              <a:spcBef>
                <a:spcPts val="0"/>
              </a:spcBef>
              <a:buNone/>
            </a:pPr>
            <a:r>
              <a:rPr lang="en-US" sz="1700" dirty="0" smtClean="0">
                <a:latin typeface="Consolas" panose="020B0609020204030204" pitchFamily="49" charset="0"/>
                <a:cs typeface="Consolas" panose="020B0609020204030204" pitchFamily="49" charset="0"/>
              </a:rPr>
              <a:t>}</a:t>
            </a:r>
            <a:endParaRPr lang="en-US" sz="1700" dirty="0">
              <a:latin typeface="Consolas" panose="020B0609020204030204" pitchFamily="49" charset="0"/>
              <a:cs typeface="Consolas" panose="020B0609020204030204" pitchFamily="49" charset="0"/>
            </a:endParaRPr>
          </a:p>
        </p:txBody>
      </p:sp>
      <p:grpSp>
        <p:nvGrpSpPr>
          <p:cNvPr id="29" name="Group 28"/>
          <p:cNvGrpSpPr/>
          <p:nvPr/>
        </p:nvGrpSpPr>
        <p:grpSpPr>
          <a:xfrm>
            <a:off x="9301970" y="2507590"/>
            <a:ext cx="2509030" cy="2526742"/>
            <a:chOff x="9301970" y="2507590"/>
            <a:chExt cx="2509030" cy="2526742"/>
          </a:xfrm>
        </p:grpSpPr>
        <p:sp>
          <p:nvSpPr>
            <p:cNvPr id="5" name="Rectangle 4"/>
            <p:cNvSpPr/>
            <p:nvPr/>
          </p:nvSpPr>
          <p:spPr>
            <a:xfrm>
              <a:off x="9301970" y="2507590"/>
              <a:ext cx="2509030" cy="2526742"/>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flipV="1">
              <a:off x="9550133" y="2577841"/>
              <a:ext cx="2060697" cy="2060697"/>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 name="Rectangle 8"/>
            <p:cNvSpPr/>
            <p:nvPr/>
          </p:nvSpPr>
          <p:spPr>
            <a:xfrm>
              <a:off x="9550133" y="2577841"/>
              <a:ext cx="1030349" cy="1053766"/>
            </a:xfrm>
            <a:prstGeom prst="rect">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0" name="Straight Connector 9"/>
            <p:cNvCxnSpPr/>
            <p:nvPr/>
          </p:nvCxnSpPr>
          <p:spPr>
            <a:xfrm rot="5400000">
              <a:off x="10580481" y="3608189"/>
              <a:ext cx="0" cy="2060697"/>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9550133" y="2577841"/>
              <a:ext cx="2051559" cy="2060697"/>
            </a:xfrm>
            <a:prstGeom prst="line">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301970" y="4521453"/>
              <a:ext cx="168488" cy="307777"/>
            </a:xfrm>
            <a:prstGeom prst="rect">
              <a:avLst/>
            </a:prstGeom>
            <a:noFill/>
          </p:spPr>
          <p:txBody>
            <a:bodyPr wrap="square" rtlCol="0">
              <a:spAutoFit/>
            </a:bodyPr>
            <a:lstStyle/>
            <a:p>
              <a:pPr algn="r"/>
              <a:r>
                <a:rPr lang="en-US" sz="1400" b="1" dirty="0" smtClean="0"/>
                <a:t>0</a:t>
              </a:r>
              <a:endParaRPr lang="en-US" sz="1400" b="1" dirty="0"/>
            </a:p>
          </p:txBody>
        </p:sp>
        <p:sp>
          <p:nvSpPr>
            <p:cNvPr id="15" name="TextBox 14"/>
            <p:cNvSpPr txBox="1"/>
            <p:nvPr/>
          </p:nvSpPr>
          <p:spPr>
            <a:xfrm>
              <a:off x="9470458" y="4726555"/>
              <a:ext cx="168488" cy="307777"/>
            </a:xfrm>
            <a:prstGeom prst="rect">
              <a:avLst/>
            </a:prstGeom>
            <a:noFill/>
          </p:spPr>
          <p:txBody>
            <a:bodyPr wrap="square" rtlCol="0">
              <a:spAutoFit/>
            </a:bodyPr>
            <a:lstStyle/>
            <a:p>
              <a:pPr algn="ctr"/>
              <a:r>
                <a:rPr lang="en-US" sz="1400" b="1" dirty="0" smtClean="0"/>
                <a:t>0</a:t>
              </a:r>
              <a:endParaRPr lang="en-US" sz="1400" b="1" dirty="0"/>
            </a:p>
          </p:txBody>
        </p:sp>
        <p:sp>
          <p:nvSpPr>
            <p:cNvPr id="16" name="TextBox 15"/>
            <p:cNvSpPr txBox="1"/>
            <p:nvPr/>
          </p:nvSpPr>
          <p:spPr>
            <a:xfrm>
              <a:off x="9301970" y="2507590"/>
              <a:ext cx="168488" cy="307777"/>
            </a:xfrm>
            <a:prstGeom prst="rect">
              <a:avLst/>
            </a:prstGeom>
            <a:noFill/>
          </p:spPr>
          <p:txBody>
            <a:bodyPr wrap="square" rtlCol="0">
              <a:spAutoFit/>
            </a:bodyPr>
            <a:lstStyle/>
            <a:p>
              <a:pPr algn="r"/>
              <a:r>
                <a:rPr lang="en-US" sz="1400" b="1" dirty="0"/>
                <a:t>n</a:t>
              </a:r>
            </a:p>
          </p:txBody>
        </p:sp>
        <p:sp>
          <p:nvSpPr>
            <p:cNvPr id="17" name="TextBox 16"/>
            <p:cNvSpPr txBox="1"/>
            <p:nvPr/>
          </p:nvSpPr>
          <p:spPr>
            <a:xfrm>
              <a:off x="11512878" y="4726555"/>
              <a:ext cx="168488" cy="307777"/>
            </a:xfrm>
            <a:prstGeom prst="rect">
              <a:avLst/>
            </a:prstGeom>
            <a:noFill/>
          </p:spPr>
          <p:txBody>
            <a:bodyPr wrap="square" rtlCol="0">
              <a:spAutoFit/>
            </a:bodyPr>
            <a:lstStyle/>
            <a:p>
              <a:pPr algn="r"/>
              <a:r>
                <a:rPr lang="en-US" sz="1400" b="1" dirty="0"/>
                <a:t>n</a:t>
              </a:r>
            </a:p>
          </p:txBody>
        </p:sp>
        <p:sp>
          <p:nvSpPr>
            <p:cNvPr id="18" name="TextBox 17"/>
            <p:cNvSpPr txBox="1"/>
            <p:nvPr/>
          </p:nvSpPr>
          <p:spPr>
            <a:xfrm>
              <a:off x="9301970" y="3514521"/>
              <a:ext cx="168488" cy="307777"/>
            </a:xfrm>
            <a:prstGeom prst="rect">
              <a:avLst/>
            </a:prstGeom>
            <a:noFill/>
          </p:spPr>
          <p:txBody>
            <a:bodyPr wrap="square" rtlCol="0">
              <a:spAutoFit/>
            </a:bodyPr>
            <a:lstStyle/>
            <a:p>
              <a:pPr algn="r"/>
              <a:r>
                <a:rPr lang="en-US" sz="1400" b="1" dirty="0"/>
                <a:t>m</a:t>
              </a:r>
            </a:p>
          </p:txBody>
        </p:sp>
        <p:sp>
          <p:nvSpPr>
            <p:cNvPr id="19" name="TextBox 18"/>
            <p:cNvSpPr txBox="1"/>
            <p:nvPr/>
          </p:nvSpPr>
          <p:spPr>
            <a:xfrm>
              <a:off x="10491668" y="4726555"/>
              <a:ext cx="168488" cy="307777"/>
            </a:xfrm>
            <a:prstGeom prst="rect">
              <a:avLst/>
            </a:prstGeom>
            <a:noFill/>
          </p:spPr>
          <p:txBody>
            <a:bodyPr wrap="square" rtlCol="0">
              <a:spAutoFit/>
            </a:bodyPr>
            <a:lstStyle/>
            <a:p>
              <a:pPr algn="ctr"/>
              <a:r>
                <a:rPr lang="en-US" sz="1400" b="1" dirty="0"/>
                <a:t>m</a:t>
              </a:r>
            </a:p>
          </p:txBody>
        </p:sp>
        <p:sp>
          <p:nvSpPr>
            <p:cNvPr id="20" name="Rectangle 19"/>
            <p:cNvSpPr/>
            <p:nvPr/>
          </p:nvSpPr>
          <p:spPr>
            <a:xfrm>
              <a:off x="9550133" y="3631607"/>
              <a:ext cx="515174" cy="51517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10580481" y="2589550"/>
              <a:ext cx="515174" cy="51517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p:cNvSpPr/>
            <p:nvPr/>
          </p:nvSpPr>
          <p:spPr>
            <a:xfrm>
              <a:off x="9552703" y="3116025"/>
              <a:ext cx="515174" cy="51517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p:cNvSpPr/>
            <p:nvPr/>
          </p:nvSpPr>
          <p:spPr>
            <a:xfrm>
              <a:off x="10069876" y="2586728"/>
              <a:ext cx="515174" cy="51517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24" name="Straight Connector 23"/>
            <p:cNvCxnSpPr/>
            <p:nvPr/>
          </p:nvCxnSpPr>
          <p:spPr>
            <a:xfrm>
              <a:off x="9550133" y="2577841"/>
              <a:ext cx="0" cy="2060697"/>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677521" y="3220654"/>
              <a:ext cx="239024" cy="338554"/>
            </a:xfrm>
            <a:prstGeom prst="rect">
              <a:avLst/>
            </a:prstGeom>
            <a:noFill/>
          </p:spPr>
          <p:txBody>
            <a:bodyPr wrap="square" rtlCol="0">
              <a:spAutoFit/>
            </a:bodyPr>
            <a:lstStyle/>
            <a:p>
              <a:pPr algn="ctr"/>
              <a:r>
                <a:rPr lang="en-US" sz="1600" b="1" dirty="0" smtClean="0"/>
                <a:t>A</a:t>
              </a:r>
              <a:endParaRPr lang="en-US" sz="1600" b="1" dirty="0"/>
            </a:p>
          </p:txBody>
        </p:sp>
        <p:sp>
          <p:nvSpPr>
            <p:cNvPr id="26" name="TextBox 25"/>
            <p:cNvSpPr txBox="1"/>
            <p:nvPr/>
          </p:nvSpPr>
          <p:spPr>
            <a:xfrm>
              <a:off x="10201098" y="2700725"/>
              <a:ext cx="239024" cy="338554"/>
            </a:xfrm>
            <a:prstGeom prst="rect">
              <a:avLst/>
            </a:prstGeom>
            <a:noFill/>
          </p:spPr>
          <p:txBody>
            <a:bodyPr wrap="square" rtlCol="0">
              <a:spAutoFit/>
            </a:bodyPr>
            <a:lstStyle/>
            <a:p>
              <a:pPr algn="ctr"/>
              <a:r>
                <a:rPr lang="en-US" sz="1600" b="1" dirty="0" smtClean="0"/>
                <a:t>A</a:t>
              </a:r>
              <a:endParaRPr lang="en-US" sz="1600" b="1" dirty="0"/>
            </a:p>
          </p:txBody>
        </p:sp>
        <p:sp>
          <p:nvSpPr>
            <p:cNvPr id="27" name="TextBox 26"/>
            <p:cNvSpPr txBox="1"/>
            <p:nvPr/>
          </p:nvSpPr>
          <p:spPr>
            <a:xfrm>
              <a:off x="9686010" y="2723975"/>
              <a:ext cx="239024" cy="338554"/>
            </a:xfrm>
            <a:prstGeom prst="rect">
              <a:avLst/>
            </a:prstGeom>
            <a:noFill/>
          </p:spPr>
          <p:txBody>
            <a:bodyPr wrap="square" rtlCol="0">
              <a:spAutoFit/>
            </a:bodyPr>
            <a:lstStyle/>
            <a:p>
              <a:pPr algn="ctr"/>
              <a:r>
                <a:rPr lang="en-US" sz="1600" b="1" dirty="0">
                  <a:solidFill>
                    <a:schemeClr val="bg1"/>
                  </a:solidFill>
                </a:rPr>
                <a:t>B</a:t>
              </a:r>
            </a:p>
          </p:txBody>
        </p:sp>
        <p:sp>
          <p:nvSpPr>
            <p:cNvPr id="28" name="TextBox 27"/>
            <p:cNvSpPr txBox="1"/>
            <p:nvPr/>
          </p:nvSpPr>
          <p:spPr>
            <a:xfrm>
              <a:off x="10207951" y="3254484"/>
              <a:ext cx="239024" cy="338554"/>
            </a:xfrm>
            <a:prstGeom prst="rect">
              <a:avLst/>
            </a:prstGeom>
            <a:noFill/>
          </p:spPr>
          <p:txBody>
            <a:bodyPr wrap="square" rtlCol="0">
              <a:spAutoFit/>
            </a:bodyPr>
            <a:lstStyle/>
            <a:p>
              <a:pPr algn="ctr"/>
              <a:r>
                <a:rPr lang="en-US" sz="1600" b="1" dirty="0">
                  <a:solidFill>
                    <a:schemeClr val="bg1"/>
                  </a:solidFill>
                </a:rPr>
                <a:t>B</a:t>
              </a:r>
            </a:p>
          </p:txBody>
        </p:sp>
      </p:grpSp>
    </p:spTree>
    <p:extLst>
      <p:ext uri="{BB962C8B-B14F-4D97-AF65-F5344CB8AC3E}">
        <p14:creationId xmlns:p14="http://schemas.microsoft.com/office/powerpoint/2010/main" val="31360578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Coarsening to reduce overhead</a:t>
            </a:r>
            <a:endParaRPr lang="en-US" sz="3200"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44</a:t>
            </a:fld>
            <a:endParaRPr lang="en-US" dirty="0"/>
          </a:p>
        </p:txBody>
      </p:sp>
      <p:sp>
        <p:nvSpPr>
          <p:cNvPr id="6" name="Content Placeholder 2"/>
          <p:cNvSpPr txBox="1">
            <a:spLocks/>
          </p:cNvSpPr>
          <p:nvPr/>
        </p:nvSpPr>
        <p:spPr>
          <a:xfrm>
            <a:off x="2514600" y="1447800"/>
            <a:ext cx="7391400" cy="4972713"/>
          </a:xfrm>
          <a:prstGeom prst="rect">
            <a:avLst/>
          </a:prstGeom>
          <a:blipFill>
            <a:blip r:embed="rId3"/>
            <a:tile tx="0" ty="0" sx="100000" sy="100000" flip="none" algn="tl"/>
          </a:blipFill>
          <a:ln>
            <a:solidFill>
              <a:schemeClr val="accent1"/>
            </a:solidFill>
          </a:ln>
          <a:effectLst>
            <a:outerShdw blurRad="50800" dist="38100" dir="2700000" algn="tl" rotWithShape="0">
              <a:prstClr val="black">
                <a:alpha val="40000"/>
              </a:prstClr>
            </a:outerShdw>
          </a:effectLst>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700" dirty="0" smtClean="0">
                <a:latin typeface="Consolas" panose="020B0609020204030204" pitchFamily="49" charset="0"/>
                <a:cs typeface="Consolas" panose="020B0609020204030204" pitchFamily="49" charset="0"/>
              </a:rPr>
              <a:t>// traverse </a:t>
            </a:r>
            <a:r>
              <a:rPr lang="en-US" sz="1700" dirty="0">
                <a:latin typeface="Consolas" panose="020B0609020204030204" pitchFamily="49" charset="0"/>
                <a:cs typeface="Consolas" panose="020B0609020204030204" pitchFamily="49" charset="0"/>
              </a:rPr>
              <a:t>the rectangle i0 &lt;= i &lt; i1,  j0 &lt;= j &lt; </a:t>
            </a:r>
            <a:r>
              <a:rPr lang="en-US" sz="1700" dirty="0" smtClean="0">
                <a:latin typeface="Consolas" panose="020B0609020204030204" pitchFamily="49" charset="0"/>
                <a:cs typeface="Consolas" panose="020B0609020204030204" pitchFamily="49" charset="0"/>
              </a:rPr>
              <a:t>j1</a:t>
            </a:r>
            <a:endParaRPr lang="en-US" sz="1700" dirty="0">
              <a:latin typeface="Consolas" panose="020B0609020204030204" pitchFamily="49" charset="0"/>
              <a:cs typeface="Consolas" panose="020B0609020204030204" pitchFamily="49" charset="0"/>
            </a:endParaRPr>
          </a:p>
          <a:p>
            <a:pPr marL="0" indent="0">
              <a:spcBef>
                <a:spcPts val="0"/>
              </a:spcBef>
              <a:buNone/>
            </a:pPr>
            <a:r>
              <a:rPr lang="en-US" sz="1700" dirty="0">
                <a:latin typeface="Consolas" panose="020B0609020204030204" pitchFamily="49" charset="0"/>
                <a:cs typeface="Consolas" panose="020B0609020204030204" pitchFamily="49" charset="0"/>
              </a:rPr>
              <a:t>void </a:t>
            </a:r>
            <a:r>
              <a:rPr lang="en-US" sz="1700" dirty="0" err="1">
                <a:latin typeface="Consolas" panose="020B0609020204030204" pitchFamily="49" charset="0"/>
                <a:cs typeface="Consolas" panose="020B0609020204030204" pitchFamily="49" charset="0"/>
              </a:rPr>
              <a:t>rect</a:t>
            </a:r>
            <a:r>
              <a:rPr lang="en-US" sz="1700" dirty="0">
                <a:latin typeface="Consolas" panose="020B0609020204030204" pitchFamily="49" charset="0"/>
                <a:cs typeface="Consolas" panose="020B0609020204030204" pitchFamily="49" charset="0"/>
              </a:rPr>
              <a:t>(int i0, int i1, int j0, int j1, Body *bodies</a:t>
            </a:r>
            <a:r>
              <a:rPr lang="en-US" sz="1700" dirty="0" smtClean="0">
                <a:latin typeface="Consolas" panose="020B0609020204030204" pitchFamily="49" charset="0"/>
                <a:cs typeface="Consolas" panose="020B0609020204030204" pitchFamily="49" charset="0"/>
              </a:rPr>
              <a:t>) {</a:t>
            </a:r>
            <a:endParaRPr lang="en-US" sz="1700" dirty="0">
              <a:latin typeface="Consolas" panose="020B0609020204030204" pitchFamily="49" charset="0"/>
              <a:cs typeface="Consolas" panose="020B0609020204030204" pitchFamily="49" charset="0"/>
            </a:endParaRPr>
          </a:p>
          <a:p>
            <a:pPr marL="0" indent="0">
              <a:spcBef>
                <a:spcPts val="0"/>
              </a:spcBef>
              <a:buNone/>
            </a:pPr>
            <a:r>
              <a:rPr lang="en-US" sz="1700" dirty="0">
                <a:latin typeface="Consolas" panose="020B0609020204030204" pitchFamily="49" charset="0"/>
                <a:cs typeface="Consolas" panose="020B0609020204030204" pitchFamily="49" charset="0"/>
              </a:rPr>
              <a:t>    int di = i1 - i0, </a:t>
            </a:r>
            <a:r>
              <a:rPr lang="en-US" sz="1700" dirty="0" err="1">
                <a:latin typeface="Consolas" panose="020B0609020204030204" pitchFamily="49" charset="0"/>
                <a:cs typeface="Consolas" panose="020B0609020204030204" pitchFamily="49" charset="0"/>
              </a:rPr>
              <a:t>dj</a:t>
            </a:r>
            <a:r>
              <a:rPr lang="en-US" sz="1700" dirty="0">
                <a:latin typeface="Consolas" panose="020B0609020204030204" pitchFamily="49" charset="0"/>
                <a:cs typeface="Consolas" panose="020B0609020204030204" pitchFamily="49" charset="0"/>
              </a:rPr>
              <a:t> = j1 - j0</a:t>
            </a:r>
            <a:r>
              <a:rPr lang="en-US" sz="1700" dirty="0" smtClean="0">
                <a:latin typeface="Consolas" panose="020B0609020204030204" pitchFamily="49" charset="0"/>
                <a:cs typeface="Consolas" panose="020B0609020204030204" pitchFamily="49" charset="0"/>
              </a:rPr>
              <a:t>;</a:t>
            </a:r>
          </a:p>
          <a:p>
            <a:pPr marL="0" indent="0">
              <a:spcBef>
                <a:spcPts val="0"/>
              </a:spcBef>
              <a:buNone/>
            </a:pPr>
            <a:r>
              <a:rPr lang="en-US" sz="1700" dirty="0">
                <a:latin typeface="Consolas" panose="020B0609020204030204" pitchFamily="49" charset="0"/>
                <a:cs typeface="Consolas" panose="020B0609020204030204" pitchFamily="49" charset="0"/>
              </a:rPr>
              <a:t> </a:t>
            </a:r>
            <a:r>
              <a:rPr lang="en-US" sz="1700" dirty="0" smtClean="0">
                <a:latin typeface="Consolas" panose="020B0609020204030204" pitchFamily="49" charset="0"/>
                <a:cs typeface="Consolas" panose="020B0609020204030204" pitchFamily="49" charset="0"/>
              </a:rPr>
              <a:t>   </a:t>
            </a:r>
            <a:r>
              <a:rPr lang="en-US" sz="1700" dirty="0" err="1" smtClean="0">
                <a:solidFill>
                  <a:srgbClr val="7030A0"/>
                </a:solidFill>
                <a:latin typeface="Consolas" panose="020B0609020204030204" pitchFamily="49" charset="0"/>
                <a:cs typeface="Consolas" panose="020B0609020204030204" pitchFamily="49" charset="0"/>
              </a:rPr>
              <a:t>constexpr</a:t>
            </a:r>
            <a:r>
              <a:rPr lang="en-US" sz="1700" dirty="0" smtClean="0">
                <a:solidFill>
                  <a:srgbClr val="7030A0"/>
                </a:solidFill>
                <a:latin typeface="Consolas" panose="020B0609020204030204" pitchFamily="49" charset="0"/>
                <a:cs typeface="Consolas" panose="020B0609020204030204" pitchFamily="49" charset="0"/>
              </a:rPr>
              <a:t> int threshold = 16;</a:t>
            </a:r>
            <a:endParaRPr lang="en-US" sz="1700" dirty="0">
              <a:solidFill>
                <a:srgbClr val="7030A0"/>
              </a:solidFill>
              <a:latin typeface="Consolas" panose="020B0609020204030204" pitchFamily="49" charset="0"/>
              <a:cs typeface="Consolas" panose="020B0609020204030204" pitchFamily="49" charset="0"/>
            </a:endParaRPr>
          </a:p>
          <a:p>
            <a:pPr marL="0" indent="0">
              <a:spcBef>
                <a:spcPts val="0"/>
              </a:spcBef>
              <a:buNone/>
            </a:pPr>
            <a:r>
              <a:rPr lang="en-US" sz="1700" dirty="0" smtClean="0">
                <a:latin typeface="Consolas" panose="020B0609020204030204" pitchFamily="49" charset="0"/>
                <a:cs typeface="Consolas" panose="020B0609020204030204" pitchFamily="49" charset="0"/>
              </a:rPr>
              <a:t>    if </a:t>
            </a:r>
            <a:r>
              <a:rPr lang="en-US" sz="1700" dirty="0">
                <a:latin typeface="Consolas" panose="020B0609020204030204" pitchFamily="49" charset="0"/>
                <a:cs typeface="Consolas" panose="020B0609020204030204" pitchFamily="49" charset="0"/>
              </a:rPr>
              <a:t>(di &gt; </a:t>
            </a:r>
            <a:r>
              <a:rPr lang="en-US" sz="1700" dirty="0" smtClean="0">
                <a:solidFill>
                  <a:srgbClr val="7030A0"/>
                </a:solidFill>
                <a:latin typeface="Consolas" panose="020B0609020204030204" pitchFamily="49" charset="0"/>
                <a:cs typeface="Consolas" panose="020B0609020204030204" pitchFamily="49" charset="0"/>
              </a:rPr>
              <a:t>threshold</a:t>
            </a:r>
            <a:r>
              <a:rPr lang="en-US" sz="1700" dirty="0" smtClean="0">
                <a:latin typeface="Consolas" panose="020B0609020204030204" pitchFamily="49" charset="0"/>
                <a:cs typeface="Consolas" panose="020B0609020204030204" pitchFamily="49" charset="0"/>
              </a:rPr>
              <a:t> &amp;&amp; </a:t>
            </a:r>
            <a:r>
              <a:rPr lang="en-US" sz="1700" dirty="0" err="1">
                <a:latin typeface="Consolas" panose="020B0609020204030204" pitchFamily="49" charset="0"/>
                <a:cs typeface="Consolas" panose="020B0609020204030204" pitchFamily="49" charset="0"/>
              </a:rPr>
              <a:t>dj</a:t>
            </a:r>
            <a:r>
              <a:rPr lang="en-US" sz="1700" dirty="0">
                <a:latin typeface="Consolas" panose="020B0609020204030204" pitchFamily="49" charset="0"/>
                <a:cs typeface="Consolas" panose="020B0609020204030204" pitchFamily="49" charset="0"/>
              </a:rPr>
              <a:t> &gt; </a:t>
            </a:r>
            <a:r>
              <a:rPr lang="en-US" sz="1700" dirty="0" smtClean="0">
                <a:solidFill>
                  <a:srgbClr val="7030A0"/>
                </a:solidFill>
                <a:latin typeface="Consolas" panose="020B0609020204030204" pitchFamily="49" charset="0"/>
                <a:cs typeface="Consolas" panose="020B0609020204030204" pitchFamily="49" charset="0"/>
              </a:rPr>
              <a:t>threshold</a:t>
            </a:r>
            <a:r>
              <a:rPr lang="en-US" sz="1700" dirty="0" smtClean="0">
                <a:latin typeface="Consolas" panose="020B0609020204030204" pitchFamily="49" charset="0"/>
                <a:cs typeface="Consolas" panose="020B0609020204030204" pitchFamily="49" charset="0"/>
              </a:rPr>
              <a:t>) </a:t>
            </a:r>
            <a:r>
              <a:rPr lang="en-US" sz="1700" dirty="0">
                <a:latin typeface="Consolas" panose="020B0609020204030204" pitchFamily="49" charset="0"/>
                <a:cs typeface="Consolas" panose="020B0609020204030204" pitchFamily="49" charset="0"/>
              </a:rPr>
              <a:t>{</a:t>
            </a:r>
          </a:p>
          <a:p>
            <a:pPr marL="0" indent="0">
              <a:spcBef>
                <a:spcPts val="0"/>
              </a:spcBef>
              <a:buNone/>
            </a:pPr>
            <a:r>
              <a:rPr lang="en-US" sz="1400" dirty="0">
                <a:latin typeface="Consolas" panose="020B0609020204030204" pitchFamily="49" charset="0"/>
                <a:cs typeface="Consolas" panose="020B0609020204030204" pitchFamily="49" charset="0"/>
              </a:rPr>
              <a:t>        int </a:t>
            </a:r>
            <a:r>
              <a:rPr lang="en-US" sz="1400" dirty="0" err="1">
                <a:latin typeface="Consolas" panose="020B0609020204030204" pitchFamily="49" charset="0"/>
                <a:cs typeface="Consolas" panose="020B0609020204030204" pitchFamily="49" charset="0"/>
              </a:rPr>
              <a:t>im</a:t>
            </a:r>
            <a:r>
              <a:rPr lang="en-US" sz="1400" dirty="0">
                <a:latin typeface="Consolas" panose="020B0609020204030204" pitchFamily="49" charset="0"/>
                <a:cs typeface="Consolas" panose="020B0609020204030204" pitchFamily="49" charset="0"/>
              </a:rPr>
              <a:t> = i0 + di / </a:t>
            </a:r>
            <a:r>
              <a:rPr lang="en-US" sz="1400" dirty="0" smtClean="0">
                <a:latin typeface="Consolas" panose="020B0609020204030204" pitchFamily="49" charset="0"/>
                <a:cs typeface="Consolas" panose="020B0609020204030204" pitchFamily="49" charset="0"/>
              </a:rPr>
              <a:t>2, </a:t>
            </a:r>
            <a:r>
              <a:rPr lang="en-US" sz="1400" dirty="0" err="1">
                <a:latin typeface="Consolas" panose="020B0609020204030204" pitchFamily="49" charset="0"/>
                <a:cs typeface="Consolas" panose="020B0609020204030204" pitchFamily="49" charset="0"/>
              </a:rPr>
              <a:t>jm</a:t>
            </a:r>
            <a:r>
              <a:rPr lang="en-US" sz="1400" dirty="0">
                <a:latin typeface="Consolas" panose="020B0609020204030204" pitchFamily="49" charset="0"/>
                <a:cs typeface="Consolas" panose="020B0609020204030204" pitchFamily="49" charset="0"/>
              </a:rPr>
              <a:t> = j0 + </a:t>
            </a:r>
            <a:r>
              <a:rPr lang="en-US" sz="1400" dirty="0" err="1">
                <a:latin typeface="Consolas" panose="020B0609020204030204" pitchFamily="49" charset="0"/>
                <a:cs typeface="Consolas" panose="020B0609020204030204" pitchFamily="49" charset="0"/>
              </a:rPr>
              <a:t>dj</a:t>
            </a:r>
            <a:r>
              <a:rPr lang="en-US" sz="1400" dirty="0">
                <a:latin typeface="Consolas" panose="020B0609020204030204" pitchFamily="49" charset="0"/>
                <a:cs typeface="Consolas" panose="020B0609020204030204" pitchFamily="49" charset="0"/>
              </a:rPr>
              <a:t> / 2;</a:t>
            </a:r>
          </a:p>
          <a:p>
            <a:pPr marL="0" indent="0">
              <a:spcBef>
                <a:spcPts val="0"/>
              </a:spcBef>
              <a:buNone/>
            </a:pPr>
            <a:r>
              <a:rPr lang="en-US" sz="1400" dirty="0">
                <a:latin typeface="Consolas" panose="020B0609020204030204" pitchFamily="49" charset="0"/>
                <a:cs typeface="Consolas" panose="020B0609020204030204" pitchFamily="49" charset="0"/>
              </a:rPr>
              <a:t>        </a:t>
            </a:r>
            <a:r>
              <a:rPr lang="en-US" sz="1400" dirty="0">
                <a:solidFill>
                  <a:srgbClr val="C00000"/>
                </a:solidFill>
                <a:latin typeface="Consolas" panose="020B0609020204030204" pitchFamily="49" charset="0"/>
                <a:cs typeface="Consolas" panose="020B0609020204030204" pitchFamily="49" charset="0"/>
              </a:rPr>
              <a:t>cilk_spawn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rect</a:t>
            </a:r>
            <a:r>
              <a:rPr lang="en-US" sz="1400" dirty="0">
                <a:latin typeface="Consolas" panose="020B0609020204030204" pitchFamily="49" charset="0"/>
                <a:cs typeface="Consolas" panose="020B0609020204030204" pitchFamily="49" charset="0"/>
              </a:rPr>
              <a:t>(i0, </a:t>
            </a:r>
            <a:r>
              <a:rPr lang="en-US" sz="1400" dirty="0" err="1">
                <a:latin typeface="Consolas" panose="020B0609020204030204" pitchFamily="49" charset="0"/>
                <a:cs typeface="Consolas" panose="020B0609020204030204" pitchFamily="49" charset="0"/>
              </a:rPr>
              <a:t>im</a:t>
            </a:r>
            <a:r>
              <a:rPr lang="en-US" sz="1400" dirty="0">
                <a:latin typeface="Consolas" panose="020B0609020204030204" pitchFamily="49" charset="0"/>
                <a:cs typeface="Consolas" panose="020B0609020204030204" pitchFamily="49" charset="0"/>
              </a:rPr>
              <a:t>, j0, </a:t>
            </a:r>
            <a:r>
              <a:rPr lang="en-US" sz="1400" dirty="0" err="1">
                <a:latin typeface="Consolas" panose="020B0609020204030204" pitchFamily="49" charset="0"/>
                <a:cs typeface="Consolas" panose="020B0609020204030204" pitchFamily="49" charset="0"/>
              </a:rPr>
              <a:t>jm</a:t>
            </a:r>
            <a:r>
              <a:rPr lang="en-US" sz="1400" dirty="0">
                <a:latin typeface="Consolas" panose="020B0609020204030204" pitchFamily="49" charset="0"/>
                <a:cs typeface="Consolas" panose="020B0609020204030204" pitchFamily="49" charset="0"/>
              </a:rPr>
              <a:t>, bodies</a:t>
            </a:r>
            <a:r>
              <a:rPr lang="en-US" sz="1400" dirty="0" smtClean="0">
                <a:latin typeface="Consolas" panose="020B0609020204030204" pitchFamily="49" charset="0"/>
                <a:cs typeface="Consolas" panose="020B0609020204030204" pitchFamily="49" charset="0"/>
              </a:rPr>
              <a:t>); // A</a:t>
            </a:r>
            <a:endParaRPr lang="en-US" sz="1400" dirty="0">
              <a:latin typeface="Consolas" panose="020B0609020204030204" pitchFamily="49" charset="0"/>
              <a:cs typeface="Consolas" panose="020B0609020204030204" pitchFamily="49" charset="0"/>
            </a:endParaRPr>
          </a:p>
          <a:p>
            <a:pPr marL="0" indent="0">
              <a:spcBef>
                <a:spcPts val="0"/>
              </a:spcBef>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rect</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im</a:t>
            </a:r>
            <a:r>
              <a:rPr lang="en-US" sz="1400" dirty="0">
                <a:latin typeface="Consolas" panose="020B0609020204030204" pitchFamily="49" charset="0"/>
                <a:cs typeface="Consolas" panose="020B0609020204030204" pitchFamily="49" charset="0"/>
              </a:rPr>
              <a:t>, i1, </a:t>
            </a:r>
            <a:r>
              <a:rPr lang="en-US" sz="1400" dirty="0" err="1">
                <a:latin typeface="Consolas" panose="020B0609020204030204" pitchFamily="49" charset="0"/>
                <a:cs typeface="Consolas" panose="020B0609020204030204" pitchFamily="49" charset="0"/>
              </a:rPr>
              <a:t>jm</a:t>
            </a:r>
            <a:r>
              <a:rPr lang="en-US" sz="1400" dirty="0">
                <a:latin typeface="Consolas" panose="020B0609020204030204" pitchFamily="49" charset="0"/>
                <a:cs typeface="Consolas" panose="020B0609020204030204" pitchFamily="49" charset="0"/>
              </a:rPr>
              <a:t>, j1, bodies);  </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A</a:t>
            </a:r>
          </a:p>
          <a:p>
            <a:pPr marL="0" indent="0">
              <a:spcBef>
                <a:spcPts val="0"/>
              </a:spcBef>
              <a:buNone/>
            </a:pPr>
            <a:r>
              <a:rPr lang="en-US" sz="1400" dirty="0">
                <a:latin typeface="Consolas" panose="020B0609020204030204" pitchFamily="49" charset="0"/>
                <a:cs typeface="Consolas" panose="020B0609020204030204" pitchFamily="49" charset="0"/>
              </a:rPr>
              <a:t>        </a:t>
            </a:r>
            <a:r>
              <a:rPr lang="en-US" sz="1400" dirty="0">
                <a:solidFill>
                  <a:srgbClr val="C00000"/>
                </a:solidFill>
                <a:latin typeface="Consolas" panose="020B0609020204030204" pitchFamily="49" charset="0"/>
                <a:cs typeface="Consolas" panose="020B0609020204030204" pitchFamily="49" charset="0"/>
              </a:rPr>
              <a:t>cilk_sync</a:t>
            </a:r>
            <a:r>
              <a:rPr lang="en-US" sz="1400" dirty="0">
                <a:latin typeface="Consolas" panose="020B0609020204030204" pitchFamily="49" charset="0"/>
                <a:cs typeface="Consolas" panose="020B0609020204030204" pitchFamily="49" charset="0"/>
              </a:rPr>
              <a:t>;</a:t>
            </a:r>
          </a:p>
          <a:p>
            <a:pPr marL="0" indent="0">
              <a:spcBef>
                <a:spcPts val="0"/>
              </a:spcBef>
              <a:buNone/>
            </a:pPr>
            <a:r>
              <a:rPr lang="en-US" sz="1400" dirty="0">
                <a:latin typeface="Consolas" panose="020B0609020204030204" pitchFamily="49" charset="0"/>
                <a:cs typeface="Consolas" panose="020B0609020204030204" pitchFamily="49" charset="0"/>
              </a:rPr>
              <a:t>        </a:t>
            </a:r>
            <a:r>
              <a:rPr lang="en-US" sz="1400" dirty="0">
                <a:solidFill>
                  <a:srgbClr val="C00000"/>
                </a:solidFill>
                <a:latin typeface="Consolas" panose="020B0609020204030204" pitchFamily="49" charset="0"/>
                <a:cs typeface="Consolas" panose="020B0609020204030204" pitchFamily="49" charset="0"/>
              </a:rPr>
              <a:t>cilk_spawn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rect</a:t>
            </a:r>
            <a:r>
              <a:rPr lang="en-US" sz="1400" dirty="0">
                <a:latin typeface="Consolas" panose="020B0609020204030204" pitchFamily="49" charset="0"/>
                <a:cs typeface="Consolas" panose="020B0609020204030204" pitchFamily="49" charset="0"/>
              </a:rPr>
              <a:t>(i0, </a:t>
            </a:r>
            <a:r>
              <a:rPr lang="en-US" sz="1400" dirty="0" err="1">
                <a:latin typeface="Consolas" panose="020B0609020204030204" pitchFamily="49" charset="0"/>
                <a:cs typeface="Consolas" panose="020B0609020204030204" pitchFamily="49" charset="0"/>
              </a:rPr>
              <a:t>im</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jm</a:t>
            </a:r>
            <a:r>
              <a:rPr lang="en-US" sz="1400" dirty="0">
                <a:latin typeface="Consolas" panose="020B0609020204030204" pitchFamily="49" charset="0"/>
                <a:cs typeface="Consolas" panose="020B0609020204030204" pitchFamily="49" charset="0"/>
              </a:rPr>
              <a:t>, j1, bodies</a:t>
            </a:r>
            <a:r>
              <a:rPr lang="en-US" sz="1400" dirty="0" smtClean="0">
                <a:latin typeface="Consolas" panose="020B0609020204030204" pitchFamily="49" charset="0"/>
                <a:cs typeface="Consolas" panose="020B0609020204030204" pitchFamily="49" charset="0"/>
              </a:rPr>
              <a:t>); // B</a:t>
            </a:r>
            <a:endParaRPr lang="en-US" sz="1400" dirty="0">
              <a:latin typeface="Consolas" panose="020B0609020204030204" pitchFamily="49" charset="0"/>
              <a:cs typeface="Consolas" panose="020B0609020204030204" pitchFamily="49" charset="0"/>
            </a:endParaRPr>
          </a:p>
          <a:p>
            <a:pPr marL="0" indent="0">
              <a:spcBef>
                <a:spcPts val="0"/>
              </a:spcBef>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rect</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im</a:t>
            </a:r>
            <a:r>
              <a:rPr lang="en-US" sz="1400" dirty="0">
                <a:latin typeface="Consolas" panose="020B0609020204030204" pitchFamily="49" charset="0"/>
                <a:cs typeface="Consolas" panose="020B0609020204030204" pitchFamily="49" charset="0"/>
              </a:rPr>
              <a:t>, i1, j0, </a:t>
            </a:r>
            <a:r>
              <a:rPr lang="en-US" sz="1400" dirty="0" err="1">
                <a:latin typeface="Consolas" panose="020B0609020204030204" pitchFamily="49" charset="0"/>
                <a:cs typeface="Consolas" panose="020B0609020204030204" pitchFamily="49" charset="0"/>
              </a:rPr>
              <a:t>jm</a:t>
            </a:r>
            <a:r>
              <a:rPr lang="en-US" sz="1400" dirty="0">
                <a:latin typeface="Consolas" panose="020B0609020204030204" pitchFamily="49" charset="0"/>
                <a:cs typeface="Consolas" panose="020B0609020204030204" pitchFamily="49" charset="0"/>
              </a:rPr>
              <a:t>, bodies);  </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B</a:t>
            </a:r>
          </a:p>
          <a:p>
            <a:pPr marL="0" indent="0">
              <a:spcBef>
                <a:spcPts val="0"/>
              </a:spcBef>
              <a:buNone/>
            </a:pPr>
            <a:r>
              <a:rPr lang="en-US" sz="1400" dirty="0">
                <a:latin typeface="Consolas" panose="020B0609020204030204" pitchFamily="49" charset="0"/>
                <a:cs typeface="Consolas" panose="020B0609020204030204" pitchFamily="49" charset="0"/>
              </a:rPr>
              <a:t>        </a:t>
            </a:r>
            <a:r>
              <a:rPr lang="en-US" sz="1400" dirty="0">
                <a:solidFill>
                  <a:srgbClr val="C00000"/>
                </a:solidFill>
                <a:latin typeface="Consolas" panose="020B0609020204030204" pitchFamily="49" charset="0"/>
                <a:cs typeface="Consolas" panose="020B0609020204030204" pitchFamily="49" charset="0"/>
              </a:rPr>
              <a:t>cilk_sync</a:t>
            </a:r>
            <a:r>
              <a:rPr lang="en-US" sz="1400" dirty="0">
                <a:latin typeface="Consolas" panose="020B0609020204030204" pitchFamily="49" charset="0"/>
                <a:cs typeface="Consolas" panose="020B0609020204030204" pitchFamily="49" charset="0"/>
              </a:rPr>
              <a:t>;</a:t>
            </a:r>
          </a:p>
          <a:p>
            <a:pPr marL="0" indent="0">
              <a:spcBef>
                <a:spcPts val="0"/>
              </a:spcBef>
              <a:buNone/>
            </a:pPr>
            <a:r>
              <a:rPr lang="en-US" sz="1700" dirty="0">
                <a:latin typeface="Consolas" panose="020B0609020204030204" pitchFamily="49" charset="0"/>
                <a:cs typeface="Consolas" panose="020B0609020204030204" pitchFamily="49" charset="0"/>
              </a:rPr>
              <a:t>    </a:t>
            </a:r>
            <a:r>
              <a:rPr lang="en-US" sz="1700" dirty="0" smtClean="0">
                <a:latin typeface="Consolas" panose="020B0609020204030204" pitchFamily="49" charset="0"/>
                <a:cs typeface="Consolas" panose="020B0609020204030204" pitchFamily="49" charset="0"/>
              </a:rPr>
              <a:t>} else</a:t>
            </a:r>
          </a:p>
          <a:p>
            <a:pPr marL="0" indent="0">
              <a:spcBef>
                <a:spcPts val="0"/>
              </a:spcBef>
              <a:buNone/>
            </a:pPr>
            <a:r>
              <a:rPr lang="en-US" sz="1700" dirty="0">
                <a:solidFill>
                  <a:srgbClr val="7030A0"/>
                </a:solidFill>
                <a:latin typeface="Consolas" panose="020B0609020204030204" pitchFamily="49" charset="0"/>
                <a:cs typeface="Consolas" panose="020B0609020204030204" pitchFamily="49" charset="0"/>
              </a:rPr>
              <a:t> </a:t>
            </a:r>
            <a:r>
              <a:rPr lang="en-US" sz="1700" dirty="0" smtClean="0">
                <a:solidFill>
                  <a:srgbClr val="7030A0"/>
                </a:solidFill>
                <a:latin typeface="Consolas" panose="020B0609020204030204" pitchFamily="49" charset="0"/>
                <a:cs typeface="Consolas" panose="020B0609020204030204" pitchFamily="49" charset="0"/>
              </a:rPr>
              <a:t>      for </a:t>
            </a:r>
            <a:r>
              <a:rPr lang="nn-NO" sz="1700" dirty="0" smtClean="0">
                <a:solidFill>
                  <a:srgbClr val="7030A0"/>
                </a:solidFill>
                <a:latin typeface="Consolas" panose="020B0609020204030204" pitchFamily="49" charset="0"/>
                <a:cs typeface="Consolas" panose="020B0609020204030204" pitchFamily="49" charset="0"/>
              </a:rPr>
              <a:t>(</a:t>
            </a:r>
            <a:r>
              <a:rPr lang="nn-NO" sz="1700" dirty="0">
                <a:solidFill>
                  <a:srgbClr val="7030A0"/>
                </a:solidFill>
                <a:latin typeface="Consolas" panose="020B0609020204030204" pitchFamily="49" charset="0"/>
                <a:cs typeface="Consolas" panose="020B0609020204030204" pitchFamily="49" charset="0"/>
              </a:rPr>
              <a:t>int i = i0; i &lt; i1; ++i</a:t>
            </a:r>
            <a:r>
              <a:rPr lang="nn-NO" sz="1700" dirty="0" smtClean="0">
                <a:solidFill>
                  <a:srgbClr val="7030A0"/>
                </a:solidFill>
                <a:latin typeface="Consolas" panose="020B0609020204030204" pitchFamily="49" charset="0"/>
                <a:cs typeface="Consolas" panose="020B0609020204030204" pitchFamily="49" charset="0"/>
              </a:rPr>
              <a:t>)</a:t>
            </a:r>
            <a:endParaRPr lang="nn-NO" sz="1700" dirty="0">
              <a:solidFill>
                <a:srgbClr val="7030A0"/>
              </a:solidFill>
              <a:latin typeface="Consolas" panose="020B0609020204030204" pitchFamily="49" charset="0"/>
              <a:cs typeface="Consolas" panose="020B0609020204030204" pitchFamily="49" charset="0"/>
            </a:endParaRPr>
          </a:p>
          <a:p>
            <a:pPr marL="0" indent="0">
              <a:spcBef>
                <a:spcPts val="0"/>
              </a:spcBef>
              <a:buNone/>
            </a:pPr>
            <a:r>
              <a:rPr lang="nn-NO" sz="1700" dirty="0">
                <a:solidFill>
                  <a:srgbClr val="7030A0"/>
                </a:solidFill>
                <a:latin typeface="Consolas" panose="020B0609020204030204" pitchFamily="49" charset="0"/>
                <a:cs typeface="Consolas" panose="020B0609020204030204" pitchFamily="49" charset="0"/>
              </a:rPr>
              <a:t>          </a:t>
            </a:r>
            <a:r>
              <a:rPr lang="nn-NO" sz="1700" dirty="0" smtClean="0">
                <a:solidFill>
                  <a:srgbClr val="7030A0"/>
                </a:solidFill>
                <a:latin typeface="Consolas" panose="020B0609020204030204" pitchFamily="49" charset="0"/>
                <a:cs typeface="Consolas" panose="020B0609020204030204" pitchFamily="49" charset="0"/>
              </a:rPr>
              <a:t> </a:t>
            </a:r>
            <a:r>
              <a:rPr lang="nn-NO" sz="1700" dirty="0">
                <a:solidFill>
                  <a:srgbClr val="7030A0"/>
                </a:solidFill>
                <a:latin typeface="Consolas" panose="020B0609020204030204" pitchFamily="49" charset="0"/>
                <a:cs typeface="Consolas" panose="020B0609020204030204" pitchFamily="49" charset="0"/>
              </a:rPr>
              <a:t>for (int j = j0; j &lt; j1; ++j) {</a:t>
            </a:r>
            <a:endParaRPr lang="en-US" sz="1700" dirty="0" smtClean="0">
              <a:solidFill>
                <a:srgbClr val="7030A0"/>
              </a:solidFill>
              <a:latin typeface="Consolas" panose="020B0609020204030204" pitchFamily="49" charset="0"/>
              <a:cs typeface="Consolas" panose="020B0609020204030204" pitchFamily="49" charset="0"/>
            </a:endParaRPr>
          </a:p>
          <a:p>
            <a:pPr marL="0" indent="0">
              <a:spcBef>
                <a:spcPts val="0"/>
              </a:spcBef>
              <a:buNone/>
            </a:pPr>
            <a:r>
              <a:rPr lang="en-US" sz="1400" dirty="0" smtClean="0">
                <a:latin typeface="Consolas" panose="020B0609020204030204" pitchFamily="49" charset="0"/>
                <a:cs typeface="Consolas" panose="020B0609020204030204" pitchFamily="49" charset="0"/>
              </a:rPr>
              <a:t>                 double </a:t>
            </a:r>
            <a:r>
              <a:rPr lang="en-US" sz="1400" dirty="0" err="1">
                <a:latin typeface="Consolas" panose="020B0609020204030204" pitchFamily="49" charset="0"/>
                <a:cs typeface="Consolas" panose="020B0609020204030204" pitchFamily="49" charset="0"/>
              </a:rPr>
              <a:t>fx</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fy</a:t>
            </a:r>
            <a:r>
              <a:rPr lang="en-US" sz="1400" dirty="0">
                <a:latin typeface="Consolas" panose="020B0609020204030204" pitchFamily="49" charset="0"/>
                <a:cs typeface="Consolas" panose="020B0609020204030204" pitchFamily="49" charset="0"/>
              </a:rPr>
              <a:t>;</a:t>
            </a:r>
          </a:p>
          <a:p>
            <a:pPr marL="0" indent="0">
              <a:spcBef>
                <a:spcPts val="0"/>
              </a:spcBef>
              <a:buNone/>
            </a:pPr>
            <a:r>
              <a:rPr lang="en-US" sz="1400" dirty="0">
                <a:solidFill>
                  <a:srgbClr val="0070C0"/>
                </a:solidFill>
                <a:latin typeface="Consolas" panose="020B0609020204030204" pitchFamily="49" charset="0"/>
                <a:cs typeface="Consolas" panose="020B0609020204030204" pitchFamily="49" charset="0"/>
              </a:rPr>
              <a:t>      </a:t>
            </a:r>
            <a:r>
              <a:rPr lang="en-US" sz="1400" dirty="0" smtClean="0">
                <a:solidFill>
                  <a:srgbClr val="0070C0"/>
                </a:solidFill>
                <a:latin typeface="Consolas" panose="020B0609020204030204" pitchFamily="49" charset="0"/>
                <a:cs typeface="Consolas" panose="020B0609020204030204" pitchFamily="49" charset="0"/>
              </a:rPr>
              <a:t>           </a:t>
            </a:r>
            <a:r>
              <a:rPr lang="en-US" sz="1400" dirty="0" err="1" smtClean="0">
                <a:solidFill>
                  <a:srgbClr val="0070C0"/>
                </a:solidFill>
                <a:latin typeface="Consolas" panose="020B0609020204030204" pitchFamily="49" charset="0"/>
                <a:cs typeface="Consolas" panose="020B0609020204030204" pitchFamily="49" charset="0"/>
              </a:rPr>
              <a:t>calculate_force</a:t>
            </a:r>
            <a:r>
              <a:rPr lang="en-US" sz="1400" dirty="0">
                <a:solidFill>
                  <a:srgbClr val="0070C0"/>
                </a:solidFill>
                <a:latin typeface="Consolas" panose="020B0609020204030204" pitchFamily="49" charset="0"/>
                <a:cs typeface="Consolas" panose="020B0609020204030204" pitchFamily="49" charset="0"/>
              </a:rPr>
              <a:t>(&amp;</a:t>
            </a:r>
            <a:r>
              <a:rPr lang="en-US" sz="1400" dirty="0" err="1">
                <a:solidFill>
                  <a:srgbClr val="0070C0"/>
                </a:solidFill>
                <a:latin typeface="Consolas" panose="020B0609020204030204" pitchFamily="49" charset="0"/>
                <a:cs typeface="Consolas" panose="020B0609020204030204" pitchFamily="49" charset="0"/>
              </a:rPr>
              <a:t>fx</a:t>
            </a:r>
            <a:r>
              <a:rPr lang="en-US" sz="1400" dirty="0">
                <a:solidFill>
                  <a:srgbClr val="0070C0"/>
                </a:solidFill>
                <a:latin typeface="Consolas" panose="020B0609020204030204" pitchFamily="49" charset="0"/>
                <a:cs typeface="Consolas" panose="020B0609020204030204" pitchFamily="49" charset="0"/>
              </a:rPr>
              <a:t>, &amp;</a:t>
            </a:r>
            <a:r>
              <a:rPr lang="en-US" sz="1400" dirty="0" err="1">
                <a:solidFill>
                  <a:srgbClr val="0070C0"/>
                </a:solidFill>
                <a:latin typeface="Consolas" panose="020B0609020204030204" pitchFamily="49" charset="0"/>
                <a:cs typeface="Consolas" panose="020B0609020204030204" pitchFamily="49" charset="0"/>
              </a:rPr>
              <a:t>fy</a:t>
            </a:r>
            <a:r>
              <a:rPr lang="en-US" sz="1400" dirty="0">
                <a:solidFill>
                  <a:srgbClr val="0070C0"/>
                </a:solidFill>
                <a:latin typeface="Consolas" panose="020B0609020204030204" pitchFamily="49" charset="0"/>
                <a:cs typeface="Consolas" panose="020B0609020204030204" pitchFamily="49" charset="0"/>
              </a:rPr>
              <a:t>, bodies[i], bodies[j]);</a:t>
            </a:r>
          </a:p>
          <a:p>
            <a:pPr marL="0" indent="0">
              <a:spcBef>
                <a:spcPts val="0"/>
              </a:spcBef>
              <a:buNone/>
            </a:pPr>
            <a:r>
              <a:rPr lang="en-US" sz="1400" dirty="0">
                <a:solidFill>
                  <a:srgbClr val="0070C0"/>
                </a:solidFill>
                <a:latin typeface="Consolas" panose="020B0609020204030204" pitchFamily="49" charset="0"/>
                <a:cs typeface="Consolas" panose="020B0609020204030204" pitchFamily="49" charset="0"/>
              </a:rPr>
              <a:t>   </a:t>
            </a:r>
            <a:r>
              <a:rPr lang="en-US" sz="1400" dirty="0" smtClean="0">
                <a:solidFill>
                  <a:srgbClr val="0070C0"/>
                </a:solidFill>
                <a:latin typeface="Consolas" panose="020B0609020204030204" pitchFamily="49" charset="0"/>
                <a:cs typeface="Consolas" panose="020B0609020204030204" pitchFamily="49" charset="0"/>
              </a:rPr>
              <a:t>              </a:t>
            </a:r>
            <a:r>
              <a:rPr lang="en-US" sz="1400" dirty="0" err="1" smtClean="0">
                <a:solidFill>
                  <a:srgbClr val="0070C0"/>
                </a:solidFill>
                <a:latin typeface="Consolas" panose="020B0609020204030204" pitchFamily="49" charset="0"/>
                <a:cs typeface="Consolas" panose="020B0609020204030204" pitchFamily="49" charset="0"/>
              </a:rPr>
              <a:t>add_force</a:t>
            </a:r>
            <a:r>
              <a:rPr lang="en-US" sz="1400" dirty="0">
                <a:solidFill>
                  <a:srgbClr val="0070C0"/>
                </a:solidFill>
                <a:latin typeface="Consolas" panose="020B0609020204030204" pitchFamily="49" charset="0"/>
                <a:cs typeface="Consolas" panose="020B0609020204030204" pitchFamily="49" charset="0"/>
              </a:rPr>
              <a:t>(&amp;bodies[i], </a:t>
            </a:r>
            <a:r>
              <a:rPr lang="en-US" sz="1400" dirty="0" err="1">
                <a:solidFill>
                  <a:srgbClr val="0070C0"/>
                </a:solidFill>
                <a:latin typeface="Consolas" panose="020B0609020204030204" pitchFamily="49" charset="0"/>
                <a:cs typeface="Consolas" panose="020B0609020204030204" pitchFamily="49" charset="0"/>
              </a:rPr>
              <a:t>fx</a:t>
            </a:r>
            <a:r>
              <a:rPr lang="en-US" sz="1400" dirty="0">
                <a:solidFill>
                  <a:srgbClr val="0070C0"/>
                </a:solidFill>
                <a:latin typeface="Consolas" panose="020B0609020204030204" pitchFamily="49" charset="0"/>
                <a:cs typeface="Consolas" panose="020B0609020204030204" pitchFamily="49" charset="0"/>
              </a:rPr>
              <a:t>, </a:t>
            </a:r>
            <a:r>
              <a:rPr lang="en-US" sz="1400" dirty="0" err="1">
                <a:solidFill>
                  <a:srgbClr val="0070C0"/>
                </a:solidFill>
                <a:latin typeface="Consolas" panose="020B0609020204030204" pitchFamily="49" charset="0"/>
                <a:cs typeface="Consolas" panose="020B0609020204030204" pitchFamily="49" charset="0"/>
              </a:rPr>
              <a:t>fy</a:t>
            </a:r>
            <a:r>
              <a:rPr lang="en-US" sz="1400" dirty="0">
                <a:solidFill>
                  <a:srgbClr val="0070C0"/>
                </a:solidFill>
                <a:latin typeface="Consolas" panose="020B0609020204030204" pitchFamily="49" charset="0"/>
                <a:cs typeface="Consolas" panose="020B0609020204030204" pitchFamily="49" charset="0"/>
              </a:rPr>
              <a:t>);</a:t>
            </a:r>
          </a:p>
          <a:p>
            <a:pPr marL="0" indent="0">
              <a:spcBef>
                <a:spcPts val="0"/>
              </a:spcBef>
              <a:buNone/>
            </a:pPr>
            <a:r>
              <a:rPr lang="en-US" sz="1400" dirty="0">
                <a:solidFill>
                  <a:srgbClr val="0070C0"/>
                </a:solidFill>
                <a:latin typeface="Consolas" panose="020B0609020204030204" pitchFamily="49" charset="0"/>
                <a:cs typeface="Consolas" panose="020B0609020204030204" pitchFamily="49" charset="0"/>
              </a:rPr>
              <a:t>     </a:t>
            </a:r>
            <a:r>
              <a:rPr lang="en-US" sz="1400" dirty="0" smtClean="0">
                <a:solidFill>
                  <a:srgbClr val="0070C0"/>
                </a:solidFill>
                <a:latin typeface="Consolas" panose="020B0609020204030204" pitchFamily="49" charset="0"/>
                <a:cs typeface="Consolas" panose="020B0609020204030204" pitchFamily="49" charset="0"/>
              </a:rPr>
              <a:t>            </a:t>
            </a:r>
            <a:r>
              <a:rPr lang="en-US" sz="1400" dirty="0" err="1" smtClean="0">
                <a:solidFill>
                  <a:srgbClr val="0070C0"/>
                </a:solidFill>
                <a:latin typeface="Consolas" panose="020B0609020204030204" pitchFamily="49" charset="0"/>
                <a:cs typeface="Consolas" panose="020B0609020204030204" pitchFamily="49" charset="0"/>
              </a:rPr>
              <a:t>add_force</a:t>
            </a:r>
            <a:r>
              <a:rPr lang="en-US" sz="1400" dirty="0">
                <a:solidFill>
                  <a:srgbClr val="0070C0"/>
                </a:solidFill>
                <a:latin typeface="Consolas" panose="020B0609020204030204" pitchFamily="49" charset="0"/>
                <a:cs typeface="Consolas" panose="020B0609020204030204" pitchFamily="49" charset="0"/>
              </a:rPr>
              <a:t>(&amp;bodies[j], -</a:t>
            </a:r>
            <a:r>
              <a:rPr lang="en-US" sz="1400" dirty="0" err="1">
                <a:solidFill>
                  <a:srgbClr val="0070C0"/>
                </a:solidFill>
                <a:latin typeface="Consolas" panose="020B0609020204030204" pitchFamily="49" charset="0"/>
                <a:cs typeface="Consolas" panose="020B0609020204030204" pitchFamily="49" charset="0"/>
              </a:rPr>
              <a:t>fx</a:t>
            </a:r>
            <a:r>
              <a:rPr lang="en-US" sz="1400" dirty="0">
                <a:solidFill>
                  <a:srgbClr val="0070C0"/>
                </a:solidFill>
                <a:latin typeface="Consolas" panose="020B0609020204030204" pitchFamily="49" charset="0"/>
                <a:cs typeface="Consolas" panose="020B0609020204030204" pitchFamily="49" charset="0"/>
              </a:rPr>
              <a:t>, -</a:t>
            </a:r>
            <a:r>
              <a:rPr lang="en-US" sz="1400" dirty="0" err="1">
                <a:solidFill>
                  <a:srgbClr val="0070C0"/>
                </a:solidFill>
                <a:latin typeface="Consolas" panose="020B0609020204030204" pitchFamily="49" charset="0"/>
                <a:cs typeface="Consolas" panose="020B0609020204030204" pitchFamily="49" charset="0"/>
              </a:rPr>
              <a:t>fy</a:t>
            </a:r>
            <a:r>
              <a:rPr lang="en-US" sz="1400" dirty="0">
                <a:solidFill>
                  <a:srgbClr val="0070C0"/>
                </a:solidFill>
                <a:latin typeface="Consolas" panose="020B0609020204030204" pitchFamily="49" charset="0"/>
                <a:cs typeface="Consolas" panose="020B0609020204030204" pitchFamily="49" charset="0"/>
              </a:rPr>
              <a:t>);</a:t>
            </a:r>
            <a:endParaRPr lang="en-US" sz="1400" dirty="0" smtClean="0">
              <a:solidFill>
                <a:srgbClr val="0070C0"/>
              </a:solidFill>
              <a:latin typeface="Consolas" panose="020B0609020204030204" pitchFamily="49" charset="0"/>
              <a:cs typeface="Consolas" panose="020B0609020204030204" pitchFamily="49" charset="0"/>
            </a:endParaRPr>
          </a:p>
          <a:p>
            <a:pPr marL="0" indent="0">
              <a:spcBef>
                <a:spcPts val="0"/>
              </a:spcBef>
              <a:buNone/>
            </a:pPr>
            <a:r>
              <a:rPr lang="en-US" sz="1700" dirty="0" smtClean="0">
                <a:latin typeface="Consolas" panose="020B0609020204030204" pitchFamily="49" charset="0"/>
                <a:cs typeface="Consolas" panose="020B0609020204030204" pitchFamily="49" charset="0"/>
              </a:rPr>
              <a:t>           }</a:t>
            </a:r>
          </a:p>
          <a:p>
            <a:pPr marL="0" indent="0">
              <a:spcBef>
                <a:spcPts val="0"/>
              </a:spcBef>
              <a:buNone/>
            </a:pPr>
            <a:r>
              <a:rPr lang="en-US" sz="1700" dirty="0" smtClean="0">
                <a:latin typeface="Consolas" panose="020B0609020204030204" pitchFamily="49" charset="0"/>
                <a:cs typeface="Consolas" panose="020B0609020204030204" pitchFamily="49" charset="0"/>
              </a:rPr>
              <a:t>}</a:t>
            </a:r>
            <a:endParaRPr lang="en-US" sz="1700" dirty="0">
              <a:latin typeface="Consolas" panose="020B0609020204030204" pitchFamily="49" charset="0"/>
              <a:cs typeface="Consolas" panose="020B0609020204030204" pitchFamily="49" charset="0"/>
            </a:endParaRPr>
          </a:p>
        </p:txBody>
      </p:sp>
      <p:sp>
        <p:nvSpPr>
          <p:cNvPr id="5" name="Rounded Rectangular Callout 4"/>
          <p:cNvSpPr/>
          <p:nvPr/>
        </p:nvSpPr>
        <p:spPr>
          <a:xfrm>
            <a:off x="8458200" y="2895600"/>
            <a:ext cx="2438400" cy="685800"/>
          </a:xfrm>
          <a:prstGeom prst="wedgeRoundRectCallout">
            <a:avLst>
              <a:gd name="adj1" fmla="val -69902"/>
              <a:gd name="adj2" fmla="val -211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recursive spawn is cheap, but not free</a:t>
            </a:r>
            <a:endParaRPr lang="en-US" dirty="0"/>
          </a:p>
        </p:txBody>
      </p:sp>
      <p:sp>
        <p:nvSpPr>
          <p:cNvPr id="7" name="Rounded Rectangular Callout 6"/>
          <p:cNvSpPr/>
          <p:nvPr/>
        </p:nvSpPr>
        <p:spPr>
          <a:xfrm>
            <a:off x="8610599" y="4408807"/>
            <a:ext cx="2894011" cy="685800"/>
          </a:xfrm>
          <a:prstGeom prst="wedgeRoundRectCallout">
            <a:avLst>
              <a:gd name="adj1" fmla="val -79920"/>
              <a:gd name="adj2" fmla="val 259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Serial loop is faster than recursion a the leaves.</a:t>
            </a:r>
            <a:endParaRPr lang="en-US" dirty="0"/>
          </a:p>
        </p:txBody>
      </p:sp>
    </p:spTree>
    <p:extLst>
      <p:ext uri="{BB962C8B-B14F-4D97-AF65-F5344CB8AC3E}">
        <p14:creationId xmlns:p14="http://schemas.microsoft.com/office/powerpoint/2010/main" val="21434965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Could we do more?</a:t>
            </a:r>
            <a:endParaRPr lang="en-US" dirty="0"/>
          </a:p>
        </p:txBody>
      </p:sp>
      <p:sp>
        <p:nvSpPr>
          <p:cNvPr id="3" name="Content Placeholder 2"/>
          <p:cNvSpPr>
            <a:spLocks noGrp="1"/>
          </p:cNvSpPr>
          <p:nvPr>
            <p:ph idx="1"/>
          </p:nvPr>
        </p:nvSpPr>
        <p:spPr>
          <a:xfrm>
            <a:off x="2589212" y="1752600"/>
            <a:ext cx="8915400" cy="4343400"/>
          </a:xfrm>
        </p:spPr>
        <p:txBody>
          <a:bodyPr>
            <a:normAutofit lnSpcReduction="10000"/>
          </a:bodyPr>
          <a:lstStyle/>
          <a:p>
            <a:r>
              <a:rPr lang="en-US" dirty="0" smtClean="0"/>
              <a:t>The last version is fast and parallel, but you can almost </a:t>
            </a:r>
            <a:r>
              <a:rPr lang="en-US" i="1" dirty="0" smtClean="0"/>
              <a:t>always</a:t>
            </a:r>
            <a:r>
              <a:rPr lang="en-US" dirty="0" smtClean="0"/>
              <a:t> do more!</a:t>
            </a:r>
          </a:p>
          <a:p>
            <a:r>
              <a:rPr lang="en-US" dirty="0" smtClean="0"/>
              <a:t>The data structure for array-of-bodies is ill-suited for vectorization.  This can and should be the topic of a whole talk at a future </a:t>
            </a:r>
            <a:r>
              <a:rPr lang="en-US" dirty="0" err="1" smtClean="0"/>
              <a:t>CppCon</a:t>
            </a:r>
            <a:r>
              <a:rPr lang="en-US" dirty="0" smtClean="0"/>
              <a:t>.</a:t>
            </a:r>
          </a:p>
          <a:p>
            <a:r>
              <a:rPr lang="en-US" dirty="0" smtClean="0"/>
              <a:t>Measure, measure, measure!</a:t>
            </a:r>
          </a:p>
          <a:p>
            <a:pPr lvl="1"/>
            <a:r>
              <a:rPr lang="en-US" dirty="0" smtClean="0"/>
              <a:t>Using performance-analysis tools, we might find other bottlenecks.</a:t>
            </a:r>
          </a:p>
          <a:p>
            <a:pPr lvl="1"/>
            <a:r>
              <a:rPr lang="en-US" dirty="0" smtClean="0"/>
              <a:t>Some of our logically-reasoned speed-ups might not work in practice on real hardware.</a:t>
            </a:r>
            <a:endParaRPr lang="en-US" dirty="0"/>
          </a:p>
        </p:txBody>
      </p:sp>
      <p:sp>
        <p:nvSpPr>
          <p:cNvPr id="4" name="Footer Placeholder 3"/>
          <p:cNvSpPr>
            <a:spLocks noGrp="1"/>
          </p:cNvSpPr>
          <p:nvPr>
            <p:ph type="ftr" sz="quarter" idx="11"/>
          </p:nvPr>
        </p:nvSpPr>
        <p:spPr/>
        <p:txBody>
          <a:bodyPr/>
          <a:lstStyle/>
          <a:p>
            <a:r>
              <a:rPr lang="en-US" smtClean="0"/>
              <a:t>Pablo Halpern, 2014  (CC BY 4.0)</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45</a:t>
            </a:fld>
            <a:endParaRPr lang="en-US" dirty="0"/>
          </a:p>
        </p:txBody>
      </p:sp>
    </p:spTree>
    <p:extLst>
      <p:ext uri="{BB962C8B-B14F-4D97-AF65-F5344CB8AC3E}">
        <p14:creationId xmlns:p14="http://schemas.microsoft.com/office/powerpoint/2010/main" val="24119783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Parallelism requires decomposing a problem into independent parts.</a:t>
            </a:r>
          </a:p>
          <a:p>
            <a:r>
              <a:rPr lang="en-US" dirty="0" smtClean="0"/>
              <a:t>Some creativity is required for all but the simplest algorithms.</a:t>
            </a:r>
          </a:p>
          <a:p>
            <a:r>
              <a:rPr lang="en-US" dirty="0" smtClean="0"/>
              <a:t>Even a correct parallel program can suffer from negative cache effects </a:t>
            </a:r>
            <a:r>
              <a:rPr lang="en-US" smtClean="0"/>
              <a:t>and contention.</a:t>
            </a:r>
            <a:endParaRPr lang="en-US" dirty="0" smtClean="0"/>
          </a:p>
          <a:p>
            <a:r>
              <a:rPr lang="en-US" dirty="0" smtClean="0"/>
              <a:t>Measure and iterate!</a:t>
            </a:r>
          </a:p>
          <a:p>
            <a:endParaRPr lang="en-US" dirty="0"/>
          </a:p>
        </p:txBody>
      </p:sp>
      <p:sp>
        <p:nvSpPr>
          <p:cNvPr id="4" name="Footer Placeholder 3"/>
          <p:cNvSpPr>
            <a:spLocks noGrp="1"/>
          </p:cNvSpPr>
          <p:nvPr>
            <p:ph type="ftr" sz="quarter" idx="11"/>
          </p:nvPr>
        </p:nvSpPr>
        <p:spPr/>
        <p:txBody>
          <a:bodyPr/>
          <a:lstStyle/>
          <a:p>
            <a:r>
              <a:rPr lang="en-US" smtClean="0"/>
              <a:t>Pablo Halpern, 2014  (CC BY 4.0)</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46</a:t>
            </a:fld>
            <a:endParaRPr lang="en-US" dirty="0"/>
          </a:p>
        </p:txBody>
      </p:sp>
    </p:spTree>
    <p:extLst>
      <p:ext uri="{BB962C8B-B14F-4D97-AF65-F5344CB8AC3E}">
        <p14:creationId xmlns:p14="http://schemas.microsoft.com/office/powerpoint/2010/main" val="27254046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idx="1"/>
          </p:nvPr>
        </p:nvSpPr>
        <p:spPr/>
        <p:txBody>
          <a:bodyPr/>
          <a:lstStyle/>
          <a:p>
            <a:r>
              <a:rPr lang="en-US" i="1" dirty="0"/>
              <a:t>A cute technique for avoiding certain race </a:t>
            </a:r>
            <a:r>
              <a:rPr lang="en-US" i="1" dirty="0" smtClean="0"/>
              <a:t>conditions</a:t>
            </a:r>
            <a:r>
              <a:rPr lang="en-US" dirty="0"/>
              <a:t>, Matteo Frigo, 2009, </a:t>
            </a:r>
            <a:r>
              <a:rPr lang="en-US" dirty="0">
                <a:hlinkClick r:id="rId2"/>
              </a:rPr>
              <a:t>https://</a:t>
            </a:r>
            <a:r>
              <a:rPr lang="en-US" dirty="0" smtClean="0">
                <a:hlinkClick r:id="rId2"/>
              </a:rPr>
              <a:t>software.intel.com/en-us/articles/a-cute-technique-for-avoiding-certain-race-conditions</a:t>
            </a:r>
            <a:endParaRPr lang="en-US" dirty="0" smtClean="0"/>
          </a:p>
          <a:p>
            <a:endParaRPr lang="en-US" i="1" dirty="0"/>
          </a:p>
        </p:txBody>
      </p:sp>
      <p:sp>
        <p:nvSpPr>
          <p:cNvPr id="4" name="Footer Placeholder 3"/>
          <p:cNvSpPr>
            <a:spLocks noGrp="1"/>
          </p:cNvSpPr>
          <p:nvPr>
            <p:ph type="ftr" sz="quarter" idx="11"/>
          </p:nvPr>
        </p:nvSpPr>
        <p:spPr/>
        <p:txBody>
          <a:bodyPr/>
          <a:lstStyle/>
          <a:p>
            <a:r>
              <a:rPr lang="en-US" smtClean="0"/>
              <a:t>Pablo Halpern, 2014  (CC BY 4.0)</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47</a:t>
            </a:fld>
            <a:endParaRPr lang="en-US" dirty="0"/>
          </a:p>
        </p:txBody>
      </p:sp>
    </p:spTree>
    <p:extLst>
      <p:ext uri="{BB962C8B-B14F-4D97-AF65-F5344CB8AC3E}">
        <p14:creationId xmlns:p14="http://schemas.microsoft.com/office/powerpoint/2010/main" val="31922371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21882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is a graph-theoretical property of an algorithm</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5</a:t>
            </a:fld>
            <a:endParaRPr lang="en-US" dirty="0"/>
          </a:p>
        </p:txBody>
      </p:sp>
      <p:sp>
        <p:nvSpPr>
          <p:cNvPr id="5" name="Content Placeholder 42"/>
          <p:cNvSpPr txBox="1">
            <a:spLocks/>
          </p:cNvSpPr>
          <p:nvPr/>
        </p:nvSpPr>
        <p:spPr>
          <a:xfrm>
            <a:off x="2742045" y="4354898"/>
            <a:ext cx="7612062" cy="2108200"/>
          </a:xfrm>
          <a:prstGeom prst="rect">
            <a:avLst/>
          </a:prstGeom>
          <a:ln>
            <a:noFill/>
          </a:ln>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dirty="0" smtClean="0"/>
              <a:t>(Dependencies are opposite control flow, e.g. C depends on B)</a:t>
            </a:r>
          </a:p>
          <a:p>
            <a:r>
              <a:rPr lang="en-US" dirty="0" smtClean="0"/>
              <a:t>A ≺ B and A ≺ F (A </a:t>
            </a:r>
            <a:r>
              <a:rPr lang="en-US" i="1" dirty="0" smtClean="0"/>
              <a:t>precedes</a:t>
            </a:r>
            <a:r>
              <a:rPr lang="en-US" dirty="0" smtClean="0"/>
              <a:t> B and F)</a:t>
            </a:r>
          </a:p>
          <a:p>
            <a:r>
              <a:rPr lang="en-US" dirty="0" smtClean="0"/>
              <a:t>B ∥ F (B is </a:t>
            </a:r>
            <a:r>
              <a:rPr lang="en-US" i="1" dirty="0" smtClean="0"/>
              <a:t>in parallel with</a:t>
            </a:r>
            <a:r>
              <a:rPr lang="en-US" dirty="0" smtClean="0"/>
              <a:t> F)</a:t>
            </a:r>
          </a:p>
          <a:p>
            <a:r>
              <a:rPr lang="en-US" dirty="0" smtClean="0"/>
              <a:t>K ≻ G (K </a:t>
            </a:r>
            <a:r>
              <a:rPr lang="en-US" i="1" dirty="0" smtClean="0"/>
              <a:t>succeeds </a:t>
            </a:r>
            <a:r>
              <a:rPr lang="en-US" dirty="0" smtClean="0"/>
              <a:t>G) and </a:t>
            </a:r>
          </a:p>
          <a:p>
            <a:r>
              <a:rPr lang="en-US" dirty="0" smtClean="0"/>
              <a:t>K ∥ H, K ∥ B and K ∥ C, etc.</a:t>
            </a:r>
            <a:endParaRPr lang="en-US" dirty="0"/>
          </a:p>
        </p:txBody>
      </p:sp>
      <p:sp>
        <p:nvSpPr>
          <p:cNvPr id="6" name="Oval 5"/>
          <p:cNvSpPr/>
          <p:nvPr/>
        </p:nvSpPr>
        <p:spPr>
          <a:xfrm>
            <a:off x="2710832" y="2665449"/>
            <a:ext cx="442471" cy="435990"/>
          </a:xfrm>
          <a:prstGeom prst="ellipse">
            <a:avLst/>
          </a:prstGeom>
          <a:solidFill>
            <a:srgbClr val="0070C0"/>
          </a:solidFill>
          <a:ln>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616841" y="2074301"/>
            <a:ext cx="442471" cy="435990"/>
          </a:xfrm>
          <a:prstGeom prst="ellipse">
            <a:avLst/>
          </a:prstGeom>
          <a:solidFill>
            <a:srgbClr val="0070C0"/>
          </a:solidFill>
          <a:ln>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3616841" y="3316626"/>
            <a:ext cx="442471" cy="435990"/>
          </a:xfrm>
          <a:prstGeom prst="ellipse">
            <a:avLst/>
          </a:prstGeom>
          <a:solidFill>
            <a:srgbClr val="0070C0"/>
          </a:solidFill>
          <a:ln>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sp>
        <p:nvSpPr>
          <p:cNvPr id="9" name="Oval 8"/>
          <p:cNvSpPr/>
          <p:nvPr/>
        </p:nvSpPr>
        <p:spPr>
          <a:xfrm>
            <a:off x="4988441" y="3316626"/>
            <a:ext cx="442471" cy="435990"/>
          </a:xfrm>
          <a:prstGeom prst="ellipse">
            <a:avLst/>
          </a:prstGeom>
          <a:solidFill>
            <a:srgbClr val="0070C0"/>
          </a:solidFill>
          <a:ln>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en-US" dirty="0"/>
          </a:p>
        </p:txBody>
      </p:sp>
      <p:sp>
        <p:nvSpPr>
          <p:cNvPr id="10" name="Oval 9"/>
          <p:cNvSpPr/>
          <p:nvPr/>
        </p:nvSpPr>
        <p:spPr>
          <a:xfrm>
            <a:off x="6718361" y="2888287"/>
            <a:ext cx="442471" cy="435990"/>
          </a:xfrm>
          <a:prstGeom prst="ellipse">
            <a:avLst/>
          </a:prstGeom>
          <a:solidFill>
            <a:srgbClr val="0070C0"/>
          </a:solidFill>
          <a:ln>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
            </a:r>
            <a:endParaRPr lang="en-US" dirty="0"/>
          </a:p>
        </p:txBody>
      </p:sp>
      <p:sp>
        <p:nvSpPr>
          <p:cNvPr id="11" name="Oval 10"/>
          <p:cNvSpPr/>
          <p:nvPr/>
        </p:nvSpPr>
        <p:spPr>
          <a:xfrm>
            <a:off x="6138805" y="3773473"/>
            <a:ext cx="442471" cy="435990"/>
          </a:xfrm>
          <a:prstGeom prst="ellipse">
            <a:avLst/>
          </a:prstGeom>
          <a:solidFill>
            <a:srgbClr val="0070C0"/>
          </a:solidFill>
          <a:ln>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t>
            </a:r>
            <a:endParaRPr lang="en-US" dirty="0"/>
          </a:p>
        </p:txBody>
      </p:sp>
      <p:sp>
        <p:nvSpPr>
          <p:cNvPr id="12" name="Oval 11"/>
          <p:cNvSpPr/>
          <p:nvPr/>
        </p:nvSpPr>
        <p:spPr>
          <a:xfrm>
            <a:off x="7353967" y="3773473"/>
            <a:ext cx="442471" cy="435990"/>
          </a:xfrm>
          <a:prstGeom prst="ellipse">
            <a:avLst/>
          </a:prstGeom>
          <a:solidFill>
            <a:srgbClr val="0070C0"/>
          </a:solidFill>
          <a:ln>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
            </a:r>
            <a:endParaRPr lang="en-US" dirty="0"/>
          </a:p>
        </p:txBody>
      </p:sp>
      <p:sp>
        <p:nvSpPr>
          <p:cNvPr id="13" name="Oval 12"/>
          <p:cNvSpPr/>
          <p:nvPr/>
        </p:nvSpPr>
        <p:spPr>
          <a:xfrm>
            <a:off x="8448281" y="3316626"/>
            <a:ext cx="442471" cy="435990"/>
          </a:xfrm>
          <a:prstGeom prst="ellipse">
            <a:avLst/>
          </a:prstGeom>
          <a:solidFill>
            <a:srgbClr val="0070C0"/>
          </a:solidFill>
          <a:ln>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t>
            </a:r>
            <a:endParaRPr lang="en-US" dirty="0"/>
          </a:p>
        </p:txBody>
      </p:sp>
      <p:sp>
        <p:nvSpPr>
          <p:cNvPr id="14" name="Oval 13"/>
          <p:cNvSpPr/>
          <p:nvPr/>
        </p:nvSpPr>
        <p:spPr>
          <a:xfrm>
            <a:off x="9377410" y="2665449"/>
            <a:ext cx="442471" cy="435990"/>
          </a:xfrm>
          <a:prstGeom prst="ellipse">
            <a:avLst/>
          </a:prstGeom>
          <a:solidFill>
            <a:srgbClr val="0070C0"/>
          </a:solidFill>
          <a:ln>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15" name="Oval 14"/>
          <p:cNvSpPr/>
          <p:nvPr/>
        </p:nvSpPr>
        <p:spPr>
          <a:xfrm>
            <a:off x="6032561" y="2074301"/>
            <a:ext cx="442471" cy="435990"/>
          </a:xfrm>
          <a:prstGeom prst="ellipse">
            <a:avLst/>
          </a:prstGeom>
          <a:solidFill>
            <a:srgbClr val="0070C0"/>
          </a:solidFill>
          <a:ln>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6" name="Oval 15"/>
          <p:cNvSpPr/>
          <p:nvPr/>
        </p:nvSpPr>
        <p:spPr>
          <a:xfrm>
            <a:off x="8448280" y="2074301"/>
            <a:ext cx="442471" cy="435990"/>
          </a:xfrm>
          <a:prstGeom prst="ellipse">
            <a:avLst/>
          </a:prstGeom>
          <a:solidFill>
            <a:srgbClr val="0070C0"/>
          </a:solidFill>
          <a:ln>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7" name="Straight Arrow Connector 16"/>
          <p:cNvCxnSpPr>
            <a:stCxn id="6" idx="7"/>
            <a:endCxn id="7" idx="3"/>
          </p:cNvCxnSpPr>
          <p:nvPr/>
        </p:nvCxnSpPr>
        <p:spPr>
          <a:xfrm flipV="1">
            <a:off x="3088505" y="2446442"/>
            <a:ext cx="593134" cy="282856"/>
          </a:xfrm>
          <a:prstGeom prst="straightConnector1">
            <a:avLst/>
          </a:prstGeom>
          <a:ln w="2857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6"/>
            <a:endCxn id="15" idx="2"/>
          </p:cNvCxnSpPr>
          <p:nvPr/>
        </p:nvCxnSpPr>
        <p:spPr>
          <a:xfrm>
            <a:off x="4059312" y="2292296"/>
            <a:ext cx="1973249" cy="0"/>
          </a:xfrm>
          <a:prstGeom prst="straightConnector1">
            <a:avLst/>
          </a:prstGeom>
          <a:ln w="2857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6"/>
            <a:endCxn id="16" idx="2"/>
          </p:cNvCxnSpPr>
          <p:nvPr/>
        </p:nvCxnSpPr>
        <p:spPr>
          <a:xfrm>
            <a:off x="6475032" y="2292296"/>
            <a:ext cx="1973248" cy="0"/>
          </a:xfrm>
          <a:prstGeom prst="straightConnector1">
            <a:avLst/>
          </a:prstGeom>
          <a:ln w="2857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5"/>
            <a:endCxn id="14" idx="1"/>
          </p:cNvCxnSpPr>
          <p:nvPr/>
        </p:nvCxnSpPr>
        <p:spPr>
          <a:xfrm>
            <a:off x="8825953" y="2446442"/>
            <a:ext cx="616255" cy="282856"/>
          </a:xfrm>
          <a:prstGeom prst="straightConnector1">
            <a:avLst/>
          </a:prstGeom>
          <a:ln w="2857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5"/>
            <a:endCxn id="8" idx="1"/>
          </p:cNvCxnSpPr>
          <p:nvPr/>
        </p:nvCxnSpPr>
        <p:spPr>
          <a:xfrm>
            <a:off x="3088505" y="3037590"/>
            <a:ext cx="593134" cy="342885"/>
          </a:xfrm>
          <a:prstGeom prst="straightConnector1">
            <a:avLst/>
          </a:prstGeom>
          <a:ln w="2857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6"/>
            <a:endCxn id="9" idx="2"/>
          </p:cNvCxnSpPr>
          <p:nvPr/>
        </p:nvCxnSpPr>
        <p:spPr>
          <a:xfrm>
            <a:off x="4059312" y="3534621"/>
            <a:ext cx="929129" cy="0"/>
          </a:xfrm>
          <a:prstGeom prst="straightConnector1">
            <a:avLst/>
          </a:prstGeom>
          <a:ln w="2857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7"/>
            <a:endCxn id="10" idx="2"/>
          </p:cNvCxnSpPr>
          <p:nvPr/>
        </p:nvCxnSpPr>
        <p:spPr>
          <a:xfrm flipV="1">
            <a:off x="5366114" y="3106282"/>
            <a:ext cx="1352247" cy="274193"/>
          </a:xfrm>
          <a:prstGeom prst="straightConnector1">
            <a:avLst/>
          </a:prstGeom>
          <a:ln w="2857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3" idx="1"/>
          </p:cNvCxnSpPr>
          <p:nvPr/>
        </p:nvCxnSpPr>
        <p:spPr>
          <a:xfrm>
            <a:off x="7160832" y="3134490"/>
            <a:ext cx="1352247" cy="245985"/>
          </a:xfrm>
          <a:prstGeom prst="straightConnector1">
            <a:avLst/>
          </a:prstGeom>
          <a:ln w="2857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1" idx="2"/>
          </p:cNvCxnSpPr>
          <p:nvPr/>
        </p:nvCxnSpPr>
        <p:spPr>
          <a:xfrm>
            <a:off x="5366114" y="3688767"/>
            <a:ext cx="772691" cy="302701"/>
          </a:xfrm>
          <a:prstGeom prst="straightConnector1">
            <a:avLst/>
          </a:prstGeom>
          <a:ln w="2857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6"/>
            <a:endCxn id="12" idx="2"/>
          </p:cNvCxnSpPr>
          <p:nvPr/>
        </p:nvCxnSpPr>
        <p:spPr>
          <a:xfrm>
            <a:off x="6581276" y="3991468"/>
            <a:ext cx="772691" cy="0"/>
          </a:xfrm>
          <a:prstGeom prst="straightConnector1">
            <a:avLst/>
          </a:prstGeom>
          <a:ln w="2857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2" idx="6"/>
            <a:endCxn id="13" idx="3"/>
          </p:cNvCxnSpPr>
          <p:nvPr/>
        </p:nvCxnSpPr>
        <p:spPr>
          <a:xfrm flipV="1">
            <a:off x="7796438" y="3688767"/>
            <a:ext cx="716641" cy="302701"/>
          </a:xfrm>
          <a:prstGeom prst="straightConnector1">
            <a:avLst/>
          </a:prstGeom>
          <a:ln w="2857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7"/>
            <a:endCxn id="14" idx="3"/>
          </p:cNvCxnSpPr>
          <p:nvPr/>
        </p:nvCxnSpPr>
        <p:spPr>
          <a:xfrm flipV="1">
            <a:off x="8825954" y="3037590"/>
            <a:ext cx="616254" cy="342885"/>
          </a:xfrm>
          <a:prstGeom prst="straightConnector1">
            <a:avLst/>
          </a:prstGeom>
          <a:ln w="2857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49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Cilk™ Plus as a teaching Language</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sp>
        <p:nvSpPr>
          <p:cNvPr id="5" name="Content Placeholder 2"/>
          <p:cNvSpPr txBox="1">
            <a:spLocks/>
          </p:cNvSpPr>
          <p:nvPr/>
        </p:nvSpPr>
        <p:spPr>
          <a:xfrm>
            <a:off x="1595363" y="1558823"/>
            <a:ext cx="4942071" cy="2845011"/>
          </a:xfrm>
          <a:prstGeom prst="rect">
            <a:avLst/>
          </a:prstGeom>
          <a:blipFill>
            <a:blip r:embed="rId3"/>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int fib(int n)</a:t>
            </a:r>
          </a:p>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    if (n &lt; 2) return n;</a:t>
            </a:r>
          </a:p>
          <a:p>
            <a:pPr marL="0" indent="0">
              <a:spcBef>
                <a:spcPts val="0"/>
              </a:spcBef>
              <a:buFont typeface="Wingdings 3" charset="2"/>
              <a:buNone/>
            </a:pPr>
            <a:endParaRPr lang="en-US" sz="1800" dirty="0" smtClean="0">
              <a:latin typeface="Consolas" panose="020B0609020204030204" pitchFamily="49" charset="0"/>
              <a:cs typeface="Consolas" panose="020B0609020204030204" pitchFamily="49" charset="0"/>
            </a:endParaRPr>
          </a:p>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    int a = </a:t>
            </a:r>
            <a:r>
              <a:rPr lang="en-US" sz="1800" dirty="0" smtClean="0">
                <a:solidFill>
                  <a:srgbClr val="C00000"/>
                </a:solidFill>
                <a:latin typeface="Consolas" panose="020B0609020204030204" pitchFamily="49" charset="0"/>
                <a:cs typeface="Consolas" panose="020B0609020204030204" pitchFamily="49" charset="0"/>
              </a:rPr>
              <a:t>cilk_spawn</a:t>
            </a:r>
            <a:r>
              <a:rPr lang="en-US" sz="1800" dirty="0" smtClean="0">
                <a:latin typeface="Consolas" panose="020B0609020204030204" pitchFamily="49" charset="0"/>
                <a:cs typeface="Consolas" panose="020B0609020204030204" pitchFamily="49" charset="0"/>
              </a:rPr>
              <a:t> fib(n – 1);</a:t>
            </a:r>
          </a:p>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    int b = fib(n – 2);</a:t>
            </a:r>
          </a:p>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    </a:t>
            </a:r>
            <a:r>
              <a:rPr lang="en-US" sz="1800" dirty="0" smtClean="0">
                <a:solidFill>
                  <a:srgbClr val="C00000"/>
                </a:solidFill>
                <a:latin typeface="Consolas" panose="020B0609020204030204" pitchFamily="49" charset="0"/>
                <a:cs typeface="Consolas" panose="020B0609020204030204" pitchFamily="49" charset="0"/>
              </a:rPr>
              <a:t>cilk_sync;</a:t>
            </a:r>
          </a:p>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    return a + b;</a:t>
            </a:r>
          </a:p>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 </a:t>
            </a:r>
            <a:r>
              <a:rPr lang="en-US" sz="1800" i="1" dirty="0" smtClean="0">
                <a:latin typeface="Times New Roman" panose="02020603050405020304" pitchFamily="18" charset="0"/>
                <a:cs typeface="Times New Roman" panose="02020603050405020304" pitchFamily="18" charset="0"/>
              </a:rPr>
              <a:t>// Implicit sync at end of function body</a:t>
            </a:r>
          </a:p>
        </p:txBody>
      </p:sp>
      <p:sp>
        <p:nvSpPr>
          <p:cNvPr id="6" name="Content Placeholder 2"/>
          <p:cNvSpPr txBox="1">
            <a:spLocks/>
          </p:cNvSpPr>
          <p:nvPr/>
        </p:nvSpPr>
        <p:spPr>
          <a:xfrm>
            <a:off x="2992235" y="4774962"/>
            <a:ext cx="6813951" cy="1274423"/>
          </a:xfrm>
          <a:prstGeom prst="rect">
            <a:avLst/>
          </a:prstGeom>
          <a:blipFill>
            <a:blip r:embed="rId3"/>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sz="1800" dirty="0" smtClean="0">
                <a:solidFill>
                  <a:srgbClr val="C00000"/>
                </a:solidFill>
                <a:latin typeface="Consolas" panose="020B0609020204030204" pitchFamily="49" charset="0"/>
                <a:cs typeface="Consolas" panose="020B0609020204030204" pitchFamily="49" charset="0"/>
              </a:rPr>
              <a:t>cilk_for</a:t>
            </a:r>
            <a:r>
              <a:rPr lang="en-US" sz="1800" dirty="0" smtClean="0">
                <a:latin typeface="Consolas" panose="020B0609020204030204" pitchFamily="49" charset="0"/>
                <a:cs typeface="Consolas" panose="020B0609020204030204" pitchFamily="49" charset="0"/>
              </a:rPr>
              <a:t> (auto i = </a:t>
            </a:r>
            <a:r>
              <a:rPr lang="en-US" sz="1800" dirty="0" err="1" smtClean="0">
                <a:latin typeface="Consolas" panose="020B0609020204030204" pitchFamily="49" charset="0"/>
                <a:cs typeface="Consolas" panose="020B0609020204030204" pitchFamily="49" charset="0"/>
              </a:rPr>
              <a:t>vec.begin</a:t>
            </a:r>
            <a:r>
              <a:rPr lang="en-US" sz="1800" dirty="0" smtClean="0">
                <a:latin typeface="Consolas" panose="020B0609020204030204" pitchFamily="49" charset="0"/>
                <a:cs typeface="Consolas" panose="020B0609020204030204" pitchFamily="49" charset="0"/>
              </a:rPr>
              <a:t>(); i != </a:t>
            </a:r>
            <a:r>
              <a:rPr lang="en-US" sz="1800" dirty="0" err="1" smtClean="0">
                <a:latin typeface="Consolas" panose="020B0609020204030204" pitchFamily="49" charset="0"/>
                <a:cs typeface="Consolas" panose="020B0609020204030204" pitchFamily="49" charset="0"/>
              </a:rPr>
              <a:t>vec.end</a:t>
            </a:r>
            <a:r>
              <a:rPr lang="en-US" sz="1800" dirty="0" smtClean="0">
                <a:latin typeface="Consolas" panose="020B0609020204030204" pitchFamily="49" charset="0"/>
                <a:cs typeface="Consolas" panose="020B0609020204030204" pitchFamily="49" charset="0"/>
              </a:rPr>
              <a:t>(); ++i)</a:t>
            </a:r>
          </a:p>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 Do something</a:t>
            </a:r>
          </a:p>
          <a:p>
            <a:pPr marL="0" indent="0">
              <a:spcBef>
                <a:spcPts val="0"/>
              </a:spcBef>
              <a:buNone/>
            </a:pPr>
            <a:r>
              <a:rPr lang="en-US" sz="1800" dirty="0" smtClean="0">
                <a:latin typeface="Consolas" panose="020B0609020204030204" pitchFamily="49" charset="0"/>
                <a:cs typeface="Consolas" panose="020B0609020204030204" pitchFamily="49" charset="0"/>
              </a:rPr>
              <a:t>}</a:t>
            </a:r>
            <a:r>
              <a:rPr lang="en-US" sz="1800" i="1" dirty="0">
                <a:latin typeface="Times New Roman" panose="02020603050405020304" pitchFamily="18" charset="0"/>
                <a:cs typeface="Times New Roman" panose="02020603050405020304" pitchFamily="18" charset="0"/>
              </a:rPr>
              <a:t> // Implicit sync at end of </a:t>
            </a:r>
            <a:r>
              <a:rPr lang="en-US" sz="1800" dirty="0" smtClean="0">
                <a:latin typeface="Consolas" panose="020B0609020204030204" pitchFamily="49" charset="0"/>
                <a:cs typeface="Consolas" panose="020B0609020204030204" pitchFamily="49" charset="0"/>
              </a:rPr>
              <a:t>cilk_for</a:t>
            </a:r>
          </a:p>
        </p:txBody>
      </p:sp>
      <p:sp>
        <p:nvSpPr>
          <p:cNvPr id="7" name="Rectangular Callout 6"/>
          <p:cNvSpPr/>
          <p:nvPr/>
        </p:nvSpPr>
        <p:spPr bwMode="auto">
          <a:xfrm>
            <a:off x="6399210" y="3578024"/>
            <a:ext cx="3429000" cy="677044"/>
          </a:xfrm>
          <a:prstGeom prst="wedgeRectCallout">
            <a:avLst>
              <a:gd name="adj1" fmla="val -129896"/>
              <a:gd name="adj2" fmla="val -69587"/>
            </a:avLst>
          </a:prstGeom>
          <a:solidFill>
            <a:schemeClr val="accent1">
              <a:lumMod val="20000"/>
              <a:lumOff val="80000"/>
            </a:schemeClr>
          </a:solidFill>
          <a:ln w="9525"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372" tIns="45688" rIns="91372" bIns="45688" numCol="1" rtlCol="0" anchor="ctr" anchorCtr="0" compatLnSpc="1">
            <a:prstTxWarp prst="textNoShape">
              <a:avLst/>
            </a:prstTxWarp>
            <a:spAutoFit/>
          </a:bodyPr>
          <a:lstStyle/>
          <a:p>
            <a:pPr marL="0" marR="0" indent="0"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dirty="0" smtClean="0">
                <a:latin typeface="Verdana" pitchFamily="34" charset="0"/>
                <a:cs typeface="Arial" charset="0"/>
              </a:rPr>
              <a:t>Asynchronous call must complete before using a.</a:t>
            </a:r>
            <a:endParaRPr kumimoji="0" lang="en-US" sz="2000" i="0" u="none" strike="noStrike" cap="none" normalizeH="0" baseline="0" dirty="0" smtClean="0">
              <a:ln>
                <a:noFill/>
              </a:ln>
              <a:solidFill>
                <a:schemeClr val="tx1"/>
              </a:solidFill>
              <a:effectLst/>
              <a:latin typeface="Verdana" pitchFamily="34" charset="0"/>
              <a:cs typeface="Arial" charset="0"/>
            </a:endParaRPr>
          </a:p>
        </p:txBody>
      </p:sp>
      <p:sp>
        <p:nvSpPr>
          <p:cNvPr id="8" name="Rectangular Callout 7"/>
          <p:cNvSpPr/>
          <p:nvPr/>
        </p:nvSpPr>
        <p:spPr bwMode="auto">
          <a:xfrm>
            <a:off x="6212651" y="2718451"/>
            <a:ext cx="4360755" cy="677044"/>
          </a:xfrm>
          <a:prstGeom prst="wedgeRectCallout">
            <a:avLst>
              <a:gd name="adj1" fmla="val -85422"/>
              <a:gd name="adj2" fmla="val 10877"/>
            </a:avLst>
          </a:prstGeom>
          <a:solidFill>
            <a:schemeClr val="accent1">
              <a:lumMod val="20000"/>
              <a:lumOff val="80000"/>
            </a:schemeClr>
          </a:solidFill>
          <a:ln w="9525"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372" tIns="45688" rIns="91372" bIns="45688" numCol="1" rtlCol="0" anchor="ctr" anchorCtr="0" compatLnSpc="1">
            <a:prstTxWarp prst="textNoShape">
              <a:avLst/>
            </a:prstTxWarp>
            <a:spAutoFit/>
          </a:bodyPr>
          <a:lstStyle/>
          <a:p>
            <a:pPr marL="0" marR="0" indent="0"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dirty="0" smtClean="0">
                <a:latin typeface="Verdana" pitchFamily="34" charset="0"/>
                <a:cs typeface="Arial" charset="0"/>
              </a:rPr>
              <a:t>Execution </a:t>
            </a:r>
            <a:r>
              <a:rPr lang="en-US" sz="2000" i="1" dirty="0" smtClean="0">
                <a:latin typeface="Verdana" pitchFamily="34" charset="0"/>
                <a:cs typeface="Arial" charset="0"/>
              </a:rPr>
              <a:t>is allowed to </a:t>
            </a:r>
            <a:r>
              <a:rPr lang="en-US" sz="2000" dirty="0" smtClean="0">
                <a:latin typeface="Verdana" pitchFamily="34" charset="0"/>
                <a:cs typeface="Arial" charset="0"/>
              </a:rPr>
              <a:t>continue while fib(n-1) is running.</a:t>
            </a:r>
            <a:endParaRPr kumimoji="0" lang="en-US" sz="2000" i="0" u="none" strike="noStrike" cap="none" normalizeH="0" baseline="0" dirty="0" smtClean="0">
              <a:ln>
                <a:noFill/>
              </a:ln>
              <a:solidFill>
                <a:schemeClr val="tx1"/>
              </a:solidFill>
              <a:effectLst/>
              <a:latin typeface="Verdana" pitchFamily="34" charset="0"/>
              <a:cs typeface="Arial" charset="0"/>
            </a:endParaRPr>
          </a:p>
        </p:txBody>
      </p:sp>
      <p:sp>
        <p:nvSpPr>
          <p:cNvPr id="9" name="Rectangular Callout 8"/>
          <p:cNvSpPr/>
          <p:nvPr/>
        </p:nvSpPr>
        <p:spPr bwMode="auto">
          <a:xfrm>
            <a:off x="7598428" y="5222418"/>
            <a:ext cx="3353351" cy="677044"/>
          </a:xfrm>
          <a:prstGeom prst="wedgeRectCallout">
            <a:avLst>
              <a:gd name="adj1" fmla="val -108949"/>
              <a:gd name="adj2" fmla="val -4648"/>
            </a:avLst>
          </a:prstGeom>
          <a:solidFill>
            <a:schemeClr val="accent1">
              <a:lumMod val="20000"/>
              <a:lumOff val="80000"/>
            </a:schemeClr>
          </a:solidFill>
          <a:ln w="9525"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372" tIns="45688" rIns="91372" bIns="45688" numCol="1" rtlCol="0" anchor="ctr" anchorCtr="0" compatLnSpc="1">
            <a:prstTxWarp prst="textNoShape">
              <a:avLst/>
            </a:prstTxWarp>
            <a:spAutoFit/>
          </a:bodyPr>
          <a:lstStyle/>
          <a:p>
            <a:pPr marL="0" marR="0" indent="0"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dirty="0" smtClean="0">
                <a:latin typeface="Verdana" pitchFamily="34" charset="0"/>
                <a:cs typeface="Arial" charset="0"/>
              </a:rPr>
              <a:t>Iterations </a:t>
            </a:r>
            <a:r>
              <a:rPr lang="en-US" sz="2000" i="1" dirty="0" smtClean="0">
                <a:latin typeface="Verdana" pitchFamily="34" charset="0"/>
                <a:cs typeface="Arial" charset="0"/>
              </a:rPr>
              <a:t>are allowed to </a:t>
            </a:r>
            <a:r>
              <a:rPr lang="en-US" sz="2000" dirty="0" smtClean="0">
                <a:latin typeface="Verdana" pitchFamily="34" charset="0"/>
                <a:cs typeface="Arial" charset="0"/>
              </a:rPr>
              <a:t>execute concurrently.</a:t>
            </a:r>
            <a:endParaRPr kumimoji="0" lang="en-US" sz="2000" i="0" u="none" strike="noStrike" cap="none" normalizeH="0" baseline="0" dirty="0" smtClean="0">
              <a:ln>
                <a:noFill/>
              </a:ln>
              <a:solidFill>
                <a:schemeClr val="tx1"/>
              </a:solidFill>
              <a:effectLst/>
              <a:latin typeface="Verdana" pitchFamily="34" charset="0"/>
              <a:cs typeface="Arial" charset="0"/>
            </a:endParaRPr>
          </a:p>
        </p:txBody>
      </p:sp>
    </p:spTree>
    <p:extLst>
      <p:ext uri="{BB962C8B-B14F-4D97-AF65-F5344CB8AC3E}">
        <p14:creationId xmlns:p14="http://schemas.microsoft.com/office/powerpoint/2010/main" val="372266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Star-counting problem</a:t>
            </a:r>
            <a:endParaRPr lang="en-US" dirty="0"/>
          </a:p>
        </p:txBody>
      </p:sp>
      <p:sp>
        <p:nvSpPr>
          <p:cNvPr id="6" name="Content Placeholder 5"/>
          <p:cNvSpPr>
            <a:spLocks noGrp="1"/>
          </p:cNvSpPr>
          <p:nvPr>
            <p:ph idx="1"/>
          </p:nvPr>
        </p:nvSpPr>
        <p:spPr/>
        <p:txBody>
          <a:bodyPr/>
          <a:lstStyle/>
          <a:p>
            <a:r>
              <a:rPr lang="en-US" dirty="0" smtClean="0"/>
              <a:t>Introduction to the problem</a:t>
            </a:r>
          </a:p>
          <a:p>
            <a:r>
              <a:rPr lang="en-US" dirty="0" smtClean="0"/>
              <a:t>Serial implementation</a:t>
            </a:r>
          </a:p>
          <a:p>
            <a:r>
              <a:rPr lang="en-US" dirty="0" smtClean="0"/>
              <a:t>Find the parallelism</a:t>
            </a:r>
          </a:p>
          <a:p>
            <a:r>
              <a:rPr lang="en-US" dirty="0" smtClean="0"/>
              <a:t>Fix the race using atomic variable</a:t>
            </a:r>
          </a:p>
          <a:p>
            <a:r>
              <a:rPr lang="en-US" dirty="0" smtClean="0"/>
              <a:t>Improve performance using reduction</a:t>
            </a:r>
          </a:p>
        </p:txBody>
      </p:sp>
      <p:sp>
        <p:nvSpPr>
          <p:cNvPr id="4" name="Footer Placeholder 3"/>
          <p:cNvSpPr>
            <a:spLocks noGrp="1"/>
          </p:cNvSpPr>
          <p:nvPr>
            <p:ph type="ftr" sz="quarter" idx="11"/>
          </p:nvPr>
        </p:nvSpPr>
        <p:spPr/>
        <p:txBody>
          <a:bodyPr/>
          <a:lstStyle/>
          <a:p>
            <a:r>
              <a:rPr lang="en-US" smtClean="0"/>
              <a:t>Pablo Halpern, 2014  (CC BY 4.0)</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1839352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the stars in this image</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8</a:t>
            </a:fld>
            <a:endParaRPr lang="en-US" dirty="0"/>
          </a:p>
        </p:txBody>
      </p:sp>
      <p:pic>
        <p:nvPicPr>
          <p:cNvPr id="1026" name="Picture 2" descr="http://simplepimple.com/wp-content/uploads/2012/01/Omega_Centauri_NGC_5139_from_Hubble_Space_Telescop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212" y="1741841"/>
            <a:ext cx="5647270" cy="42354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621833" y="5992238"/>
            <a:ext cx="5573949" cy="276999"/>
          </a:xfrm>
          <a:prstGeom prst="rect">
            <a:avLst/>
          </a:prstGeom>
          <a:noFill/>
        </p:spPr>
        <p:txBody>
          <a:bodyPr wrap="square" rtlCol="0">
            <a:spAutoFit/>
          </a:bodyPr>
          <a:lstStyle/>
          <a:p>
            <a:r>
              <a:rPr lang="en-US" sz="1200" dirty="0" smtClean="0">
                <a:solidFill>
                  <a:schemeClr val="bg1">
                    <a:lumMod val="50000"/>
                  </a:schemeClr>
                </a:solidFill>
              </a:rPr>
              <a:t>Photo courtesy NASA</a:t>
            </a:r>
            <a:endParaRPr lang="en-US" sz="1200" dirty="0">
              <a:solidFill>
                <a:schemeClr val="bg1">
                  <a:lumMod val="50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4159791648"/>
              </p:ext>
            </p:extLst>
          </p:nvPr>
        </p:nvGraphicFramePr>
        <p:xfrm>
          <a:off x="9134272" y="4445540"/>
          <a:ext cx="208280" cy="365760"/>
        </p:xfrm>
        <a:graphic>
          <a:graphicData uri="http://schemas.openxmlformats.org/drawingml/2006/table">
            <a:tbl>
              <a:tblPr/>
              <a:tblGrid>
                <a:gridCol w="208280"/>
              </a:tblGrid>
              <a:tr h="0">
                <a:tc>
                  <a:txBody>
                    <a:bodyPr/>
                    <a:lstStyle/>
                    <a:p>
                      <a:endParaRPr lang="en-US" dirty="0"/>
                    </a:p>
                  </a:txBody>
                  <a:tcPr>
                    <a:lnL w="12700" cmpd="sng">
                      <a:solidFill>
                        <a:schemeClr val="bg1">
                          <a:lumMod val="95000"/>
                        </a:schemeClr>
                      </a:solidFill>
                      <a:prstDash val="solid"/>
                    </a:lnL>
                    <a:lnR w="12700" cmpd="sng">
                      <a:solidFill>
                        <a:schemeClr val="bg1">
                          <a:lumMod val="95000"/>
                        </a:schemeClr>
                      </a:solidFill>
                      <a:prstDash val="solid"/>
                    </a:lnR>
                    <a:lnT w="12700" cmpd="sng">
                      <a:solidFill>
                        <a:schemeClr val="bg1">
                          <a:lumMod val="95000"/>
                        </a:schemeClr>
                      </a:solidFill>
                      <a:prstDash val="solid"/>
                    </a:lnT>
                    <a:lnB w="12700" cmpd="sng">
                      <a:solidFill>
                        <a:schemeClr val="bg1">
                          <a:lumMod val="95000"/>
                        </a:schemeClr>
                      </a:solidFill>
                      <a:prstDash val="solid"/>
                    </a:lnB>
                  </a:tcPr>
                </a:tc>
              </a:tr>
            </a:tbl>
          </a:graphicData>
        </a:graphic>
      </p:graphicFrame>
    </p:spTree>
    <p:extLst>
      <p:ext uri="{BB962C8B-B14F-4D97-AF65-F5344CB8AC3E}">
        <p14:creationId xmlns:p14="http://schemas.microsoft.com/office/powerpoint/2010/main" val="1316071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implementation</a:t>
            </a:r>
            <a:endParaRPr lang="en-US" dirty="0"/>
          </a:p>
        </p:txBody>
      </p:sp>
      <p:sp>
        <p:nvSpPr>
          <p:cNvPr id="3" name="Footer Placeholder 2"/>
          <p:cNvSpPr>
            <a:spLocks noGrp="1"/>
          </p:cNvSpPr>
          <p:nvPr>
            <p:ph type="ftr" sz="quarter" idx="11"/>
          </p:nvPr>
        </p:nvSpPr>
        <p:spPr/>
        <p:txBody>
          <a:bodyPr/>
          <a:lstStyle/>
          <a:p>
            <a:r>
              <a:rPr lang="en-US" smtClean="0"/>
              <a:t>Pablo Halpern, 2014  (CC BY 4.0)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sp>
        <p:nvSpPr>
          <p:cNvPr id="5" name="Content Placeholder 2"/>
          <p:cNvSpPr txBox="1">
            <a:spLocks/>
          </p:cNvSpPr>
          <p:nvPr/>
        </p:nvSpPr>
        <p:spPr>
          <a:xfrm>
            <a:off x="2589212" y="1894641"/>
            <a:ext cx="6164049" cy="2908561"/>
          </a:xfrm>
          <a:prstGeom prst="rect">
            <a:avLst/>
          </a:prstGeom>
          <a:blipFill>
            <a:blip r:embed="rId2"/>
            <a:tile tx="0" ty="0" sx="100000" sy="100000" flip="none" algn="tl"/>
          </a:blipFill>
          <a:ln>
            <a:solidFill>
              <a:schemeClr val="accent1"/>
            </a:solidFill>
          </a:ln>
          <a:effectLst>
            <a:outerShdw blurRad="50800" dist="38100" dir="2700000" algn="tl" rotWithShape="0">
              <a:prstClr val="black">
                <a:alpha val="40000"/>
              </a:prstClr>
            </a:outerShdw>
          </a:effectLst>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long </a:t>
            </a:r>
            <a:r>
              <a:rPr lang="en-US" sz="1800" dirty="0" err="1" smtClean="0">
                <a:latin typeface="Consolas" panose="020B0609020204030204" pitchFamily="49" charset="0"/>
                <a:cs typeface="Consolas" panose="020B0609020204030204" pitchFamily="49" charset="0"/>
              </a:rPr>
              <a:t>count_stars</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const</a:t>
            </a:r>
            <a:r>
              <a:rPr lang="en-US" sz="1800" dirty="0" smtClean="0">
                <a:latin typeface="Consolas" panose="020B0609020204030204" pitchFamily="49" charset="0"/>
                <a:cs typeface="Consolas" panose="020B0609020204030204" pitchFamily="49" charset="0"/>
              </a:rPr>
              <a:t> Image&amp; </a:t>
            </a:r>
            <a:r>
              <a:rPr lang="en-US" sz="1800" dirty="0" err="1" smtClean="0">
                <a:latin typeface="Consolas" panose="020B0609020204030204" pitchFamily="49" charset="0"/>
                <a:cs typeface="Consolas" panose="020B0609020204030204" pitchFamily="49" charset="0"/>
              </a:rPr>
              <a:t>img</a:t>
            </a: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long count(0);</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 Iterate over the pixels of the image</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for (int x = 0; x &lt; </a:t>
            </a:r>
            <a:r>
              <a:rPr lang="en-US" sz="1800" dirty="0" err="1" smtClean="0">
                <a:latin typeface="Consolas" panose="020B0609020204030204" pitchFamily="49" charset="0"/>
                <a:cs typeface="Consolas" panose="020B0609020204030204" pitchFamily="49" charset="0"/>
              </a:rPr>
              <a:t>img.width</a:t>
            </a:r>
            <a:r>
              <a:rPr lang="en-US" sz="1800" dirty="0" smtClean="0">
                <a:latin typeface="Consolas" panose="020B0609020204030204" pitchFamily="49" charset="0"/>
                <a:cs typeface="Consolas" panose="020B0609020204030204" pitchFamily="49" charset="0"/>
              </a:rPr>
              <a:t>(); ++x)</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for (int y = 0; y &lt; </a:t>
            </a:r>
            <a:r>
              <a:rPr lang="en-US" sz="1800" dirty="0" err="1" smtClean="0">
                <a:latin typeface="Consolas" panose="020B0609020204030204" pitchFamily="49" charset="0"/>
                <a:cs typeface="Consolas" panose="020B0609020204030204" pitchFamily="49" charset="0"/>
              </a:rPr>
              <a:t>img.height</a:t>
            </a:r>
            <a:r>
              <a:rPr lang="en-US" sz="1800" dirty="0" smtClean="0">
                <a:latin typeface="Consolas" panose="020B0609020204030204" pitchFamily="49" charset="0"/>
                <a:cs typeface="Consolas" panose="020B0609020204030204" pitchFamily="49" charset="0"/>
              </a:rPr>
              <a:t>(); ++y)</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if (</a:t>
            </a:r>
            <a:r>
              <a:rPr lang="en-US" sz="1800" dirty="0" err="1" smtClean="0">
                <a:latin typeface="Consolas" panose="020B0609020204030204" pitchFamily="49" charset="0"/>
                <a:cs typeface="Consolas" panose="020B0609020204030204" pitchFamily="49" charset="0"/>
              </a:rPr>
              <a:t>is_center_of_star</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img</a:t>
            </a:r>
            <a:r>
              <a:rPr lang="en-US" sz="1800" dirty="0" smtClean="0">
                <a:latin typeface="Consolas" panose="020B0609020204030204" pitchFamily="49" charset="0"/>
                <a:cs typeface="Consolas" panose="020B0609020204030204" pitchFamily="49" charset="0"/>
              </a:rPr>
              <a:t>, x, y))</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++count;</a:t>
            </a:r>
          </a:p>
          <a:p>
            <a:pPr marL="0" indent="0">
              <a:spcBef>
                <a:spcPts val="0"/>
              </a:spcBef>
              <a:buFont typeface="Wingdings 3" charset="2"/>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return count;</a:t>
            </a:r>
          </a:p>
          <a:p>
            <a:pPr marL="0" indent="0">
              <a:spcBef>
                <a:spcPts val="0"/>
              </a:spcBef>
              <a:buFont typeface="Wingdings 3" charset="2"/>
              <a:buNone/>
            </a:pPr>
            <a:r>
              <a:rPr lang="en-US" sz="1800" dirty="0" smtClean="0">
                <a:latin typeface="Consolas" panose="020B0609020204030204" pitchFamily="49" charset="0"/>
                <a:cs typeface="Consolas" panose="020B0609020204030204" pitchFamily="49" charset="0"/>
              </a:rPr>
              <a:t>}</a:t>
            </a:r>
          </a:p>
          <a:p>
            <a:pPr marL="0" indent="0">
              <a:spcBef>
                <a:spcPts val="0"/>
              </a:spcBef>
              <a:buFont typeface="Wingdings 3" charset="2"/>
              <a:buNone/>
            </a:pPr>
            <a:endParaRPr lang="en-US" sz="1800" dirty="0" smtClean="0">
              <a:latin typeface="Times New Roman" panose="02020603050405020304" pitchFamily="18" charset="0"/>
              <a:cs typeface="Times New Roman" panose="02020603050405020304" pitchFamily="18" charset="0"/>
            </a:endParaRPr>
          </a:p>
        </p:txBody>
      </p:sp>
      <p:sp>
        <p:nvSpPr>
          <p:cNvPr id="6" name="TextBox 5"/>
          <p:cNvSpPr txBox="1"/>
          <p:nvPr/>
        </p:nvSpPr>
        <p:spPr>
          <a:xfrm>
            <a:off x="2589212" y="5526178"/>
            <a:ext cx="7902121" cy="646331"/>
          </a:xfrm>
          <a:prstGeom prst="rect">
            <a:avLst/>
          </a:prstGeom>
          <a:noFill/>
        </p:spPr>
        <p:txBody>
          <a:bodyPr wrap="square" rtlCol="0">
            <a:spAutoFit/>
          </a:bodyPr>
          <a:lstStyle/>
          <a:p>
            <a:r>
              <a:rPr lang="en-US" b="1" dirty="0" smtClean="0">
                <a:solidFill>
                  <a:schemeClr val="tx1">
                    <a:lumMod val="50000"/>
                    <a:lumOff val="50000"/>
                  </a:schemeClr>
                </a:solidFill>
              </a:rPr>
              <a:t>Disclaimer</a:t>
            </a:r>
            <a:r>
              <a:rPr lang="en-US" dirty="0" smtClean="0">
                <a:solidFill>
                  <a:schemeClr val="tx1">
                    <a:lumMod val="50000"/>
                    <a:lumOff val="50000"/>
                  </a:schemeClr>
                </a:solidFill>
              </a:rPr>
              <a:t>: This code is hypothetical. None of the variations of </a:t>
            </a:r>
            <a:r>
              <a:rPr lang="en-US" dirty="0" err="1" smtClean="0">
                <a:solidFill>
                  <a:schemeClr val="tx1">
                    <a:lumMod val="50000"/>
                    <a:lumOff val="50000"/>
                  </a:schemeClr>
                </a:solidFill>
                <a:latin typeface="Consolas" panose="020B0609020204030204" pitchFamily="49" charset="0"/>
                <a:cs typeface="Consolas" panose="020B0609020204030204" pitchFamily="49" charset="0"/>
              </a:rPr>
              <a:t>count_stars</a:t>
            </a:r>
            <a:r>
              <a:rPr lang="en-US" dirty="0" smtClean="0">
                <a:solidFill>
                  <a:schemeClr val="tx1">
                    <a:lumMod val="50000"/>
                    <a:lumOff val="50000"/>
                  </a:schemeClr>
                </a:solidFill>
              </a:rPr>
              <a:t> in this presentation have been implemented and tested.</a:t>
            </a:r>
            <a:endParaRPr lang="en-US" dirty="0">
              <a:solidFill>
                <a:schemeClr val="tx1">
                  <a:lumMod val="50000"/>
                  <a:lumOff val="50000"/>
                </a:schemeClr>
              </a:solidFill>
            </a:endParaRPr>
          </a:p>
        </p:txBody>
      </p:sp>
      <p:sp>
        <p:nvSpPr>
          <p:cNvPr id="7" name="TextBox 6"/>
          <p:cNvSpPr txBox="1"/>
          <p:nvPr/>
        </p:nvSpPr>
        <p:spPr>
          <a:xfrm>
            <a:off x="2589212" y="4878064"/>
            <a:ext cx="7513793" cy="400110"/>
          </a:xfrm>
          <a:prstGeom prst="rect">
            <a:avLst/>
          </a:prstGeom>
          <a:noFill/>
        </p:spPr>
        <p:txBody>
          <a:bodyPr wrap="square" rtlCol="0">
            <a:spAutoFit/>
          </a:bodyPr>
          <a:lstStyle/>
          <a:p>
            <a:r>
              <a:rPr lang="en-US" sz="2000" dirty="0" smtClean="0"/>
              <a:t>Parallelization usually starts with a working serial program</a:t>
            </a:r>
            <a:endParaRPr lang="en-US" sz="2000" dirty="0"/>
          </a:p>
        </p:txBody>
      </p:sp>
    </p:spTree>
    <p:extLst>
      <p:ext uri="{BB962C8B-B14F-4D97-AF65-F5344CB8AC3E}">
        <p14:creationId xmlns:p14="http://schemas.microsoft.com/office/powerpoint/2010/main" val="1064454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10334</TotalTime>
  <Words>5791</Words>
  <Application>Microsoft Office PowerPoint</Application>
  <PresentationFormat>Widescreen</PresentationFormat>
  <Paragraphs>835</Paragraphs>
  <Slides>48</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Arial</vt:lpstr>
      <vt:lpstr>Bookman Old Style</vt:lpstr>
      <vt:lpstr>Calibri</vt:lpstr>
      <vt:lpstr>Cambria Math</vt:lpstr>
      <vt:lpstr>Century Gothic</vt:lpstr>
      <vt:lpstr>Consolas</vt:lpstr>
      <vt:lpstr>Times New Roman</vt:lpstr>
      <vt:lpstr>Verdana</vt:lpstr>
      <vt:lpstr>Wingdings</vt:lpstr>
      <vt:lpstr>Wingdings 3</vt:lpstr>
      <vt:lpstr>Wisp</vt:lpstr>
      <vt:lpstr>Decomposing a Problem for Parallel Execution</vt:lpstr>
      <vt:lpstr>Goal</vt:lpstr>
      <vt:lpstr>Summary</vt:lpstr>
      <vt:lpstr>Principles of parallelization</vt:lpstr>
      <vt:lpstr>Parallelism is a graph-theoretical property of an algorithm</vt:lpstr>
      <vt:lpstr>Cilk™ Plus as a teaching Language</vt:lpstr>
      <vt:lpstr>Star-counting problem</vt:lpstr>
      <vt:lpstr>Count the stars in this image</vt:lpstr>
      <vt:lpstr>Serial implementation</vt:lpstr>
      <vt:lpstr>Finding the unexpressed parallelism</vt:lpstr>
      <vt:lpstr>Straight-forward loop parallelism</vt:lpstr>
      <vt:lpstr>One solution: atomic variables</vt:lpstr>
      <vt:lpstr>Cache Ping-Pong on atomic count</vt:lpstr>
      <vt:lpstr>Better solution: reduction</vt:lpstr>
      <vt:lpstr>Reducer operation (conceptual)</vt:lpstr>
      <vt:lpstr>The n-bodies problem</vt:lpstr>
      <vt:lpstr>Gravity and planetary motion</vt:lpstr>
      <vt:lpstr>A sample run of 4000 time steps</vt:lpstr>
      <vt:lpstr>General framework of n-bodies</vt:lpstr>
      <vt:lpstr>Data structure and main loop</vt:lpstr>
      <vt:lpstr>Central computations</vt:lpstr>
      <vt:lpstr>Updating positions in parallel</vt:lpstr>
      <vt:lpstr>Updating positions – serial</vt:lpstr>
      <vt:lpstr>Updating positions – parallel</vt:lpstr>
      <vt:lpstr>Calculating forces in parallel</vt:lpstr>
      <vt:lpstr>Calculating forces – naïve serial</vt:lpstr>
      <vt:lpstr>Calculating forces – half the work</vt:lpstr>
      <vt:lpstr>Graphical representation of iteration space</vt:lpstr>
      <vt:lpstr>Calculating forces – naïve parallel</vt:lpstr>
      <vt:lpstr>A look at the parallel execution</vt:lpstr>
      <vt:lpstr>“Obvious solution”: embed a mutex</vt:lpstr>
      <vt:lpstr>Alternative “solution”: hashed mutexes</vt:lpstr>
      <vt:lpstr>What about atomics?</vt:lpstr>
      <vt:lpstr>Counterintuitive: double the work?</vt:lpstr>
      <vt:lpstr>An elegant, cache-friendly approach</vt:lpstr>
      <vt:lpstr>The problem of poor cache locality</vt:lpstr>
      <vt:lpstr>Cache locality is important for parallelism</vt:lpstr>
      <vt:lpstr>2-D Tiling to improve cache locality A brief reprise of count_stars</vt:lpstr>
      <vt:lpstr>Can we tile the n-bodies problem, and return to the triangular computation?</vt:lpstr>
      <vt:lpstr>Cache-oblivious recursive tiling</vt:lpstr>
      <vt:lpstr>The next level of recursion</vt:lpstr>
      <vt:lpstr>Cache-oblivious n-bodies algorithm</vt:lpstr>
      <vt:lpstr>Cache-oblivious n-bodies algorithm (continued)</vt:lpstr>
      <vt:lpstr>Coarsening to reduce overhead</vt:lpstr>
      <vt:lpstr>Could we do more?</vt:lpstr>
      <vt:lpstr>Summary</vt:lpstr>
      <vt:lpstr>More Information</vt:lpstr>
      <vt:lpstr>Thank You!</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Decomposing a problem for parallel execution</dc:title>
  <dc:creator>Halpern, Pablo G</dc:creator>
  <cp:lastModifiedBy>Halpern, Pablo G</cp:lastModifiedBy>
  <cp:revision>282</cp:revision>
  <dcterms:created xsi:type="dcterms:W3CDTF">2014-09-01T15:26:36Z</dcterms:created>
  <dcterms:modified xsi:type="dcterms:W3CDTF">2014-09-19T18:20:40Z</dcterms:modified>
</cp:coreProperties>
</file>