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4" r:id="rId1"/>
  </p:sldMasterIdLst>
  <p:notesMasterIdLst>
    <p:notesMasterId r:id="rId44"/>
  </p:notesMasterIdLst>
  <p:handoutMasterIdLst>
    <p:handoutMasterId r:id="rId45"/>
  </p:handoutMasterIdLst>
  <p:sldIdLst>
    <p:sldId id="256" r:id="rId2"/>
    <p:sldId id="257" r:id="rId3"/>
    <p:sldId id="303" r:id="rId4"/>
    <p:sldId id="258" r:id="rId5"/>
    <p:sldId id="263" r:id="rId6"/>
    <p:sldId id="260" r:id="rId7"/>
    <p:sldId id="285" r:id="rId8"/>
    <p:sldId id="261" r:id="rId9"/>
    <p:sldId id="304" r:id="rId10"/>
    <p:sldId id="289" r:id="rId11"/>
    <p:sldId id="266" r:id="rId12"/>
    <p:sldId id="305" r:id="rId13"/>
    <p:sldId id="265" r:id="rId14"/>
    <p:sldId id="268" r:id="rId15"/>
    <p:sldId id="306" r:id="rId16"/>
    <p:sldId id="269" r:id="rId17"/>
    <p:sldId id="272" r:id="rId18"/>
    <p:sldId id="273" r:id="rId19"/>
    <p:sldId id="278" r:id="rId20"/>
    <p:sldId id="307" r:id="rId21"/>
    <p:sldId id="280" r:id="rId22"/>
    <p:sldId id="281" r:id="rId23"/>
    <p:sldId id="282" r:id="rId24"/>
    <p:sldId id="283" r:id="rId25"/>
    <p:sldId id="279" r:id="rId26"/>
    <p:sldId id="308" r:id="rId27"/>
    <p:sldId id="291" r:id="rId28"/>
    <p:sldId id="292" r:id="rId29"/>
    <p:sldId id="293" r:id="rId30"/>
    <p:sldId id="294" r:id="rId31"/>
    <p:sldId id="295" r:id="rId32"/>
    <p:sldId id="296" r:id="rId33"/>
    <p:sldId id="297" r:id="rId34"/>
    <p:sldId id="301" r:id="rId35"/>
    <p:sldId id="298" r:id="rId36"/>
    <p:sldId id="302" r:id="rId37"/>
    <p:sldId id="299" r:id="rId38"/>
    <p:sldId id="300" r:id="rId39"/>
    <p:sldId id="274" r:id="rId40"/>
    <p:sldId id="275" r:id="rId41"/>
    <p:sldId id="276" r:id="rId42"/>
    <p:sldId id="27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DB3"/>
    <a:srgbClr val="F5F9FD"/>
    <a:srgbClr val="D8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993" autoAdjust="0"/>
  </p:normalViewPr>
  <p:slideViewPr>
    <p:cSldViewPr>
      <p:cViewPr varScale="1">
        <p:scale>
          <a:sx n="69" d="100"/>
          <a:sy n="69" d="100"/>
        </p:scale>
        <p:origin x="586" y="62"/>
      </p:cViewPr>
      <p:guideLst/>
    </p:cSldViewPr>
  </p:slideViewPr>
  <p:outlineViewPr>
    <p:cViewPr>
      <p:scale>
        <a:sx n="33" d="100"/>
        <a:sy n="33" d="100"/>
      </p:scale>
      <p:origin x="0" y="-1027"/>
    </p:cViewPr>
  </p:outlineViewPr>
  <p:notesTextViewPr>
    <p:cViewPr>
      <p:scale>
        <a:sx n="1" d="1"/>
        <a:sy n="1" d="1"/>
      </p:scale>
      <p:origin x="0" y="0"/>
    </p:cViewPr>
  </p:notesTextViewPr>
  <p:notesViewPr>
    <p:cSldViewPr>
      <p:cViewPr varScale="1">
        <p:scale>
          <a:sx n="70" d="100"/>
          <a:sy n="70" d="100"/>
        </p:scale>
        <p:origin x="2371"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geva\Documents\WORK\FSI\H2H%20results\Copy%20of%20New-H2H%20Results%20%20(3)%20chart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geva\Documents\WORK\FSI\H2H%20results\Copy%20of%20New-H2H%20Results%20%20(3)%20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geva\Documents\WORK\FSI\Copy%20of%20New-H2H%20Results%20%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754351300163447E-2"/>
          <c:y val="6.7824146981627281E-2"/>
          <c:w val="0.63778146152783532"/>
          <c:h val="0.82646653543307091"/>
        </c:manualLayout>
      </c:layout>
      <c:lineChart>
        <c:grouping val="standard"/>
        <c:varyColors val="0"/>
        <c:ser>
          <c:idx val="0"/>
          <c:order val="0"/>
          <c:tx>
            <c:strRef>
              <c:f>'Hardware Configuration'!$B$44</c:f>
              <c:strCache>
                <c:ptCount val="1"/>
                <c:pt idx="0">
                  <c:v>BS DP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Configuration'!$B$45:$B$50</c:f>
              <c:numCache>
                <c:formatCode>General</c:formatCode>
                <c:ptCount val="6"/>
                <c:pt idx="0">
                  <c:v>41.504690431519705</c:v>
                </c:pt>
                <c:pt idx="1">
                  <c:v>52.157043879907626</c:v>
                </c:pt>
                <c:pt idx="2">
                  <c:v>79.179670722977804</c:v>
                </c:pt>
                <c:pt idx="3">
                  <c:v>145.06783536585365</c:v>
                </c:pt>
                <c:pt idx="4">
                  <c:v>198.53513862024499</c:v>
                </c:pt>
                <c:pt idx="5">
                  <c:v>307.77279874213838</c:v>
                </c:pt>
              </c:numCache>
            </c:numRef>
          </c:val>
          <c:smooth val="0"/>
        </c:ser>
        <c:ser>
          <c:idx val="1"/>
          <c:order val="1"/>
          <c:tx>
            <c:strRef>
              <c:f>'Hardware Configuration'!$C$44</c:f>
              <c:strCache>
                <c:ptCount val="1"/>
                <c:pt idx="0">
                  <c:v>BS SP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Configuration'!$C$45:$C$50</c:f>
              <c:numCache>
                <c:formatCode>General</c:formatCode>
                <c:ptCount val="6"/>
                <c:pt idx="0">
                  <c:v>31.451050195799215</c:v>
                </c:pt>
                <c:pt idx="1">
                  <c:v>38.939081812831077</c:v>
                </c:pt>
                <c:pt idx="2">
                  <c:v>63.411882319337337</c:v>
                </c:pt>
                <c:pt idx="3">
                  <c:v>138.98709344346929</c:v>
                </c:pt>
                <c:pt idx="4">
                  <c:v>173.14447860014187</c:v>
                </c:pt>
                <c:pt idx="5">
                  <c:v>217.98905529953916</c:v>
                </c:pt>
              </c:numCache>
            </c:numRef>
          </c:val>
          <c:smooth val="0"/>
        </c:ser>
        <c:ser>
          <c:idx val="2"/>
          <c:order val="2"/>
          <c:tx>
            <c:strRef>
              <c:f>'Hardware Configuration'!$D$44</c:f>
              <c:strCache>
                <c:ptCount val="1"/>
                <c:pt idx="0">
                  <c:v>Binomial DP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Configuration'!$D$45:$D$50</c:f>
              <c:numCache>
                <c:formatCode>General</c:formatCode>
                <c:ptCount val="6"/>
                <c:pt idx="0">
                  <c:v>12.628809766022382</c:v>
                </c:pt>
                <c:pt idx="1">
                  <c:v>14.30456090017206</c:v>
                </c:pt>
                <c:pt idx="2">
                  <c:v>22.910487636356908</c:v>
                </c:pt>
                <c:pt idx="3">
                  <c:v>39.319146498694543</c:v>
                </c:pt>
                <c:pt idx="4">
                  <c:v>57.889948154344196</c:v>
                </c:pt>
                <c:pt idx="5">
                  <c:v>102.09637818096435</c:v>
                </c:pt>
              </c:numCache>
            </c:numRef>
          </c:val>
          <c:smooth val="0"/>
        </c:ser>
        <c:ser>
          <c:idx val="3"/>
          <c:order val="3"/>
          <c:tx>
            <c:strRef>
              <c:f>'Hardware Configuration'!$E$44</c:f>
              <c:strCache>
                <c:ptCount val="1"/>
                <c:pt idx="0">
                  <c:v>Binomial SP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Configuration'!$E$45:$E$50</c:f>
              <c:numCache>
                <c:formatCode>General</c:formatCode>
                <c:ptCount val="6"/>
                <c:pt idx="0">
                  <c:v>30.066675413027458</c:v>
                </c:pt>
                <c:pt idx="1">
                  <c:v>25.476184016310484</c:v>
                </c:pt>
                <c:pt idx="2">
                  <c:v>40.451995344013234</c:v>
                </c:pt>
                <c:pt idx="3">
                  <c:v>62.037135342557647</c:v>
                </c:pt>
                <c:pt idx="4">
                  <c:v>92.39827843600051</c:v>
                </c:pt>
                <c:pt idx="5">
                  <c:v>179.77090953647573</c:v>
                </c:pt>
              </c:numCache>
            </c:numRef>
          </c:val>
          <c:smooth val="0"/>
        </c:ser>
        <c:ser>
          <c:idx val="4"/>
          <c:order val="4"/>
          <c:tx>
            <c:strRef>
              <c:f>'Hardware Configuration'!$F$44</c:f>
              <c:strCache>
                <c:ptCount val="1"/>
                <c:pt idx="0">
                  <c:v>QL-Bonds</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Configuration'!$F$45:$F$50</c:f>
              <c:numCache>
                <c:formatCode>General</c:formatCode>
                <c:ptCount val="6"/>
                <c:pt idx="0">
                  <c:v>7.9774462616451727</c:v>
                </c:pt>
                <c:pt idx="1">
                  <c:v>9.3261368116593619</c:v>
                </c:pt>
                <c:pt idx="2">
                  <c:v>14.578509131690257</c:v>
                </c:pt>
                <c:pt idx="3">
                  <c:v>20.787204575001052</c:v>
                </c:pt>
                <c:pt idx="4">
                  <c:v>26.724527056923662</c:v>
                </c:pt>
                <c:pt idx="5">
                  <c:v>31.836892404359215</c:v>
                </c:pt>
              </c:numCache>
            </c:numRef>
          </c:val>
          <c:smooth val="0"/>
        </c:ser>
        <c:ser>
          <c:idx val="5"/>
          <c:order val="5"/>
          <c:tx>
            <c:strRef>
              <c:f>'Hardware Configuration'!$G$44</c:f>
              <c:strCache>
                <c:ptCount val="1"/>
                <c:pt idx="0">
                  <c:v>LMM</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Configuration'!$G$45:$G$50</c:f>
              <c:numCache>
                <c:formatCode>General</c:formatCode>
                <c:ptCount val="6"/>
                <c:pt idx="0">
                  <c:v>17.57630092434098</c:v>
                </c:pt>
                <c:pt idx="1">
                  <c:v>22.6228233549717</c:v>
                </c:pt>
                <c:pt idx="2">
                  <c:v>31.439843663581726</c:v>
                </c:pt>
                <c:pt idx="3">
                  <c:v>46.861913101261884</c:v>
                </c:pt>
                <c:pt idx="4">
                  <c:v>65.598989260897028</c:v>
                </c:pt>
                <c:pt idx="5">
                  <c:v>94.17781714021271</c:v>
                </c:pt>
              </c:numCache>
            </c:numRef>
          </c:val>
          <c:smooth val="0"/>
        </c:ser>
        <c:ser>
          <c:idx val="6"/>
          <c:order val="6"/>
          <c:tx>
            <c:strRef>
              <c:f>'Hardware Configuration'!$H$44</c:f>
              <c:strCache>
                <c:ptCount val="1"/>
                <c:pt idx="0">
                  <c:v>QL-MC-DP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Configuration'!$H$45:$H$50</c:f>
              <c:numCache>
                <c:formatCode>General</c:formatCode>
                <c:ptCount val="6"/>
                <c:pt idx="0">
                  <c:v>20.22075766025565</c:v>
                </c:pt>
                <c:pt idx="1">
                  <c:v>48.77629077623471</c:v>
                </c:pt>
                <c:pt idx="2">
                  <c:v>76.948293116670555</c:v>
                </c:pt>
                <c:pt idx="3">
                  <c:v>82.601488258682124</c:v>
                </c:pt>
                <c:pt idx="4">
                  <c:v>107.90433148283348</c:v>
                </c:pt>
                <c:pt idx="5">
                  <c:v>150.21646601230486</c:v>
                </c:pt>
              </c:numCache>
            </c:numRef>
          </c:val>
          <c:smooth val="0"/>
        </c:ser>
        <c:ser>
          <c:idx val="7"/>
          <c:order val="7"/>
          <c:tx>
            <c:strRef>
              <c:f>'Hardware Configuration'!$I$44</c:f>
              <c:strCache>
                <c:ptCount val="1"/>
                <c:pt idx="0">
                  <c:v>MC-DP</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Configuration'!$I$45:$I$50</c:f>
              <c:numCache>
                <c:formatCode>General</c:formatCode>
                <c:ptCount val="6"/>
                <c:pt idx="0">
                  <c:v>46.488615206700366</c:v>
                </c:pt>
                <c:pt idx="1">
                  <c:v>33.812550299071518</c:v>
                </c:pt>
                <c:pt idx="2">
                  <c:v>48.655882519223383</c:v>
                </c:pt>
                <c:pt idx="3">
                  <c:v>92.789358160512208</c:v>
                </c:pt>
                <c:pt idx="4">
                  <c:v>117.88380777364456</c:v>
                </c:pt>
                <c:pt idx="5">
                  <c:v>229.22866479800697</c:v>
                </c:pt>
              </c:numCache>
            </c:numRef>
          </c:val>
          <c:smooth val="0"/>
        </c:ser>
        <c:ser>
          <c:idx val="8"/>
          <c:order val="8"/>
          <c:tx>
            <c:strRef>
              <c:f>'Hardware Configuration'!$J$44</c:f>
              <c:strCache>
                <c:ptCount val="1"/>
                <c:pt idx="0">
                  <c:v>MC SP </c:v>
                </c:pt>
              </c:strCache>
            </c:strRef>
          </c:tx>
          <c:marker>
            <c:symbol val="none"/>
          </c:marker>
          <c:cat>
            <c:numRef>
              <c:f>'Hardware Configuration'!$A$45:$A$50</c:f>
              <c:numCache>
                <c:formatCode>General</c:formatCode>
                <c:ptCount val="6"/>
                <c:pt idx="0">
                  <c:v>2007</c:v>
                </c:pt>
                <c:pt idx="1">
                  <c:v>2009</c:v>
                </c:pt>
                <c:pt idx="2">
                  <c:v>2010</c:v>
                </c:pt>
                <c:pt idx="3">
                  <c:v>2012</c:v>
                </c:pt>
                <c:pt idx="4">
                  <c:v>2013</c:v>
                </c:pt>
                <c:pt idx="5">
                  <c:v>2014</c:v>
                </c:pt>
              </c:numCache>
            </c:numRef>
          </c:cat>
          <c:val>
            <c:numRef>
              <c:f>'Hardware Configuration'!$J$45:$J$50</c:f>
              <c:numCache>
                <c:formatCode>General</c:formatCode>
                <c:ptCount val="6"/>
                <c:pt idx="0">
                  <c:v>71.615632293181861</c:v>
                </c:pt>
                <c:pt idx="1">
                  <c:v>54.570713549248332</c:v>
                </c:pt>
                <c:pt idx="2">
                  <c:v>83.530914255252796</c:v>
                </c:pt>
                <c:pt idx="3">
                  <c:v>168.7544413708755</c:v>
                </c:pt>
                <c:pt idx="4">
                  <c:v>216.844279396925</c:v>
                </c:pt>
                <c:pt idx="5">
                  <c:v>377.28369904376245</c:v>
                </c:pt>
              </c:numCache>
            </c:numRef>
          </c:val>
          <c:smooth val="0"/>
        </c:ser>
        <c:dLbls>
          <c:showLegendKey val="0"/>
          <c:showVal val="0"/>
          <c:showCatName val="0"/>
          <c:showSerName val="0"/>
          <c:showPercent val="0"/>
          <c:showBubbleSize val="0"/>
        </c:dLbls>
        <c:smooth val="0"/>
        <c:axId val="377095264"/>
        <c:axId val="377083112"/>
      </c:lineChart>
      <c:catAx>
        <c:axId val="377095264"/>
        <c:scaling>
          <c:orientation val="minMax"/>
        </c:scaling>
        <c:delete val="0"/>
        <c:axPos val="b"/>
        <c:numFmt formatCode="General" sourceLinked="1"/>
        <c:majorTickMark val="out"/>
        <c:minorTickMark val="none"/>
        <c:tickLblPos val="nextTo"/>
        <c:crossAx val="377083112"/>
        <c:crosses val="autoZero"/>
        <c:auto val="1"/>
        <c:lblAlgn val="ctr"/>
        <c:lblOffset val="100"/>
        <c:noMultiLvlLbl val="0"/>
      </c:catAx>
      <c:valAx>
        <c:axId val="377083112"/>
        <c:scaling>
          <c:orientation val="minMax"/>
        </c:scaling>
        <c:delete val="0"/>
        <c:axPos val="l"/>
        <c:majorGridlines/>
        <c:numFmt formatCode="General" sourceLinked="1"/>
        <c:majorTickMark val="out"/>
        <c:minorTickMark val="none"/>
        <c:tickLblPos val="nextTo"/>
        <c:crossAx val="37709526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36526684164474E-2"/>
          <c:y val="8.4202474690663665E-2"/>
          <c:w val="0.87790791776027999"/>
          <c:h val="0.80067866516685415"/>
        </c:manualLayout>
      </c:layout>
      <c:lineChart>
        <c:grouping val="standard"/>
        <c:varyColors val="0"/>
        <c:ser>
          <c:idx val="0"/>
          <c:order val="0"/>
          <c:tx>
            <c:strRef>
              <c:f>'Hardware Configuration'!$B$62</c:f>
              <c:strCache>
                <c:ptCount val="1"/>
                <c:pt idx="0">
                  <c:v>GHz</c:v>
                </c:pt>
              </c:strCache>
            </c:strRef>
          </c:tx>
          <c:marker>
            <c:symbol val="none"/>
          </c:marker>
          <c:cat>
            <c:strRef>
              <c:f>'Hardware Configuration'!$A$63:$A$68</c:f>
              <c:strCache>
                <c:ptCount val="6"/>
                <c:pt idx="0">
                  <c:v>Y2007</c:v>
                </c:pt>
                <c:pt idx="1">
                  <c:v>Y2009</c:v>
                </c:pt>
                <c:pt idx="2">
                  <c:v>Y2010</c:v>
                </c:pt>
                <c:pt idx="3">
                  <c:v>Y2012</c:v>
                </c:pt>
                <c:pt idx="4">
                  <c:v>Y2013</c:v>
                </c:pt>
                <c:pt idx="5">
                  <c:v>Y2014</c:v>
                </c:pt>
              </c:strCache>
            </c:strRef>
          </c:cat>
          <c:val>
            <c:numRef>
              <c:f>'Hardware Configuration'!$B$63:$B$68</c:f>
              <c:numCache>
                <c:formatCode>General</c:formatCode>
                <c:ptCount val="6"/>
                <c:pt idx="0">
                  <c:v>3</c:v>
                </c:pt>
                <c:pt idx="1">
                  <c:v>2.93</c:v>
                </c:pt>
                <c:pt idx="2">
                  <c:v>3.33</c:v>
                </c:pt>
                <c:pt idx="3">
                  <c:v>2.9</c:v>
                </c:pt>
                <c:pt idx="4">
                  <c:v>2.7</c:v>
                </c:pt>
                <c:pt idx="5">
                  <c:v>2.6</c:v>
                </c:pt>
              </c:numCache>
            </c:numRef>
          </c:val>
          <c:smooth val="0"/>
        </c:ser>
        <c:dLbls>
          <c:showLegendKey val="0"/>
          <c:showVal val="0"/>
          <c:showCatName val="0"/>
          <c:showSerName val="0"/>
          <c:showPercent val="0"/>
          <c:showBubbleSize val="0"/>
        </c:dLbls>
        <c:smooth val="0"/>
        <c:axId val="377087032"/>
        <c:axId val="377082720"/>
      </c:lineChart>
      <c:catAx>
        <c:axId val="377087032"/>
        <c:scaling>
          <c:orientation val="minMax"/>
        </c:scaling>
        <c:delete val="0"/>
        <c:axPos val="b"/>
        <c:numFmt formatCode="General" sourceLinked="0"/>
        <c:majorTickMark val="out"/>
        <c:minorTickMark val="none"/>
        <c:tickLblPos val="nextTo"/>
        <c:crossAx val="377082720"/>
        <c:crosses val="autoZero"/>
        <c:auto val="1"/>
        <c:lblAlgn val="ctr"/>
        <c:lblOffset val="100"/>
        <c:noMultiLvlLbl val="0"/>
      </c:catAx>
      <c:valAx>
        <c:axId val="377082720"/>
        <c:scaling>
          <c:orientation val="minMax"/>
        </c:scaling>
        <c:delete val="0"/>
        <c:axPos val="l"/>
        <c:majorGridlines/>
        <c:minorGridlines>
          <c:spPr>
            <a:ln>
              <a:noFill/>
            </a:ln>
          </c:spPr>
        </c:minorGridlines>
        <c:numFmt formatCode="General" sourceLinked="1"/>
        <c:majorTickMark val="out"/>
        <c:minorTickMark val="none"/>
        <c:tickLblPos val="nextTo"/>
        <c:crossAx val="377087032"/>
        <c:crosses val="autoZero"/>
        <c:crossBetween val="between"/>
        <c:minorUnit val="1"/>
      </c:valAx>
    </c:plotArea>
    <c:plotVisOnly val="1"/>
    <c:dispBlanksAs val="gap"/>
    <c:showDLblsOverMax val="0"/>
  </c:chart>
  <c:spPr>
    <a:solidFill>
      <a:schemeClr val="accent6">
        <a:lumMod val="20000"/>
        <a:lumOff val="80000"/>
      </a:schemeClr>
    </a:solidFill>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0">
                <a:latin typeface="+mn-lt"/>
              </a:defRPr>
            </a:pPr>
            <a:r>
              <a:rPr lang="en-US" sz="1200" b="0" dirty="0" smtClean="0">
                <a:latin typeface="+mn-lt"/>
              </a:rPr>
              <a:t>lanes </a:t>
            </a:r>
            <a:r>
              <a:rPr lang="en-US" sz="1200" b="0" dirty="0">
                <a:latin typeface="+mn-lt"/>
              </a:rPr>
              <a:t>in 2S </a:t>
            </a:r>
            <a:r>
              <a:rPr lang="en-US" sz="1200" b="0" dirty="0" smtClean="0">
                <a:latin typeface="+mn-lt"/>
              </a:rPr>
              <a:t>Intel Xeon</a:t>
            </a:r>
            <a:r>
              <a:rPr lang="en-US" sz="1200" b="0" baseline="0" dirty="0" smtClean="0">
                <a:latin typeface="+mn-lt"/>
              </a:rPr>
              <a:t> Processors</a:t>
            </a:r>
            <a:endParaRPr lang="en-US" sz="1200" b="0" dirty="0">
              <a:latin typeface="+mn-lt"/>
            </a:endParaRPr>
          </a:p>
        </c:rich>
      </c:tx>
      <c:layout>
        <c:manualLayout>
          <c:xMode val="edge"/>
          <c:yMode val="edge"/>
          <c:x val="0.19407604804542372"/>
          <c:y val="4.9382716049382713E-2"/>
        </c:manualLayout>
      </c:layout>
      <c:overlay val="0"/>
    </c:title>
    <c:autoTitleDeleted val="0"/>
    <c:plotArea>
      <c:layout/>
      <c:lineChart>
        <c:grouping val="standard"/>
        <c:varyColors val="0"/>
        <c:ser>
          <c:idx val="0"/>
          <c:order val="0"/>
          <c:tx>
            <c:strRef>
              <c:f>'Hardware Configuration'!$J$21</c:f>
              <c:strCache>
                <c:ptCount val="1"/>
                <c:pt idx="0">
                  <c:v>Lanes</c:v>
                </c:pt>
              </c:strCache>
            </c:strRef>
          </c:tx>
          <c:marker>
            <c:symbol val="none"/>
          </c:marker>
          <c:cat>
            <c:strRef>
              <c:f>'Hardware Configuration'!$I$22:$I$27</c:f>
              <c:strCache>
                <c:ptCount val="6"/>
                <c:pt idx="0">
                  <c:v>Y2007</c:v>
                </c:pt>
                <c:pt idx="1">
                  <c:v>Y2009</c:v>
                </c:pt>
                <c:pt idx="2">
                  <c:v>Y2010</c:v>
                </c:pt>
                <c:pt idx="3">
                  <c:v>Y2012</c:v>
                </c:pt>
                <c:pt idx="4">
                  <c:v>Y2013</c:v>
                </c:pt>
                <c:pt idx="5">
                  <c:v>Y2014</c:v>
                </c:pt>
              </c:strCache>
            </c:strRef>
          </c:cat>
          <c:val>
            <c:numRef>
              <c:f>'Hardware Configuration'!$J$22:$J$27</c:f>
              <c:numCache>
                <c:formatCode>General</c:formatCode>
                <c:ptCount val="6"/>
                <c:pt idx="0">
                  <c:v>32</c:v>
                </c:pt>
                <c:pt idx="1">
                  <c:v>32</c:v>
                </c:pt>
                <c:pt idx="2">
                  <c:v>48</c:v>
                </c:pt>
                <c:pt idx="3">
                  <c:v>128</c:v>
                </c:pt>
                <c:pt idx="4">
                  <c:v>192</c:v>
                </c:pt>
                <c:pt idx="5">
                  <c:v>224</c:v>
                </c:pt>
              </c:numCache>
            </c:numRef>
          </c:val>
          <c:smooth val="0"/>
        </c:ser>
        <c:dLbls>
          <c:showLegendKey val="0"/>
          <c:showVal val="0"/>
          <c:showCatName val="0"/>
          <c:showSerName val="0"/>
          <c:showPercent val="0"/>
          <c:showBubbleSize val="0"/>
        </c:dLbls>
        <c:smooth val="0"/>
        <c:axId val="372219080"/>
        <c:axId val="372211240"/>
      </c:lineChart>
      <c:catAx>
        <c:axId val="372219080"/>
        <c:scaling>
          <c:orientation val="minMax"/>
        </c:scaling>
        <c:delete val="0"/>
        <c:axPos val="b"/>
        <c:numFmt formatCode="General" sourceLinked="0"/>
        <c:majorTickMark val="out"/>
        <c:minorTickMark val="none"/>
        <c:tickLblPos val="nextTo"/>
        <c:crossAx val="372211240"/>
        <c:crosses val="autoZero"/>
        <c:auto val="1"/>
        <c:lblAlgn val="ctr"/>
        <c:lblOffset val="100"/>
        <c:noMultiLvlLbl val="0"/>
      </c:catAx>
      <c:valAx>
        <c:axId val="372211240"/>
        <c:scaling>
          <c:orientation val="minMax"/>
        </c:scaling>
        <c:delete val="0"/>
        <c:axPos val="l"/>
        <c:majorGridlines/>
        <c:numFmt formatCode="General" sourceLinked="1"/>
        <c:majorTickMark val="out"/>
        <c:minorTickMark val="none"/>
        <c:tickLblPos val="nextTo"/>
        <c:crossAx val="372219080"/>
        <c:crosses val="autoZero"/>
        <c:crossBetween val="between"/>
      </c:valAx>
      <c:spPr>
        <a:solidFill>
          <a:srgbClr val="FFFFCC"/>
        </a:solidFill>
      </c:spPr>
    </c:plotArea>
    <c:plotVisOnly val="1"/>
    <c:dispBlanksAs val="gap"/>
    <c:showDLblsOverMax val="0"/>
  </c:chart>
  <c:spPr>
    <a:solidFill>
      <a:schemeClr val="accent6">
        <a:lumMod val="20000"/>
        <a:lumOff val="80000"/>
      </a:schemeClr>
    </a:solidFill>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B95276-7227-4279-A505-87E4D398AF63}" type="doc">
      <dgm:prSet loTypeId="urn:microsoft.com/office/officeart/2005/8/layout/hChevron3" loCatId="process" qsTypeId="urn:microsoft.com/office/officeart/2005/8/quickstyle/3d2" qsCatId="3D" csTypeId="urn:microsoft.com/office/officeart/2005/8/colors/colorful2" csCatId="colorful" phldr="1"/>
      <dgm:spPr/>
    </dgm:pt>
    <dgm:pt modelId="{1662BCF4-FA0E-4582-A3A0-D4FAD2CA4A9A}">
      <dgm:prSet phldrT="[Text]"/>
      <dgm:spPr/>
      <dgm:t>
        <a:bodyPr/>
        <a:lstStyle/>
        <a:p>
          <a:r>
            <a:rPr lang="en-US" dirty="0" smtClean="0">
              <a:solidFill>
                <a:schemeClr val="bg1"/>
              </a:solidFill>
            </a:rPr>
            <a:t>A</a:t>
          </a:r>
          <a:endParaRPr lang="en-US" dirty="0">
            <a:solidFill>
              <a:schemeClr val="bg1"/>
            </a:solidFill>
          </a:endParaRPr>
        </a:p>
      </dgm:t>
    </dgm:pt>
    <dgm:pt modelId="{D1C70C16-FC0E-40F4-8701-1F5A342FEE09}" type="parTrans" cxnId="{CD7AB4AD-C8C3-4611-B175-89B635FF05F9}">
      <dgm:prSet/>
      <dgm:spPr/>
      <dgm:t>
        <a:bodyPr/>
        <a:lstStyle/>
        <a:p>
          <a:endParaRPr lang="en-US">
            <a:solidFill>
              <a:schemeClr val="bg1"/>
            </a:solidFill>
          </a:endParaRPr>
        </a:p>
      </dgm:t>
    </dgm:pt>
    <dgm:pt modelId="{979DCB98-E53C-46F5-A770-EA58BB4D0F63}" type="sibTrans" cxnId="{CD7AB4AD-C8C3-4611-B175-89B635FF05F9}">
      <dgm:prSet/>
      <dgm:spPr/>
      <dgm:t>
        <a:bodyPr/>
        <a:lstStyle/>
        <a:p>
          <a:endParaRPr lang="en-US">
            <a:solidFill>
              <a:schemeClr val="bg1"/>
            </a:solidFill>
          </a:endParaRPr>
        </a:p>
      </dgm:t>
    </dgm:pt>
    <dgm:pt modelId="{C770E507-8D37-4E8A-BC81-0A03D10EA0C4}">
      <dgm:prSet phldrT="[Text]"/>
      <dgm:spPr/>
      <dgm:t>
        <a:bodyPr/>
        <a:lstStyle/>
        <a:p>
          <a:r>
            <a:rPr lang="en-US" dirty="0" smtClean="0">
              <a:solidFill>
                <a:schemeClr val="bg1"/>
              </a:solidFill>
            </a:rPr>
            <a:t>B</a:t>
          </a:r>
          <a:endParaRPr lang="en-US" dirty="0">
            <a:solidFill>
              <a:schemeClr val="bg1"/>
            </a:solidFill>
          </a:endParaRPr>
        </a:p>
      </dgm:t>
    </dgm:pt>
    <dgm:pt modelId="{5D14EBC7-0F22-486F-BFAD-A0179D63FE4C}" type="parTrans" cxnId="{350AAAE7-7E45-4CD3-8952-EC85FA01D306}">
      <dgm:prSet/>
      <dgm:spPr/>
      <dgm:t>
        <a:bodyPr/>
        <a:lstStyle/>
        <a:p>
          <a:endParaRPr lang="en-US">
            <a:solidFill>
              <a:schemeClr val="bg1"/>
            </a:solidFill>
          </a:endParaRPr>
        </a:p>
      </dgm:t>
    </dgm:pt>
    <dgm:pt modelId="{A777F0A7-D5E8-4AA4-8412-E3A3314CFBAA}" type="sibTrans" cxnId="{350AAAE7-7E45-4CD3-8952-EC85FA01D306}">
      <dgm:prSet/>
      <dgm:spPr/>
      <dgm:t>
        <a:bodyPr/>
        <a:lstStyle/>
        <a:p>
          <a:endParaRPr lang="en-US">
            <a:solidFill>
              <a:schemeClr val="bg1"/>
            </a:solidFill>
          </a:endParaRPr>
        </a:p>
      </dgm:t>
    </dgm:pt>
    <dgm:pt modelId="{31F87F87-DF5B-4D92-88EE-8BE053893A36}">
      <dgm:prSet phldrT="[Text]"/>
      <dgm:spPr/>
      <dgm:t>
        <a:bodyPr/>
        <a:lstStyle/>
        <a:p>
          <a:r>
            <a:rPr lang="en-US" dirty="0" smtClean="0">
              <a:solidFill>
                <a:schemeClr val="bg1"/>
              </a:solidFill>
            </a:rPr>
            <a:t>C</a:t>
          </a:r>
          <a:endParaRPr lang="en-US" dirty="0">
            <a:solidFill>
              <a:schemeClr val="bg1"/>
            </a:solidFill>
          </a:endParaRPr>
        </a:p>
      </dgm:t>
    </dgm:pt>
    <dgm:pt modelId="{6B58F77E-BD61-4FC6-AEC7-3BD6C18B72B2}" type="parTrans" cxnId="{8E30EE72-3134-4F15-B812-D54396B80ABE}">
      <dgm:prSet/>
      <dgm:spPr/>
      <dgm:t>
        <a:bodyPr/>
        <a:lstStyle/>
        <a:p>
          <a:endParaRPr lang="en-US">
            <a:solidFill>
              <a:schemeClr val="bg1"/>
            </a:solidFill>
          </a:endParaRPr>
        </a:p>
      </dgm:t>
    </dgm:pt>
    <dgm:pt modelId="{47D05D85-8FB9-4BB2-A423-27776C52B073}" type="sibTrans" cxnId="{8E30EE72-3134-4F15-B812-D54396B80ABE}">
      <dgm:prSet/>
      <dgm:spPr/>
      <dgm:t>
        <a:bodyPr/>
        <a:lstStyle/>
        <a:p>
          <a:endParaRPr lang="en-US">
            <a:solidFill>
              <a:schemeClr val="bg1"/>
            </a:solidFill>
          </a:endParaRPr>
        </a:p>
      </dgm:t>
    </dgm:pt>
    <dgm:pt modelId="{75CF2166-01BA-4408-9A9B-BDD8E4B47F1F}" type="pres">
      <dgm:prSet presAssocID="{6AB95276-7227-4279-A505-87E4D398AF63}" presName="Name0" presStyleCnt="0">
        <dgm:presLayoutVars>
          <dgm:dir/>
          <dgm:resizeHandles val="exact"/>
        </dgm:presLayoutVars>
      </dgm:prSet>
      <dgm:spPr/>
    </dgm:pt>
    <dgm:pt modelId="{B1911C41-1C04-4EBB-AF07-F57C8FC37646}" type="pres">
      <dgm:prSet presAssocID="{1662BCF4-FA0E-4582-A3A0-D4FAD2CA4A9A}" presName="parTxOnly" presStyleLbl="node1" presStyleIdx="0" presStyleCnt="3">
        <dgm:presLayoutVars>
          <dgm:bulletEnabled val="1"/>
        </dgm:presLayoutVars>
      </dgm:prSet>
      <dgm:spPr/>
      <dgm:t>
        <a:bodyPr/>
        <a:lstStyle/>
        <a:p>
          <a:endParaRPr lang="en-US"/>
        </a:p>
      </dgm:t>
    </dgm:pt>
    <dgm:pt modelId="{8553B3FD-0164-4F06-8C34-CD59C6AFC63F}" type="pres">
      <dgm:prSet presAssocID="{979DCB98-E53C-46F5-A770-EA58BB4D0F63}" presName="parSpace" presStyleCnt="0"/>
      <dgm:spPr/>
    </dgm:pt>
    <dgm:pt modelId="{D583A481-6830-4362-9D89-52FCA15D60F5}" type="pres">
      <dgm:prSet presAssocID="{C770E507-8D37-4E8A-BC81-0A03D10EA0C4}" presName="parTxOnly" presStyleLbl="node1" presStyleIdx="1" presStyleCnt="3">
        <dgm:presLayoutVars>
          <dgm:bulletEnabled val="1"/>
        </dgm:presLayoutVars>
      </dgm:prSet>
      <dgm:spPr/>
      <dgm:t>
        <a:bodyPr/>
        <a:lstStyle/>
        <a:p>
          <a:endParaRPr lang="en-US"/>
        </a:p>
      </dgm:t>
    </dgm:pt>
    <dgm:pt modelId="{EB5318C1-FF7A-4B48-85E1-2314B1326EB6}" type="pres">
      <dgm:prSet presAssocID="{A777F0A7-D5E8-4AA4-8412-E3A3314CFBAA}" presName="parSpace" presStyleCnt="0"/>
      <dgm:spPr/>
    </dgm:pt>
    <dgm:pt modelId="{C4DC0EFA-3BE1-4C6E-AB55-7694E1F70B38}" type="pres">
      <dgm:prSet presAssocID="{31F87F87-DF5B-4D92-88EE-8BE053893A36}" presName="parTxOnly" presStyleLbl="node1" presStyleIdx="2" presStyleCnt="3">
        <dgm:presLayoutVars>
          <dgm:bulletEnabled val="1"/>
        </dgm:presLayoutVars>
      </dgm:prSet>
      <dgm:spPr/>
      <dgm:t>
        <a:bodyPr/>
        <a:lstStyle/>
        <a:p>
          <a:endParaRPr lang="en-US"/>
        </a:p>
      </dgm:t>
    </dgm:pt>
  </dgm:ptLst>
  <dgm:cxnLst>
    <dgm:cxn modelId="{8E30EE72-3134-4F15-B812-D54396B80ABE}" srcId="{6AB95276-7227-4279-A505-87E4D398AF63}" destId="{31F87F87-DF5B-4D92-88EE-8BE053893A36}" srcOrd="2" destOrd="0" parTransId="{6B58F77E-BD61-4FC6-AEC7-3BD6C18B72B2}" sibTransId="{47D05D85-8FB9-4BB2-A423-27776C52B073}"/>
    <dgm:cxn modelId="{2B09046C-97EF-487E-B7BC-CF9027872117}" type="presOf" srcId="{1662BCF4-FA0E-4582-A3A0-D4FAD2CA4A9A}" destId="{B1911C41-1C04-4EBB-AF07-F57C8FC37646}" srcOrd="0" destOrd="0" presId="urn:microsoft.com/office/officeart/2005/8/layout/hChevron3"/>
    <dgm:cxn modelId="{CD7AB4AD-C8C3-4611-B175-89B635FF05F9}" srcId="{6AB95276-7227-4279-A505-87E4D398AF63}" destId="{1662BCF4-FA0E-4582-A3A0-D4FAD2CA4A9A}" srcOrd="0" destOrd="0" parTransId="{D1C70C16-FC0E-40F4-8701-1F5A342FEE09}" sibTransId="{979DCB98-E53C-46F5-A770-EA58BB4D0F63}"/>
    <dgm:cxn modelId="{9D64C55F-777F-49D4-9C34-99551EB4F284}" type="presOf" srcId="{31F87F87-DF5B-4D92-88EE-8BE053893A36}" destId="{C4DC0EFA-3BE1-4C6E-AB55-7694E1F70B38}" srcOrd="0" destOrd="0" presId="urn:microsoft.com/office/officeart/2005/8/layout/hChevron3"/>
    <dgm:cxn modelId="{FAF250DB-9EE7-449C-AD56-858800C911A4}" type="presOf" srcId="{C770E507-8D37-4E8A-BC81-0A03D10EA0C4}" destId="{D583A481-6830-4362-9D89-52FCA15D60F5}" srcOrd="0" destOrd="0" presId="urn:microsoft.com/office/officeart/2005/8/layout/hChevron3"/>
    <dgm:cxn modelId="{43026E52-1591-4D37-AFBA-ED94F7BF62EA}" type="presOf" srcId="{6AB95276-7227-4279-A505-87E4D398AF63}" destId="{75CF2166-01BA-4408-9A9B-BDD8E4B47F1F}" srcOrd="0" destOrd="0" presId="urn:microsoft.com/office/officeart/2005/8/layout/hChevron3"/>
    <dgm:cxn modelId="{350AAAE7-7E45-4CD3-8952-EC85FA01D306}" srcId="{6AB95276-7227-4279-A505-87E4D398AF63}" destId="{C770E507-8D37-4E8A-BC81-0A03D10EA0C4}" srcOrd="1" destOrd="0" parTransId="{5D14EBC7-0F22-486F-BFAD-A0179D63FE4C}" sibTransId="{A777F0A7-D5E8-4AA4-8412-E3A3314CFBAA}"/>
    <dgm:cxn modelId="{EC2771D0-92D9-4F54-ACCA-19E162C98ED7}" type="presParOf" srcId="{75CF2166-01BA-4408-9A9B-BDD8E4B47F1F}" destId="{B1911C41-1C04-4EBB-AF07-F57C8FC37646}" srcOrd="0" destOrd="0" presId="urn:microsoft.com/office/officeart/2005/8/layout/hChevron3"/>
    <dgm:cxn modelId="{F5102E50-1C7B-47CA-9AC6-B2C5B4E62D5C}" type="presParOf" srcId="{75CF2166-01BA-4408-9A9B-BDD8E4B47F1F}" destId="{8553B3FD-0164-4F06-8C34-CD59C6AFC63F}" srcOrd="1" destOrd="0" presId="urn:microsoft.com/office/officeart/2005/8/layout/hChevron3"/>
    <dgm:cxn modelId="{3F0B5CD9-2427-4367-B12A-ECB8B2828817}" type="presParOf" srcId="{75CF2166-01BA-4408-9A9B-BDD8E4B47F1F}" destId="{D583A481-6830-4362-9D89-52FCA15D60F5}" srcOrd="2" destOrd="0" presId="urn:microsoft.com/office/officeart/2005/8/layout/hChevron3"/>
    <dgm:cxn modelId="{99080429-2C3B-4F5F-A595-6C9D97F23DFB}" type="presParOf" srcId="{75CF2166-01BA-4408-9A9B-BDD8E4B47F1F}" destId="{EB5318C1-FF7A-4B48-85E1-2314B1326EB6}" srcOrd="3" destOrd="0" presId="urn:microsoft.com/office/officeart/2005/8/layout/hChevron3"/>
    <dgm:cxn modelId="{B5F94651-F2E7-4949-A370-BFF4D4030B4C}" type="presParOf" srcId="{75CF2166-01BA-4408-9A9B-BDD8E4B47F1F}" destId="{C4DC0EFA-3BE1-4C6E-AB55-7694E1F70B3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AB95276-7227-4279-A505-87E4D398AF63}" type="doc">
      <dgm:prSet loTypeId="urn:microsoft.com/office/officeart/2005/8/layout/hChevron3" loCatId="process" qsTypeId="urn:microsoft.com/office/officeart/2005/8/quickstyle/3d2" qsCatId="3D" csTypeId="urn:microsoft.com/office/officeart/2005/8/colors/colorful2" csCatId="colorful" phldr="1"/>
      <dgm:spPr/>
    </dgm:pt>
    <dgm:pt modelId="{1662BCF4-FA0E-4582-A3A0-D4FAD2CA4A9A}">
      <dgm:prSet phldrT="[Text]"/>
      <dgm:spPr/>
      <dgm:t>
        <a:bodyPr/>
        <a:lstStyle/>
        <a:p>
          <a:r>
            <a:rPr lang="en-US" dirty="0" smtClean="0">
              <a:solidFill>
                <a:schemeClr val="bg1"/>
              </a:solidFill>
            </a:rPr>
            <a:t>A</a:t>
          </a:r>
          <a:endParaRPr lang="en-US" dirty="0">
            <a:solidFill>
              <a:schemeClr val="bg1"/>
            </a:solidFill>
          </a:endParaRPr>
        </a:p>
      </dgm:t>
    </dgm:pt>
    <dgm:pt modelId="{D1C70C16-FC0E-40F4-8701-1F5A342FEE09}" type="parTrans" cxnId="{CD7AB4AD-C8C3-4611-B175-89B635FF05F9}">
      <dgm:prSet/>
      <dgm:spPr/>
      <dgm:t>
        <a:bodyPr/>
        <a:lstStyle/>
        <a:p>
          <a:endParaRPr lang="en-US">
            <a:solidFill>
              <a:schemeClr val="bg1"/>
            </a:solidFill>
          </a:endParaRPr>
        </a:p>
      </dgm:t>
    </dgm:pt>
    <dgm:pt modelId="{979DCB98-E53C-46F5-A770-EA58BB4D0F63}" type="sibTrans" cxnId="{CD7AB4AD-C8C3-4611-B175-89B635FF05F9}">
      <dgm:prSet/>
      <dgm:spPr/>
      <dgm:t>
        <a:bodyPr/>
        <a:lstStyle/>
        <a:p>
          <a:endParaRPr lang="en-US">
            <a:solidFill>
              <a:schemeClr val="bg1"/>
            </a:solidFill>
          </a:endParaRPr>
        </a:p>
      </dgm:t>
    </dgm:pt>
    <dgm:pt modelId="{C770E507-8D37-4E8A-BC81-0A03D10EA0C4}">
      <dgm:prSet phldrT="[Text]"/>
      <dgm:spPr/>
      <dgm:t>
        <a:bodyPr/>
        <a:lstStyle/>
        <a:p>
          <a:r>
            <a:rPr lang="en-US" dirty="0" smtClean="0">
              <a:solidFill>
                <a:schemeClr val="bg1"/>
              </a:solidFill>
            </a:rPr>
            <a:t>B</a:t>
          </a:r>
          <a:endParaRPr lang="en-US" dirty="0">
            <a:solidFill>
              <a:schemeClr val="bg1"/>
            </a:solidFill>
          </a:endParaRPr>
        </a:p>
      </dgm:t>
    </dgm:pt>
    <dgm:pt modelId="{5D14EBC7-0F22-486F-BFAD-A0179D63FE4C}" type="parTrans" cxnId="{350AAAE7-7E45-4CD3-8952-EC85FA01D306}">
      <dgm:prSet/>
      <dgm:spPr/>
      <dgm:t>
        <a:bodyPr/>
        <a:lstStyle/>
        <a:p>
          <a:endParaRPr lang="en-US">
            <a:solidFill>
              <a:schemeClr val="bg1"/>
            </a:solidFill>
          </a:endParaRPr>
        </a:p>
      </dgm:t>
    </dgm:pt>
    <dgm:pt modelId="{A777F0A7-D5E8-4AA4-8412-E3A3314CFBAA}" type="sibTrans" cxnId="{350AAAE7-7E45-4CD3-8952-EC85FA01D306}">
      <dgm:prSet/>
      <dgm:spPr/>
      <dgm:t>
        <a:bodyPr/>
        <a:lstStyle/>
        <a:p>
          <a:endParaRPr lang="en-US">
            <a:solidFill>
              <a:schemeClr val="bg1"/>
            </a:solidFill>
          </a:endParaRPr>
        </a:p>
      </dgm:t>
    </dgm:pt>
    <dgm:pt modelId="{31F87F87-DF5B-4D92-88EE-8BE053893A36}">
      <dgm:prSet phldrT="[Text]"/>
      <dgm:spPr/>
      <dgm:t>
        <a:bodyPr/>
        <a:lstStyle/>
        <a:p>
          <a:r>
            <a:rPr lang="en-US" dirty="0" smtClean="0">
              <a:solidFill>
                <a:schemeClr val="bg1"/>
              </a:solidFill>
            </a:rPr>
            <a:t>C</a:t>
          </a:r>
          <a:endParaRPr lang="en-US" dirty="0">
            <a:solidFill>
              <a:schemeClr val="bg1"/>
            </a:solidFill>
          </a:endParaRPr>
        </a:p>
      </dgm:t>
    </dgm:pt>
    <dgm:pt modelId="{6B58F77E-BD61-4FC6-AEC7-3BD6C18B72B2}" type="parTrans" cxnId="{8E30EE72-3134-4F15-B812-D54396B80ABE}">
      <dgm:prSet/>
      <dgm:spPr/>
      <dgm:t>
        <a:bodyPr/>
        <a:lstStyle/>
        <a:p>
          <a:endParaRPr lang="en-US">
            <a:solidFill>
              <a:schemeClr val="bg1"/>
            </a:solidFill>
          </a:endParaRPr>
        </a:p>
      </dgm:t>
    </dgm:pt>
    <dgm:pt modelId="{47D05D85-8FB9-4BB2-A423-27776C52B073}" type="sibTrans" cxnId="{8E30EE72-3134-4F15-B812-D54396B80ABE}">
      <dgm:prSet/>
      <dgm:spPr/>
      <dgm:t>
        <a:bodyPr/>
        <a:lstStyle/>
        <a:p>
          <a:endParaRPr lang="en-US">
            <a:solidFill>
              <a:schemeClr val="bg1"/>
            </a:solidFill>
          </a:endParaRPr>
        </a:p>
      </dgm:t>
    </dgm:pt>
    <dgm:pt modelId="{75CF2166-01BA-4408-9A9B-BDD8E4B47F1F}" type="pres">
      <dgm:prSet presAssocID="{6AB95276-7227-4279-A505-87E4D398AF63}" presName="Name0" presStyleCnt="0">
        <dgm:presLayoutVars>
          <dgm:dir/>
          <dgm:resizeHandles val="exact"/>
        </dgm:presLayoutVars>
      </dgm:prSet>
      <dgm:spPr/>
    </dgm:pt>
    <dgm:pt modelId="{B1911C41-1C04-4EBB-AF07-F57C8FC37646}" type="pres">
      <dgm:prSet presAssocID="{1662BCF4-FA0E-4582-A3A0-D4FAD2CA4A9A}" presName="parTxOnly" presStyleLbl="node1" presStyleIdx="0" presStyleCnt="3">
        <dgm:presLayoutVars>
          <dgm:bulletEnabled val="1"/>
        </dgm:presLayoutVars>
      </dgm:prSet>
      <dgm:spPr/>
      <dgm:t>
        <a:bodyPr/>
        <a:lstStyle/>
        <a:p>
          <a:endParaRPr lang="en-US"/>
        </a:p>
      </dgm:t>
    </dgm:pt>
    <dgm:pt modelId="{8553B3FD-0164-4F06-8C34-CD59C6AFC63F}" type="pres">
      <dgm:prSet presAssocID="{979DCB98-E53C-46F5-A770-EA58BB4D0F63}" presName="parSpace" presStyleCnt="0"/>
      <dgm:spPr/>
    </dgm:pt>
    <dgm:pt modelId="{D583A481-6830-4362-9D89-52FCA15D60F5}" type="pres">
      <dgm:prSet presAssocID="{C770E507-8D37-4E8A-BC81-0A03D10EA0C4}" presName="parTxOnly" presStyleLbl="node1" presStyleIdx="1" presStyleCnt="3">
        <dgm:presLayoutVars>
          <dgm:bulletEnabled val="1"/>
        </dgm:presLayoutVars>
      </dgm:prSet>
      <dgm:spPr/>
      <dgm:t>
        <a:bodyPr/>
        <a:lstStyle/>
        <a:p>
          <a:endParaRPr lang="en-US"/>
        </a:p>
      </dgm:t>
    </dgm:pt>
    <dgm:pt modelId="{EB5318C1-FF7A-4B48-85E1-2314B1326EB6}" type="pres">
      <dgm:prSet presAssocID="{A777F0A7-D5E8-4AA4-8412-E3A3314CFBAA}" presName="parSpace" presStyleCnt="0"/>
      <dgm:spPr/>
    </dgm:pt>
    <dgm:pt modelId="{C4DC0EFA-3BE1-4C6E-AB55-7694E1F70B38}" type="pres">
      <dgm:prSet presAssocID="{31F87F87-DF5B-4D92-88EE-8BE053893A36}" presName="parTxOnly" presStyleLbl="node1" presStyleIdx="2" presStyleCnt="3">
        <dgm:presLayoutVars>
          <dgm:bulletEnabled val="1"/>
        </dgm:presLayoutVars>
      </dgm:prSet>
      <dgm:spPr/>
      <dgm:t>
        <a:bodyPr/>
        <a:lstStyle/>
        <a:p>
          <a:endParaRPr lang="en-US"/>
        </a:p>
      </dgm:t>
    </dgm:pt>
  </dgm:ptLst>
  <dgm:cxnLst>
    <dgm:cxn modelId="{22C017E8-0919-469F-BB87-685FFE6305C9}" type="presOf" srcId="{6AB95276-7227-4279-A505-87E4D398AF63}" destId="{75CF2166-01BA-4408-9A9B-BDD8E4B47F1F}" srcOrd="0" destOrd="0" presId="urn:microsoft.com/office/officeart/2005/8/layout/hChevron3"/>
    <dgm:cxn modelId="{8E30EE72-3134-4F15-B812-D54396B80ABE}" srcId="{6AB95276-7227-4279-A505-87E4D398AF63}" destId="{31F87F87-DF5B-4D92-88EE-8BE053893A36}" srcOrd="2" destOrd="0" parTransId="{6B58F77E-BD61-4FC6-AEC7-3BD6C18B72B2}" sibTransId="{47D05D85-8FB9-4BB2-A423-27776C52B073}"/>
    <dgm:cxn modelId="{7F8F9B0C-5872-486E-A528-F51FD2F23B40}" type="presOf" srcId="{1662BCF4-FA0E-4582-A3A0-D4FAD2CA4A9A}" destId="{B1911C41-1C04-4EBB-AF07-F57C8FC37646}" srcOrd="0" destOrd="0" presId="urn:microsoft.com/office/officeart/2005/8/layout/hChevron3"/>
    <dgm:cxn modelId="{350AAAE7-7E45-4CD3-8952-EC85FA01D306}" srcId="{6AB95276-7227-4279-A505-87E4D398AF63}" destId="{C770E507-8D37-4E8A-BC81-0A03D10EA0C4}" srcOrd="1" destOrd="0" parTransId="{5D14EBC7-0F22-486F-BFAD-A0179D63FE4C}" sibTransId="{A777F0A7-D5E8-4AA4-8412-E3A3314CFBAA}"/>
    <dgm:cxn modelId="{CD7AB4AD-C8C3-4611-B175-89B635FF05F9}" srcId="{6AB95276-7227-4279-A505-87E4D398AF63}" destId="{1662BCF4-FA0E-4582-A3A0-D4FAD2CA4A9A}" srcOrd="0" destOrd="0" parTransId="{D1C70C16-FC0E-40F4-8701-1F5A342FEE09}" sibTransId="{979DCB98-E53C-46F5-A770-EA58BB4D0F63}"/>
    <dgm:cxn modelId="{732AB5FB-3F26-4FFF-9D5A-9C9E73F2A1BE}" type="presOf" srcId="{C770E507-8D37-4E8A-BC81-0A03D10EA0C4}" destId="{D583A481-6830-4362-9D89-52FCA15D60F5}" srcOrd="0" destOrd="0" presId="urn:microsoft.com/office/officeart/2005/8/layout/hChevron3"/>
    <dgm:cxn modelId="{F373C409-0D0E-41CA-8B23-C9DFB2D37AF0}" type="presOf" srcId="{31F87F87-DF5B-4D92-88EE-8BE053893A36}" destId="{C4DC0EFA-3BE1-4C6E-AB55-7694E1F70B38}" srcOrd="0" destOrd="0" presId="urn:microsoft.com/office/officeart/2005/8/layout/hChevron3"/>
    <dgm:cxn modelId="{9672B957-F852-4B44-A8FB-D22D7473E33E}" type="presParOf" srcId="{75CF2166-01BA-4408-9A9B-BDD8E4B47F1F}" destId="{B1911C41-1C04-4EBB-AF07-F57C8FC37646}" srcOrd="0" destOrd="0" presId="urn:microsoft.com/office/officeart/2005/8/layout/hChevron3"/>
    <dgm:cxn modelId="{531C9CD1-7BD8-48FA-A172-B3E0F76A995F}" type="presParOf" srcId="{75CF2166-01BA-4408-9A9B-BDD8E4B47F1F}" destId="{8553B3FD-0164-4F06-8C34-CD59C6AFC63F}" srcOrd="1" destOrd="0" presId="urn:microsoft.com/office/officeart/2005/8/layout/hChevron3"/>
    <dgm:cxn modelId="{8F1CA4A6-674E-440C-94F6-0439BAA3CE42}" type="presParOf" srcId="{75CF2166-01BA-4408-9A9B-BDD8E4B47F1F}" destId="{D583A481-6830-4362-9D89-52FCA15D60F5}" srcOrd="2" destOrd="0" presId="urn:microsoft.com/office/officeart/2005/8/layout/hChevron3"/>
    <dgm:cxn modelId="{2D46B3C3-0A39-4CE5-B717-91C3E2A22B2A}" type="presParOf" srcId="{75CF2166-01BA-4408-9A9B-BDD8E4B47F1F}" destId="{EB5318C1-FF7A-4B48-85E1-2314B1326EB6}" srcOrd="3" destOrd="0" presId="urn:microsoft.com/office/officeart/2005/8/layout/hChevron3"/>
    <dgm:cxn modelId="{409315DB-8AEC-4165-927D-7A1C223223AE}" type="presParOf" srcId="{75CF2166-01BA-4408-9A9B-BDD8E4B47F1F}" destId="{C4DC0EFA-3BE1-4C6E-AB55-7694E1F70B38}"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AB95276-7227-4279-A505-87E4D398AF63}" type="doc">
      <dgm:prSet loTypeId="urn:microsoft.com/office/officeart/2005/8/layout/hChevron3" loCatId="process" qsTypeId="urn:microsoft.com/office/officeart/2005/8/quickstyle/3d2" qsCatId="3D" csTypeId="urn:microsoft.com/office/officeart/2005/8/colors/colorful2" csCatId="colorful" phldr="1"/>
      <dgm:spPr/>
    </dgm:pt>
    <dgm:pt modelId="{1662BCF4-FA0E-4582-A3A0-D4FAD2CA4A9A}">
      <dgm:prSet phldrT="[Text]"/>
      <dgm:spPr/>
      <dgm:t>
        <a:bodyPr/>
        <a:lstStyle/>
        <a:p>
          <a:r>
            <a:rPr lang="en-US" dirty="0" smtClean="0">
              <a:solidFill>
                <a:schemeClr val="bg1"/>
              </a:solidFill>
            </a:rPr>
            <a:t>A</a:t>
          </a:r>
          <a:endParaRPr lang="en-US" dirty="0">
            <a:solidFill>
              <a:schemeClr val="bg1"/>
            </a:solidFill>
          </a:endParaRPr>
        </a:p>
      </dgm:t>
    </dgm:pt>
    <dgm:pt modelId="{D1C70C16-FC0E-40F4-8701-1F5A342FEE09}" type="parTrans" cxnId="{CD7AB4AD-C8C3-4611-B175-89B635FF05F9}">
      <dgm:prSet/>
      <dgm:spPr/>
      <dgm:t>
        <a:bodyPr/>
        <a:lstStyle/>
        <a:p>
          <a:endParaRPr lang="en-US">
            <a:solidFill>
              <a:schemeClr val="bg1"/>
            </a:solidFill>
          </a:endParaRPr>
        </a:p>
      </dgm:t>
    </dgm:pt>
    <dgm:pt modelId="{979DCB98-E53C-46F5-A770-EA58BB4D0F63}" type="sibTrans" cxnId="{CD7AB4AD-C8C3-4611-B175-89B635FF05F9}">
      <dgm:prSet/>
      <dgm:spPr/>
      <dgm:t>
        <a:bodyPr/>
        <a:lstStyle/>
        <a:p>
          <a:endParaRPr lang="en-US">
            <a:solidFill>
              <a:schemeClr val="bg1"/>
            </a:solidFill>
          </a:endParaRPr>
        </a:p>
      </dgm:t>
    </dgm:pt>
    <dgm:pt modelId="{C770E507-8D37-4E8A-BC81-0A03D10EA0C4}">
      <dgm:prSet phldrT="[Text]"/>
      <dgm:spPr/>
      <dgm:t>
        <a:bodyPr/>
        <a:lstStyle/>
        <a:p>
          <a:r>
            <a:rPr lang="en-US" dirty="0" smtClean="0">
              <a:solidFill>
                <a:schemeClr val="bg1"/>
              </a:solidFill>
            </a:rPr>
            <a:t>B</a:t>
          </a:r>
          <a:endParaRPr lang="en-US" dirty="0">
            <a:solidFill>
              <a:schemeClr val="bg1"/>
            </a:solidFill>
          </a:endParaRPr>
        </a:p>
      </dgm:t>
    </dgm:pt>
    <dgm:pt modelId="{5D14EBC7-0F22-486F-BFAD-A0179D63FE4C}" type="parTrans" cxnId="{350AAAE7-7E45-4CD3-8952-EC85FA01D306}">
      <dgm:prSet/>
      <dgm:spPr/>
      <dgm:t>
        <a:bodyPr/>
        <a:lstStyle/>
        <a:p>
          <a:endParaRPr lang="en-US">
            <a:solidFill>
              <a:schemeClr val="bg1"/>
            </a:solidFill>
          </a:endParaRPr>
        </a:p>
      </dgm:t>
    </dgm:pt>
    <dgm:pt modelId="{A777F0A7-D5E8-4AA4-8412-E3A3314CFBAA}" type="sibTrans" cxnId="{350AAAE7-7E45-4CD3-8952-EC85FA01D306}">
      <dgm:prSet/>
      <dgm:spPr/>
      <dgm:t>
        <a:bodyPr/>
        <a:lstStyle/>
        <a:p>
          <a:endParaRPr lang="en-US">
            <a:solidFill>
              <a:schemeClr val="bg1"/>
            </a:solidFill>
          </a:endParaRPr>
        </a:p>
      </dgm:t>
    </dgm:pt>
    <dgm:pt modelId="{31F87F87-DF5B-4D92-88EE-8BE053893A36}">
      <dgm:prSet phldrT="[Text]"/>
      <dgm:spPr/>
      <dgm:t>
        <a:bodyPr/>
        <a:lstStyle/>
        <a:p>
          <a:r>
            <a:rPr lang="en-US" dirty="0" smtClean="0">
              <a:solidFill>
                <a:schemeClr val="bg1"/>
              </a:solidFill>
            </a:rPr>
            <a:t>C</a:t>
          </a:r>
          <a:endParaRPr lang="en-US" dirty="0">
            <a:solidFill>
              <a:schemeClr val="bg1"/>
            </a:solidFill>
          </a:endParaRPr>
        </a:p>
      </dgm:t>
    </dgm:pt>
    <dgm:pt modelId="{6B58F77E-BD61-4FC6-AEC7-3BD6C18B72B2}" type="parTrans" cxnId="{8E30EE72-3134-4F15-B812-D54396B80ABE}">
      <dgm:prSet/>
      <dgm:spPr/>
      <dgm:t>
        <a:bodyPr/>
        <a:lstStyle/>
        <a:p>
          <a:endParaRPr lang="en-US">
            <a:solidFill>
              <a:schemeClr val="bg1"/>
            </a:solidFill>
          </a:endParaRPr>
        </a:p>
      </dgm:t>
    </dgm:pt>
    <dgm:pt modelId="{47D05D85-8FB9-4BB2-A423-27776C52B073}" type="sibTrans" cxnId="{8E30EE72-3134-4F15-B812-D54396B80ABE}">
      <dgm:prSet/>
      <dgm:spPr/>
      <dgm:t>
        <a:bodyPr/>
        <a:lstStyle/>
        <a:p>
          <a:endParaRPr lang="en-US">
            <a:solidFill>
              <a:schemeClr val="bg1"/>
            </a:solidFill>
          </a:endParaRPr>
        </a:p>
      </dgm:t>
    </dgm:pt>
    <dgm:pt modelId="{75CF2166-01BA-4408-9A9B-BDD8E4B47F1F}" type="pres">
      <dgm:prSet presAssocID="{6AB95276-7227-4279-A505-87E4D398AF63}" presName="Name0" presStyleCnt="0">
        <dgm:presLayoutVars>
          <dgm:dir/>
          <dgm:resizeHandles val="exact"/>
        </dgm:presLayoutVars>
      </dgm:prSet>
      <dgm:spPr/>
    </dgm:pt>
    <dgm:pt modelId="{B1911C41-1C04-4EBB-AF07-F57C8FC37646}" type="pres">
      <dgm:prSet presAssocID="{1662BCF4-FA0E-4582-A3A0-D4FAD2CA4A9A}" presName="parTxOnly" presStyleLbl="node1" presStyleIdx="0" presStyleCnt="3">
        <dgm:presLayoutVars>
          <dgm:bulletEnabled val="1"/>
        </dgm:presLayoutVars>
      </dgm:prSet>
      <dgm:spPr/>
      <dgm:t>
        <a:bodyPr/>
        <a:lstStyle/>
        <a:p>
          <a:endParaRPr lang="en-US"/>
        </a:p>
      </dgm:t>
    </dgm:pt>
    <dgm:pt modelId="{8553B3FD-0164-4F06-8C34-CD59C6AFC63F}" type="pres">
      <dgm:prSet presAssocID="{979DCB98-E53C-46F5-A770-EA58BB4D0F63}" presName="parSpace" presStyleCnt="0"/>
      <dgm:spPr/>
    </dgm:pt>
    <dgm:pt modelId="{D583A481-6830-4362-9D89-52FCA15D60F5}" type="pres">
      <dgm:prSet presAssocID="{C770E507-8D37-4E8A-BC81-0A03D10EA0C4}" presName="parTxOnly" presStyleLbl="node1" presStyleIdx="1" presStyleCnt="3">
        <dgm:presLayoutVars>
          <dgm:bulletEnabled val="1"/>
        </dgm:presLayoutVars>
      </dgm:prSet>
      <dgm:spPr/>
      <dgm:t>
        <a:bodyPr/>
        <a:lstStyle/>
        <a:p>
          <a:endParaRPr lang="en-US"/>
        </a:p>
      </dgm:t>
    </dgm:pt>
    <dgm:pt modelId="{EB5318C1-FF7A-4B48-85E1-2314B1326EB6}" type="pres">
      <dgm:prSet presAssocID="{A777F0A7-D5E8-4AA4-8412-E3A3314CFBAA}" presName="parSpace" presStyleCnt="0"/>
      <dgm:spPr/>
    </dgm:pt>
    <dgm:pt modelId="{C4DC0EFA-3BE1-4C6E-AB55-7694E1F70B38}" type="pres">
      <dgm:prSet presAssocID="{31F87F87-DF5B-4D92-88EE-8BE053893A36}" presName="parTxOnly" presStyleLbl="node1" presStyleIdx="2" presStyleCnt="3">
        <dgm:presLayoutVars>
          <dgm:bulletEnabled val="1"/>
        </dgm:presLayoutVars>
      </dgm:prSet>
      <dgm:spPr/>
      <dgm:t>
        <a:bodyPr/>
        <a:lstStyle/>
        <a:p>
          <a:endParaRPr lang="en-US"/>
        </a:p>
      </dgm:t>
    </dgm:pt>
  </dgm:ptLst>
  <dgm:cxnLst>
    <dgm:cxn modelId="{95B6B8CE-1568-420D-B29D-2362F9596537}" type="presOf" srcId="{C770E507-8D37-4E8A-BC81-0A03D10EA0C4}" destId="{D583A481-6830-4362-9D89-52FCA15D60F5}" srcOrd="0" destOrd="0" presId="urn:microsoft.com/office/officeart/2005/8/layout/hChevron3"/>
    <dgm:cxn modelId="{8E30EE72-3134-4F15-B812-D54396B80ABE}" srcId="{6AB95276-7227-4279-A505-87E4D398AF63}" destId="{31F87F87-DF5B-4D92-88EE-8BE053893A36}" srcOrd="2" destOrd="0" parTransId="{6B58F77E-BD61-4FC6-AEC7-3BD6C18B72B2}" sibTransId="{47D05D85-8FB9-4BB2-A423-27776C52B073}"/>
    <dgm:cxn modelId="{CD7AB4AD-C8C3-4611-B175-89B635FF05F9}" srcId="{6AB95276-7227-4279-A505-87E4D398AF63}" destId="{1662BCF4-FA0E-4582-A3A0-D4FAD2CA4A9A}" srcOrd="0" destOrd="0" parTransId="{D1C70C16-FC0E-40F4-8701-1F5A342FEE09}" sibTransId="{979DCB98-E53C-46F5-A770-EA58BB4D0F63}"/>
    <dgm:cxn modelId="{B0BF926B-45A9-4FF2-AB28-07AC18A33899}" type="presOf" srcId="{31F87F87-DF5B-4D92-88EE-8BE053893A36}" destId="{C4DC0EFA-3BE1-4C6E-AB55-7694E1F70B38}" srcOrd="0" destOrd="0" presId="urn:microsoft.com/office/officeart/2005/8/layout/hChevron3"/>
    <dgm:cxn modelId="{D0EED534-AC42-42F3-92A1-C2F79BBA177F}" type="presOf" srcId="{1662BCF4-FA0E-4582-A3A0-D4FAD2CA4A9A}" destId="{B1911C41-1C04-4EBB-AF07-F57C8FC37646}" srcOrd="0" destOrd="0" presId="urn:microsoft.com/office/officeart/2005/8/layout/hChevron3"/>
    <dgm:cxn modelId="{350AAAE7-7E45-4CD3-8952-EC85FA01D306}" srcId="{6AB95276-7227-4279-A505-87E4D398AF63}" destId="{C770E507-8D37-4E8A-BC81-0A03D10EA0C4}" srcOrd="1" destOrd="0" parTransId="{5D14EBC7-0F22-486F-BFAD-A0179D63FE4C}" sibTransId="{A777F0A7-D5E8-4AA4-8412-E3A3314CFBAA}"/>
    <dgm:cxn modelId="{3D9FFDD8-7207-4E12-AD17-2CF47C7FE24E}" type="presOf" srcId="{6AB95276-7227-4279-A505-87E4D398AF63}" destId="{75CF2166-01BA-4408-9A9B-BDD8E4B47F1F}" srcOrd="0" destOrd="0" presId="urn:microsoft.com/office/officeart/2005/8/layout/hChevron3"/>
    <dgm:cxn modelId="{BD96AA90-A77B-453E-BE1A-D510E4816357}" type="presParOf" srcId="{75CF2166-01BA-4408-9A9B-BDD8E4B47F1F}" destId="{B1911C41-1C04-4EBB-AF07-F57C8FC37646}" srcOrd="0" destOrd="0" presId="urn:microsoft.com/office/officeart/2005/8/layout/hChevron3"/>
    <dgm:cxn modelId="{A470E506-0A7C-437A-B0D2-DF55C0E07872}" type="presParOf" srcId="{75CF2166-01BA-4408-9A9B-BDD8E4B47F1F}" destId="{8553B3FD-0164-4F06-8C34-CD59C6AFC63F}" srcOrd="1" destOrd="0" presId="urn:microsoft.com/office/officeart/2005/8/layout/hChevron3"/>
    <dgm:cxn modelId="{81F447D8-3AF1-4337-A118-E9CE88591697}" type="presParOf" srcId="{75CF2166-01BA-4408-9A9B-BDD8E4B47F1F}" destId="{D583A481-6830-4362-9D89-52FCA15D60F5}" srcOrd="2" destOrd="0" presId="urn:microsoft.com/office/officeart/2005/8/layout/hChevron3"/>
    <dgm:cxn modelId="{6CC18A9B-650E-4002-A9E0-307578BC77B7}" type="presParOf" srcId="{75CF2166-01BA-4408-9A9B-BDD8E4B47F1F}" destId="{EB5318C1-FF7A-4B48-85E1-2314B1326EB6}" srcOrd="3" destOrd="0" presId="urn:microsoft.com/office/officeart/2005/8/layout/hChevron3"/>
    <dgm:cxn modelId="{EA665D5A-CC40-4E41-AA6E-A0C0B53B235B}" type="presParOf" srcId="{75CF2166-01BA-4408-9A9B-BDD8E4B47F1F}" destId="{C4DC0EFA-3BE1-4C6E-AB55-7694E1F70B38}" srcOrd="4"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11C41-1C04-4EBB-AF07-F57C8FC37646}">
      <dsp:nvSpPr>
        <dsp:cNvPr id="0" name=""/>
        <dsp:cNvSpPr/>
      </dsp:nvSpPr>
      <dsp:spPr>
        <a:xfrm>
          <a:off x="1408" y="592262"/>
          <a:ext cx="1231823" cy="492729"/>
        </a:xfrm>
        <a:prstGeom prst="homePlat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A</a:t>
          </a:r>
          <a:endParaRPr lang="en-US" sz="2100" kern="1200" dirty="0">
            <a:solidFill>
              <a:schemeClr val="bg1"/>
            </a:solidFill>
          </a:endParaRPr>
        </a:p>
      </dsp:txBody>
      <dsp:txXfrm>
        <a:off x="1408" y="592262"/>
        <a:ext cx="1108641" cy="492729"/>
      </dsp:txXfrm>
    </dsp:sp>
    <dsp:sp modelId="{D583A481-6830-4362-9D89-52FCA15D60F5}">
      <dsp:nvSpPr>
        <dsp:cNvPr id="0" name=""/>
        <dsp:cNvSpPr/>
      </dsp:nvSpPr>
      <dsp:spPr>
        <a:xfrm>
          <a:off x="986867" y="592262"/>
          <a:ext cx="1231823" cy="492729"/>
        </a:xfrm>
        <a:prstGeom prst="chevron">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B</a:t>
          </a:r>
          <a:endParaRPr lang="en-US" sz="2100" kern="1200" dirty="0">
            <a:solidFill>
              <a:schemeClr val="bg1"/>
            </a:solidFill>
          </a:endParaRPr>
        </a:p>
      </dsp:txBody>
      <dsp:txXfrm>
        <a:off x="1233232" y="592262"/>
        <a:ext cx="739094" cy="492729"/>
      </dsp:txXfrm>
    </dsp:sp>
    <dsp:sp modelId="{C4DC0EFA-3BE1-4C6E-AB55-7694E1F70B38}">
      <dsp:nvSpPr>
        <dsp:cNvPr id="0" name=""/>
        <dsp:cNvSpPr/>
      </dsp:nvSpPr>
      <dsp:spPr>
        <a:xfrm>
          <a:off x="1972325" y="592262"/>
          <a:ext cx="1231823" cy="492729"/>
        </a:xfrm>
        <a:prstGeom prst="chevron">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C</a:t>
          </a:r>
          <a:endParaRPr lang="en-US" sz="2100" kern="1200" dirty="0">
            <a:solidFill>
              <a:schemeClr val="bg1"/>
            </a:solidFill>
          </a:endParaRPr>
        </a:p>
      </dsp:txBody>
      <dsp:txXfrm>
        <a:off x="2218690" y="592262"/>
        <a:ext cx="739094" cy="492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11C41-1C04-4EBB-AF07-F57C8FC37646}">
      <dsp:nvSpPr>
        <dsp:cNvPr id="0" name=""/>
        <dsp:cNvSpPr/>
      </dsp:nvSpPr>
      <dsp:spPr>
        <a:xfrm>
          <a:off x="1408" y="592262"/>
          <a:ext cx="1231823" cy="492729"/>
        </a:xfrm>
        <a:prstGeom prst="homePlat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A</a:t>
          </a:r>
          <a:endParaRPr lang="en-US" sz="2100" kern="1200" dirty="0">
            <a:solidFill>
              <a:schemeClr val="bg1"/>
            </a:solidFill>
          </a:endParaRPr>
        </a:p>
      </dsp:txBody>
      <dsp:txXfrm>
        <a:off x="1408" y="592262"/>
        <a:ext cx="1108641" cy="492729"/>
      </dsp:txXfrm>
    </dsp:sp>
    <dsp:sp modelId="{D583A481-6830-4362-9D89-52FCA15D60F5}">
      <dsp:nvSpPr>
        <dsp:cNvPr id="0" name=""/>
        <dsp:cNvSpPr/>
      </dsp:nvSpPr>
      <dsp:spPr>
        <a:xfrm>
          <a:off x="986867" y="592262"/>
          <a:ext cx="1231823" cy="492729"/>
        </a:xfrm>
        <a:prstGeom prst="chevron">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B</a:t>
          </a:r>
          <a:endParaRPr lang="en-US" sz="2100" kern="1200" dirty="0">
            <a:solidFill>
              <a:schemeClr val="bg1"/>
            </a:solidFill>
          </a:endParaRPr>
        </a:p>
      </dsp:txBody>
      <dsp:txXfrm>
        <a:off x="1233232" y="592262"/>
        <a:ext cx="739094" cy="492729"/>
      </dsp:txXfrm>
    </dsp:sp>
    <dsp:sp modelId="{C4DC0EFA-3BE1-4C6E-AB55-7694E1F70B38}">
      <dsp:nvSpPr>
        <dsp:cNvPr id="0" name=""/>
        <dsp:cNvSpPr/>
      </dsp:nvSpPr>
      <dsp:spPr>
        <a:xfrm>
          <a:off x="1972325" y="592262"/>
          <a:ext cx="1231823" cy="492729"/>
        </a:xfrm>
        <a:prstGeom prst="chevron">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C</a:t>
          </a:r>
          <a:endParaRPr lang="en-US" sz="2100" kern="1200" dirty="0">
            <a:solidFill>
              <a:schemeClr val="bg1"/>
            </a:solidFill>
          </a:endParaRPr>
        </a:p>
      </dsp:txBody>
      <dsp:txXfrm>
        <a:off x="2218690" y="592262"/>
        <a:ext cx="739094" cy="492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11C41-1C04-4EBB-AF07-F57C8FC37646}">
      <dsp:nvSpPr>
        <dsp:cNvPr id="0" name=""/>
        <dsp:cNvSpPr/>
      </dsp:nvSpPr>
      <dsp:spPr>
        <a:xfrm>
          <a:off x="1408" y="592262"/>
          <a:ext cx="1231823" cy="492729"/>
        </a:xfrm>
        <a:prstGeom prst="homePlat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A</a:t>
          </a:r>
          <a:endParaRPr lang="en-US" sz="2100" kern="1200" dirty="0">
            <a:solidFill>
              <a:schemeClr val="bg1"/>
            </a:solidFill>
          </a:endParaRPr>
        </a:p>
      </dsp:txBody>
      <dsp:txXfrm>
        <a:off x="1408" y="592262"/>
        <a:ext cx="1108641" cy="492729"/>
      </dsp:txXfrm>
    </dsp:sp>
    <dsp:sp modelId="{D583A481-6830-4362-9D89-52FCA15D60F5}">
      <dsp:nvSpPr>
        <dsp:cNvPr id="0" name=""/>
        <dsp:cNvSpPr/>
      </dsp:nvSpPr>
      <dsp:spPr>
        <a:xfrm>
          <a:off x="986867" y="592262"/>
          <a:ext cx="1231823" cy="492729"/>
        </a:xfrm>
        <a:prstGeom prst="chevron">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B</a:t>
          </a:r>
          <a:endParaRPr lang="en-US" sz="2100" kern="1200" dirty="0">
            <a:solidFill>
              <a:schemeClr val="bg1"/>
            </a:solidFill>
          </a:endParaRPr>
        </a:p>
      </dsp:txBody>
      <dsp:txXfrm>
        <a:off x="1233232" y="592262"/>
        <a:ext cx="739094" cy="492729"/>
      </dsp:txXfrm>
    </dsp:sp>
    <dsp:sp modelId="{C4DC0EFA-3BE1-4C6E-AB55-7694E1F70B38}">
      <dsp:nvSpPr>
        <dsp:cNvPr id="0" name=""/>
        <dsp:cNvSpPr/>
      </dsp:nvSpPr>
      <dsp:spPr>
        <a:xfrm>
          <a:off x="1972325" y="592262"/>
          <a:ext cx="1231823" cy="492729"/>
        </a:xfrm>
        <a:prstGeom prst="chevron">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4011" tIns="56007" rIns="28004" bIns="56007"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C</a:t>
          </a:r>
          <a:endParaRPr lang="en-US" sz="2100" kern="1200" dirty="0">
            <a:solidFill>
              <a:schemeClr val="bg1"/>
            </a:solidFill>
          </a:endParaRPr>
        </a:p>
      </dsp:txBody>
      <dsp:txXfrm>
        <a:off x="2218690" y="592262"/>
        <a:ext cx="739094" cy="49272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0.125</cdr:x>
      <cdr:y>0.50833</cdr:y>
    </cdr:from>
    <cdr:to>
      <cdr:x>0.8935</cdr:x>
      <cdr:y>0.63528</cdr:y>
    </cdr:to>
    <cdr:sp macro="" textlink="">
      <cdr:nvSpPr>
        <cdr:cNvPr id="2" name="TextBox 10"/>
        <cdr:cNvSpPr txBox="1"/>
      </cdr:nvSpPr>
      <cdr:spPr>
        <a:xfrm xmlns:a="http://schemas.openxmlformats.org/drawingml/2006/main">
          <a:off x="457200" y="1355727"/>
          <a:ext cx="2810865" cy="338554"/>
        </a:xfrm>
        <a:prstGeom xmlns:a="http://schemas.openxmlformats.org/drawingml/2006/main" prst="rect">
          <a:avLst/>
        </a:prstGeom>
        <a:solidFill xmlns:a="http://schemas.openxmlformats.org/drawingml/2006/main">
          <a:srgbClr val="FFFF00"/>
        </a:solidFill>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600" b="1" dirty="0" smtClean="0">
              <a:solidFill>
                <a:srgbClr val="002060"/>
              </a:solidFill>
              <a:cs typeface="Neo Sans Intel"/>
            </a:rPr>
            <a:t>Frequency is Flat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443EED22-6DD1-4BDE-BF12-CC47A6382D4C}" type="datetimeFigureOut">
              <a:rPr lang="en-US" smtClean="0"/>
              <a:t>9/19/2014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38A27-6098-41F3-8FD1-185E19461C33}" type="slidenum">
              <a:rPr lang="en-US" smtClean="0"/>
              <a:t>‹#›</a:t>
            </a:fld>
            <a:endParaRPr lang="en-US"/>
          </a:p>
        </p:txBody>
      </p:sp>
    </p:spTree>
    <p:extLst>
      <p:ext uri="{BB962C8B-B14F-4D97-AF65-F5344CB8AC3E}">
        <p14:creationId xmlns:p14="http://schemas.microsoft.com/office/powerpoint/2010/main" val="286147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DD562424-8EB7-4EBA-B551-E585A0AECEF3}" type="datetimeFigureOut">
              <a:rPr lang="en-US" smtClean="0"/>
              <a:t>9/19/2014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69E41-C3E2-4963-AA8D-8D3F0CBF30ED}" type="slidenum">
              <a:rPr lang="en-US" smtClean="0"/>
              <a:t>‹#›</a:t>
            </a:fld>
            <a:endParaRPr lang="en-US"/>
          </a:p>
        </p:txBody>
      </p:sp>
    </p:spTree>
    <p:extLst>
      <p:ext uri="{BB962C8B-B14F-4D97-AF65-F5344CB8AC3E}">
        <p14:creationId xmlns:p14="http://schemas.microsoft.com/office/powerpoint/2010/main" val="259696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1</a:t>
            </a:fld>
            <a:endParaRPr lang="en-US"/>
          </a:p>
        </p:txBody>
      </p:sp>
    </p:spTree>
    <p:extLst>
      <p:ext uri="{BB962C8B-B14F-4D97-AF65-F5344CB8AC3E}">
        <p14:creationId xmlns:p14="http://schemas.microsoft.com/office/powerpoint/2010/main" val="40234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Concurrency and parallelism have different goals.</a:t>
            </a:r>
          </a:p>
          <a:p>
            <a:r>
              <a:rPr lang="en-US" dirty="0" smtClean="0"/>
              <a:t>Concurrent</a:t>
            </a:r>
            <a:r>
              <a:rPr lang="en-US" baseline="0" dirty="0" smtClean="0"/>
              <a:t> programming existed before multicore was common (for example, UI threads).</a:t>
            </a:r>
          </a:p>
          <a:p>
            <a:r>
              <a:rPr lang="en-US" baseline="0" dirty="0" smtClean="0"/>
              <a:t>In the absence of concurrency, some programming problems require messy polling and dispatch.</a:t>
            </a:r>
          </a:p>
          <a:p>
            <a:r>
              <a:rPr lang="en-US" baseline="0" dirty="0" smtClean="0"/>
              <a:t>Classic concurrent problems: producer/consumer, separate threads for UI, computation, and I/O.</a:t>
            </a:r>
          </a:p>
          <a:p>
            <a:r>
              <a:rPr lang="en-US" baseline="0" dirty="0" smtClean="0"/>
              <a:t>Classic parallel problems: graphics (pixel processing), array processing.</a:t>
            </a:r>
          </a:p>
          <a:p>
            <a:r>
              <a:rPr lang="en-US" sz="1200" kern="1200" dirty="0" smtClean="0">
                <a:solidFill>
                  <a:schemeClr val="tx1"/>
                </a:solidFill>
                <a:effectLst/>
                <a:latin typeface="+mn-lt"/>
                <a:ea typeface="+mn-ea"/>
                <a:cs typeface="+mn-cs"/>
              </a:rPr>
              <a:t>Concurrency and parallelism can coexist: concurrent threads can employ parallelism.  The reverse is not recommended.</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10</a:t>
            </a:fld>
            <a:endParaRPr lang="en-US"/>
          </a:p>
        </p:txBody>
      </p:sp>
    </p:spTree>
    <p:extLst>
      <p:ext uri="{BB962C8B-B14F-4D97-AF65-F5344CB8AC3E}">
        <p14:creationId xmlns:p14="http://schemas.microsoft.com/office/powerpoint/2010/main" val="429442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Basketball,</a:t>
            </a:r>
            <a:r>
              <a:rPr lang="en-US" baseline="0" dirty="0" smtClean="0"/>
              <a:t> y</a:t>
            </a:r>
            <a:r>
              <a:rPr lang="en-US" dirty="0" smtClean="0"/>
              <a:t>ou need a minimum of two players (opponents)</a:t>
            </a:r>
            <a:r>
              <a:rPr lang="en-US" baseline="0" dirty="0" smtClean="0"/>
              <a:t> on court at the same time, interacting.</a:t>
            </a:r>
          </a:p>
          <a:p>
            <a:r>
              <a:rPr lang="en-US" baseline="0" dirty="0" smtClean="0"/>
              <a:t>Playing with fewer than five players on a side produces different results.</a:t>
            </a:r>
          </a:p>
          <a:p>
            <a:r>
              <a:rPr lang="en-US" baseline="0" dirty="0" smtClean="0"/>
              <a:t>Interaction amongst the players is KEY.</a:t>
            </a:r>
          </a:p>
          <a:p>
            <a:r>
              <a:rPr lang="en-US" baseline="0" dirty="0" smtClean="0"/>
              <a:t>Each separate agent (thread) must make forward progress.</a:t>
            </a:r>
          </a:p>
          <a:p>
            <a:r>
              <a:rPr lang="en-US" dirty="0" smtClean="0"/>
              <a:t>Other examples: Soccer,</a:t>
            </a:r>
            <a:r>
              <a:rPr lang="en-US" baseline="0" dirty="0" smtClean="0"/>
              <a:t> Football, Baseball</a:t>
            </a:r>
          </a:p>
          <a:p>
            <a:r>
              <a:rPr lang="en-US" baseline="0" dirty="0" smtClean="0"/>
              <a:t>Work analogy: TV &amp; Movie production, construction work (which also contains parallelism)</a:t>
            </a:r>
          </a:p>
          <a:p>
            <a:endParaRPr lang="en-US" baseline="0" dirty="0" smtClean="0"/>
          </a:p>
          <a:p>
            <a:r>
              <a:rPr lang="en-US" dirty="0" smtClean="0"/>
              <a:t>In track, opponents</a:t>
            </a:r>
            <a:r>
              <a:rPr lang="en-US" baseline="0" dirty="0" smtClean="0"/>
              <a:t> do not need to be running at the same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Runners can theoretically run one-at-a-time, and their times compared – they do not need to make simultaneous forward progress.</a:t>
            </a:r>
            <a:endParaRPr lang="en-US" dirty="0" smtClean="0"/>
          </a:p>
          <a:p>
            <a:r>
              <a:rPr lang="en-US" baseline="0" dirty="0" smtClean="0"/>
              <a:t>The number of simultaneous runners is determined by resources (number of lanes on the track)</a:t>
            </a:r>
          </a:p>
          <a:p>
            <a:r>
              <a:rPr lang="en-US" baseline="0" dirty="0" smtClean="0"/>
              <a:t>Interactions between runners are minimal.</a:t>
            </a:r>
          </a:p>
          <a:p>
            <a:r>
              <a:rPr lang="en-US" baseline="0" dirty="0" smtClean="0"/>
              <a:t>Other examples: Golf, Crew, swimming</a:t>
            </a:r>
          </a:p>
          <a:p>
            <a:r>
              <a:rPr lang="en-US" baseline="0" dirty="0" smtClean="0"/>
              <a:t>Work analogies: Sorting mail, sewing clothes</a:t>
            </a:r>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11</a:t>
            </a:fld>
            <a:endParaRPr lang="en-US"/>
          </a:p>
        </p:txBody>
      </p:sp>
    </p:spTree>
    <p:extLst>
      <p:ext uri="{BB962C8B-B14F-4D97-AF65-F5344CB8AC3E}">
        <p14:creationId xmlns:p14="http://schemas.microsoft.com/office/powerpoint/2010/main" val="310675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12</a:t>
            </a:fld>
            <a:endParaRPr lang="en-US"/>
          </a:p>
        </p:txBody>
      </p:sp>
    </p:spTree>
    <p:extLst>
      <p:ext uri="{BB962C8B-B14F-4D97-AF65-F5344CB8AC3E}">
        <p14:creationId xmlns:p14="http://schemas.microsoft.com/office/powerpoint/2010/main" val="3702444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these relationships say nothing about simultaneous processing – computation could be performed by a single thread or by up to three threads, so long as the precedes and succeeds relationships are obeyed. </a:t>
            </a:r>
          </a:p>
          <a:p>
            <a:r>
              <a:rPr lang="en-US" dirty="0" smtClean="0"/>
              <a:t>Concurrency is hard – coordination, avoidance</a:t>
            </a:r>
            <a:r>
              <a:rPr lang="en-US" baseline="0" dirty="0" smtClean="0"/>
              <a:t> of deadlock, etc.</a:t>
            </a:r>
            <a:endParaRPr lang="en-US" dirty="0" smtClean="0"/>
          </a:p>
          <a:p>
            <a:r>
              <a:rPr lang="en-US" dirty="0" smtClean="0"/>
              <a:t>Parallelism absent concurrency is conceptually easy --</a:t>
            </a:r>
          </a:p>
          <a:p>
            <a:r>
              <a:rPr lang="en-US" dirty="0" smtClean="0"/>
              <a:t>The trick is to avoid concurrency in parallel code</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13</a:t>
            </a:fld>
            <a:endParaRPr lang="en-US"/>
          </a:p>
        </p:txBody>
      </p:sp>
    </p:spTree>
    <p:extLst>
      <p:ext uri="{BB962C8B-B14F-4D97-AF65-F5344CB8AC3E}">
        <p14:creationId xmlns:p14="http://schemas.microsoft.com/office/powerpoint/2010/main" val="1801709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Fork-Join</a:t>
            </a:r>
            <a:r>
              <a:rPr lang="en-US" baseline="0" dirty="0" smtClean="0"/>
              <a:t> parallelism is probably the most intuitively form.  Control forks into two or more independent tasks, then joins again.</a:t>
            </a:r>
          </a:p>
          <a:p>
            <a:r>
              <a:rPr lang="en-US" baseline="0" dirty="0" smtClean="0"/>
              <a:t>Vector parallelism performs similar operations on different data items at one time.  SIMD hardware does this in lock-step using less silicon (and less power) than if each lane were a separate CPU.</a:t>
            </a:r>
          </a:p>
          <a:p>
            <a:r>
              <a:rPr lang="en-US" baseline="0" dirty="0" smtClean="0"/>
              <a:t>Pipeline parallelism moves data through stages.  Each stage is dependent on completion of the prior stage for </a:t>
            </a:r>
            <a:r>
              <a:rPr lang="en-US" i="1" baseline="0" dirty="0" smtClean="0"/>
              <a:t>a specific</a:t>
            </a:r>
            <a:r>
              <a:rPr lang="en-US" i="0" baseline="0" dirty="0" smtClean="0"/>
              <a:t> data item</a:t>
            </a:r>
            <a:r>
              <a:rPr lang="en-US" baseline="0" dirty="0" smtClean="0"/>
              <a:t>, but the prior stage can begin work on the </a:t>
            </a:r>
            <a:r>
              <a:rPr lang="en-US" i="1" baseline="0" dirty="0" smtClean="0"/>
              <a:t>next</a:t>
            </a:r>
            <a:r>
              <a:rPr lang="en-US" i="0" baseline="0" dirty="0" smtClean="0"/>
              <a:t> data item simultaneously.  A load-balancing scheduler can keep the cores busy even if one stage is much longer than the others, provided there is enough parallelism overall.</a:t>
            </a:r>
            <a:endParaRPr lang="en-US" dirty="0" smtClean="0"/>
          </a:p>
          <a:p>
            <a:r>
              <a:rPr lang="en-US" dirty="0" smtClean="0"/>
              <a:t>Graph parallelism is a generalization of pipeline parallelism</a:t>
            </a:r>
            <a:r>
              <a:rPr lang="en-US" baseline="0" dirty="0" smtClean="0"/>
              <a:t> but is hard to draw.</a:t>
            </a:r>
          </a:p>
          <a:p>
            <a:r>
              <a:rPr lang="en-US" baseline="0" dirty="0" smtClean="0"/>
              <a:t>GPGPUs utilize specialized hardware to execute a combination of vector parallelism and limited fork-join parallelism.</a:t>
            </a:r>
          </a:p>
          <a:p>
            <a:r>
              <a:rPr lang="en-US" baseline="0" dirty="0" smtClean="0"/>
              <a:t>These paradigms can be combined, i.e., a pipeline can use fork-join within a single stage.</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14</a:t>
            </a:fld>
            <a:endParaRPr lang="en-US"/>
          </a:p>
        </p:txBody>
      </p:sp>
    </p:spTree>
    <p:extLst>
      <p:ext uri="{BB962C8B-B14F-4D97-AF65-F5344CB8AC3E}">
        <p14:creationId xmlns:p14="http://schemas.microsoft.com/office/powerpoint/2010/main" val="3659693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15</a:t>
            </a:fld>
            <a:endParaRPr lang="en-US"/>
          </a:p>
        </p:txBody>
      </p:sp>
    </p:spTree>
    <p:extLst>
      <p:ext uri="{BB962C8B-B14F-4D97-AF65-F5344CB8AC3E}">
        <p14:creationId xmlns:p14="http://schemas.microsoft.com/office/powerpoint/2010/main" val="4008733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fib() function computes the nth Fibonacci</a:t>
            </a:r>
            <a:r>
              <a:rPr lang="en-US" baseline="0" dirty="0" smtClean="0"/>
              <a:t> number.</a:t>
            </a:r>
          </a:p>
          <a:p>
            <a:r>
              <a:rPr lang="en-US" baseline="0" dirty="0" smtClean="0"/>
              <a:t>The recursive algorithm runs in exponential time and is a terrible way to compute this value, but it makes a great, easy-to-understand example of how to use parallelism.</a:t>
            </a:r>
          </a:p>
          <a:p>
            <a:r>
              <a:rPr lang="en-US" baseline="0" dirty="0" smtClean="0"/>
              <a:t>This version is serial – it will not run in parallel, but the parallelism is inherent in the algorithm.</a:t>
            </a:r>
          </a:p>
          <a:p>
            <a:r>
              <a:rPr lang="en-US" baseline="0" dirty="0" smtClean="0"/>
              <a:t>All that’s left to do is to use some parallelism framework to exploit this parallelism.</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16</a:t>
            </a:fld>
            <a:endParaRPr lang="en-US"/>
          </a:p>
        </p:txBody>
      </p:sp>
    </p:spTree>
    <p:extLst>
      <p:ext uri="{BB962C8B-B14F-4D97-AF65-F5344CB8AC3E}">
        <p14:creationId xmlns:p14="http://schemas.microsoft.com/office/powerpoint/2010/main" val="425585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cilk_spawn keyword defines a fork point: it gives the runtime </a:t>
            </a:r>
            <a:r>
              <a:rPr lang="en-US" i="1" dirty="0" smtClean="0"/>
              <a:t>permission</a:t>
            </a:r>
            <a:r>
              <a:rPr lang="en-US" i="0" dirty="0" smtClean="0"/>
              <a:t> to continue</a:t>
            </a:r>
            <a:r>
              <a:rPr lang="en-US" i="0" baseline="0" dirty="0" smtClean="0"/>
              <a:t> without waiting for fib(n-1) to complete.</a:t>
            </a:r>
          </a:p>
          <a:p>
            <a:r>
              <a:rPr lang="en-US" i="0" baseline="0" dirty="0" smtClean="0"/>
              <a:t>The cilk_sync keyword defines a join point: anything spawned </a:t>
            </a:r>
            <a:r>
              <a:rPr lang="en-US" i="1" baseline="0" dirty="0" smtClean="0"/>
              <a:t>within the same function</a:t>
            </a:r>
            <a:r>
              <a:rPr lang="en-US" i="0" baseline="0" dirty="0" smtClean="0"/>
              <a:t> must complete before </a:t>
            </a:r>
            <a:r>
              <a:rPr lang="en-US" i="0" baseline="0" dirty="0" err="1" smtClean="0"/>
              <a:t>proceding</a:t>
            </a:r>
            <a:r>
              <a:rPr lang="en-US" i="0" baseline="0" dirty="0" smtClean="0"/>
              <a:t>.</a:t>
            </a:r>
          </a:p>
          <a:p>
            <a:r>
              <a:rPr lang="en-US" i="0" baseline="0" dirty="0" smtClean="0"/>
              <a:t>There is an implicit cilk_sync at the end of every function.</a:t>
            </a:r>
          </a:p>
          <a:p>
            <a:r>
              <a:rPr lang="en-US" i="0" baseline="0" dirty="0" smtClean="0"/>
              <a:t>A cilk_spawn is cheap.  Only if there are resources to take advantage of the parallelism are significant scheduler overheads seen.</a:t>
            </a:r>
          </a:p>
          <a:p>
            <a:r>
              <a:rPr lang="en-US" i="0" baseline="0" dirty="0" smtClean="0"/>
              <a:t>Therefore, it behooves us to express a lot of parallelism in order to get scaling to more cores.</a:t>
            </a:r>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17</a:t>
            </a:fld>
            <a:endParaRPr lang="en-US"/>
          </a:p>
        </p:txBody>
      </p:sp>
    </p:spTree>
    <p:extLst>
      <p:ext uri="{BB962C8B-B14F-4D97-AF65-F5344CB8AC3E}">
        <p14:creationId xmlns:p14="http://schemas.microsoft.com/office/powerpoint/2010/main" val="3982121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mn-lt"/>
              </a:rPr>
              <a:t>The entire left half of the tree is</a:t>
            </a:r>
            <a:r>
              <a:rPr lang="en-US" sz="1200" b="0" baseline="0" dirty="0" smtClean="0">
                <a:solidFill>
                  <a:schemeClr val="accent2"/>
                </a:solidFill>
                <a:latin typeface="+mn-lt"/>
              </a:rPr>
              <a:t> in parallel with the entire right half of the tree.</a:t>
            </a:r>
            <a:endParaRPr lang="en-US" sz="1200" b="0" dirty="0" smtClean="0">
              <a:solidFill>
                <a:schemeClr val="accent2"/>
              </a:solidFill>
              <a:latin typeface="+mn-lt"/>
            </a:endParaRPr>
          </a:p>
          <a:p>
            <a:r>
              <a:rPr lang="en-US" sz="1200" b="0" dirty="0" smtClean="0">
                <a:solidFill>
                  <a:schemeClr val="accent2"/>
                </a:solidFill>
                <a:latin typeface="+mn-lt"/>
              </a:rPr>
              <a:t>Each level of recursion roughly doubles the amount of parallelism.</a:t>
            </a:r>
          </a:p>
          <a:p>
            <a:r>
              <a:rPr lang="en-US" sz="1200" b="1" dirty="0" smtClean="0">
                <a:solidFill>
                  <a:schemeClr val="accent2"/>
                </a:solidFill>
                <a:latin typeface="+mn-lt"/>
              </a:rPr>
              <a:t>Key idea for parallelization:</a:t>
            </a:r>
          </a:p>
          <a:p>
            <a:r>
              <a:rPr lang="en-US" sz="1200" dirty="0" smtClean="0">
                <a:latin typeface="+mn-lt"/>
              </a:rPr>
              <a:t>The calculations of </a:t>
            </a:r>
            <a:r>
              <a:rPr lang="en-US" sz="1200" dirty="0" smtClean="0">
                <a:solidFill>
                  <a:srgbClr val="000000"/>
                </a:solidFill>
                <a:latin typeface="Lucida Sans Typewriter" pitchFamily="49" charset="0"/>
              </a:rPr>
              <a:t>fib(n-1)</a:t>
            </a:r>
            <a:r>
              <a:rPr lang="en-US" sz="1200" dirty="0" smtClean="0">
                <a:latin typeface="+mn-lt"/>
              </a:rPr>
              <a:t> and </a:t>
            </a:r>
            <a:r>
              <a:rPr lang="en-US" sz="1200" dirty="0" smtClean="0">
                <a:solidFill>
                  <a:srgbClr val="000000"/>
                </a:solidFill>
                <a:latin typeface="Lucida Sans Typewriter" pitchFamily="49" charset="0"/>
              </a:rPr>
              <a:t>fib(n-2)</a:t>
            </a:r>
            <a:r>
              <a:rPr lang="en-US" sz="1200" dirty="0" smtClean="0">
                <a:latin typeface="+mn-lt"/>
              </a:rPr>
              <a:t> can be executed simultaneously without mutual interference.</a:t>
            </a:r>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18</a:t>
            </a:fld>
            <a:endParaRPr lang="en-US"/>
          </a:p>
        </p:txBody>
      </p:sp>
    </p:spTree>
    <p:extLst>
      <p:ext uri="{BB962C8B-B14F-4D97-AF65-F5344CB8AC3E}">
        <p14:creationId xmlns:p14="http://schemas.microsoft.com/office/powerpoint/2010/main" val="2275508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19</a:t>
            </a:fld>
            <a:endParaRPr lang="en-US"/>
          </a:p>
        </p:txBody>
      </p:sp>
    </p:spTree>
    <p:extLst>
      <p:ext uri="{BB962C8B-B14F-4D97-AF65-F5344CB8AC3E}">
        <p14:creationId xmlns:p14="http://schemas.microsoft.com/office/powerpoint/2010/main" val="429392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2</a:t>
            </a:fld>
            <a:endParaRPr lang="en-US"/>
          </a:p>
        </p:txBody>
      </p:sp>
    </p:spTree>
    <p:extLst>
      <p:ext uri="{BB962C8B-B14F-4D97-AF65-F5344CB8AC3E}">
        <p14:creationId xmlns:p14="http://schemas.microsoft.com/office/powerpoint/2010/main" val="1913044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20</a:t>
            </a:fld>
            <a:endParaRPr lang="en-US"/>
          </a:p>
        </p:txBody>
      </p:sp>
    </p:spTree>
    <p:extLst>
      <p:ext uri="{BB962C8B-B14F-4D97-AF65-F5344CB8AC3E}">
        <p14:creationId xmlns:p14="http://schemas.microsoft.com/office/powerpoint/2010/main" val="2345287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Threading Building Blocks (TBB), from Intel and</a:t>
            </a:r>
            <a:r>
              <a:rPr lang="en-US" baseline="0" dirty="0" smtClean="0"/>
              <a:t> Parallel Patterns Library (PPL) from Microsoft are similar template libraries offering portable parallel facilities.</a:t>
            </a:r>
          </a:p>
          <a:p>
            <a:r>
              <a:rPr lang="en-US" baseline="0" dirty="0" smtClean="0"/>
              <a:t>The </a:t>
            </a:r>
            <a:r>
              <a:rPr lang="en-US" baseline="0" dirty="0" err="1" smtClean="0"/>
              <a:t>task_group</a:t>
            </a:r>
            <a:r>
              <a:rPr lang="en-US" baseline="0" dirty="0" smtClean="0"/>
              <a:t> facility provides generalized fork-join parallelism.</a:t>
            </a:r>
          </a:p>
          <a:p>
            <a:r>
              <a:rPr lang="en-US" baseline="0" dirty="0" err="1" smtClean="0"/>
              <a:t>parallel_for</a:t>
            </a:r>
            <a:r>
              <a:rPr lang="en-US" baseline="0" dirty="0" smtClean="0"/>
              <a:t> provides a special, common form of fork-join parallelism that works like a ‘for’ loop where all iterations are in parallel.</a:t>
            </a:r>
          </a:p>
          <a:p>
            <a:r>
              <a:rPr lang="en-US" dirty="0" smtClean="0"/>
              <a:t>The </a:t>
            </a:r>
            <a:r>
              <a:rPr lang="en-US" dirty="0" err="1" smtClean="0"/>
              <a:t>parallel_pipeline</a:t>
            </a:r>
            <a:r>
              <a:rPr lang="en-US" dirty="0" smtClean="0"/>
              <a:t> function and pipeline class provide pipeline</a:t>
            </a:r>
            <a:r>
              <a:rPr lang="en-US" baseline="0" dirty="0" smtClean="0"/>
              <a:t> parallelism</a:t>
            </a:r>
            <a:r>
              <a:rPr lang="en-US" dirty="0" smtClean="0"/>
              <a:t> (both</a:t>
            </a:r>
            <a:r>
              <a:rPr lang="en-US" baseline="0" dirty="0" smtClean="0"/>
              <a:t> are in TBB only, not PPL).</a:t>
            </a:r>
          </a:p>
          <a:p>
            <a:r>
              <a:rPr lang="en-US" baseline="0" dirty="0" smtClean="0"/>
              <a:t>The graph class (TBB only) provides general graph parallelism (requires too much code to show on this slide)</a:t>
            </a:r>
          </a:p>
          <a:p>
            <a:r>
              <a:rPr lang="en-US" baseline="0" dirty="0" smtClean="0"/>
              <a:t>There is no facility for vector parallelism in either library.</a:t>
            </a:r>
          </a:p>
          <a:p>
            <a:r>
              <a:rPr lang="en-US" baseline="0" dirty="0" smtClean="0"/>
              <a:t>Both libraries also provide a rich set of thread-safe containers and other classes useful for parallelism (and concurrency).</a:t>
            </a:r>
          </a:p>
          <a:p>
            <a:r>
              <a:rPr lang="en-US" baseline="0" dirty="0" smtClean="0"/>
              <a:t>Libraries are very flexible, but also verbose, and provide limited compile-time error checking.</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21</a:t>
            </a:fld>
            <a:endParaRPr lang="en-US"/>
          </a:p>
        </p:txBody>
      </p:sp>
    </p:spTree>
    <p:extLst>
      <p:ext uri="{BB962C8B-B14F-4D97-AF65-F5344CB8AC3E}">
        <p14:creationId xmlns:p14="http://schemas.microsoft.com/office/powerpoint/2010/main" val="3802261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OpenMP</a:t>
            </a:r>
            <a:r>
              <a:rPr lang="en-US" baseline="0" dirty="0" smtClean="0"/>
              <a:t> is an established standard from the OpenMP Architecture Review Board (ARB) (Not ISO).</a:t>
            </a:r>
          </a:p>
          <a:p>
            <a:r>
              <a:rPr lang="en-US" baseline="0" dirty="0" smtClean="0"/>
              <a:t>In C++, it is expressed as a set of #pragmas (mostly) and APIs.</a:t>
            </a:r>
          </a:p>
          <a:p>
            <a:r>
              <a:rPr lang="en-US" baseline="0" dirty="0" smtClean="0"/>
              <a:t>It also works in C and Fortran.</a:t>
            </a:r>
          </a:p>
          <a:p>
            <a:r>
              <a:rPr lang="en-US" baseline="0" dirty="0" smtClean="0"/>
              <a:t>Version 4.0 added support for vector (SIMD) parallelism.</a:t>
            </a:r>
          </a:p>
          <a:p>
            <a:r>
              <a:rPr lang="en-US" baseline="0" dirty="0" smtClean="0"/>
              <a:t>SIMD support also includes support for SIMD functions – functions whose declaration enables them act as part of a SIMD loop.</a:t>
            </a:r>
          </a:p>
          <a:p>
            <a:r>
              <a:rPr lang="en-US" baseline="0" dirty="0" smtClean="0"/>
              <a:t>Though focused on parallelism, OpenMP also provides a number of concurrency primitives.</a:t>
            </a:r>
          </a:p>
          <a:p>
            <a:r>
              <a:rPr lang="en-US" baseline="0" dirty="0" smtClean="0"/>
              <a:t>It has often been criticized for conflating concurrency and parallelism constructs.</a:t>
            </a:r>
          </a:p>
          <a:p>
            <a:r>
              <a:rPr lang="en-US" baseline="0" dirty="0" smtClean="0"/>
              <a:t>OpenMP provides a lot of tuning parameters, which can be good or bad.</a:t>
            </a:r>
          </a:p>
          <a:p>
            <a:r>
              <a:rPr lang="en-US" baseline="0" dirty="0" smtClean="0"/>
              <a:t>It is popular in HPC circles, especially for embarrassingly-parallel problems.</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22</a:t>
            </a:fld>
            <a:endParaRPr lang="en-US"/>
          </a:p>
        </p:txBody>
      </p:sp>
    </p:spTree>
    <p:extLst>
      <p:ext uri="{BB962C8B-B14F-4D97-AF65-F5344CB8AC3E}">
        <p14:creationId xmlns:p14="http://schemas.microsoft.com/office/powerpoint/2010/main" val="487032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Cilk Plus</a:t>
            </a:r>
            <a:r>
              <a:rPr lang="en-US" baseline="0" dirty="0" smtClean="0"/>
              <a:t> is an extension to C and C++ available in the Intel and gcc compilers, and a branch of Clang.</a:t>
            </a:r>
          </a:p>
          <a:p>
            <a:r>
              <a:rPr lang="en-US" baseline="0" dirty="0" smtClean="0"/>
              <a:t>It provides supports for fork-join and vector (SIMD) parallelism using keywords.</a:t>
            </a:r>
          </a:p>
          <a:p>
            <a:r>
              <a:rPr lang="en-US" baseline="0" dirty="0" smtClean="0"/>
              <a:t>The use of a #pragma for vector loops is a historical accident.  A keyword has been added for this purpose in the Intel compiler.</a:t>
            </a:r>
          </a:p>
          <a:p>
            <a:r>
              <a:rPr lang="en-US" baseline="0" dirty="0" smtClean="0"/>
              <a:t>Unlike OpenMP, Cilk Plus has very few tuning options.  This can be considered an advantage or disadvantage.</a:t>
            </a:r>
          </a:p>
          <a:p>
            <a:r>
              <a:rPr lang="en-US" baseline="0" dirty="0" smtClean="0"/>
              <a:t>Cilk Plus is the only commercial extension that uses continuation stealing.  It thus has very inexpensive spawns.</a:t>
            </a:r>
          </a:p>
          <a:p>
            <a:r>
              <a:rPr lang="en-US" baseline="0" dirty="0" smtClean="0"/>
              <a:t>Cilk Plus is probably the simplest way to write parallel code, but it’s popularity is lagging behind the others.</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23</a:t>
            </a:fld>
            <a:endParaRPr lang="en-US"/>
          </a:p>
        </p:txBody>
      </p:sp>
    </p:spTree>
    <p:extLst>
      <p:ext uri="{BB962C8B-B14F-4D97-AF65-F5344CB8AC3E}">
        <p14:creationId xmlns:p14="http://schemas.microsoft.com/office/powerpoint/2010/main" val="14468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 standards committee is considering several</a:t>
            </a:r>
            <a:r>
              <a:rPr lang="en-US" baseline="0" dirty="0" smtClean="0"/>
              <a:t> proposals to add parallelism to C++.</a:t>
            </a:r>
          </a:p>
          <a:p>
            <a:r>
              <a:rPr lang="en-US" baseline="0" dirty="0" smtClean="0"/>
              <a:t>NOTE: None of these are standard yet, or even close!</a:t>
            </a:r>
          </a:p>
          <a:p>
            <a:r>
              <a:rPr lang="en-US" baseline="0" dirty="0" smtClean="0"/>
              <a:t>parallel::</a:t>
            </a:r>
            <a:r>
              <a:rPr lang="en-US" baseline="0" dirty="0" err="1" smtClean="0"/>
              <a:t>for_each</a:t>
            </a:r>
            <a:r>
              <a:rPr lang="en-US" baseline="0" dirty="0" smtClean="0"/>
              <a:t>() is part of a draft technical specification.</a:t>
            </a:r>
          </a:p>
          <a:p>
            <a:r>
              <a:rPr lang="en-US" baseline="0" dirty="0" smtClean="0"/>
              <a:t>parallel::</a:t>
            </a:r>
            <a:r>
              <a:rPr lang="en-US" baseline="0" dirty="0" err="1" smtClean="0"/>
              <a:t>task_region</a:t>
            </a:r>
            <a:r>
              <a:rPr lang="en-US" baseline="0" dirty="0" smtClean="0"/>
              <a:t>() is moving towards inclusion in a technical specification.</a:t>
            </a:r>
          </a:p>
          <a:p>
            <a:r>
              <a:rPr lang="en-US" dirty="0" smtClean="0"/>
              <a:t>The “for simd” keyword syntax and simd-enabled functions is in earlier stages of discussion.</a:t>
            </a:r>
          </a:p>
          <a:p>
            <a:r>
              <a:rPr lang="en-US" dirty="0" smtClean="0"/>
              <a:t>The draft TS also includes parallel versions of a</a:t>
            </a:r>
            <a:r>
              <a:rPr lang="en-US" baseline="0" dirty="0" smtClean="0"/>
              <a:t> significant </a:t>
            </a:r>
            <a:r>
              <a:rPr lang="en-US" dirty="0" smtClean="0"/>
              <a:t>number of STL algorithms.</a:t>
            </a:r>
          </a:p>
          <a:p>
            <a:r>
              <a:rPr lang="en-US" dirty="0" smtClean="0"/>
              <a:t>References:</a:t>
            </a:r>
          </a:p>
          <a:p>
            <a:r>
              <a:rPr lang="en-US" dirty="0" smtClean="0"/>
              <a:t>Task-region</a:t>
            </a:r>
            <a:r>
              <a:rPr lang="en-US" baseline="0" dirty="0" smtClean="0"/>
              <a:t> draft: http://www.open-std.org/JTC1/SC22/WG21/docs/papers/2014/n4088.pdf</a:t>
            </a:r>
            <a:endParaRPr lang="en-US" dirty="0" smtClean="0"/>
          </a:p>
          <a:p>
            <a:r>
              <a:rPr lang="en-US" dirty="0" smtClean="0"/>
              <a:t>Parallelism TS Draft: http://www.open-std.org/JTC1/SC22/WG21/docs/papers/2014/n4105.pdf</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24</a:t>
            </a:fld>
            <a:endParaRPr lang="en-US"/>
          </a:p>
        </p:txBody>
      </p:sp>
    </p:spTree>
    <p:extLst>
      <p:ext uri="{BB962C8B-B14F-4D97-AF65-F5344CB8AC3E}">
        <p14:creationId xmlns:p14="http://schemas.microsoft.com/office/powerpoint/2010/main" val="285454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has had concurrency constructs (e.g., thread, mutex, </a:t>
            </a:r>
            <a:r>
              <a:rPr lang="en-US" dirty="0" err="1" smtClean="0"/>
              <a:t>async</a:t>
            </a:r>
            <a:r>
              <a:rPr lang="en-US" dirty="0" smtClean="0"/>
              <a:t>, future) since</a:t>
            </a:r>
            <a:r>
              <a:rPr lang="en-US" baseline="0" dirty="0" smtClean="0"/>
              <a:t> C++11, and more are being added.  This is good.</a:t>
            </a:r>
          </a:p>
          <a:p>
            <a:r>
              <a:rPr lang="en-US" baseline="0" dirty="0" smtClean="0"/>
              <a:t>However, these constructs should not be confused with parallelism constructs.</a:t>
            </a:r>
            <a:endParaRPr lang="en-US" dirty="0" smtClean="0"/>
          </a:p>
          <a:p>
            <a:r>
              <a:rPr lang="en-US" dirty="0" smtClean="0"/>
              <a:t>Concurrency constructs like </a:t>
            </a:r>
            <a:r>
              <a:rPr lang="en-US" dirty="0" err="1" smtClean="0"/>
              <a:t>std</a:t>
            </a:r>
            <a:r>
              <a:rPr lang="en-US" dirty="0" smtClean="0"/>
              <a:t>::thread</a:t>
            </a:r>
            <a:r>
              <a:rPr lang="en-US" baseline="0" dirty="0" smtClean="0"/>
              <a:t> and </a:t>
            </a:r>
            <a:r>
              <a:rPr lang="en-US" baseline="0" dirty="0" err="1" smtClean="0"/>
              <a:t>std</a:t>
            </a:r>
            <a:r>
              <a:rPr lang="en-US" baseline="0" dirty="0" smtClean="0"/>
              <a:t>::</a:t>
            </a:r>
            <a:r>
              <a:rPr lang="en-US" baseline="0" dirty="0" err="1" smtClean="0"/>
              <a:t>async</a:t>
            </a:r>
            <a:r>
              <a:rPr lang="en-US" baseline="0" dirty="0" smtClean="0"/>
              <a:t> </a:t>
            </a:r>
            <a:r>
              <a:rPr lang="en-US" dirty="0" smtClean="0"/>
              <a:t>are</a:t>
            </a:r>
            <a:r>
              <a:rPr lang="en-US" baseline="0" dirty="0" smtClean="0"/>
              <a:t> not tuned for fine-grained parallelism.</a:t>
            </a:r>
          </a:p>
          <a:p>
            <a:r>
              <a:rPr lang="en-US" baseline="0" dirty="0" smtClean="0"/>
              <a:t>They are “too </a:t>
            </a:r>
            <a:r>
              <a:rPr lang="en-US" baseline="0" dirty="0" err="1" smtClean="0"/>
              <a:t>flexibile</a:t>
            </a:r>
            <a:r>
              <a:rPr lang="en-US" baseline="0" dirty="0" smtClean="0"/>
              <a:t>” and lack the structure that allows efficient resource utilization.</a:t>
            </a:r>
          </a:p>
          <a:p>
            <a:r>
              <a:rPr lang="en-US" baseline="0" dirty="0" smtClean="0"/>
              <a:t>Most importantly, they do not load-balance and tend to oversubscribe the machine.</a:t>
            </a:r>
          </a:p>
          <a:p>
            <a:r>
              <a:rPr lang="en-US" baseline="0" dirty="0" smtClean="0"/>
              <a:t>Both of the above “BAD IDEA” examples are slow and will run out of resources at deep recursions.</a:t>
            </a:r>
          </a:p>
          <a:p>
            <a:r>
              <a:rPr lang="en-US" baseline="0" dirty="0" smtClean="0"/>
              <a:t>Threads can be used to create thread pools designed for parallelism, but that has already been done for you in packages like TBB and PPL – DON’T REINVENT THE WHEEL!</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25</a:t>
            </a:fld>
            <a:endParaRPr lang="en-US"/>
          </a:p>
        </p:txBody>
      </p:sp>
    </p:spTree>
    <p:extLst>
      <p:ext uri="{BB962C8B-B14F-4D97-AF65-F5344CB8AC3E}">
        <p14:creationId xmlns:p14="http://schemas.microsoft.com/office/powerpoint/2010/main" val="1049741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26</a:t>
            </a:fld>
            <a:endParaRPr lang="en-US"/>
          </a:p>
        </p:txBody>
      </p:sp>
    </p:spTree>
    <p:extLst>
      <p:ext uri="{BB962C8B-B14F-4D97-AF65-F5344CB8AC3E}">
        <p14:creationId xmlns:p14="http://schemas.microsoft.com/office/powerpoint/2010/main" val="1114428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a:t>
            </a:r>
            <a:r>
              <a:rPr lang="en-US" baseline="0" dirty="0" smtClean="0"/>
              <a:t> race occurs when a single object is subject to multiple concurrent accesses and at least one access is a write.</a:t>
            </a:r>
          </a:p>
          <a:p>
            <a:r>
              <a:rPr lang="en-US" baseline="0" dirty="0" smtClean="0"/>
              <a:t>There is a race updating result variable in multiple parallel iterations of the loop.</a:t>
            </a:r>
          </a:p>
          <a:p>
            <a:r>
              <a:rPr lang="en-US" baseline="0" dirty="0" smtClean="0"/>
              <a:t>Races can result in corrupted reads and writes (loads and stores) and/or indeterminate results.</a:t>
            </a:r>
          </a:p>
          <a:p>
            <a:r>
              <a:rPr lang="en-US" baseline="0" dirty="0" smtClean="0"/>
              <a:t>A data race is a form of </a:t>
            </a:r>
            <a:r>
              <a:rPr lang="en-US" i="1" baseline="0" dirty="0" smtClean="0"/>
              <a:t>indeterminacy race</a:t>
            </a:r>
            <a:r>
              <a:rPr lang="en-US" i="0" baseline="0" dirty="0" smtClean="0"/>
              <a:t>: a class of parallel programming bug that causes outputs to vary from run to run on the same inputs.</a:t>
            </a:r>
          </a:p>
          <a:p>
            <a:r>
              <a:rPr lang="en-US" i="0" baseline="0" dirty="0" smtClean="0"/>
              <a:t>Indeterminacy races, especially data races, are the most common form of </a:t>
            </a:r>
            <a:r>
              <a:rPr lang="en-US" i="1" baseline="0" dirty="0" smtClean="0"/>
              <a:t>correctness</a:t>
            </a:r>
            <a:r>
              <a:rPr lang="en-US" i="0" baseline="0" dirty="0" smtClean="0"/>
              <a:t> bugs in parallel programs.</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27</a:t>
            </a:fld>
            <a:endParaRPr lang="en-US"/>
          </a:p>
        </p:txBody>
      </p:sp>
    </p:spTree>
    <p:extLst>
      <p:ext uri="{BB962C8B-B14F-4D97-AF65-F5344CB8AC3E}">
        <p14:creationId xmlns:p14="http://schemas.microsoft.com/office/powerpoint/2010/main" val="2347281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Mutexes</a:t>
            </a:r>
            <a:r>
              <a:rPr lang="en-US" baseline="0" dirty="0" smtClean="0"/>
              <a:t> and atomics are two concurrency tools that are useful in parallelism, as well.</a:t>
            </a:r>
          </a:p>
          <a:p>
            <a:r>
              <a:rPr lang="en-US" baseline="0" dirty="0" smtClean="0"/>
              <a:t>Both effectively serialize access to data, and can therefore reduce parallelism.</a:t>
            </a:r>
          </a:p>
          <a:p>
            <a:r>
              <a:rPr lang="en-US" baseline="0" dirty="0" smtClean="0"/>
              <a:t>Both slow down a program, even when there is only one worker.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there is contention, the cost is much higher, as the cache line bounces among cores.</a:t>
            </a:r>
          </a:p>
          <a:p>
            <a:r>
              <a:rPr lang="en-US" baseline="0" dirty="0" smtClean="0"/>
              <a:t>An atomic variable is generally faster than a mutex, but it is far from cost-free.</a:t>
            </a:r>
          </a:p>
          <a:p>
            <a:r>
              <a:rPr lang="en-US" baseline="0" dirty="0" smtClean="0"/>
              <a:t>Nevertheless, both mutexes and atomics are useful when used sparingly (e.g., if the count is expected to be low).</a:t>
            </a:r>
          </a:p>
          <a:p>
            <a:endParaRPr lang="en-US" baseline="0" dirty="0" smtClean="0"/>
          </a:p>
        </p:txBody>
      </p:sp>
      <p:sp>
        <p:nvSpPr>
          <p:cNvPr id="4" name="Slide Number Placeholder 3"/>
          <p:cNvSpPr>
            <a:spLocks noGrp="1"/>
          </p:cNvSpPr>
          <p:nvPr>
            <p:ph type="sldNum" sz="quarter" idx="10"/>
          </p:nvPr>
        </p:nvSpPr>
        <p:spPr/>
        <p:txBody>
          <a:bodyPr/>
          <a:lstStyle/>
          <a:p>
            <a:fld id="{3EC69E41-C3E2-4963-AA8D-8D3F0CBF30ED}" type="slidenum">
              <a:rPr lang="en-US" smtClean="0"/>
              <a:t>28</a:t>
            </a:fld>
            <a:endParaRPr lang="en-US"/>
          </a:p>
        </p:txBody>
      </p:sp>
    </p:spTree>
    <p:extLst>
      <p:ext uri="{BB962C8B-B14F-4D97-AF65-F5344CB8AC3E}">
        <p14:creationId xmlns:p14="http://schemas.microsoft.com/office/powerpoint/2010/main" val="2936990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Details of the TBB example are elided to save space (and because I don’t want to explain it all!).</a:t>
            </a:r>
          </a:p>
          <a:p>
            <a:r>
              <a:rPr lang="en-US" dirty="0" smtClean="0"/>
              <a:t>All mature</a:t>
            </a:r>
            <a:r>
              <a:rPr lang="en-US" baseline="0" dirty="0" smtClean="0"/>
              <a:t> parallel frameworks provide some mechanism for expressing a </a:t>
            </a:r>
            <a:r>
              <a:rPr lang="en-US" i="1" baseline="0" dirty="0" smtClean="0"/>
              <a:t>parallel reduction</a:t>
            </a:r>
            <a:r>
              <a:rPr lang="en-US" i="0" baseline="0" dirty="0" smtClean="0"/>
              <a:t> operation where a single operation is applied repeatedly to a variable. </a:t>
            </a:r>
          </a:p>
          <a:p>
            <a:r>
              <a:rPr lang="en-US" i="0" baseline="0" dirty="0" smtClean="0"/>
              <a:t>Generalized reductions can be quite complex.</a:t>
            </a:r>
          </a:p>
          <a:p>
            <a:r>
              <a:rPr lang="en-US" i="0" baseline="0" dirty="0" smtClean="0"/>
              <a:t>Cilk Plus and TBB require that the reduction operation be associative but not necessarily commutative.</a:t>
            </a:r>
          </a:p>
          <a:p>
            <a:r>
              <a:rPr lang="en-US" i="0" baseline="0" dirty="0" smtClean="0"/>
              <a:t>OpenMP requires a commutative reduction operation.</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29</a:t>
            </a:fld>
            <a:endParaRPr lang="en-US"/>
          </a:p>
        </p:txBody>
      </p:sp>
    </p:spTree>
    <p:extLst>
      <p:ext uri="{BB962C8B-B14F-4D97-AF65-F5344CB8AC3E}">
        <p14:creationId xmlns:p14="http://schemas.microsoft.com/office/powerpoint/2010/main" val="148180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3</a:t>
            </a:fld>
            <a:endParaRPr lang="en-US"/>
          </a:p>
        </p:txBody>
      </p:sp>
    </p:spTree>
    <p:extLst>
      <p:ext uri="{BB962C8B-B14F-4D97-AF65-F5344CB8AC3E}">
        <p14:creationId xmlns:p14="http://schemas.microsoft.com/office/powerpoint/2010/main" val="3751550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version eschews a parallel loop in favor of recursion.</a:t>
            </a:r>
            <a:endParaRPr lang="en-US" baseline="0" dirty="0" smtClean="0"/>
          </a:p>
          <a:p>
            <a:r>
              <a:rPr lang="en-US" baseline="0" dirty="0" smtClean="0"/>
              <a:t>Since the two parallel halves each have their own accumulator, there is no race.</a:t>
            </a:r>
          </a:p>
          <a:p>
            <a:r>
              <a:rPr lang="en-US" baseline="0" dirty="0" smtClean="0"/>
              <a:t>Divide-and-conquer is an important technique for parallelization.</a:t>
            </a:r>
          </a:p>
          <a:p>
            <a:r>
              <a:rPr lang="en-US" baseline="0" dirty="0" smtClean="0"/>
              <a:t>Ideally, the data operated on by parallel calls is disjoint.</a:t>
            </a:r>
          </a:p>
          <a:p>
            <a:r>
              <a:rPr lang="en-US" baseline="0" dirty="0" smtClean="0"/>
              <a:t>Note that when the number of elements is less than 32, we use a serial loop.</a:t>
            </a:r>
          </a:p>
          <a:p>
            <a:r>
              <a:rPr lang="en-US" baseline="0" dirty="0" smtClean="0"/>
              <a:t>This </a:t>
            </a:r>
            <a:r>
              <a:rPr lang="en-US" i="1" baseline="0" dirty="0" smtClean="0"/>
              <a:t>coarsening</a:t>
            </a:r>
            <a:r>
              <a:rPr lang="en-US" baseline="0" dirty="0" smtClean="0"/>
              <a:t> reduces recursion and parallel overhead at the leaves.</a:t>
            </a:r>
          </a:p>
          <a:p>
            <a:r>
              <a:rPr lang="en-US" baseline="0" dirty="0" smtClean="0"/>
              <a:t>Both Cilk and TBB runtimes use divide-and-conquer with coarsening internally.</a:t>
            </a:r>
          </a:p>
          <a:p>
            <a:r>
              <a:rPr lang="en-US" baseline="0" dirty="0" smtClean="0"/>
              <a:t>This example is just the tip of the iceberg.  Please come to my session on decomposing a problem for parallel execution to learn more.</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30</a:t>
            </a:fld>
            <a:endParaRPr lang="en-US"/>
          </a:p>
        </p:txBody>
      </p:sp>
    </p:spTree>
    <p:extLst>
      <p:ext uri="{BB962C8B-B14F-4D97-AF65-F5344CB8AC3E}">
        <p14:creationId xmlns:p14="http://schemas.microsoft.com/office/powerpoint/2010/main" val="110225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significant animation.</a:t>
            </a:r>
          </a:p>
          <a:p>
            <a:r>
              <a:rPr lang="en-US" dirty="0" smtClean="0"/>
              <a:t>The CPU core stores a copy of its</a:t>
            </a:r>
            <a:r>
              <a:rPr lang="en-US" baseline="0" dirty="0" smtClean="0"/>
              <a:t> most-used </a:t>
            </a:r>
            <a:r>
              <a:rPr lang="en-US" dirty="0" smtClean="0"/>
              <a:t>memory locations in its L1 cache.</a:t>
            </a:r>
          </a:p>
          <a:p>
            <a:r>
              <a:rPr lang="en-US" dirty="0" smtClean="0"/>
              <a:t>When retrieving a word of memory, it will also retrieve all of the other words in the same </a:t>
            </a:r>
            <a:r>
              <a:rPr lang="en-US" i="1" dirty="0" smtClean="0"/>
              <a:t>cache line</a:t>
            </a:r>
            <a:r>
              <a:rPr lang="en-US" i="0" baseline="0" dirty="0" smtClean="0"/>
              <a:t> (64 bytes on x86-derived architectures).</a:t>
            </a:r>
          </a:p>
          <a:p>
            <a:r>
              <a:rPr lang="en-US" i="0" baseline="0" dirty="0" smtClean="0"/>
              <a:t>If Core 2 writes to a cache line that is present in Core 1’s L1 cache, then it must invalidate the line in Core 1’s cache.  The next time Core 1 needs to access that cache line, it will need to retrieve it again from a shared cache or even from DRAM.</a:t>
            </a:r>
          </a:p>
          <a:p>
            <a:r>
              <a:rPr lang="en-US" i="0" baseline="0" dirty="0" smtClean="0"/>
              <a:t>The inter-core communication and memory accesses needed to keep the caches coherent dramatically reduce multicore performance.</a:t>
            </a:r>
          </a:p>
          <a:p>
            <a:r>
              <a:rPr lang="en-US" i="0" baseline="0" dirty="0" smtClean="0"/>
              <a:t>This is why data races often manifest as performance problems.</a:t>
            </a:r>
          </a:p>
          <a:p>
            <a:r>
              <a:rPr lang="en-US" i="0" baseline="0" dirty="0" smtClean="0"/>
              <a:t>If the two memory accesses are to different words within the same cache line, there is no data race, but the performance impact is the same.</a:t>
            </a:r>
          </a:p>
          <a:p>
            <a:r>
              <a:rPr lang="en-US" i="0" baseline="0" dirty="0" smtClean="0"/>
              <a:t>This phenomenon is called “false sharing”.</a:t>
            </a:r>
          </a:p>
          <a:p>
            <a:r>
              <a:rPr lang="en-US" i="0" baseline="0" dirty="0" smtClean="0"/>
              <a:t>Note that false sharing is a </a:t>
            </a:r>
            <a:r>
              <a:rPr lang="en-US" b="1" i="0" baseline="0" dirty="0" smtClean="0"/>
              <a:t>performance bug</a:t>
            </a:r>
            <a:r>
              <a:rPr lang="en-US" b="0" i="0" baseline="0" dirty="0" smtClean="0"/>
              <a:t> not a correctness bug.</a:t>
            </a:r>
            <a:endParaRPr lang="en-US" i="0" dirty="0"/>
          </a:p>
        </p:txBody>
      </p:sp>
      <p:sp>
        <p:nvSpPr>
          <p:cNvPr id="4" name="Slide Number Placeholder 3"/>
          <p:cNvSpPr>
            <a:spLocks noGrp="1"/>
          </p:cNvSpPr>
          <p:nvPr>
            <p:ph type="sldNum" sz="quarter" idx="10"/>
          </p:nvPr>
        </p:nvSpPr>
        <p:spPr/>
        <p:txBody>
          <a:bodyPr/>
          <a:lstStyle/>
          <a:p>
            <a:fld id="{3EC69E41-C3E2-4963-AA8D-8D3F0CBF30ED}" type="slidenum">
              <a:rPr lang="en-US" smtClean="0"/>
              <a:t>31</a:t>
            </a:fld>
            <a:endParaRPr lang="en-US"/>
          </a:p>
        </p:txBody>
      </p:sp>
    </p:spTree>
    <p:extLst>
      <p:ext uri="{BB962C8B-B14F-4D97-AF65-F5344CB8AC3E}">
        <p14:creationId xmlns:p14="http://schemas.microsoft.com/office/powerpoint/2010/main" val="3703667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cache alignment and cache-line</a:t>
            </a:r>
            <a:r>
              <a:rPr lang="en-US" baseline="0" dirty="0" smtClean="0"/>
              <a:t> length are low-level constructs and I am unaware of any reasonable high-level abstraction to hide them.</a:t>
            </a:r>
          </a:p>
          <a:p>
            <a:r>
              <a:rPr lang="en-US" baseline="0" dirty="0" smtClean="0"/>
              <a:t>Mitigation strategies for false sharing are therefore dependent on manually tweaking data layout to avoid cache-line sharing.</a:t>
            </a:r>
          </a:p>
          <a:p>
            <a:r>
              <a:rPr lang="en-US" baseline="0" dirty="0" smtClean="0"/>
              <a:t>The first example shows unmodified code with likely false sharing.  Rows are modified in parallel.  Row 1 shares cache lines with both row 0 and row 2.</a:t>
            </a:r>
          </a:p>
          <a:p>
            <a:r>
              <a:rPr lang="en-US" baseline="0" dirty="0" smtClean="0"/>
              <a:t>The second example avoids false sharing by making sure that each row is struct with forced alignment to a cache line.</a:t>
            </a:r>
          </a:p>
          <a:p>
            <a:r>
              <a:rPr lang="en-US" baseline="0" dirty="0" smtClean="0"/>
              <a:t>The third example computes makes each row a little larger so that its size is a multiple of a cache line.  The entire array is forced to be cache aligned.</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32</a:t>
            </a:fld>
            <a:endParaRPr lang="en-US"/>
          </a:p>
        </p:txBody>
      </p:sp>
    </p:spTree>
    <p:extLst>
      <p:ext uri="{BB962C8B-B14F-4D97-AF65-F5344CB8AC3E}">
        <p14:creationId xmlns:p14="http://schemas.microsoft.com/office/powerpoint/2010/main" val="3634422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diagram, spawns and syncs</a:t>
            </a:r>
            <a:r>
              <a:rPr lang="en-US" baseline="0" dirty="0" smtClean="0"/>
              <a:t> are shown as small (single unit) circles, </a:t>
            </a:r>
            <a:r>
              <a:rPr lang="en-US" baseline="0" dirty="0" err="1" smtClean="0"/>
              <a:t>short_func</a:t>
            </a:r>
            <a:r>
              <a:rPr lang="en-US" baseline="0" dirty="0" smtClean="0"/>
              <a:t>() is a 5-unit circle and </a:t>
            </a:r>
            <a:r>
              <a:rPr lang="en-US" baseline="0" dirty="0" err="1" smtClean="0"/>
              <a:t>long_func</a:t>
            </a:r>
            <a:r>
              <a:rPr lang="en-US" baseline="0" dirty="0" smtClean="0"/>
              <a:t> is 4 x 5 units.</a:t>
            </a:r>
          </a:p>
          <a:p>
            <a:r>
              <a:rPr lang="en-US" baseline="0" dirty="0" smtClean="0"/>
              <a:t>The critical path, shown in yellow, goes through </a:t>
            </a:r>
            <a:r>
              <a:rPr lang="en-US" baseline="0" dirty="0" err="1" smtClean="0"/>
              <a:t>long_func</a:t>
            </a:r>
            <a:r>
              <a:rPr lang="en-US" baseline="0" dirty="0" smtClean="0"/>
              <a:t>().</a:t>
            </a:r>
          </a:p>
          <a:p>
            <a:r>
              <a:rPr lang="en-US" baseline="0" dirty="0" smtClean="0"/>
              <a:t>Although there are 3 spawns, the actual parallelism is less than 2.</a:t>
            </a:r>
          </a:p>
          <a:p>
            <a:r>
              <a:rPr lang="en-US" baseline="0" dirty="0" smtClean="0"/>
              <a:t>When parallelizing a program, it is important to subdivide the work such that the critical path is not too long relative to the total amount of work.</a:t>
            </a:r>
          </a:p>
          <a:p>
            <a:r>
              <a:rPr lang="en-US" baseline="0" dirty="0" smtClean="0"/>
              <a:t>This principle is the generalization of </a:t>
            </a:r>
            <a:r>
              <a:rPr lang="en-US" baseline="0" dirty="0" err="1" smtClean="0"/>
              <a:t>Amdal’s</a:t>
            </a:r>
            <a:r>
              <a:rPr lang="en-US" baseline="0" dirty="0" smtClean="0"/>
              <a:t> law.</a:t>
            </a:r>
          </a:p>
          <a:p>
            <a:r>
              <a:rPr lang="en-US" baseline="0" dirty="0" smtClean="0"/>
              <a:t>You can also have insufficient parallelism if your parallel tasks are too course.</a:t>
            </a:r>
          </a:p>
          <a:p>
            <a:r>
              <a:rPr lang="en-US" baseline="0" dirty="0" smtClean="0"/>
              <a:t>Conversely, you can have excessive scheduler overhead if your parallel tasks are </a:t>
            </a:r>
            <a:r>
              <a:rPr lang="en-US" i="1" baseline="0" dirty="0" smtClean="0"/>
              <a:t>too</a:t>
            </a:r>
            <a:r>
              <a:rPr lang="en-US" i="0" baseline="0" dirty="0" smtClean="0"/>
              <a:t> fine-grained.</a:t>
            </a:r>
            <a:endParaRPr lang="en-US" baseline="0" dirty="0" smtClean="0"/>
          </a:p>
          <a:p>
            <a:r>
              <a:rPr lang="en-US" dirty="0" smtClean="0"/>
              <a:t>Parallel programming, like programming in general is a combination of art and</a:t>
            </a:r>
            <a:r>
              <a:rPr lang="en-US" baseline="0" dirty="0" smtClean="0"/>
              <a:t> science.</a:t>
            </a:r>
          </a:p>
          <a:p>
            <a:r>
              <a:rPr lang="en-US" baseline="0" dirty="0" smtClean="0"/>
              <a:t>It takes a while to build up experience and learn the pitfalls.</a:t>
            </a:r>
            <a:endParaRPr lang="en-US" dirty="0" smtClean="0"/>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33</a:t>
            </a:fld>
            <a:endParaRPr lang="en-US"/>
          </a:p>
        </p:txBody>
      </p:sp>
    </p:spTree>
    <p:extLst>
      <p:ext uri="{BB962C8B-B14F-4D97-AF65-F5344CB8AC3E}">
        <p14:creationId xmlns:p14="http://schemas.microsoft.com/office/powerpoint/2010/main" val="310464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Writing parallel programs has special challenges.</a:t>
            </a:r>
          </a:p>
          <a:p>
            <a:r>
              <a:rPr lang="en-US" dirty="0" smtClean="0"/>
              <a:t>Even</a:t>
            </a:r>
            <a:r>
              <a:rPr lang="en-US" baseline="0" dirty="0" smtClean="0"/>
              <a:t> the old </a:t>
            </a:r>
            <a:r>
              <a:rPr lang="en-US" dirty="0" smtClean="0"/>
              <a:t>challenges of serial programs are magnified!</a:t>
            </a:r>
          </a:p>
          <a:p>
            <a:r>
              <a:rPr lang="en-US" dirty="0" smtClean="0"/>
              <a:t>Processors these days are much faster than main memory.  When processing large amounts of data,</a:t>
            </a:r>
            <a:r>
              <a:rPr lang="en-US" baseline="0" dirty="0" smtClean="0"/>
              <a:t> memory bandwidth can become a limiting factor.  This limitation is magnified by having multiple cores trying to process large amounts of data at once.  In fact, with some operations, you may seen virtually no speedup, despite a lot of theoretical parallelism.</a:t>
            </a:r>
          </a:p>
          <a:p>
            <a:r>
              <a:rPr lang="en-US" baseline="0" dirty="0" smtClean="0"/>
              <a:t>Unfortunately, memory bandwidth problems are difficult to diagnose.  The remedy may involve restructuring code for better cache locality.</a:t>
            </a:r>
          </a:p>
          <a:p>
            <a:r>
              <a:rPr lang="en-US" baseline="0" dirty="0" smtClean="0"/>
              <a:t>Debugging parallel programs can be made easier in most cases by debugging with only one core (worker).  Of course, that will hide any problems </a:t>
            </a:r>
            <a:r>
              <a:rPr lang="en-US" i="1" baseline="0" dirty="0" smtClean="0"/>
              <a:t>caused</a:t>
            </a:r>
            <a:r>
              <a:rPr lang="en-US" i="0" baseline="0" dirty="0" smtClean="0"/>
              <a:t> by parallelism, but any serial errors should be easier to find and fix.</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34</a:t>
            </a:fld>
            <a:endParaRPr lang="en-US"/>
          </a:p>
        </p:txBody>
      </p:sp>
    </p:spTree>
    <p:extLst>
      <p:ext uri="{BB962C8B-B14F-4D97-AF65-F5344CB8AC3E}">
        <p14:creationId xmlns:p14="http://schemas.microsoft.com/office/powerpoint/2010/main" val="552510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in software engineering gets cemented in your brain until you</a:t>
            </a:r>
            <a:r>
              <a:rPr lang="en-US" baseline="0" dirty="0" smtClean="0"/>
              <a:t> apply it.  Get gcc or the Intel compiler and start playing with Cilk Plus, or try OpenMP, TBB, or PPL.</a:t>
            </a:r>
          </a:p>
          <a:p>
            <a:r>
              <a:rPr lang="en-US" baseline="0" dirty="0" smtClean="0"/>
              <a:t>Intel® Inspector XE and </a:t>
            </a:r>
            <a:r>
              <a:rPr lang="en-US" baseline="0" dirty="0" err="1" smtClean="0"/>
              <a:t>Vtune</a:t>
            </a:r>
            <a:r>
              <a:rPr lang="en-US" baseline="0" dirty="0" smtClean="0"/>
              <a:t> Amplifier XE are part of Intel® Parallel Studio XE, which also includes Parallel Composer XE, the Intel compiler that includes Cilk Plus as well as TBB.</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35</a:t>
            </a:fld>
            <a:endParaRPr lang="en-US"/>
          </a:p>
        </p:txBody>
      </p:sp>
    </p:spTree>
    <p:extLst>
      <p:ext uri="{BB962C8B-B14F-4D97-AF65-F5344CB8AC3E}">
        <p14:creationId xmlns:p14="http://schemas.microsoft.com/office/powerpoint/2010/main" val="1299750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36</a:t>
            </a:fld>
            <a:endParaRPr lang="en-US"/>
          </a:p>
        </p:txBody>
      </p:sp>
    </p:spTree>
    <p:extLst>
      <p:ext uri="{BB962C8B-B14F-4D97-AF65-F5344CB8AC3E}">
        <p14:creationId xmlns:p14="http://schemas.microsoft.com/office/powerpoint/2010/main" val="185272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37</a:t>
            </a:fld>
            <a:endParaRPr lang="en-US"/>
          </a:p>
        </p:txBody>
      </p:sp>
    </p:spTree>
    <p:extLst>
      <p:ext uri="{BB962C8B-B14F-4D97-AF65-F5344CB8AC3E}">
        <p14:creationId xmlns:p14="http://schemas.microsoft.com/office/powerpoint/2010/main" val="4221021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2S = 2 sockets</a:t>
            </a:r>
          </a:p>
          <a:p>
            <a:r>
              <a:rPr lang="en-US" dirty="0" smtClean="0"/>
              <a:t>Since 2007</a:t>
            </a:r>
            <a:r>
              <a:rPr lang="en-US" baseline="0" dirty="0" smtClean="0"/>
              <a:t> </a:t>
            </a:r>
            <a:r>
              <a:rPr lang="en-US" dirty="0" smtClean="0"/>
              <a:t>SIMD instruction set ha</a:t>
            </a:r>
            <a:r>
              <a:rPr lang="en-US" baseline="0" dirty="0" smtClean="0"/>
              <a:t>s evolved from 4 SP lanes to 8 SP lanes per core.</a:t>
            </a:r>
          </a:p>
          <a:p>
            <a:r>
              <a:rPr lang="en-US" baseline="0" dirty="0" smtClean="0"/>
              <a:t>Number of cores per socket has increased from 4 to 14</a:t>
            </a:r>
          </a:p>
          <a:p>
            <a:r>
              <a:rPr lang="en-US" baseline="0" dirty="0" smtClean="0"/>
              <a:t>Parallel speedup reflects these changes.</a:t>
            </a:r>
          </a:p>
        </p:txBody>
      </p:sp>
      <p:sp>
        <p:nvSpPr>
          <p:cNvPr id="4" name="Slide Number Placeholder 3"/>
          <p:cNvSpPr>
            <a:spLocks noGrp="1"/>
          </p:cNvSpPr>
          <p:nvPr>
            <p:ph type="sldNum" sz="quarter" idx="10"/>
          </p:nvPr>
        </p:nvSpPr>
        <p:spPr/>
        <p:txBody>
          <a:bodyPr/>
          <a:lstStyle/>
          <a:p>
            <a:fld id="{3EC69E41-C3E2-4963-AA8D-8D3F0CBF30ED}" type="slidenum">
              <a:rPr lang="en-US" smtClean="0"/>
              <a:t>38</a:t>
            </a:fld>
            <a:endParaRPr lang="en-US"/>
          </a:p>
        </p:txBody>
      </p:sp>
    </p:spTree>
    <p:extLst>
      <p:ext uri="{BB962C8B-B14F-4D97-AF65-F5344CB8AC3E}">
        <p14:creationId xmlns:p14="http://schemas.microsoft.com/office/powerpoint/2010/main" val="1519551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diving into the implementation concepts underlying parallel execution, we need to have a vocabulary</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39</a:t>
            </a:fld>
            <a:endParaRPr lang="en-US"/>
          </a:p>
        </p:txBody>
      </p:sp>
    </p:spTree>
    <p:extLst>
      <p:ext uri="{BB962C8B-B14F-4D97-AF65-F5344CB8AC3E}">
        <p14:creationId xmlns:p14="http://schemas.microsoft.com/office/powerpoint/2010/main" val="2031244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In geometry: Parallel lines – going in the same direction but not meeting.  </a:t>
            </a:r>
          </a:p>
          <a:p>
            <a:pPr lvl="0"/>
            <a:r>
              <a:rPr lang="en-US" sz="1200" kern="1200" dirty="0" smtClean="0">
                <a:solidFill>
                  <a:schemeClr val="tx1"/>
                </a:solidFill>
                <a:effectLst/>
                <a:latin typeface="+mn-lt"/>
                <a:ea typeface="+mn-ea"/>
                <a:cs typeface="+mn-cs"/>
              </a:rPr>
              <a:t>In computation: Parallel tasks – working towards a common goal with minimal interaction. </a:t>
            </a:r>
          </a:p>
          <a:p>
            <a:pPr lvl="0"/>
            <a:r>
              <a:rPr lang="en-US" sz="1200" kern="1200" dirty="0" smtClean="0">
                <a:solidFill>
                  <a:schemeClr val="tx1"/>
                </a:solidFill>
                <a:effectLst/>
                <a:latin typeface="+mn-lt"/>
                <a:ea typeface="+mn-ea"/>
                <a:cs typeface="+mn-cs"/>
              </a:rPr>
              <a:t>Interaction DOES happen at the join point,</a:t>
            </a:r>
            <a:r>
              <a:rPr lang="en-US" sz="1200" kern="1200" baseline="0" dirty="0" smtClean="0">
                <a:solidFill>
                  <a:schemeClr val="tx1"/>
                </a:solidFill>
                <a:effectLst/>
                <a:latin typeface="+mn-lt"/>
                <a:ea typeface="+mn-ea"/>
                <a:cs typeface="+mn-cs"/>
              </a:rPr>
              <a:t> however, which is the root of certain challenges.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4</a:t>
            </a:fld>
            <a:endParaRPr lang="en-US"/>
          </a:p>
        </p:txBody>
      </p:sp>
    </p:spTree>
    <p:extLst>
      <p:ext uri="{BB962C8B-B14F-4D97-AF65-F5344CB8AC3E}">
        <p14:creationId xmlns:p14="http://schemas.microsoft.com/office/powerpoint/2010/main" val="2244152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a:t>
            </a:r>
            <a:r>
              <a:rPr lang="en-US" baseline="0" dirty="0" smtClean="0"/>
              <a:t>e has extensive animation.  Make sure to view in presentation mode.</a:t>
            </a:r>
          </a:p>
          <a:p>
            <a:r>
              <a:rPr lang="en-US" baseline="0" dirty="0" smtClean="0"/>
              <a:t>If the program is not annotated with parallel keywords, we get normal serial execution.</a:t>
            </a:r>
          </a:p>
          <a:p>
            <a:r>
              <a:rPr lang="en-US" baseline="0" dirty="0" smtClean="0"/>
              <a:t>This should not be a surprise to anybody.</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40</a:t>
            </a:fld>
            <a:endParaRPr lang="en-US"/>
          </a:p>
        </p:txBody>
      </p:sp>
    </p:spTree>
    <p:extLst>
      <p:ext uri="{BB962C8B-B14F-4D97-AF65-F5344CB8AC3E}">
        <p14:creationId xmlns:p14="http://schemas.microsoft.com/office/powerpoint/2010/main" val="1569892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a:t>
            </a:r>
            <a:r>
              <a:rPr lang="en-US" baseline="0" dirty="0" smtClean="0"/>
              <a:t>e has extensive animation.  Make sure to view in presentation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code is annotated, but the scheduler has no spare resources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Cilk scheduler, the spawn and sync annotations have no effect in this scenario.</a:t>
            </a:r>
            <a:endParaRPr lang="en-US" dirty="0" smtClean="0"/>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41</a:t>
            </a:fld>
            <a:endParaRPr lang="en-US"/>
          </a:p>
        </p:txBody>
      </p:sp>
    </p:spTree>
    <p:extLst>
      <p:ext uri="{BB962C8B-B14F-4D97-AF65-F5344CB8AC3E}">
        <p14:creationId xmlns:p14="http://schemas.microsoft.com/office/powerpoint/2010/main" val="2525990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This slid</a:t>
            </a:r>
            <a:r>
              <a:rPr lang="en-US" baseline="0" dirty="0" smtClean="0"/>
              <a:t>e has extensive animation.  Make sure to view in presentation mode.</a:t>
            </a:r>
          </a:p>
          <a:p>
            <a:r>
              <a:rPr lang="en-US" baseline="0" dirty="0" smtClean="0"/>
              <a:t>Here, the scheduler has at least one spare worker (CPU) Core 1vailable to help out.</a:t>
            </a:r>
          </a:p>
          <a:p>
            <a:pPr lvl="0"/>
            <a:r>
              <a:rPr lang="en-US" sz="3200" dirty="0" smtClean="0"/>
              <a:t>The work-stealing scheduler automatically load-balances:</a:t>
            </a:r>
          </a:p>
          <a:p>
            <a:pPr lvl="1"/>
            <a:r>
              <a:rPr lang="en-US" sz="3200" dirty="0" smtClean="0"/>
              <a:t>An idle worker will find work to do.</a:t>
            </a:r>
          </a:p>
          <a:p>
            <a:pPr lvl="1"/>
            <a:r>
              <a:rPr lang="en-US" sz="3200" dirty="0" smtClean="0"/>
              <a:t>If the program has enough parallelism, then all workers will stay busy.</a:t>
            </a:r>
          </a:p>
          <a:p>
            <a:r>
              <a:rPr lang="en-US" dirty="0" smtClean="0"/>
              <a:t>This form of work-stealing is called “continuation</a:t>
            </a:r>
            <a:r>
              <a:rPr lang="en-US" baseline="0" dirty="0" smtClean="0"/>
              <a:t> stealing”.</a:t>
            </a:r>
          </a:p>
          <a:p>
            <a:r>
              <a:rPr lang="en-US" baseline="0" dirty="0" smtClean="0"/>
              <a:t>The other common form of work-stealing is “child stealing”, where Worker A executes the continuation and Worker B steals the child call.</a:t>
            </a:r>
          </a:p>
          <a:p>
            <a:r>
              <a:rPr lang="en-US" baseline="0" dirty="0" smtClean="0"/>
              <a:t>A child-stealing scheduler almost never follows the serial execution order, but still works with a single worker.</a:t>
            </a:r>
            <a:endParaRPr lang="en-US" dirty="0"/>
          </a:p>
        </p:txBody>
      </p:sp>
      <p:sp>
        <p:nvSpPr>
          <p:cNvPr id="4" name="Slide Number Placeholder 3"/>
          <p:cNvSpPr>
            <a:spLocks noGrp="1"/>
          </p:cNvSpPr>
          <p:nvPr>
            <p:ph type="sldNum" sz="quarter" idx="10"/>
          </p:nvPr>
        </p:nvSpPr>
        <p:spPr/>
        <p:txBody>
          <a:bodyPr/>
          <a:lstStyle/>
          <a:p>
            <a:fld id="{7A59BCFC-F3AB-4484-B119-9B52A04D2BBD}" type="slidenum">
              <a:rPr lang="en-US" smtClean="0"/>
              <a:pPr/>
              <a:t>42</a:t>
            </a:fld>
            <a:endParaRPr lang="en-US"/>
          </a:p>
        </p:txBody>
      </p:sp>
    </p:spTree>
    <p:extLst>
      <p:ext uri="{BB962C8B-B14F-4D97-AF65-F5344CB8AC3E}">
        <p14:creationId xmlns:p14="http://schemas.microsoft.com/office/powerpoint/2010/main" val="34251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5</a:t>
            </a:fld>
            <a:endParaRPr lang="en-US"/>
          </a:p>
        </p:txBody>
      </p:sp>
    </p:spTree>
    <p:extLst>
      <p:ext uri="{BB962C8B-B14F-4D97-AF65-F5344CB8AC3E}">
        <p14:creationId xmlns:p14="http://schemas.microsoft.com/office/powerpoint/2010/main" val="288732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8AA9419-5C4E-410F-B7AF-C77AA7F5862F}" type="slidenum">
              <a:rPr lang="en-US" smtClean="0">
                <a:ea typeface="Lucida Sans Unicode" pitchFamily="34" charset="0"/>
                <a:cs typeface="Lucida Sans Unicode" pitchFamily="34" charset="0"/>
              </a:rPr>
              <a:pPr/>
              <a:t>6</a:t>
            </a:fld>
            <a:endParaRPr lang="en-US" smtClean="0">
              <a:ea typeface="Lucida Sans Unicode" pitchFamily="34" charset="0"/>
              <a:cs typeface="Lucida Sans Unicode" pitchFamily="34" charset="0"/>
            </a:endParaRPr>
          </a:p>
        </p:txBody>
      </p:sp>
      <p:sp>
        <p:nvSpPr>
          <p:cNvPr id="56323" name="Text Box 2"/>
          <p:cNvSpPr txBox="1">
            <a:spLocks noChangeArrowheads="1"/>
          </p:cNvSpPr>
          <p:nvPr/>
        </p:nvSpPr>
        <p:spPr bwMode="auto">
          <a:xfrm>
            <a:off x="2826444" y="528733"/>
            <a:ext cx="3399040" cy="2656075"/>
          </a:xfrm>
          <a:prstGeom prst="rect">
            <a:avLst/>
          </a:prstGeom>
          <a:solidFill>
            <a:srgbClr val="FFFFFF"/>
          </a:solidFill>
          <a:ln w="9360">
            <a:solidFill>
              <a:srgbClr val="000000"/>
            </a:solidFill>
            <a:miter lim="800000"/>
            <a:headEnd/>
            <a:tailEnd/>
          </a:ln>
        </p:spPr>
        <p:txBody>
          <a:bodyPr wrap="none" anchor="ctr"/>
          <a:lstStyle/>
          <a:p>
            <a:endParaRPr lang="en-US" dirty="0">
              <a:latin typeface="Lucida Sans Unicode" pitchFamily="34" charset="0"/>
              <a:ea typeface="Lucida Sans Unicode" pitchFamily="34" charset="0"/>
              <a:cs typeface="Lucida Sans Unicode" pitchFamily="34" charset="0"/>
            </a:endParaRPr>
          </a:p>
        </p:txBody>
      </p:sp>
      <p:sp>
        <p:nvSpPr>
          <p:cNvPr id="56324" name="Rectangle 3"/>
          <p:cNvSpPr>
            <a:spLocks noGrp="1" noChangeArrowheads="1"/>
          </p:cNvSpPr>
          <p:nvPr>
            <p:ph type="body"/>
          </p:nvPr>
        </p:nvSpPr>
        <p:spPr>
          <a:xfrm>
            <a:off x="905601" y="3362293"/>
            <a:ext cx="7236667" cy="3187291"/>
          </a:xfrm>
          <a:noFill/>
          <a:ln/>
        </p:spPr>
        <p:txBody>
          <a:bodyPr wrap="none" anchor="ctr"/>
          <a:lstStyle/>
          <a:p>
            <a:pPr eaLnBrk="1" hangingPunct="1"/>
            <a:r>
              <a:rPr lang="en-US" dirty="0" smtClean="0"/>
              <a:t>Moore’s law continues to increase</a:t>
            </a:r>
            <a:r>
              <a:rPr lang="en-US" baseline="0" dirty="0" smtClean="0"/>
              <a:t> transistor count, but clock speed has topped out.  To understand why, see next slide.</a:t>
            </a:r>
            <a:endParaRPr lang="en-US" dirty="0" smtClean="0"/>
          </a:p>
        </p:txBody>
      </p:sp>
    </p:spTree>
    <p:extLst>
      <p:ext uri="{BB962C8B-B14F-4D97-AF65-F5344CB8AC3E}">
        <p14:creationId xmlns:p14="http://schemas.microsoft.com/office/powerpoint/2010/main" val="2903822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transistor density and clock</a:t>
            </a:r>
            <a:r>
              <a:rPr lang="en-US" baseline="0" dirty="0" smtClean="0"/>
              <a:t> speed increased in the late 1990s and early 2000s, power density started going up quickly.</a:t>
            </a:r>
          </a:p>
          <a:p>
            <a:r>
              <a:rPr lang="en-US" baseline="0" dirty="0" smtClean="0"/>
              <a:t>Note that the vertical scale is logarithmic, so the power density went up 10x in that 10-year period.</a:t>
            </a:r>
          </a:p>
          <a:p>
            <a:r>
              <a:rPr lang="en-US" baseline="0" dirty="0" smtClean="0"/>
              <a:t>If the trend had continued, the power requirements and heat-dissipation requirements would have become unsustainable.</a:t>
            </a:r>
          </a:p>
          <a:p>
            <a:r>
              <a:rPr lang="en-US" baseline="0" dirty="0" smtClean="0"/>
              <a:t>The problem was compounded by demands of battery powered/low heat devices like laptops, </a:t>
            </a:r>
            <a:r>
              <a:rPr lang="en-US" baseline="0" dirty="0" err="1" smtClean="0"/>
              <a:t>fanless</a:t>
            </a:r>
            <a:r>
              <a:rPr lang="en-US" baseline="0" dirty="0" smtClean="0"/>
              <a:t> tablets, and phones.</a:t>
            </a:r>
          </a:p>
          <a:p>
            <a:r>
              <a:rPr lang="en-US" baseline="0" dirty="0" smtClean="0"/>
              <a:t>Today, even supercomputer manufacturers worry more about performance/W than performance alone.</a:t>
            </a:r>
          </a:p>
          <a:p>
            <a:r>
              <a:rPr lang="en-US" baseline="0" dirty="0" smtClean="0"/>
              <a:t>Advances in instruction-level parallelism also slowed down over this period.</a:t>
            </a:r>
          </a:p>
          <a:p>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7</a:t>
            </a:fld>
            <a:endParaRPr lang="en-US"/>
          </a:p>
        </p:txBody>
      </p:sp>
    </p:spTree>
    <p:extLst>
      <p:ext uri="{BB962C8B-B14F-4D97-AF65-F5344CB8AC3E}">
        <p14:creationId xmlns:p14="http://schemas.microsoft.com/office/powerpoint/2010/main" val="33630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generation</a:t>
            </a:r>
            <a:r>
              <a:rPr lang="en-US" baseline="0" dirty="0" smtClean="0"/>
              <a:t> of Moore’s law increases the number of transistors that can be put on a single die, some of which can be used to increase core count.</a:t>
            </a:r>
          </a:p>
          <a:p>
            <a:r>
              <a:rPr lang="en-US" baseline="0" dirty="0" smtClean="0"/>
              <a:t>Intel’s Xeon E7 series (</a:t>
            </a:r>
            <a:r>
              <a:rPr lang="en-US" baseline="0" dirty="0" err="1" smtClean="0"/>
              <a:t>Ive</a:t>
            </a:r>
            <a:r>
              <a:rPr lang="en-US" baseline="0" dirty="0" smtClean="0"/>
              <a:t> Bridge EX) has up to 15 cores and Xeon Phi has 57 – 61 cores with 4x </a:t>
            </a:r>
            <a:r>
              <a:rPr lang="en-US" baseline="0" dirty="0" err="1" smtClean="0"/>
              <a:t>hyperthreading</a:t>
            </a:r>
            <a:r>
              <a:rPr lang="en-US" baseline="0" dirty="0" smtClean="0"/>
              <a:t> (up to 244 hardware threads).</a:t>
            </a:r>
          </a:p>
          <a:p>
            <a:r>
              <a:rPr lang="en-US" baseline="0" dirty="0" smtClean="0"/>
              <a:t>Total processing power increases with each generation, but requires parallel programming to use efficiently.</a:t>
            </a:r>
            <a:endParaRPr lang="en-US" dirty="0"/>
          </a:p>
        </p:txBody>
      </p:sp>
      <p:sp>
        <p:nvSpPr>
          <p:cNvPr id="4" name="Slide Number Placeholder 3"/>
          <p:cNvSpPr>
            <a:spLocks noGrp="1"/>
          </p:cNvSpPr>
          <p:nvPr>
            <p:ph type="sldNum" sz="quarter" idx="10"/>
          </p:nvPr>
        </p:nvSpPr>
        <p:spPr/>
        <p:txBody>
          <a:bodyPr/>
          <a:lstStyle/>
          <a:p>
            <a:fld id="{3EC69E41-C3E2-4963-AA8D-8D3F0CBF30ED}" type="slidenum">
              <a:rPr lang="en-US" smtClean="0"/>
              <a:t>8</a:t>
            </a:fld>
            <a:endParaRPr lang="en-US"/>
          </a:p>
        </p:txBody>
      </p:sp>
    </p:spTree>
    <p:extLst>
      <p:ext uri="{BB962C8B-B14F-4D97-AF65-F5344CB8AC3E}">
        <p14:creationId xmlns:p14="http://schemas.microsoft.com/office/powerpoint/2010/main" val="283862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C69E41-C3E2-4963-AA8D-8D3F0CBF30ED}" type="slidenum">
              <a:rPr lang="en-US" smtClean="0"/>
              <a:t>9</a:t>
            </a:fld>
            <a:endParaRPr lang="en-US"/>
          </a:p>
        </p:txBody>
      </p:sp>
    </p:spTree>
    <p:extLst>
      <p:ext uri="{BB962C8B-B14F-4D97-AF65-F5344CB8AC3E}">
        <p14:creationId xmlns:p14="http://schemas.microsoft.com/office/powerpoint/2010/main" val="646461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a:prstGeom prst="rect">
            <a:avLst/>
          </a:prstGeom>
        </p:spPr>
        <p:txBody>
          <a:bodyPr/>
          <a:lstStyle/>
          <a:p>
            <a:fld id="{D37F67BB-7208-4AA0-A0DB-F2D55D00ABD5}" type="datetime1">
              <a:rPr lang="en-US" smtClean="0"/>
              <a:t>9/19/2014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r>
              <a:rPr lang="en-US" smtClean="0"/>
              <a:t>Pablo Halpern, 2014  (CC BY 4.0)</a:t>
            </a:r>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03489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56" y="6492873"/>
            <a:ext cx="2057400" cy="365125"/>
          </a:xfrm>
          <a:prstGeom prst="rect">
            <a:avLst/>
          </a:prstGeom>
        </p:spPr>
        <p:txBody>
          <a:bodyPr/>
          <a:lstStyle/>
          <a:p>
            <a:fld id="{8EC500B2-7413-48A8-A823-72B0D857BE93}" type="datetime1">
              <a:rPr lang="en-US" smtClean="0"/>
              <a:t>9/19/2014</a:t>
            </a:fld>
            <a:endParaRPr lang="en-US" dirty="0"/>
          </a:p>
        </p:txBody>
      </p:sp>
      <p:sp>
        <p:nvSpPr>
          <p:cNvPr id="6" name="Footer Placeholder 5"/>
          <p:cNvSpPr>
            <a:spLocks noGrp="1"/>
          </p:cNvSpPr>
          <p:nvPr>
            <p:ph type="ftr" sz="quarter" idx="11"/>
          </p:nvPr>
        </p:nvSpPr>
        <p:spPr>
          <a:xfrm>
            <a:off x="856024" y="6492875"/>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7206" y="6492874"/>
            <a:ext cx="57831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21601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0" y="6492873"/>
            <a:ext cx="2057400" cy="365125"/>
          </a:xfrm>
          <a:prstGeom prst="rect">
            <a:avLst/>
          </a:prstGeom>
        </p:spPr>
        <p:txBody>
          <a:bodyPr/>
          <a:lstStyle/>
          <a:p>
            <a:fld id="{50C45B52-C778-4C56-B7FA-77AD755CD96E}" type="datetime1">
              <a:rPr lang="en-US" smtClean="0"/>
              <a:t>9/19/2014</a:t>
            </a:fld>
            <a:endParaRPr lang="en-US" dirty="0"/>
          </a:p>
        </p:txBody>
      </p:sp>
      <p:sp>
        <p:nvSpPr>
          <p:cNvPr id="6" name="Footer Placeholder 5"/>
          <p:cNvSpPr>
            <a:spLocks noGrp="1"/>
          </p:cNvSpPr>
          <p:nvPr>
            <p:ph type="ftr" sz="quarter" idx="11"/>
          </p:nvPr>
        </p:nvSpPr>
        <p:spPr>
          <a:xfrm>
            <a:off x="856058" y="6492875"/>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7240"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13963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3" y="6492005"/>
            <a:ext cx="2057400" cy="365125"/>
          </a:xfrm>
          <a:prstGeom prst="rect">
            <a:avLst/>
          </a:prstGeom>
        </p:spPr>
        <p:txBody>
          <a:bodyPr/>
          <a:lstStyle/>
          <a:p>
            <a:fld id="{B8C8A31F-E049-4DE0-AD26-FA56B3690E0F}" type="datetime1">
              <a:rPr lang="en-US" smtClean="0"/>
              <a:t>9/19/2014</a:t>
            </a:fld>
            <a:endParaRPr lang="en-US" dirty="0"/>
          </a:p>
        </p:txBody>
      </p:sp>
      <p:sp>
        <p:nvSpPr>
          <p:cNvPr id="6" name="Footer Placeholder 5"/>
          <p:cNvSpPr>
            <a:spLocks noGrp="1"/>
          </p:cNvSpPr>
          <p:nvPr>
            <p:ph type="ftr" sz="quarter" idx="11"/>
          </p:nvPr>
        </p:nvSpPr>
        <p:spPr>
          <a:xfrm>
            <a:off x="856061" y="6492007"/>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7243" y="6492006"/>
            <a:ext cx="578317" cy="365125"/>
          </a:xfrm>
        </p:spPr>
        <p:txBody>
          <a:bodyPr/>
          <a:lstStyle/>
          <a:p>
            <a:fld id="{6D22F896-40B5-4ADD-8801-0D06FADFA095}"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629061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1535" y="6492873"/>
            <a:ext cx="2057400" cy="365125"/>
          </a:xfrm>
          <a:prstGeom prst="rect">
            <a:avLst/>
          </a:prstGeom>
        </p:spPr>
        <p:txBody>
          <a:bodyPr/>
          <a:lstStyle/>
          <a:p>
            <a:fld id="{97C5816F-6F59-4E06-994E-80D5BDC24C02}" type="datetime1">
              <a:rPr lang="en-US" smtClean="0"/>
              <a:t>9/19/2014</a:t>
            </a:fld>
            <a:endParaRPr lang="en-US" dirty="0"/>
          </a:p>
        </p:txBody>
      </p:sp>
      <p:sp>
        <p:nvSpPr>
          <p:cNvPr id="6" name="Footer Placeholder 5"/>
          <p:cNvSpPr>
            <a:spLocks noGrp="1"/>
          </p:cNvSpPr>
          <p:nvPr>
            <p:ph type="ftr" sz="quarter" idx="11"/>
          </p:nvPr>
        </p:nvSpPr>
        <p:spPr>
          <a:xfrm>
            <a:off x="854903" y="6492875"/>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6085"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3679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5592691" y="6494427"/>
            <a:ext cx="2057400" cy="365125"/>
          </a:xfrm>
          <a:prstGeom prst="rect">
            <a:avLst/>
          </a:prstGeom>
        </p:spPr>
        <p:txBody>
          <a:bodyPr/>
          <a:lstStyle/>
          <a:p>
            <a:fld id="{77C2A041-83AC-4343-94C9-1322CF7FF036}" type="datetime1">
              <a:rPr lang="en-US" smtClean="0"/>
              <a:t>9/19/2014</a:t>
            </a:fld>
            <a:endParaRPr lang="en-US" dirty="0"/>
          </a:p>
        </p:txBody>
      </p:sp>
      <p:sp>
        <p:nvSpPr>
          <p:cNvPr id="4" name="Footer Placeholder 3"/>
          <p:cNvSpPr>
            <a:spLocks noGrp="1"/>
          </p:cNvSpPr>
          <p:nvPr>
            <p:ph type="ftr" sz="quarter" idx="11"/>
          </p:nvPr>
        </p:nvSpPr>
        <p:spPr>
          <a:xfrm>
            <a:off x="856059" y="6494429"/>
            <a:ext cx="4679482" cy="365125"/>
          </a:xfrm>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a:xfrm>
            <a:off x="7707241" y="6494428"/>
            <a:ext cx="57831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72722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5592691" y="6505728"/>
            <a:ext cx="2057400" cy="365125"/>
          </a:xfrm>
          <a:prstGeom prst="rect">
            <a:avLst/>
          </a:prstGeom>
        </p:spPr>
        <p:txBody>
          <a:bodyPr/>
          <a:lstStyle/>
          <a:p>
            <a:fld id="{1F19ADA8-1108-4708-BEB0-A20488ACDBC7}" type="datetime1">
              <a:rPr lang="en-US" smtClean="0"/>
              <a:t>9/19/2014</a:t>
            </a:fld>
            <a:endParaRPr lang="en-US" dirty="0"/>
          </a:p>
        </p:txBody>
      </p:sp>
      <p:sp>
        <p:nvSpPr>
          <p:cNvPr id="4" name="Footer Placeholder 3"/>
          <p:cNvSpPr>
            <a:spLocks noGrp="1"/>
          </p:cNvSpPr>
          <p:nvPr>
            <p:ph type="ftr" sz="quarter" idx="11"/>
          </p:nvPr>
        </p:nvSpPr>
        <p:spPr>
          <a:xfrm>
            <a:off x="856059" y="6505729"/>
            <a:ext cx="4679482" cy="365125"/>
          </a:xfrm>
        </p:spPr>
        <p:txBody>
          <a:bodyPr/>
          <a:lstStyle>
            <a:lvl1pPr>
              <a:defRPr cap="all" baseline="0"/>
            </a:lvl1pPr>
          </a:lstStyle>
          <a:p>
            <a:r>
              <a:rPr lang="en-US" smtClean="0"/>
              <a:t>Pablo Halpern, 2014  (CC BY 4.0)</a:t>
            </a:r>
            <a:endParaRPr lang="en-US" dirty="0"/>
          </a:p>
        </p:txBody>
      </p:sp>
      <p:sp>
        <p:nvSpPr>
          <p:cNvPr id="5" name="Slide Number Placeholder 4"/>
          <p:cNvSpPr>
            <a:spLocks noGrp="1"/>
          </p:cNvSpPr>
          <p:nvPr>
            <p:ph type="sldNum" sz="quarter" idx="12"/>
          </p:nvPr>
        </p:nvSpPr>
        <p:spPr>
          <a:xfrm>
            <a:off x="7707241" y="6505728"/>
            <a:ext cx="57831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80224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92692" y="6492873"/>
            <a:ext cx="2057400" cy="365125"/>
          </a:xfrm>
          <a:prstGeom prst="rect">
            <a:avLst/>
          </a:prstGeom>
        </p:spPr>
        <p:txBody>
          <a:bodyPr/>
          <a:lstStyle/>
          <a:p>
            <a:fld id="{80B7E0AE-C98B-4FB2-A09A-3880E975B419}" type="datetime1">
              <a:rPr lang="en-US" smtClean="0"/>
              <a:t>9/19/2014</a:t>
            </a:fld>
            <a:endParaRPr lang="en-US" dirty="0"/>
          </a:p>
        </p:txBody>
      </p:sp>
      <p:sp>
        <p:nvSpPr>
          <p:cNvPr id="5" name="Footer Placeholder 4"/>
          <p:cNvSpPr>
            <a:spLocks noGrp="1"/>
          </p:cNvSpPr>
          <p:nvPr>
            <p:ph type="ftr" sz="quarter" idx="11"/>
          </p:nvPr>
        </p:nvSpPr>
        <p:spPr>
          <a:xfrm>
            <a:off x="856060" y="6492875"/>
            <a:ext cx="4679482" cy="365125"/>
          </a:xfrm>
        </p:spPr>
        <p:txBody>
          <a:bodyPr/>
          <a:lstStyle/>
          <a:p>
            <a:r>
              <a:rPr lang="en-US" smtClean="0"/>
              <a:t>Pablo Halpern, 2014  (CC BY 4.0)</a:t>
            </a:r>
            <a:endParaRPr lang="en-US" dirty="0"/>
          </a:p>
        </p:txBody>
      </p:sp>
      <p:sp>
        <p:nvSpPr>
          <p:cNvPr id="6" name="Slide Number Placeholder 5"/>
          <p:cNvSpPr>
            <a:spLocks noGrp="1"/>
          </p:cNvSpPr>
          <p:nvPr>
            <p:ph type="sldNum" sz="quarter" idx="12"/>
          </p:nvPr>
        </p:nvSpPr>
        <p:spPr>
          <a:xfrm>
            <a:off x="7707242"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511147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92692" y="6492875"/>
            <a:ext cx="2057400" cy="365125"/>
          </a:xfrm>
          <a:prstGeom prst="rect">
            <a:avLst/>
          </a:prstGeom>
        </p:spPr>
        <p:txBody>
          <a:bodyPr/>
          <a:lstStyle/>
          <a:p>
            <a:fld id="{90A90DB1-9B83-48B2-9BAF-D8D4A6747F4A}" type="datetime1">
              <a:rPr lang="en-US" smtClean="0"/>
              <a:t>9/19/2014</a:t>
            </a:fld>
            <a:endParaRPr lang="en-US" dirty="0"/>
          </a:p>
        </p:txBody>
      </p:sp>
      <p:sp>
        <p:nvSpPr>
          <p:cNvPr id="5" name="Footer Placeholder 4"/>
          <p:cNvSpPr>
            <a:spLocks noGrp="1"/>
          </p:cNvSpPr>
          <p:nvPr>
            <p:ph type="ftr" sz="quarter" idx="11"/>
          </p:nvPr>
        </p:nvSpPr>
        <p:spPr>
          <a:xfrm>
            <a:off x="856060" y="6492877"/>
            <a:ext cx="4679482" cy="365125"/>
          </a:xfrm>
        </p:spPr>
        <p:txBody>
          <a:bodyPr/>
          <a:lstStyle/>
          <a:p>
            <a:r>
              <a:rPr lang="en-US" smtClean="0"/>
              <a:t>Pablo Halpern, 2014  (CC BY 4.0)</a:t>
            </a:r>
            <a:endParaRPr lang="en-US" dirty="0"/>
          </a:p>
        </p:txBody>
      </p:sp>
      <p:sp>
        <p:nvSpPr>
          <p:cNvPr id="6" name="Slide Number Placeholder 5"/>
          <p:cNvSpPr>
            <a:spLocks noGrp="1"/>
          </p:cNvSpPr>
          <p:nvPr>
            <p:ph type="sldNum" sz="quarter" idx="12"/>
          </p:nvPr>
        </p:nvSpPr>
        <p:spPr>
          <a:xfrm>
            <a:off x="7707242" y="6492876"/>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624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lvl1pPr>
              <a:defRPr cap="none" baseline="0"/>
            </a:lvl1pPr>
          </a:lstStyle>
          <a:p>
            <a:r>
              <a:rPr lang="en-US" dirty="0"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10"/>
          </p:nvPr>
        </p:nvSpPr>
        <p:spPr>
          <a:xfrm>
            <a:off x="5592692" y="6492875"/>
            <a:ext cx="2057400" cy="365125"/>
          </a:xfrm>
          <a:prstGeom prst="rect">
            <a:avLst/>
          </a:prstGeom>
        </p:spPr>
        <p:txBody>
          <a:bodyPr vert="horz" lIns="91440" tIns="45720" rIns="91440" bIns="45720" rtlCol="0" anchor="ctr"/>
          <a:lstStyle>
            <a:lvl1pPr algn="r">
              <a:defRPr sz="1400">
                <a:solidFill>
                  <a:schemeClr val="bg2">
                    <a:lumMod val="40000"/>
                    <a:lumOff val="60000"/>
                  </a:schemeClr>
                </a:solidFill>
              </a:defRPr>
            </a:lvl1pPr>
          </a:lstStyle>
          <a:p>
            <a:fld id="{81521DC2-8BEC-4920-B232-858EB38361FC}" type="datetime1">
              <a:rPr lang="en-US" smtClean="0"/>
              <a:t>9/19/2014</a:t>
            </a:fld>
            <a:endParaRPr lang="en-US" dirty="0"/>
          </a:p>
        </p:txBody>
      </p:sp>
      <p:sp>
        <p:nvSpPr>
          <p:cNvPr id="14" name="Footer Placeholder 4"/>
          <p:cNvSpPr>
            <a:spLocks noGrp="1"/>
          </p:cNvSpPr>
          <p:nvPr>
            <p:ph type="ftr" sz="quarter" idx="3"/>
          </p:nvPr>
        </p:nvSpPr>
        <p:spPr>
          <a:xfrm>
            <a:off x="856060" y="6492874"/>
            <a:ext cx="4679482" cy="365125"/>
          </a:xfrm>
          <a:prstGeom prst="rect">
            <a:avLst/>
          </a:prstGeom>
        </p:spPr>
        <p:txBody>
          <a:bodyPr vert="horz" lIns="91440" tIns="45720" rIns="91440" bIns="45720" rtlCol="0" anchor="ctr"/>
          <a:lstStyle>
            <a:lvl1pPr algn="l">
              <a:defRPr sz="1400">
                <a:solidFill>
                  <a:schemeClr val="bg2">
                    <a:lumMod val="40000"/>
                    <a:lumOff val="60000"/>
                  </a:schemeClr>
                </a:solidFill>
              </a:defRPr>
            </a:lvl1pPr>
          </a:lstStyle>
          <a:p>
            <a:r>
              <a:rPr lang="en-US" smtClean="0"/>
              <a:t>Pablo Halpern, 2014  (CC BY 4.0)</a:t>
            </a:r>
            <a:endParaRPr lang="en-US" dirty="0"/>
          </a:p>
        </p:txBody>
      </p:sp>
      <p:sp>
        <p:nvSpPr>
          <p:cNvPr id="15" name="Slide Number Placeholder 5"/>
          <p:cNvSpPr>
            <a:spLocks noGrp="1"/>
          </p:cNvSpPr>
          <p:nvPr>
            <p:ph type="sldNum" sz="quarter" idx="4"/>
          </p:nvPr>
        </p:nvSpPr>
        <p:spPr>
          <a:xfrm>
            <a:off x="7707242" y="6492873"/>
            <a:ext cx="578317" cy="365125"/>
          </a:xfrm>
          <a:prstGeom prst="rect">
            <a:avLst/>
          </a:prstGeom>
        </p:spPr>
        <p:txBody>
          <a:bodyPr vert="horz" lIns="91440" tIns="45720" rIns="91440" bIns="45720" rtlCol="0" anchor="ctr"/>
          <a:lstStyle>
            <a:lvl1pPr algn="r">
              <a:defRPr sz="1400">
                <a:solidFill>
                  <a:schemeClr val="bg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6699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2691" y="6492873"/>
            <a:ext cx="2057400" cy="365125"/>
          </a:xfrm>
          <a:prstGeom prst="rect">
            <a:avLst/>
          </a:prstGeom>
        </p:spPr>
        <p:txBody>
          <a:bodyPr/>
          <a:lstStyle/>
          <a:p>
            <a:fld id="{1684448D-9766-4D07-A328-840005F25AF8}" type="datetime1">
              <a:rPr lang="en-US" smtClean="0"/>
              <a:t>9/19/2014</a:t>
            </a:fld>
            <a:endParaRPr lang="en-US" dirty="0"/>
          </a:p>
        </p:txBody>
      </p:sp>
      <p:sp>
        <p:nvSpPr>
          <p:cNvPr id="5" name="Footer Placeholder 4"/>
          <p:cNvSpPr>
            <a:spLocks noGrp="1"/>
          </p:cNvSpPr>
          <p:nvPr>
            <p:ph type="ftr" sz="quarter" idx="11"/>
          </p:nvPr>
        </p:nvSpPr>
        <p:spPr>
          <a:xfrm>
            <a:off x="856059" y="6492875"/>
            <a:ext cx="4679482" cy="365125"/>
          </a:xfrm>
        </p:spPr>
        <p:txBody>
          <a:bodyPr/>
          <a:lstStyle/>
          <a:p>
            <a:r>
              <a:rPr lang="en-US" smtClean="0"/>
              <a:t>Pablo Halpern, 2014  (CC BY 4.0)</a:t>
            </a:r>
            <a:endParaRPr lang="en-US" dirty="0"/>
          </a:p>
        </p:txBody>
      </p:sp>
      <p:sp>
        <p:nvSpPr>
          <p:cNvPr id="6" name="Slide Number Placeholder 5"/>
          <p:cNvSpPr>
            <a:spLocks noGrp="1"/>
          </p:cNvSpPr>
          <p:nvPr>
            <p:ph type="sldNum" sz="quarter" idx="12"/>
          </p:nvPr>
        </p:nvSpPr>
        <p:spPr>
          <a:xfrm>
            <a:off x="7707241"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871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3"/>
          <p:cNvSpPr>
            <a:spLocks noGrp="1"/>
          </p:cNvSpPr>
          <p:nvPr>
            <p:ph type="dt" sz="half" idx="10"/>
          </p:nvPr>
        </p:nvSpPr>
        <p:spPr>
          <a:xfrm>
            <a:off x="5592692" y="6492877"/>
            <a:ext cx="2057400" cy="365125"/>
          </a:xfrm>
          <a:prstGeom prst="rect">
            <a:avLst/>
          </a:prstGeom>
        </p:spPr>
        <p:txBody>
          <a:bodyPr vert="horz" lIns="91440" tIns="45720" rIns="91440" bIns="45720" rtlCol="0" anchor="ctr"/>
          <a:lstStyle>
            <a:lvl1pPr algn="r">
              <a:defRPr sz="1400">
                <a:solidFill>
                  <a:schemeClr val="bg2">
                    <a:lumMod val="40000"/>
                    <a:lumOff val="60000"/>
                  </a:schemeClr>
                </a:solidFill>
              </a:defRPr>
            </a:lvl1pPr>
          </a:lstStyle>
          <a:p>
            <a:fld id="{9E912461-1B39-4C74-91A9-CC102E8DB49B}" type="datetime1">
              <a:rPr lang="en-US" smtClean="0"/>
              <a:t>9/19/2014</a:t>
            </a:fld>
            <a:endParaRPr lang="en-US" dirty="0"/>
          </a:p>
        </p:txBody>
      </p:sp>
      <p:sp>
        <p:nvSpPr>
          <p:cNvPr id="9" name="Footer Placeholder 4"/>
          <p:cNvSpPr>
            <a:spLocks noGrp="1"/>
          </p:cNvSpPr>
          <p:nvPr>
            <p:ph type="ftr" sz="quarter" idx="3"/>
          </p:nvPr>
        </p:nvSpPr>
        <p:spPr>
          <a:xfrm>
            <a:off x="856060" y="6492876"/>
            <a:ext cx="4679482" cy="365125"/>
          </a:xfrm>
          <a:prstGeom prst="rect">
            <a:avLst/>
          </a:prstGeom>
        </p:spPr>
        <p:txBody>
          <a:bodyPr vert="horz" lIns="91440" tIns="45720" rIns="91440" bIns="45720" rtlCol="0" anchor="ctr"/>
          <a:lstStyle>
            <a:lvl1pPr algn="l">
              <a:defRPr sz="1400">
                <a:solidFill>
                  <a:schemeClr val="bg2">
                    <a:lumMod val="40000"/>
                    <a:lumOff val="60000"/>
                  </a:schemeClr>
                </a:solidFill>
              </a:defRPr>
            </a:lvl1pPr>
          </a:lstStyle>
          <a:p>
            <a:r>
              <a:rPr lang="en-US" smtClean="0"/>
              <a:t>Pablo Halpern, 2014  (CC BY 4.0)</a:t>
            </a:r>
            <a:endParaRPr lang="en-US" dirty="0"/>
          </a:p>
        </p:txBody>
      </p:sp>
      <p:sp>
        <p:nvSpPr>
          <p:cNvPr id="10" name="Slide Number Placeholder 5"/>
          <p:cNvSpPr>
            <a:spLocks noGrp="1"/>
          </p:cNvSpPr>
          <p:nvPr>
            <p:ph type="sldNum" sz="quarter" idx="4"/>
          </p:nvPr>
        </p:nvSpPr>
        <p:spPr>
          <a:xfrm>
            <a:off x="7707242" y="6492875"/>
            <a:ext cx="578317" cy="365125"/>
          </a:xfrm>
          <a:prstGeom prst="rect">
            <a:avLst/>
          </a:prstGeom>
        </p:spPr>
        <p:txBody>
          <a:bodyPr vert="horz" lIns="91440" tIns="45720" rIns="91440" bIns="45720" rtlCol="0" anchor="ctr"/>
          <a:lstStyle>
            <a:lvl1pPr algn="r">
              <a:defRPr sz="1400">
                <a:solidFill>
                  <a:schemeClr val="bg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09775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035970"/>
            <a:ext cx="3435949" cy="823912"/>
          </a:xfrm>
        </p:spPr>
        <p:txBody>
          <a:bodyPr anchor="b"/>
          <a:lstStyle>
            <a:lvl1pPr marL="0" indent="0">
              <a:lnSpc>
                <a:spcPct val="90000"/>
              </a:lnSpc>
              <a:buNone/>
              <a:defRPr sz="2400" b="0" cap="all" baseline="0">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2859882"/>
            <a:ext cx="3658793" cy="31397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035969"/>
            <a:ext cx="3433565" cy="823912"/>
          </a:xfrm>
        </p:spPr>
        <p:txBody>
          <a:bodyPr anchor="b"/>
          <a:lstStyle>
            <a:lvl1pPr marL="0" indent="0">
              <a:lnSpc>
                <a:spcPct val="90000"/>
              </a:lnSpc>
              <a:buNone/>
              <a:defRPr sz="2400" b="0" cap="all" baseline="0">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859882"/>
            <a:ext cx="3656408" cy="31397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592690" y="6492873"/>
            <a:ext cx="2057400" cy="365125"/>
          </a:xfrm>
          <a:prstGeom prst="rect">
            <a:avLst/>
          </a:prstGeom>
        </p:spPr>
        <p:txBody>
          <a:bodyPr/>
          <a:lstStyle/>
          <a:p>
            <a:fld id="{2EB62FAD-2682-4C7A-A868-3EA0285FFC64}" type="datetime1">
              <a:rPr lang="en-US" smtClean="0"/>
              <a:t>9/19/2014</a:t>
            </a:fld>
            <a:endParaRPr lang="en-US" dirty="0"/>
          </a:p>
        </p:txBody>
      </p:sp>
      <p:sp>
        <p:nvSpPr>
          <p:cNvPr id="8" name="Footer Placeholder 7"/>
          <p:cNvSpPr>
            <a:spLocks noGrp="1"/>
          </p:cNvSpPr>
          <p:nvPr>
            <p:ph type="ftr" sz="quarter" idx="11"/>
          </p:nvPr>
        </p:nvSpPr>
        <p:spPr>
          <a:xfrm>
            <a:off x="856058" y="6492875"/>
            <a:ext cx="4679482" cy="365125"/>
          </a:xfrm>
        </p:spPr>
        <p:txBody>
          <a:bodyPr/>
          <a:lstStyle/>
          <a:p>
            <a:r>
              <a:rPr lang="en-US" smtClean="0"/>
              <a:t>Pablo Halpern, 2014  (CC BY 4.0)</a:t>
            </a:r>
            <a:endParaRPr lang="en-US" dirty="0"/>
          </a:p>
        </p:txBody>
      </p:sp>
      <p:sp>
        <p:nvSpPr>
          <p:cNvPr id="9" name="Slide Number Placeholder 8"/>
          <p:cNvSpPr>
            <a:spLocks noGrp="1"/>
          </p:cNvSpPr>
          <p:nvPr>
            <p:ph type="sldNum" sz="quarter" idx="12"/>
          </p:nvPr>
        </p:nvSpPr>
        <p:spPr>
          <a:xfrm>
            <a:off x="7707240"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8280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592692" y="6492875"/>
            <a:ext cx="2057400" cy="365125"/>
          </a:xfrm>
          <a:prstGeom prst="rect">
            <a:avLst/>
          </a:prstGeom>
        </p:spPr>
        <p:txBody>
          <a:bodyPr anchor="b"/>
          <a:lstStyle/>
          <a:p>
            <a:fld id="{F44F37AF-0323-42F1-8832-7F723C6912AC}" type="datetime1">
              <a:rPr lang="en-US" smtClean="0"/>
              <a:t>9/19/2014</a:t>
            </a:fld>
            <a:endParaRPr lang="en-US" dirty="0"/>
          </a:p>
        </p:txBody>
      </p:sp>
      <p:sp>
        <p:nvSpPr>
          <p:cNvPr id="4" name="Footer Placeholder 3"/>
          <p:cNvSpPr>
            <a:spLocks noGrp="1"/>
          </p:cNvSpPr>
          <p:nvPr>
            <p:ph type="ftr" sz="quarter" idx="11"/>
          </p:nvPr>
        </p:nvSpPr>
        <p:spPr>
          <a:xfrm>
            <a:off x="856060" y="6492874"/>
            <a:ext cx="4679482" cy="365125"/>
          </a:xfrm>
        </p:spPr>
        <p:txBody>
          <a:bodyPr anchor="b"/>
          <a:lstStyle/>
          <a:p>
            <a:r>
              <a:rPr lang="en-US" smtClean="0"/>
              <a:t>Pablo Halpern, 2014  (CC BY 4.0)</a:t>
            </a:r>
            <a:endParaRPr lang="en-US" dirty="0"/>
          </a:p>
        </p:txBody>
      </p:sp>
      <p:sp>
        <p:nvSpPr>
          <p:cNvPr id="5" name="Slide Number Placeholder 4"/>
          <p:cNvSpPr>
            <a:spLocks noGrp="1"/>
          </p:cNvSpPr>
          <p:nvPr>
            <p:ph type="sldNum" sz="quarter" idx="12"/>
          </p:nvPr>
        </p:nvSpPr>
        <p:spPr>
          <a:xfrm>
            <a:off x="7707242" y="6492873"/>
            <a:ext cx="578317" cy="365125"/>
          </a:xfrm>
        </p:spPr>
        <p:txBody>
          <a:bodyPr anchor="b"/>
          <a:lstStyle/>
          <a:p>
            <a:fld id="{6D22F896-40B5-4ADD-8801-0D06FADFA095}" type="slidenum">
              <a:rPr lang="en-US" smtClean="0"/>
              <a:t>‹#›</a:t>
            </a:fld>
            <a:endParaRPr lang="en-US" dirty="0"/>
          </a:p>
        </p:txBody>
      </p:sp>
    </p:spTree>
    <p:extLst>
      <p:ext uri="{BB962C8B-B14F-4D97-AF65-F5344CB8AC3E}">
        <p14:creationId xmlns:p14="http://schemas.microsoft.com/office/powerpoint/2010/main" val="89554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2692" y="6492873"/>
            <a:ext cx="2057400" cy="365125"/>
          </a:xfrm>
          <a:prstGeom prst="rect">
            <a:avLst/>
          </a:prstGeom>
        </p:spPr>
        <p:txBody>
          <a:bodyPr/>
          <a:lstStyle/>
          <a:p>
            <a:fld id="{B7F28A05-4D44-42C7-A742-F204A69A640A}" type="datetime1">
              <a:rPr lang="en-US" smtClean="0"/>
              <a:t>9/19/2014</a:t>
            </a:fld>
            <a:endParaRPr lang="en-US" dirty="0"/>
          </a:p>
        </p:txBody>
      </p:sp>
      <p:sp>
        <p:nvSpPr>
          <p:cNvPr id="3" name="Footer Placeholder 2"/>
          <p:cNvSpPr>
            <a:spLocks noGrp="1"/>
          </p:cNvSpPr>
          <p:nvPr>
            <p:ph type="ftr" sz="quarter" idx="11"/>
          </p:nvPr>
        </p:nvSpPr>
        <p:spPr>
          <a:xfrm>
            <a:off x="856060" y="6492875"/>
            <a:ext cx="4679482" cy="365125"/>
          </a:xfrm>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a:xfrm>
            <a:off x="7707242"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684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0" y="6492873"/>
            <a:ext cx="2057400" cy="365125"/>
          </a:xfrm>
          <a:prstGeom prst="rect">
            <a:avLst/>
          </a:prstGeom>
        </p:spPr>
        <p:txBody>
          <a:bodyPr/>
          <a:lstStyle/>
          <a:p>
            <a:fld id="{B4EA69E3-1A8D-47DF-8032-7F0956665577}" type="datetime1">
              <a:rPr lang="en-US" smtClean="0"/>
              <a:t>9/19/2014</a:t>
            </a:fld>
            <a:endParaRPr lang="en-US" dirty="0"/>
          </a:p>
        </p:txBody>
      </p:sp>
      <p:sp>
        <p:nvSpPr>
          <p:cNvPr id="6" name="Footer Placeholder 5"/>
          <p:cNvSpPr>
            <a:spLocks noGrp="1"/>
          </p:cNvSpPr>
          <p:nvPr>
            <p:ph type="ftr" sz="quarter" idx="11"/>
          </p:nvPr>
        </p:nvSpPr>
        <p:spPr>
          <a:xfrm>
            <a:off x="856058" y="6492875"/>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7240" y="6492874"/>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7524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2" y="6492875"/>
            <a:ext cx="2057400" cy="365125"/>
          </a:xfrm>
          <a:prstGeom prst="rect">
            <a:avLst/>
          </a:prstGeom>
        </p:spPr>
        <p:txBody>
          <a:bodyPr/>
          <a:lstStyle/>
          <a:p>
            <a:fld id="{8260398D-FEEE-4BF6-9122-4589FC44B18A}" type="datetime1">
              <a:rPr lang="en-US" smtClean="0"/>
              <a:t>9/19/2014</a:t>
            </a:fld>
            <a:endParaRPr lang="en-US" dirty="0"/>
          </a:p>
        </p:txBody>
      </p:sp>
      <p:sp>
        <p:nvSpPr>
          <p:cNvPr id="6" name="Footer Placeholder 5"/>
          <p:cNvSpPr>
            <a:spLocks noGrp="1"/>
          </p:cNvSpPr>
          <p:nvPr>
            <p:ph type="ftr" sz="quarter" idx="11"/>
          </p:nvPr>
        </p:nvSpPr>
        <p:spPr>
          <a:xfrm>
            <a:off x="856060" y="6492877"/>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12"/>
          </p:nvPr>
        </p:nvSpPr>
        <p:spPr>
          <a:xfrm>
            <a:off x="7707242" y="6492876"/>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7451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34000">
              <a:schemeClr val="bg2">
                <a:lumMod val="20000"/>
                <a:lumOff val="80000"/>
              </a:schemeClr>
            </a:gs>
            <a:gs pos="83000">
              <a:srgbClr val="D8E6F2"/>
            </a:gs>
            <a:gs pos="100000">
              <a:srgbClr val="F5F9FD"/>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288" y="-11518"/>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263525"/>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57207" y="6475802"/>
            <a:ext cx="4679482" cy="365125"/>
          </a:xfrm>
          <a:prstGeom prst="rect">
            <a:avLst/>
          </a:prstGeom>
        </p:spPr>
        <p:txBody>
          <a:bodyPr vert="horz" lIns="91440" tIns="45720" rIns="91440" bIns="45720" rtlCol="0" anchor="ctr"/>
          <a:lstStyle>
            <a:lvl1pPr algn="l">
              <a:defRPr sz="1400">
                <a:solidFill>
                  <a:schemeClr val="bg2">
                    <a:lumMod val="40000"/>
                    <a:lumOff val="60000"/>
                  </a:schemeClr>
                </a:solidFill>
              </a:defRPr>
            </a:lvl1pPr>
          </a:lstStyle>
          <a:p>
            <a:r>
              <a:rPr lang="en-US" smtClean="0"/>
              <a:t>Pablo Halpern, 2014  (CC BY 4.0)</a:t>
            </a:r>
            <a:endParaRPr lang="en-US" dirty="0"/>
          </a:p>
        </p:txBody>
      </p:sp>
      <p:sp>
        <p:nvSpPr>
          <p:cNvPr id="6" name="Slide Number Placeholder 5"/>
          <p:cNvSpPr>
            <a:spLocks noGrp="1"/>
          </p:cNvSpPr>
          <p:nvPr>
            <p:ph type="sldNum" sz="quarter" idx="4"/>
          </p:nvPr>
        </p:nvSpPr>
        <p:spPr>
          <a:xfrm>
            <a:off x="7708389" y="6475802"/>
            <a:ext cx="578317" cy="365125"/>
          </a:xfrm>
          <a:prstGeom prst="rect">
            <a:avLst/>
          </a:prstGeom>
        </p:spPr>
        <p:txBody>
          <a:bodyPr vert="horz" lIns="91440" tIns="45720" rIns="91440" bIns="45720" rtlCol="0" anchor="ctr"/>
          <a:lstStyle>
            <a:lvl1pPr algn="r">
              <a:defRPr sz="1400">
                <a:solidFill>
                  <a:schemeClr val="bg2"/>
                </a:solidFill>
              </a:defRPr>
            </a:lvl1pPr>
          </a:lstStyle>
          <a:p>
            <a:fld id="{6D22F896-40B5-4ADD-8801-0D06FADFA095}" type="slidenum">
              <a:rPr lang="en-US" smtClean="0"/>
              <a:pPr/>
              <a:t>‹#›</a:t>
            </a:fld>
            <a:endParaRPr lang="en-US" dirty="0"/>
          </a:p>
        </p:txBody>
      </p:sp>
      <p:sp>
        <p:nvSpPr>
          <p:cNvPr id="50" name="Date Placeholder 49"/>
          <p:cNvSpPr>
            <a:spLocks noGrp="1"/>
          </p:cNvSpPr>
          <p:nvPr>
            <p:ph type="dt" sz="half" idx="2"/>
          </p:nvPr>
        </p:nvSpPr>
        <p:spPr>
          <a:xfrm>
            <a:off x="5605745" y="647580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63DB9-91D4-4C70-9EA0-DEB5CE9B88FB}" type="datetime1">
              <a:rPr lang="en-US" smtClean="0"/>
              <a:t>9/19/2014</a:t>
            </a:fld>
            <a:endParaRPr lang="en-US"/>
          </a:p>
        </p:txBody>
      </p:sp>
    </p:spTree>
    <p:extLst>
      <p:ext uri="{BB962C8B-B14F-4D97-AF65-F5344CB8AC3E}">
        <p14:creationId xmlns:p14="http://schemas.microsoft.com/office/powerpoint/2010/main" val="1753496130"/>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none" baseline="0">
          <a:solidFill>
            <a:schemeClr val="bg2"/>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sa/3.0/"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creativecommons.org/licenses/by-sa/2.0/" TargetMode="Externa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4.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44000"/>
              </a:schemeClr>
            </a:gs>
            <a:gs pos="69000">
              <a:schemeClr val="bg2">
                <a:lumMod val="40000"/>
                <a:lumOff val="60000"/>
              </a:schemeClr>
            </a:gs>
            <a:gs pos="100000">
              <a:schemeClr val="bg2">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n w="10160">
                  <a:solidFill>
                    <a:schemeClr val="bg2"/>
                  </a:solidFill>
                  <a:prstDash val="solid"/>
                </a:ln>
                <a:solidFill>
                  <a:srgbClr val="FFFFFF"/>
                </a:solidFill>
                <a:effectLst>
                  <a:outerShdw blurRad="38100" dist="22860" dir="5400000" algn="tl" rotWithShape="0">
                    <a:srgbClr val="000000">
                      <a:alpha val="30000"/>
                    </a:srgbClr>
                  </a:outerShdw>
                </a:effectLst>
              </a:rPr>
              <a:t>Overview of Parallel Programming in C++</a:t>
            </a:r>
          </a:p>
        </p:txBody>
      </p:sp>
      <p:sp>
        <p:nvSpPr>
          <p:cNvPr id="3" name="Subtitle 2"/>
          <p:cNvSpPr>
            <a:spLocks noGrp="1"/>
          </p:cNvSpPr>
          <p:nvPr>
            <p:ph type="subTitle" idx="1"/>
          </p:nvPr>
        </p:nvSpPr>
        <p:spPr>
          <a:xfrm>
            <a:off x="1900238" y="3602038"/>
            <a:ext cx="6593681" cy="2227262"/>
          </a:xfrm>
        </p:spPr>
        <p:txBody>
          <a:bodyPr>
            <a:normAutofit/>
          </a:bodyPr>
          <a:lstStyle/>
          <a:p>
            <a:r>
              <a:rPr lang="en-US" cap="none" dirty="0" smtClean="0">
                <a:solidFill>
                  <a:schemeClr val="bg1"/>
                </a:solidFill>
              </a:rPr>
              <a:t>Pablo Halpern &lt;pablo.g.halpern@intel.com&gt;</a:t>
            </a:r>
            <a:br>
              <a:rPr lang="en-US" cap="none" dirty="0" smtClean="0">
                <a:solidFill>
                  <a:schemeClr val="bg1"/>
                </a:solidFill>
              </a:rPr>
            </a:br>
            <a:r>
              <a:rPr lang="en-US" cap="none" dirty="0" smtClean="0">
                <a:solidFill>
                  <a:schemeClr val="bg1"/>
                </a:solidFill>
              </a:rPr>
              <a:t>Parallel Programming Languages Architect</a:t>
            </a:r>
            <a:br>
              <a:rPr lang="en-US" cap="none" dirty="0" smtClean="0">
                <a:solidFill>
                  <a:schemeClr val="bg1"/>
                </a:solidFill>
              </a:rPr>
            </a:br>
            <a:r>
              <a:rPr lang="en-US" cap="none" dirty="0" smtClean="0">
                <a:solidFill>
                  <a:schemeClr val="bg1"/>
                </a:solidFill>
              </a:rPr>
              <a:t>Intel Corporation</a:t>
            </a:r>
          </a:p>
          <a:p>
            <a:endParaRPr lang="en-US" cap="none" dirty="0" smtClean="0">
              <a:solidFill>
                <a:schemeClr val="bg1"/>
              </a:solidFill>
            </a:endParaRPr>
          </a:p>
          <a:p>
            <a:r>
              <a:rPr lang="en-US" cap="none" dirty="0" err="1" smtClean="0">
                <a:solidFill>
                  <a:schemeClr val="bg1"/>
                </a:solidFill>
              </a:rPr>
              <a:t>CppCon</a:t>
            </a:r>
            <a:r>
              <a:rPr lang="en-US" cap="none" dirty="0" smtClean="0">
                <a:solidFill>
                  <a:schemeClr val="bg1"/>
                </a:solidFill>
              </a:rPr>
              <a:t>, 8 September 2014</a:t>
            </a:r>
            <a:endParaRPr lang="en-US" cap="none" dirty="0">
              <a:solidFill>
                <a:schemeClr val="bg1"/>
              </a:solidFill>
            </a:endParaRPr>
          </a:p>
        </p:txBody>
      </p:sp>
      <p:sp>
        <p:nvSpPr>
          <p:cNvPr id="5" name="TextBox 4"/>
          <p:cNvSpPr txBox="1"/>
          <p:nvPr/>
        </p:nvSpPr>
        <p:spPr>
          <a:xfrm>
            <a:off x="3275012" y="6120825"/>
            <a:ext cx="6326188" cy="584775"/>
          </a:xfrm>
          <a:prstGeom prst="rect">
            <a:avLst/>
          </a:prstGeom>
          <a:noFill/>
        </p:spPr>
        <p:txBody>
          <a:bodyPr wrap="square" rtlCol="0">
            <a:spAutoFit/>
          </a:bodyPr>
          <a:lstStyle/>
          <a:p>
            <a:r>
              <a:rPr lang="en-US" sz="1600" dirty="0">
                <a:solidFill>
                  <a:schemeClr val="bg1"/>
                </a:solidFill>
              </a:rPr>
              <a:t>This work by Pablo Halpern is licensed under a </a:t>
            </a:r>
            <a:r>
              <a:rPr lang="en-US" sz="1600" dirty="0">
                <a:solidFill>
                  <a:schemeClr val="bg1"/>
                </a:solidFill>
                <a:hlinkClick r:id="rId3"/>
              </a:rPr>
              <a:t>Creative Commons Attribution 4.0 International License</a:t>
            </a:r>
            <a:r>
              <a:rPr lang="en-US" sz="1600" dirty="0">
                <a:solidFill>
                  <a:schemeClr val="bg1"/>
                </a:solidFill>
              </a:rPr>
              <a:t>.</a:t>
            </a:r>
            <a:endParaRPr lang="en-US" sz="1600"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7134" y="6247164"/>
            <a:ext cx="1117460" cy="393651"/>
          </a:xfrm>
          <a:prstGeom prst="rect">
            <a:avLst/>
          </a:prstGeom>
        </p:spPr>
      </p:pic>
    </p:spTree>
    <p:extLst>
      <p:ext uri="{BB962C8B-B14F-4D97-AF65-F5344CB8AC3E}">
        <p14:creationId xmlns:p14="http://schemas.microsoft.com/office/powerpoint/2010/main" val="332230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Concurrency and parallelism</a:t>
            </a:r>
            <a:r>
              <a:rPr lang="en-US" dirty="0"/>
              <a:t>:</a:t>
            </a:r>
            <a:r>
              <a:rPr lang="en-US" dirty="0" smtClean="0"/>
              <a:t/>
            </a:r>
            <a:br>
              <a:rPr lang="en-US" dirty="0" smtClean="0"/>
            </a:br>
            <a:r>
              <a:rPr lang="en-US" dirty="0"/>
              <a:t>They’re not the same thing</a:t>
            </a:r>
            <a:r>
              <a:rPr lang="en-US" dirty="0" smtClean="0"/>
              <a:t>!</a:t>
            </a:r>
            <a:endParaRPr lang="en-US" dirty="0"/>
          </a:p>
        </p:txBody>
      </p:sp>
      <p:sp>
        <p:nvSpPr>
          <p:cNvPr id="6" name="Text Placeholder 5"/>
          <p:cNvSpPr>
            <a:spLocks noGrp="1"/>
          </p:cNvSpPr>
          <p:nvPr>
            <p:ph type="body" idx="1"/>
          </p:nvPr>
        </p:nvSpPr>
        <p:spPr>
          <a:xfrm>
            <a:off x="1078902" y="2035970"/>
            <a:ext cx="3435949" cy="554409"/>
          </a:xfrm>
        </p:spPr>
        <p:txBody>
          <a:bodyPr/>
          <a:lstStyle/>
          <a:p>
            <a:r>
              <a:rPr lang="en-US" dirty="0" smtClean="0"/>
              <a:t>Concurrency</a:t>
            </a:r>
            <a:endParaRPr lang="en-US" dirty="0"/>
          </a:p>
        </p:txBody>
      </p:sp>
      <p:sp>
        <p:nvSpPr>
          <p:cNvPr id="3" name="Content Placeholder 2"/>
          <p:cNvSpPr>
            <a:spLocks noGrp="1"/>
          </p:cNvSpPr>
          <p:nvPr>
            <p:ph sz="half" idx="2"/>
          </p:nvPr>
        </p:nvSpPr>
        <p:spPr>
          <a:xfrm>
            <a:off x="856058" y="2514600"/>
            <a:ext cx="3658793" cy="3254604"/>
          </a:xfrm>
        </p:spPr>
        <p:txBody>
          <a:bodyPr>
            <a:normAutofit/>
          </a:bodyPr>
          <a:lstStyle/>
          <a:p>
            <a:r>
              <a:rPr lang="en-US" sz="2200" b="1" dirty="0" smtClean="0"/>
              <a:t>Why:</a:t>
            </a:r>
            <a:r>
              <a:rPr lang="en-US" sz="2200" dirty="0" smtClean="0"/>
              <a:t> express component interactions for effective </a:t>
            </a:r>
            <a:r>
              <a:rPr lang="en-US" sz="2200" i="1" dirty="0" smtClean="0">
                <a:solidFill>
                  <a:srgbClr val="7030A0"/>
                </a:solidFill>
              </a:rPr>
              <a:t>program structure</a:t>
            </a:r>
          </a:p>
          <a:p>
            <a:r>
              <a:rPr lang="en-US" sz="2200" b="1" dirty="0" smtClean="0"/>
              <a:t>How: </a:t>
            </a:r>
            <a:r>
              <a:rPr lang="en-US" sz="2200" dirty="0" smtClean="0"/>
              <a:t>interacting </a:t>
            </a:r>
            <a:r>
              <a:rPr lang="en-US" sz="2200" i="1" dirty="0" smtClean="0">
                <a:solidFill>
                  <a:srgbClr val="7030A0"/>
                </a:solidFill>
              </a:rPr>
              <a:t>threads</a:t>
            </a:r>
            <a:r>
              <a:rPr lang="en-US" sz="2200" dirty="0" smtClean="0">
                <a:solidFill>
                  <a:srgbClr val="7030A0"/>
                </a:solidFill>
              </a:rPr>
              <a:t> </a:t>
            </a:r>
            <a:r>
              <a:rPr lang="en-US" sz="2200" dirty="0" smtClean="0"/>
              <a:t>that can wait on events or each other</a:t>
            </a:r>
            <a:endParaRPr lang="en-US" sz="2200" dirty="0"/>
          </a:p>
        </p:txBody>
      </p:sp>
      <p:sp>
        <p:nvSpPr>
          <p:cNvPr id="7" name="Text Placeholder 6"/>
          <p:cNvSpPr>
            <a:spLocks noGrp="1"/>
          </p:cNvSpPr>
          <p:nvPr>
            <p:ph type="body" sz="quarter" idx="3"/>
          </p:nvPr>
        </p:nvSpPr>
        <p:spPr>
          <a:xfrm>
            <a:off x="4851992" y="2035969"/>
            <a:ext cx="3433565" cy="554409"/>
          </a:xfrm>
        </p:spPr>
        <p:txBody>
          <a:bodyPr/>
          <a:lstStyle/>
          <a:p>
            <a:r>
              <a:rPr lang="en-US" dirty="0" smtClean="0"/>
              <a:t>Parallelism</a:t>
            </a:r>
            <a:endParaRPr lang="en-US" dirty="0"/>
          </a:p>
        </p:txBody>
      </p:sp>
      <p:sp>
        <p:nvSpPr>
          <p:cNvPr id="8" name="Content Placeholder 7"/>
          <p:cNvSpPr>
            <a:spLocks noGrp="1"/>
          </p:cNvSpPr>
          <p:nvPr>
            <p:ph sz="quarter" idx="4"/>
          </p:nvPr>
        </p:nvSpPr>
        <p:spPr>
          <a:xfrm>
            <a:off x="4629150" y="2514600"/>
            <a:ext cx="3656408" cy="3254604"/>
          </a:xfrm>
        </p:spPr>
        <p:txBody>
          <a:bodyPr>
            <a:normAutofit/>
          </a:bodyPr>
          <a:lstStyle/>
          <a:p>
            <a:r>
              <a:rPr lang="en-US" sz="2200" b="1" dirty="0" smtClean="0"/>
              <a:t>Why: </a:t>
            </a:r>
            <a:r>
              <a:rPr lang="en-US" sz="2200" dirty="0" smtClean="0"/>
              <a:t>exploit </a:t>
            </a:r>
            <a:r>
              <a:rPr lang="en-US" sz="2200" i="1" dirty="0" smtClean="0">
                <a:solidFill>
                  <a:srgbClr val="7030A0"/>
                </a:solidFill>
              </a:rPr>
              <a:t>hardware</a:t>
            </a:r>
            <a:r>
              <a:rPr lang="en-US" sz="2200" dirty="0" smtClean="0">
                <a:solidFill>
                  <a:srgbClr val="7030A0"/>
                </a:solidFill>
              </a:rPr>
              <a:t> </a:t>
            </a:r>
            <a:r>
              <a:rPr lang="en-US" sz="2200" dirty="0"/>
              <a:t>efficiently to scale </a:t>
            </a:r>
            <a:r>
              <a:rPr lang="en-US" sz="2200" i="1" dirty="0" smtClean="0">
                <a:solidFill>
                  <a:srgbClr val="7030A0"/>
                </a:solidFill>
              </a:rPr>
              <a:t>performance</a:t>
            </a:r>
            <a:endParaRPr lang="en-US" sz="2200" i="1" dirty="0">
              <a:solidFill>
                <a:srgbClr val="7030A0"/>
              </a:solidFill>
            </a:endParaRPr>
          </a:p>
          <a:p>
            <a:r>
              <a:rPr lang="en-US" sz="2200" b="1" dirty="0" smtClean="0"/>
              <a:t>How: </a:t>
            </a:r>
            <a:r>
              <a:rPr lang="en-US" sz="2200" dirty="0" smtClean="0"/>
              <a:t>independent </a:t>
            </a:r>
            <a:r>
              <a:rPr lang="en-US" sz="2200" i="1" dirty="0">
                <a:solidFill>
                  <a:srgbClr val="7030A0"/>
                </a:solidFill>
              </a:rPr>
              <a:t>tasks</a:t>
            </a:r>
            <a:r>
              <a:rPr lang="en-US" sz="2200" dirty="0"/>
              <a:t> that can </a:t>
            </a:r>
            <a:r>
              <a:rPr lang="en-US" sz="2200" dirty="0" smtClean="0"/>
              <a:t>run  simultaneously</a:t>
            </a:r>
            <a:endParaRPr lang="en-US" sz="2200"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TextBox 8"/>
          <p:cNvSpPr txBox="1"/>
          <p:nvPr/>
        </p:nvSpPr>
        <p:spPr>
          <a:xfrm>
            <a:off x="2281287" y="5778631"/>
            <a:ext cx="4675694" cy="553998"/>
          </a:xfrm>
          <a:prstGeom prst="rect">
            <a:avLst/>
          </a:prstGeom>
          <a:solidFill>
            <a:schemeClr val="accent5"/>
          </a:solidFill>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wrap="square" tIns="91440" bIns="91440" rtlCol="0">
            <a:spAutoFit/>
          </a:bodyPr>
          <a:lstStyle/>
          <a:p>
            <a:pPr algn="ctr"/>
            <a:r>
              <a:rPr lang="en-US" sz="2400" dirty="0" smtClean="0">
                <a:solidFill>
                  <a:srgbClr val="FFFF00"/>
                </a:solidFill>
              </a:rPr>
              <a:t>A program can have both</a:t>
            </a:r>
          </a:p>
        </p:txBody>
      </p:sp>
    </p:spTree>
    <p:extLst>
      <p:ext uri="{BB962C8B-B14F-4D97-AF65-F5344CB8AC3E}">
        <p14:creationId xmlns:p14="http://schemas.microsoft.com/office/powerpoint/2010/main" val="355181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Sports analogy</a:t>
            </a:r>
            <a:endParaRPr lang="en-US" i="1" dirty="0"/>
          </a:p>
        </p:txBody>
      </p:sp>
      <p:sp>
        <p:nvSpPr>
          <p:cNvPr id="4" name="TextBox 3"/>
          <p:cNvSpPr txBox="1"/>
          <p:nvPr/>
        </p:nvSpPr>
        <p:spPr>
          <a:xfrm>
            <a:off x="586899" y="4988561"/>
            <a:ext cx="3723942" cy="307777"/>
          </a:xfrm>
          <a:prstGeom prst="rect">
            <a:avLst/>
          </a:prstGeom>
          <a:noFill/>
        </p:spPr>
        <p:txBody>
          <a:bodyPr wrap="square" rtlCol="0">
            <a:spAutoFit/>
          </a:bodyPr>
          <a:lstStyle/>
          <a:p>
            <a:r>
              <a:rPr lang="en-US" sz="1400" dirty="0" smtClean="0">
                <a:solidFill>
                  <a:schemeClr val="bg1">
                    <a:lumMod val="50000"/>
                    <a:lumOff val="50000"/>
                  </a:schemeClr>
                </a:solidFill>
              </a:rPr>
              <a:t>Photo credit JJ Harrison </a:t>
            </a:r>
            <a:r>
              <a:rPr lang="en-US" sz="1400" dirty="0" smtClean="0">
                <a:solidFill>
                  <a:schemeClr val="bg1">
                    <a:lumMod val="50000"/>
                    <a:lumOff val="50000"/>
                  </a:schemeClr>
                </a:solidFill>
                <a:hlinkClick r:id="rId3"/>
              </a:rPr>
              <a:t>(CC) BY-SA 3.0</a:t>
            </a:r>
            <a:endParaRPr lang="en-US" sz="1400" dirty="0" smtClean="0">
              <a:solidFill>
                <a:schemeClr val="bg1">
                  <a:lumMod val="50000"/>
                  <a:lumOff val="50000"/>
                </a:schemeClr>
              </a:solidFill>
            </a:endParaRPr>
          </a:p>
        </p:txBody>
      </p:sp>
      <p:pic>
        <p:nvPicPr>
          <p:cNvPr id="2054" name="Picture 6" descr="http://upload.wikimedia.org/wikipedia/commons/thumb/7/74/Canberra_Capitals_vs_Logan_Thunder_7_-_Australian_Institute_of_Sport_Training_Hall.jpg/1024px-Canberra_Capitals_vs_Logan_Thunder_7_-_Australian_Institute_of_Sport_Training_H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99" y="2010135"/>
            <a:ext cx="3723942" cy="29784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pload.wikimedia.org/wikipedia/commons/b/be/Crawford%2C_Dzingai_200_m_Berlin_200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0002" y="2010135"/>
            <a:ext cx="3974718" cy="23716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61616" y="4381769"/>
            <a:ext cx="4557403" cy="307777"/>
          </a:xfrm>
          <a:prstGeom prst="rect">
            <a:avLst/>
          </a:prstGeom>
          <a:noFill/>
        </p:spPr>
        <p:txBody>
          <a:bodyPr wrap="square" rtlCol="0">
            <a:spAutoFit/>
          </a:bodyPr>
          <a:lstStyle/>
          <a:p>
            <a:r>
              <a:rPr lang="en-US" sz="1400" dirty="0" smtClean="0">
                <a:solidFill>
                  <a:schemeClr val="bg1">
                    <a:lumMod val="50000"/>
                    <a:lumOff val="50000"/>
                  </a:schemeClr>
                </a:solidFill>
              </a:rPr>
              <a:t>Photo </a:t>
            </a:r>
            <a:r>
              <a:rPr lang="en-US" sz="1400" dirty="0">
                <a:solidFill>
                  <a:schemeClr val="bg1">
                    <a:lumMod val="50000"/>
                    <a:lumOff val="50000"/>
                  </a:schemeClr>
                </a:solidFill>
              </a:rPr>
              <a:t>credit André </a:t>
            </a:r>
            <a:r>
              <a:rPr lang="en-US" sz="1400" dirty="0" err="1" smtClean="0">
                <a:solidFill>
                  <a:schemeClr val="bg1">
                    <a:lumMod val="50000"/>
                    <a:lumOff val="50000"/>
                  </a:schemeClr>
                </a:solidFill>
              </a:rPr>
              <a:t>Zehetbauer</a:t>
            </a:r>
            <a:r>
              <a:rPr lang="en-US" sz="1400" dirty="0" smtClean="0">
                <a:solidFill>
                  <a:schemeClr val="bg1">
                    <a:lumMod val="50000"/>
                    <a:lumOff val="50000"/>
                  </a:schemeClr>
                </a:solidFill>
              </a:rPr>
              <a:t> </a:t>
            </a:r>
            <a:r>
              <a:rPr lang="en-US" sz="1400" dirty="0" smtClean="0">
                <a:solidFill>
                  <a:schemeClr val="bg1">
                    <a:lumMod val="50000"/>
                    <a:lumOff val="50000"/>
                  </a:schemeClr>
                </a:solidFill>
                <a:hlinkClick r:id="rId6"/>
              </a:rPr>
              <a:t>(CC</a:t>
            </a:r>
            <a:r>
              <a:rPr lang="en-US" sz="1400" dirty="0" smtClean="0">
                <a:solidFill>
                  <a:schemeClr val="bg1">
                    <a:lumMod val="50000"/>
                    <a:lumOff val="50000"/>
                  </a:schemeClr>
                </a:solidFill>
                <a:hlinkClick r:id="rId6"/>
              </a:rPr>
              <a:t>) </a:t>
            </a:r>
            <a:r>
              <a:rPr lang="en-US" sz="1400" dirty="0" smtClean="0">
                <a:solidFill>
                  <a:schemeClr val="bg1">
                    <a:lumMod val="50000"/>
                    <a:lumOff val="50000"/>
                  </a:schemeClr>
                </a:solidFill>
                <a:hlinkClick r:id="rId6"/>
              </a:rPr>
              <a:t>BY-SA 2.0</a:t>
            </a:r>
            <a:endParaRPr lang="en-US" sz="1400" dirty="0" smtClean="0">
              <a:solidFill>
                <a:schemeClr val="bg1">
                  <a:lumMod val="50000"/>
                  <a:lumOff val="50000"/>
                </a:schemeClr>
              </a:solidFill>
            </a:endParaRPr>
          </a:p>
        </p:txBody>
      </p:sp>
      <p:sp>
        <p:nvSpPr>
          <p:cNvPr id="5" name="TextBox 4"/>
          <p:cNvSpPr txBox="1"/>
          <p:nvPr/>
        </p:nvSpPr>
        <p:spPr>
          <a:xfrm>
            <a:off x="586899" y="5438106"/>
            <a:ext cx="3723942" cy="461665"/>
          </a:xfrm>
          <a:prstGeom prst="rect">
            <a:avLst/>
          </a:prstGeom>
          <a:noFill/>
        </p:spPr>
        <p:txBody>
          <a:bodyPr wrap="square" rtlCol="0">
            <a:spAutoFit/>
          </a:bodyPr>
          <a:lstStyle/>
          <a:p>
            <a:pPr algn="ctr"/>
            <a:r>
              <a:rPr lang="en-US" sz="2400" dirty="0" smtClean="0">
                <a:solidFill>
                  <a:schemeClr val="bg2"/>
                </a:solidFill>
              </a:rPr>
              <a:t>Concurrency</a:t>
            </a:r>
          </a:p>
        </p:txBody>
      </p:sp>
      <p:sp>
        <p:nvSpPr>
          <p:cNvPr id="11" name="TextBox 10"/>
          <p:cNvSpPr txBox="1"/>
          <p:nvPr/>
        </p:nvSpPr>
        <p:spPr>
          <a:xfrm>
            <a:off x="4561616" y="5434445"/>
            <a:ext cx="3993103" cy="461665"/>
          </a:xfrm>
          <a:prstGeom prst="rect">
            <a:avLst/>
          </a:prstGeom>
          <a:noFill/>
        </p:spPr>
        <p:txBody>
          <a:bodyPr wrap="square" rtlCol="0">
            <a:spAutoFit/>
          </a:bodyPr>
          <a:lstStyle/>
          <a:p>
            <a:pPr algn="ctr"/>
            <a:r>
              <a:rPr lang="en-US" sz="2400" dirty="0" smtClean="0">
                <a:solidFill>
                  <a:schemeClr val="bg2"/>
                </a:solidFill>
              </a:rPr>
              <a:t>Parallelism</a:t>
            </a:r>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09325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and vocabulary</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84383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Parallelism is a graph-theoretical property of the algorithm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15" name="Slide Number Placeholder 14"/>
          <p:cNvSpPr>
            <a:spLocks noGrp="1"/>
          </p:cNvSpPr>
          <p:nvPr>
            <p:ph type="sldNum" sz="quarter" idx="12"/>
          </p:nvPr>
        </p:nvSpPr>
        <p:spPr/>
        <p:txBody>
          <a:bodyPr/>
          <a:lstStyle/>
          <a:p>
            <a:fld id="{6D22F896-40B5-4ADD-8801-0D06FADFA095}" type="slidenum">
              <a:rPr lang="en-US" smtClean="0"/>
              <a:t>13</a:t>
            </a:fld>
            <a:endParaRPr lang="en-US" dirty="0"/>
          </a:p>
        </p:txBody>
      </p:sp>
      <p:sp>
        <p:nvSpPr>
          <p:cNvPr id="43" name="Content Placeholder 42"/>
          <p:cNvSpPr>
            <a:spLocks noGrp="1"/>
          </p:cNvSpPr>
          <p:nvPr>
            <p:ph idx="4294967295"/>
          </p:nvPr>
        </p:nvSpPr>
        <p:spPr>
          <a:xfrm>
            <a:off x="1531938" y="4570413"/>
            <a:ext cx="7612062" cy="2108200"/>
          </a:xfrm>
        </p:spPr>
        <p:txBody>
          <a:bodyPr>
            <a:normAutofit fontScale="85000" lnSpcReduction="20000"/>
          </a:bodyPr>
          <a:lstStyle/>
          <a:p>
            <a:pPr marL="0" indent="0">
              <a:buNone/>
            </a:pPr>
            <a:r>
              <a:rPr lang="en-US" sz="2000" dirty="0" smtClean="0"/>
              <a:t>(Dependencies are opposite control flow, e.g. C depends on B)</a:t>
            </a:r>
          </a:p>
          <a:p>
            <a:r>
              <a:rPr lang="en-US" dirty="0" smtClean="0"/>
              <a:t>A </a:t>
            </a:r>
            <a:r>
              <a:rPr lang="en-US" dirty="0"/>
              <a:t>≺ </a:t>
            </a:r>
            <a:r>
              <a:rPr lang="en-US" dirty="0" smtClean="0"/>
              <a:t>B and </a:t>
            </a:r>
            <a:r>
              <a:rPr lang="en-US" dirty="0"/>
              <a:t>A ≺ </a:t>
            </a:r>
            <a:r>
              <a:rPr lang="en-US" dirty="0" smtClean="0"/>
              <a:t>F (A </a:t>
            </a:r>
            <a:r>
              <a:rPr lang="en-US" i="1" dirty="0" smtClean="0"/>
              <a:t>precedes</a:t>
            </a:r>
            <a:r>
              <a:rPr lang="en-US" dirty="0" smtClean="0"/>
              <a:t> B and F)</a:t>
            </a:r>
          </a:p>
          <a:p>
            <a:r>
              <a:rPr lang="en-US" dirty="0" smtClean="0"/>
              <a:t>B </a:t>
            </a:r>
            <a:r>
              <a:rPr lang="en-US" dirty="0"/>
              <a:t>∥ </a:t>
            </a:r>
            <a:r>
              <a:rPr lang="en-US" dirty="0" smtClean="0"/>
              <a:t>F (B is </a:t>
            </a:r>
            <a:r>
              <a:rPr lang="en-US" i="1" dirty="0" smtClean="0"/>
              <a:t>in parallel with</a:t>
            </a:r>
            <a:r>
              <a:rPr lang="en-US" dirty="0" smtClean="0"/>
              <a:t> F)</a:t>
            </a:r>
          </a:p>
          <a:p>
            <a:r>
              <a:rPr lang="en-US" dirty="0" smtClean="0"/>
              <a:t>K </a:t>
            </a:r>
            <a:r>
              <a:rPr lang="en-US" dirty="0"/>
              <a:t>≻ </a:t>
            </a:r>
            <a:r>
              <a:rPr lang="en-US" dirty="0" smtClean="0"/>
              <a:t>G </a:t>
            </a:r>
            <a:r>
              <a:rPr lang="en-US" dirty="0"/>
              <a:t>(</a:t>
            </a:r>
            <a:r>
              <a:rPr lang="en-US" dirty="0" smtClean="0"/>
              <a:t>K </a:t>
            </a:r>
            <a:r>
              <a:rPr lang="en-US" i="1" dirty="0" smtClean="0"/>
              <a:t>succeeds </a:t>
            </a:r>
            <a:r>
              <a:rPr lang="en-US" dirty="0" smtClean="0"/>
              <a:t>G) and </a:t>
            </a:r>
          </a:p>
          <a:p>
            <a:r>
              <a:rPr lang="en-US" dirty="0" smtClean="0"/>
              <a:t>K </a:t>
            </a:r>
            <a:r>
              <a:rPr lang="en-US" dirty="0"/>
              <a:t>∥ </a:t>
            </a:r>
            <a:r>
              <a:rPr lang="en-US" dirty="0" smtClean="0"/>
              <a:t>H, </a:t>
            </a:r>
            <a:r>
              <a:rPr lang="en-US" dirty="0"/>
              <a:t>K ∥ </a:t>
            </a:r>
            <a:r>
              <a:rPr lang="en-US" dirty="0" smtClean="0"/>
              <a:t>B and </a:t>
            </a:r>
            <a:r>
              <a:rPr lang="en-US" dirty="0"/>
              <a:t>K ∥ </a:t>
            </a:r>
            <a:r>
              <a:rPr lang="en-US" dirty="0" smtClean="0"/>
              <a:t>C, etc.</a:t>
            </a:r>
            <a:endParaRPr lang="en-US" dirty="0"/>
          </a:p>
        </p:txBody>
      </p:sp>
      <p:sp>
        <p:nvSpPr>
          <p:cNvPr id="4" name="Oval 3"/>
          <p:cNvSpPr/>
          <p:nvPr/>
        </p:nvSpPr>
        <p:spPr>
          <a:xfrm>
            <a:off x="856060" y="2648548"/>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762069" y="205740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1762069" y="3299725"/>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7" name="Oval 6"/>
          <p:cNvSpPr/>
          <p:nvPr/>
        </p:nvSpPr>
        <p:spPr>
          <a:xfrm>
            <a:off x="3133669" y="3299725"/>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8" name="Oval 7"/>
          <p:cNvSpPr/>
          <p:nvPr/>
        </p:nvSpPr>
        <p:spPr>
          <a:xfrm>
            <a:off x="4863589" y="2871386"/>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9" name="Oval 8"/>
          <p:cNvSpPr/>
          <p:nvPr/>
        </p:nvSpPr>
        <p:spPr>
          <a:xfrm>
            <a:off x="4284033" y="3756572"/>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10" name="Oval 9"/>
          <p:cNvSpPr/>
          <p:nvPr/>
        </p:nvSpPr>
        <p:spPr>
          <a:xfrm>
            <a:off x="5499195" y="3756572"/>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11" name="Oval 10"/>
          <p:cNvSpPr/>
          <p:nvPr/>
        </p:nvSpPr>
        <p:spPr>
          <a:xfrm>
            <a:off x="6593509" y="3299725"/>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12" name="Oval 11"/>
          <p:cNvSpPr/>
          <p:nvPr/>
        </p:nvSpPr>
        <p:spPr>
          <a:xfrm>
            <a:off x="7522638" y="2648548"/>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3" name="Oval 12"/>
          <p:cNvSpPr/>
          <p:nvPr/>
        </p:nvSpPr>
        <p:spPr>
          <a:xfrm>
            <a:off x="4177789" y="205740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4" name="Oval 13"/>
          <p:cNvSpPr/>
          <p:nvPr/>
        </p:nvSpPr>
        <p:spPr>
          <a:xfrm>
            <a:off x="6593508" y="205740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6" name="Straight Arrow Connector 15"/>
          <p:cNvCxnSpPr>
            <a:stCxn id="4" idx="7"/>
            <a:endCxn id="5" idx="3"/>
          </p:cNvCxnSpPr>
          <p:nvPr/>
        </p:nvCxnSpPr>
        <p:spPr>
          <a:xfrm flipV="1">
            <a:off x="1233733" y="2429541"/>
            <a:ext cx="593134" cy="28285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6"/>
            <a:endCxn id="13" idx="2"/>
          </p:cNvCxnSpPr>
          <p:nvPr/>
        </p:nvCxnSpPr>
        <p:spPr>
          <a:xfrm>
            <a:off x="2204540" y="2275395"/>
            <a:ext cx="1973249"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6"/>
            <a:endCxn id="14" idx="2"/>
          </p:cNvCxnSpPr>
          <p:nvPr/>
        </p:nvCxnSpPr>
        <p:spPr>
          <a:xfrm>
            <a:off x="4620260" y="2275395"/>
            <a:ext cx="1973248"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5"/>
            <a:endCxn id="12" idx="1"/>
          </p:cNvCxnSpPr>
          <p:nvPr/>
        </p:nvCxnSpPr>
        <p:spPr>
          <a:xfrm>
            <a:off x="6971181" y="2429541"/>
            <a:ext cx="616255" cy="28285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6" idx="1"/>
          </p:cNvCxnSpPr>
          <p:nvPr/>
        </p:nvCxnSpPr>
        <p:spPr>
          <a:xfrm>
            <a:off x="1233733" y="3020689"/>
            <a:ext cx="593134" cy="342885"/>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6"/>
            <a:endCxn id="7" idx="2"/>
          </p:cNvCxnSpPr>
          <p:nvPr/>
        </p:nvCxnSpPr>
        <p:spPr>
          <a:xfrm>
            <a:off x="2204540" y="3517720"/>
            <a:ext cx="929129"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7"/>
            <a:endCxn id="8" idx="2"/>
          </p:cNvCxnSpPr>
          <p:nvPr/>
        </p:nvCxnSpPr>
        <p:spPr>
          <a:xfrm flipV="1">
            <a:off x="3511342" y="3089381"/>
            <a:ext cx="1352247" cy="274193"/>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1"/>
          </p:cNvCxnSpPr>
          <p:nvPr/>
        </p:nvCxnSpPr>
        <p:spPr>
          <a:xfrm>
            <a:off x="5306060" y="3117589"/>
            <a:ext cx="1352247" cy="245985"/>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5"/>
            <a:endCxn id="9" idx="2"/>
          </p:cNvCxnSpPr>
          <p:nvPr/>
        </p:nvCxnSpPr>
        <p:spPr>
          <a:xfrm>
            <a:off x="3511342" y="3671866"/>
            <a:ext cx="772691" cy="30270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6"/>
            <a:endCxn id="10" idx="2"/>
          </p:cNvCxnSpPr>
          <p:nvPr/>
        </p:nvCxnSpPr>
        <p:spPr>
          <a:xfrm>
            <a:off x="4726504" y="3974567"/>
            <a:ext cx="7726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6"/>
            <a:endCxn id="11" idx="3"/>
          </p:cNvCxnSpPr>
          <p:nvPr/>
        </p:nvCxnSpPr>
        <p:spPr>
          <a:xfrm flipV="1">
            <a:off x="5941666" y="3671866"/>
            <a:ext cx="716641" cy="30270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7"/>
            <a:endCxn id="12" idx="3"/>
          </p:cNvCxnSpPr>
          <p:nvPr/>
        </p:nvCxnSpPr>
        <p:spPr>
          <a:xfrm flipV="1">
            <a:off x="6971182" y="3020689"/>
            <a:ext cx="616254" cy="342885"/>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19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p:cNvCxnSpPr/>
          <p:nvPr/>
        </p:nvCxnSpPr>
        <p:spPr>
          <a:xfrm>
            <a:off x="4905966" y="2682309"/>
            <a:ext cx="3199916" cy="0"/>
          </a:xfrm>
          <a:prstGeom prst="straightConnector1">
            <a:avLst/>
          </a:prstGeom>
          <a:ln w="28575">
            <a:solidFill>
              <a:schemeClr val="accent1">
                <a:lumMod val="50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905966" y="3210633"/>
            <a:ext cx="3199916" cy="0"/>
          </a:xfrm>
          <a:prstGeom prst="straightConnector1">
            <a:avLst/>
          </a:prstGeom>
          <a:ln w="28575">
            <a:solidFill>
              <a:schemeClr val="accent1">
                <a:lumMod val="50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05966" y="3736097"/>
            <a:ext cx="3199916" cy="0"/>
          </a:xfrm>
          <a:prstGeom prst="straightConnector1">
            <a:avLst/>
          </a:prstGeom>
          <a:ln w="28575">
            <a:solidFill>
              <a:schemeClr val="accent1">
                <a:lumMod val="50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94087" y="2177239"/>
            <a:ext cx="3199916" cy="0"/>
          </a:xfrm>
          <a:prstGeom prst="straightConnector1">
            <a:avLst/>
          </a:prstGeom>
          <a:ln w="28575">
            <a:solidFill>
              <a:schemeClr val="accent1">
                <a:lumMod val="50000"/>
              </a:schemeClr>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Diagram 67"/>
          <p:cNvGraphicFramePr/>
          <p:nvPr>
            <p:extLst>
              <p:ext uri="{D42A27DB-BD31-4B8C-83A1-F6EECF244321}">
                <p14:modId xmlns:p14="http://schemas.microsoft.com/office/powerpoint/2010/main" val="2938107018"/>
              </p:ext>
            </p:extLst>
          </p:nvPr>
        </p:nvGraphicFramePr>
        <p:xfrm>
          <a:off x="3283482" y="4685746"/>
          <a:ext cx="3205558" cy="167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2" name="Diagram 71"/>
          <p:cNvGraphicFramePr/>
          <p:nvPr>
            <p:extLst>
              <p:ext uri="{D42A27DB-BD31-4B8C-83A1-F6EECF244321}">
                <p14:modId xmlns:p14="http://schemas.microsoft.com/office/powerpoint/2010/main" val="3272190870"/>
              </p:ext>
            </p:extLst>
          </p:nvPr>
        </p:nvGraphicFramePr>
        <p:xfrm>
          <a:off x="4324153" y="5278269"/>
          <a:ext cx="3205558" cy="16772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6" name="Diagram 35"/>
          <p:cNvGraphicFramePr/>
          <p:nvPr>
            <p:extLst>
              <p:ext uri="{D42A27DB-BD31-4B8C-83A1-F6EECF244321}">
                <p14:modId xmlns:p14="http://schemas.microsoft.com/office/powerpoint/2010/main" val="2488160395"/>
              </p:ext>
            </p:extLst>
          </p:nvPr>
        </p:nvGraphicFramePr>
        <p:xfrm>
          <a:off x="2289917" y="4119733"/>
          <a:ext cx="3205558" cy="16772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37" name="Straight Arrow Connector 36"/>
          <p:cNvCxnSpPr/>
          <p:nvPr/>
        </p:nvCxnSpPr>
        <p:spPr>
          <a:xfrm>
            <a:off x="1741277" y="4961532"/>
            <a:ext cx="5642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95476" y="4961532"/>
            <a:ext cx="2825934" cy="0"/>
          </a:xfrm>
          <a:prstGeom prst="straightConnector1">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734842" y="5527545"/>
            <a:ext cx="5642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489041" y="5527545"/>
            <a:ext cx="1664359" cy="0"/>
          </a:xfrm>
          <a:prstGeom prst="straightConnector1">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775513" y="6120068"/>
            <a:ext cx="5642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529712" y="6120068"/>
            <a:ext cx="5642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Types of parallelism</a:t>
            </a:r>
            <a:endParaRPr lang="en-US" dirty="0"/>
          </a:p>
        </p:txBody>
      </p:sp>
      <p:sp>
        <p:nvSpPr>
          <p:cNvPr id="6" name="Oval 5"/>
          <p:cNvSpPr/>
          <p:nvPr/>
        </p:nvSpPr>
        <p:spPr>
          <a:xfrm>
            <a:off x="1184051" y="2740864"/>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78131" y="2085991"/>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78131" y="3395738"/>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a:stCxn id="6" idx="7"/>
            <a:endCxn id="7" idx="3"/>
          </p:cNvCxnSpPr>
          <p:nvPr/>
        </p:nvCxnSpPr>
        <p:spPr>
          <a:xfrm flipV="1">
            <a:off x="1561724" y="2458132"/>
            <a:ext cx="581205" cy="34658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5"/>
            <a:endCxn id="8" idx="1"/>
          </p:cNvCxnSpPr>
          <p:nvPr/>
        </p:nvCxnSpPr>
        <p:spPr>
          <a:xfrm>
            <a:off x="1561724" y="3113005"/>
            <a:ext cx="581205" cy="34658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72211" y="2740864"/>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a:stCxn id="7" idx="5"/>
            <a:endCxn id="11" idx="1"/>
          </p:cNvCxnSpPr>
          <p:nvPr/>
        </p:nvCxnSpPr>
        <p:spPr>
          <a:xfrm>
            <a:off x="2455804" y="2458132"/>
            <a:ext cx="581205" cy="34658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7"/>
            <a:endCxn id="11" idx="3"/>
          </p:cNvCxnSpPr>
          <p:nvPr/>
        </p:nvCxnSpPr>
        <p:spPr>
          <a:xfrm flipV="1">
            <a:off x="2455804" y="3113005"/>
            <a:ext cx="581205" cy="34658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2"/>
          </p:cNvCxnSpPr>
          <p:nvPr/>
        </p:nvCxnSpPr>
        <p:spPr>
          <a:xfrm>
            <a:off x="619760" y="2958859"/>
            <a:ext cx="564291"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p:cNvCxnSpPr>
          <p:nvPr/>
        </p:nvCxnSpPr>
        <p:spPr>
          <a:xfrm>
            <a:off x="3414682" y="2958859"/>
            <a:ext cx="516407"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rot="5400000" flipV="1">
            <a:off x="4543684" y="2691812"/>
            <a:ext cx="2075555" cy="538480"/>
            <a:chOff x="3193446" y="3972560"/>
            <a:chExt cx="2075555" cy="538480"/>
          </a:xfrm>
        </p:grpSpPr>
        <p:sp>
          <p:nvSpPr>
            <p:cNvPr id="39" name="Rectangle 38"/>
            <p:cNvSpPr/>
            <p:nvPr/>
          </p:nvSpPr>
          <p:spPr>
            <a:xfrm>
              <a:off x="3193446" y="3972560"/>
              <a:ext cx="516697" cy="538480"/>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10143" y="3972560"/>
              <a:ext cx="516697" cy="538480"/>
            </a:xfrm>
            <a:prstGeom prst="rect">
              <a:avLst/>
            </a:prstGeom>
            <a:solidFill>
              <a:schemeClr val="accent1">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26840" y="3972560"/>
              <a:ext cx="516697" cy="538480"/>
            </a:xfrm>
            <a:prstGeom prst="rect">
              <a:avLst/>
            </a:prstGeom>
            <a:solidFill>
              <a:schemeClr val="accent6">
                <a:lumMod val="75000"/>
              </a:schemeClr>
            </a:solidFill>
            <a:ln>
              <a:solidFill>
                <a:schemeClr val="accent6">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752304" y="3972560"/>
              <a:ext cx="516697" cy="538480"/>
            </a:xfrm>
            <a:prstGeom prst="rect">
              <a:avLst/>
            </a:prstGeom>
            <a:solidFill>
              <a:schemeClr val="accent6">
                <a:lumMod val="5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rot="5400000" flipV="1">
            <a:off x="5458084" y="2687428"/>
            <a:ext cx="2075555" cy="538480"/>
            <a:chOff x="3193446" y="3972560"/>
            <a:chExt cx="2075555" cy="538480"/>
          </a:xfrm>
          <a:solidFill>
            <a:schemeClr val="tx2">
              <a:lumMod val="50000"/>
            </a:schemeClr>
          </a:solidFill>
        </p:grpSpPr>
        <p:sp>
          <p:nvSpPr>
            <p:cNvPr id="46" name="Rectangle 45"/>
            <p:cNvSpPr/>
            <p:nvPr/>
          </p:nvSpPr>
          <p:spPr>
            <a:xfrm>
              <a:off x="3193446" y="3972560"/>
              <a:ext cx="516697" cy="538480"/>
            </a:xfrm>
            <a:prstGeom prst="rect">
              <a:avLst/>
            </a:prstGeom>
            <a:solidFill>
              <a:schemeClr val="tx2">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710143" y="3972560"/>
              <a:ext cx="516697" cy="538480"/>
            </a:xfrm>
            <a:prstGeom prst="rect">
              <a:avLst/>
            </a:prstGeom>
            <a:solidFill>
              <a:schemeClr val="tx2">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26840" y="3972560"/>
              <a:ext cx="516697" cy="538480"/>
            </a:xfrm>
            <a:prstGeom prst="rect">
              <a:avLst/>
            </a:prstGeom>
            <a:solidFill>
              <a:schemeClr val="tx2">
                <a:lumMod val="75000"/>
              </a:schemeClr>
            </a:solidFill>
            <a:ln>
              <a:solidFill>
                <a:schemeClr val="accent6">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2304" y="3972560"/>
              <a:ext cx="516697" cy="538480"/>
            </a:xfrm>
            <a:prstGeom prst="rect">
              <a:avLst/>
            </a:prstGeom>
            <a:gr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rot="5400000" flipV="1">
            <a:off x="6370184" y="2687428"/>
            <a:ext cx="2075555" cy="538480"/>
            <a:chOff x="3193446" y="3972560"/>
            <a:chExt cx="2075555" cy="538480"/>
          </a:xfrm>
          <a:solidFill>
            <a:schemeClr val="bg2">
              <a:lumMod val="75000"/>
            </a:schemeClr>
          </a:solidFill>
        </p:grpSpPr>
        <p:sp>
          <p:nvSpPr>
            <p:cNvPr id="51" name="Rectangle 50"/>
            <p:cNvSpPr/>
            <p:nvPr/>
          </p:nvSpPr>
          <p:spPr>
            <a:xfrm>
              <a:off x="3193446" y="3972560"/>
              <a:ext cx="516697" cy="538480"/>
            </a:xfrm>
            <a:prstGeom prst="rect">
              <a:avLst/>
            </a:prstGeom>
            <a:solidFill>
              <a:schemeClr val="bg2">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710143" y="3972560"/>
              <a:ext cx="516697" cy="538480"/>
            </a:xfrm>
            <a:prstGeom prst="rect">
              <a:avLst/>
            </a:prstGeom>
            <a:solidFill>
              <a:schemeClr val="bg2">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26840" y="3972560"/>
              <a:ext cx="516697" cy="538480"/>
            </a:xfrm>
            <a:prstGeom prst="rect">
              <a:avLst/>
            </a:prstGeom>
            <a:solidFill>
              <a:schemeClr val="bg2">
                <a:lumMod val="60000"/>
                <a:lumOff val="40000"/>
              </a:schemeClr>
            </a:solidFill>
            <a:ln>
              <a:solidFill>
                <a:schemeClr val="accent6">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52304" y="3972560"/>
              <a:ext cx="516697" cy="538480"/>
            </a:xfrm>
            <a:prstGeom prst="rect">
              <a:avLst/>
            </a:prstGeom>
            <a:gr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Straight Arrow Connector 54"/>
          <p:cNvCxnSpPr/>
          <p:nvPr/>
        </p:nvCxnSpPr>
        <p:spPr>
          <a:xfrm rot="5400000" flipH="1" flipV="1">
            <a:off x="5101460" y="2744912"/>
            <a:ext cx="3391" cy="41813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6058072" y="2753679"/>
            <a:ext cx="3391" cy="41813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flipV="1">
            <a:off x="6950216" y="2744912"/>
            <a:ext cx="3391" cy="41813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7884574" y="2734449"/>
            <a:ext cx="3391" cy="41813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211399" y="4064125"/>
            <a:ext cx="2175933" cy="369332"/>
          </a:xfrm>
          <a:prstGeom prst="rect">
            <a:avLst/>
          </a:prstGeom>
          <a:noFill/>
        </p:spPr>
        <p:txBody>
          <a:bodyPr wrap="square" rtlCol="0">
            <a:spAutoFit/>
          </a:bodyPr>
          <a:lstStyle/>
          <a:p>
            <a:pPr algn="ctr"/>
            <a:r>
              <a:rPr lang="en-US" dirty="0" smtClean="0">
                <a:solidFill>
                  <a:schemeClr val="bg2"/>
                </a:solidFill>
              </a:rPr>
              <a:t>Fork-Join</a:t>
            </a:r>
          </a:p>
        </p:txBody>
      </p:sp>
      <p:sp>
        <p:nvSpPr>
          <p:cNvPr id="65" name="TextBox 64"/>
          <p:cNvSpPr txBox="1"/>
          <p:nvPr/>
        </p:nvSpPr>
        <p:spPr>
          <a:xfrm>
            <a:off x="5407894" y="4356004"/>
            <a:ext cx="2175933" cy="369332"/>
          </a:xfrm>
          <a:prstGeom prst="rect">
            <a:avLst/>
          </a:prstGeom>
          <a:noFill/>
        </p:spPr>
        <p:txBody>
          <a:bodyPr wrap="square" rtlCol="0">
            <a:spAutoFit/>
          </a:bodyPr>
          <a:lstStyle/>
          <a:p>
            <a:pPr algn="ctr"/>
            <a:r>
              <a:rPr lang="en-US" dirty="0" smtClean="0">
                <a:solidFill>
                  <a:schemeClr val="bg2"/>
                </a:solidFill>
              </a:rPr>
              <a:t>Vector/SIMD</a:t>
            </a:r>
          </a:p>
        </p:txBody>
      </p:sp>
      <p:sp>
        <p:nvSpPr>
          <p:cNvPr id="66" name="TextBox 65"/>
          <p:cNvSpPr txBox="1"/>
          <p:nvPr/>
        </p:nvSpPr>
        <p:spPr>
          <a:xfrm>
            <a:off x="1378345" y="5798923"/>
            <a:ext cx="2175933" cy="369332"/>
          </a:xfrm>
          <a:prstGeom prst="rect">
            <a:avLst/>
          </a:prstGeom>
          <a:noFill/>
        </p:spPr>
        <p:txBody>
          <a:bodyPr wrap="square" rtlCol="0">
            <a:spAutoFit/>
          </a:bodyPr>
          <a:lstStyle/>
          <a:p>
            <a:pPr algn="ctr"/>
            <a:r>
              <a:rPr lang="en-US" dirty="0" smtClean="0">
                <a:solidFill>
                  <a:schemeClr val="bg2"/>
                </a:solidFill>
              </a:rPr>
              <a:t>Pipeline</a:t>
            </a:r>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cxnSp>
        <p:nvCxnSpPr>
          <p:cNvPr id="12" name="Straight Connector 11"/>
          <p:cNvCxnSpPr/>
          <p:nvPr/>
        </p:nvCxnSpPr>
        <p:spPr>
          <a:xfrm flipH="1">
            <a:off x="2734842" y="5181600"/>
            <a:ext cx="11564" cy="345945"/>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3763949" y="5765042"/>
            <a:ext cx="11564" cy="345945"/>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8100175" y="5902073"/>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endCxn id="76" idx="1"/>
          </p:cNvCxnSpPr>
          <p:nvPr/>
        </p:nvCxnSpPr>
        <p:spPr>
          <a:xfrm>
            <a:off x="8153400" y="5527545"/>
            <a:ext cx="11573" cy="438377"/>
          </a:xfrm>
          <a:prstGeom prst="straightConnector1">
            <a:avLst/>
          </a:prstGeom>
          <a:ln w="28575">
            <a:solidFill>
              <a:schemeClr val="bg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76" idx="0"/>
          </p:cNvCxnSpPr>
          <p:nvPr/>
        </p:nvCxnSpPr>
        <p:spPr>
          <a:xfrm>
            <a:off x="8321410" y="4961532"/>
            <a:ext cx="1" cy="940541"/>
          </a:xfrm>
          <a:prstGeom prst="straightConnector1">
            <a:avLst/>
          </a:prstGeom>
          <a:ln w="28575">
            <a:solidFill>
              <a:schemeClr val="bg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01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modest example</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201364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98775"/>
            <a:ext cx="7429499" cy="1478570"/>
          </a:xfrm>
        </p:spPr>
        <p:txBody>
          <a:bodyPr>
            <a:normAutofit/>
          </a:bodyPr>
          <a:lstStyle/>
          <a:p>
            <a:r>
              <a:rPr lang="en-US" dirty="0" smtClean="0"/>
              <a:t>The world’s worst Fibonacci algorithm</a:t>
            </a:r>
            <a:endParaRPr lang="en-US" sz="4400" dirty="0"/>
          </a:p>
        </p:txBody>
      </p:sp>
      <p:sp>
        <p:nvSpPr>
          <p:cNvPr id="3" name="Content Placeholder 2"/>
          <p:cNvSpPr>
            <a:spLocks noGrp="1"/>
          </p:cNvSpPr>
          <p:nvPr>
            <p:ph sz="half" idx="1"/>
          </p:nvPr>
        </p:nvSpPr>
        <p:spPr>
          <a:xfrm>
            <a:off x="856058" y="2249486"/>
            <a:ext cx="3658792" cy="3169573"/>
          </a:xfrm>
          <a:blipFill>
            <a:blip r:embed="rId3"/>
            <a:tile tx="0" ty="0" sx="100000" sy="100000" flip="none" algn="tl"/>
          </a:blipFill>
        </p:spPr>
        <p:txBody>
          <a:bodyPr>
            <a:normAutofit/>
          </a:bodyPr>
          <a:lstStyle/>
          <a:p>
            <a:pPr marL="0" indent="0">
              <a:spcBef>
                <a:spcPts val="0"/>
              </a:spcBef>
              <a:buNone/>
            </a:pPr>
            <a:r>
              <a:rPr lang="en-US" sz="1800" dirty="0" smtClean="0">
                <a:latin typeface="Consolas" panose="020B0609020204030204" pitchFamily="49" charset="0"/>
                <a:cs typeface="Consolas" panose="020B0609020204030204" pitchFamily="49" charset="0"/>
              </a:rPr>
              <a:t>  int fib(int n)</a:t>
            </a:r>
          </a:p>
          <a:p>
            <a:pPr marL="0" indent="0">
              <a:spcBef>
                <a:spcPts val="0"/>
              </a:spcBef>
              <a:buNone/>
            </a:pP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if (n &lt; 2) return n;</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int x = fib(n – 1);</a:t>
            </a: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int y = fib(n – 2);</a:t>
            </a:r>
          </a:p>
          <a:p>
            <a:pPr marL="0" indent="0">
              <a:spcBef>
                <a:spcPts val="0"/>
              </a:spcBef>
              <a:buNone/>
            </a:pP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return x + y;</a:t>
            </a:r>
          </a:p>
          <a:p>
            <a:pPr marL="0" indent="0">
              <a:spcBef>
                <a:spcPts val="0"/>
              </a:spcBef>
              <a:buNone/>
            </a:pPr>
            <a:r>
              <a:rPr lang="en-US" sz="1800" dirty="0" smtClean="0">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p:txBody>
          <a:bodyPr/>
          <a:lstStyle/>
          <a:p>
            <a:pPr marL="0" indent="0">
              <a:buNone/>
            </a:pPr>
            <a:r>
              <a:rPr lang="en-US" dirty="0" smtClean="0"/>
              <a:t>Dependency-graph analysis:</a:t>
            </a:r>
          </a:p>
          <a:p>
            <a:pPr lvl="1"/>
            <a:r>
              <a:rPr lang="en-US" dirty="0" smtClean="0"/>
              <a:t>A ≺ B and </a:t>
            </a:r>
            <a:r>
              <a:rPr lang="en-US" dirty="0"/>
              <a:t>A ≺ </a:t>
            </a:r>
            <a:r>
              <a:rPr lang="en-US" dirty="0" smtClean="0"/>
              <a:t>C</a:t>
            </a:r>
          </a:p>
          <a:p>
            <a:pPr lvl="1"/>
            <a:r>
              <a:rPr lang="en-US" dirty="0" smtClean="0">
                <a:solidFill>
                  <a:srgbClr val="C00000"/>
                </a:solidFill>
              </a:rPr>
              <a:t>B ∥ C</a:t>
            </a:r>
          </a:p>
          <a:p>
            <a:pPr lvl="1"/>
            <a:r>
              <a:rPr lang="en-US" dirty="0" smtClean="0"/>
              <a:t>B </a:t>
            </a:r>
            <a:r>
              <a:rPr lang="en-US" dirty="0"/>
              <a:t>≺ </a:t>
            </a:r>
            <a:r>
              <a:rPr lang="en-US" dirty="0" smtClean="0"/>
              <a:t>D </a:t>
            </a:r>
            <a:r>
              <a:rPr lang="en-US" dirty="0"/>
              <a:t>and </a:t>
            </a:r>
            <a:r>
              <a:rPr lang="en-US" dirty="0" smtClean="0"/>
              <a:t>C </a:t>
            </a:r>
            <a:r>
              <a:rPr lang="en-US" dirty="0"/>
              <a:t>≺ D</a:t>
            </a:r>
            <a:endParaRPr lang="en-US" dirty="0" smtClean="0"/>
          </a:p>
          <a:p>
            <a:pPr lvl="1"/>
            <a:endParaRPr lang="en-US" dirty="0"/>
          </a:p>
        </p:txBody>
      </p:sp>
      <p:sp>
        <p:nvSpPr>
          <p:cNvPr id="13" name="Footer Placeholder 12"/>
          <p:cNvSpPr>
            <a:spLocks noGrp="1"/>
          </p:cNvSpPr>
          <p:nvPr>
            <p:ph type="ftr" sz="quarter" idx="3"/>
          </p:nvPr>
        </p:nvSpPr>
        <p:spPr/>
        <p:txBody>
          <a:bodyPr/>
          <a:lstStyle/>
          <a:p>
            <a:r>
              <a:rPr lang="en-US" smtClean="0"/>
              <a:t>Pablo Halpern, 2014  (CC BY 4.0)</a:t>
            </a:r>
            <a:endParaRPr lang="en-US" dirty="0"/>
          </a:p>
        </p:txBody>
      </p:sp>
      <p:sp>
        <p:nvSpPr>
          <p:cNvPr id="14" name="Slide Number Placeholder 13"/>
          <p:cNvSpPr>
            <a:spLocks noGrp="1"/>
          </p:cNvSpPr>
          <p:nvPr>
            <p:ph type="sldNum" sz="quarter" idx="4"/>
          </p:nvPr>
        </p:nvSpPr>
        <p:spPr/>
        <p:txBody>
          <a:bodyPr/>
          <a:lstStyle/>
          <a:p>
            <a:fld id="{6D22F896-40B5-4ADD-8801-0D06FADFA095}" type="slidenum">
              <a:rPr lang="en-US" smtClean="0"/>
              <a:t>16</a:t>
            </a:fld>
            <a:endParaRPr lang="en-US" dirty="0"/>
          </a:p>
        </p:txBody>
      </p:sp>
      <p:sp>
        <p:nvSpPr>
          <p:cNvPr id="5" name="Oval 4"/>
          <p:cNvSpPr/>
          <p:nvPr/>
        </p:nvSpPr>
        <p:spPr>
          <a:xfrm>
            <a:off x="5339491" y="535521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6233571" y="4700337"/>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6233571" y="6010084"/>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 name="Straight Arrow Connector 7"/>
          <p:cNvCxnSpPr>
            <a:stCxn id="5" idx="7"/>
            <a:endCxn id="6" idx="3"/>
          </p:cNvCxnSpPr>
          <p:nvPr/>
        </p:nvCxnSpPr>
        <p:spPr>
          <a:xfrm flipV="1">
            <a:off x="5717164" y="5072478"/>
            <a:ext cx="581205" cy="34658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1"/>
          </p:cNvCxnSpPr>
          <p:nvPr/>
        </p:nvCxnSpPr>
        <p:spPr>
          <a:xfrm>
            <a:off x="5717164" y="5727351"/>
            <a:ext cx="581205" cy="34658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27651" y="535521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1" name="Straight Arrow Connector 10"/>
          <p:cNvCxnSpPr>
            <a:stCxn id="6" idx="5"/>
            <a:endCxn id="10" idx="1"/>
          </p:cNvCxnSpPr>
          <p:nvPr/>
        </p:nvCxnSpPr>
        <p:spPr>
          <a:xfrm>
            <a:off x="6611244" y="5072478"/>
            <a:ext cx="581205" cy="34658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a:endCxn id="10" idx="3"/>
          </p:cNvCxnSpPr>
          <p:nvPr/>
        </p:nvCxnSpPr>
        <p:spPr>
          <a:xfrm flipV="1">
            <a:off x="6611244" y="5727351"/>
            <a:ext cx="581205" cy="34658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390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fib using Cilk™ Plus</a:t>
            </a:r>
            <a:endParaRPr lang="en-US" dirty="0"/>
          </a:p>
        </p:txBody>
      </p:sp>
      <p:sp>
        <p:nvSpPr>
          <p:cNvPr id="3" name="Content Placeholder 2"/>
          <p:cNvSpPr>
            <a:spLocks noGrp="1"/>
          </p:cNvSpPr>
          <p:nvPr>
            <p:ph idx="1"/>
          </p:nvPr>
        </p:nvSpPr>
        <p:spPr>
          <a:xfrm>
            <a:off x="856060" y="2249487"/>
            <a:ext cx="7429499" cy="3160713"/>
          </a:xfrm>
          <a:blipFill>
            <a:blip r:embed="rId3"/>
            <a:tile tx="0" ty="0" sx="100000" sy="100000" flip="none" algn="tl"/>
          </a:blipFill>
        </p:spPr>
        <p:txBody>
          <a:bodyPr>
            <a:normAutofit/>
          </a:bodyPr>
          <a:lstStyle/>
          <a:p>
            <a:pPr marL="0" indent="0">
              <a:spcBef>
                <a:spcPts val="0"/>
              </a:spcBef>
              <a:buNone/>
            </a:pPr>
            <a:r>
              <a:rPr lang="en-US" sz="1800" dirty="0" smtClean="0">
                <a:latin typeface="Consolas" panose="020B0609020204030204" pitchFamily="49" charset="0"/>
                <a:cs typeface="Consolas" panose="020B0609020204030204" pitchFamily="49" charset="0"/>
              </a:rPr>
              <a:t>  int fib(int n)</a:t>
            </a:r>
          </a:p>
          <a:p>
            <a:pPr marL="0" indent="0">
              <a:spcBef>
                <a:spcPts val="0"/>
              </a:spcBef>
              <a:buNone/>
            </a:pP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solidFill>
                  <a:schemeClr val="accent6">
                    <a:lumMod val="75000"/>
                  </a:schemeClr>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if (n &lt; 2) return n;</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int x = </a:t>
            </a:r>
            <a:r>
              <a:rPr lang="en-US" sz="1800" dirty="0" smtClean="0">
                <a:solidFill>
                  <a:srgbClr val="C00000"/>
                </a:solidFill>
                <a:latin typeface="Consolas" panose="020B0609020204030204" pitchFamily="49" charset="0"/>
                <a:cs typeface="Consolas" panose="020B0609020204030204" pitchFamily="49" charset="0"/>
              </a:rPr>
              <a:t>cilk_spawn</a:t>
            </a:r>
            <a:r>
              <a:rPr lang="en-US" sz="1800" dirty="0" smtClean="0">
                <a:latin typeface="Consolas" panose="020B0609020204030204" pitchFamily="49" charset="0"/>
                <a:cs typeface="Consolas" panose="020B0609020204030204" pitchFamily="49" charset="0"/>
              </a:rPr>
              <a:t> fib(n – 1);</a:t>
            </a: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int y = fib(n – 2);</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cilk_sync;</a:t>
            </a:r>
            <a:endParaRPr lang="en-US" sz="1800" dirty="0">
              <a:solidFill>
                <a:srgbClr val="C00000"/>
              </a:solidFill>
              <a:latin typeface="Consolas" panose="020B0609020204030204" pitchFamily="49" charset="0"/>
              <a:cs typeface="Consolas" panose="020B0609020204030204" pitchFamily="49" charset="0"/>
            </a:endParaRPr>
          </a:p>
          <a:p>
            <a:pPr marL="0" indent="0">
              <a:spcBef>
                <a:spcPts val="0"/>
              </a:spcBef>
              <a:buNone/>
            </a:pPr>
            <a:r>
              <a:rPr lang="en-US" sz="1800" dirty="0">
                <a:solidFill>
                  <a:schemeClr val="accent6">
                    <a:lumMod val="75000"/>
                  </a:schemeClr>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return x + y;</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endParaRPr lang="en-US" sz="1800" i="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Pablo Halpern, 2014  (CC BY 4.0)</a:t>
            </a:r>
            <a:endParaRPr lang="en-US" dirty="0"/>
          </a:p>
        </p:txBody>
      </p:sp>
      <p:sp>
        <p:nvSpPr>
          <p:cNvPr id="13" name="Slide Number Placeholder 12"/>
          <p:cNvSpPr>
            <a:spLocks noGrp="1"/>
          </p:cNvSpPr>
          <p:nvPr>
            <p:ph type="sldNum" sz="quarter" idx="4"/>
          </p:nvPr>
        </p:nvSpPr>
        <p:spPr/>
        <p:txBody>
          <a:bodyPr/>
          <a:lstStyle/>
          <a:p>
            <a:fld id="{6D22F896-40B5-4ADD-8801-0D06FADFA095}" type="slidenum">
              <a:rPr lang="en-US" smtClean="0"/>
              <a:t>17</a:t>
            </a:fld>
            <a:endParaRPr lang="en-US" dirty="0"/>
          </a:p>
        </p:txBody>
      </p:sp>
      <p:sp>
        <p:nvSpPr>
          <p:cNvPr id="5" name="Oval 4"/>
          <p:cNvSpPr/>
          <p:nvPr/>
        </p:nvSpPr>
        <p:spPr>
          <a:xfrm>
            <a:off x="5877971" y="3262250"/>
            <a:ext cx="442471" cy="435990"/>
          </a:xfrm>
          <a:prstGeom prst="ellipse">
            <a:avLst/>
          </a:prstGeom>
          <a:solidFill>
            <a:schemeClr val="accent1">
              <a:lumMod val="50000"/>
              <a:alpha val="50000"/>
            </a:schemeClr>
          </a:solidFill>
          <a:ln>
            <a:solidFill>
              <a:schemeClr val="bg1">
                <a:alpha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6772051" y="2607377"/>
            <a:ext cx="442471" cy="435990"/>
          </a:xfrm>
          <a:prstGeom prst="ellipse">
            <a:avLst/>
          </a:prstGeom>
          <a:solidFill>
            <a:schemeClr val="accent1">
              <a:lumMod val="50000"/>
              <a:alpha val="50000"/>
            </a:schemeClr>
          </a:solidFill>
          <a:ln>
            <a:solidFill>
              <a:schemeClr val="bg1">
                <a:alpha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6772051" y="3917124"/>
            <a:ext cx="442471" cy="435990"/>
          </a:xfrm>
          <a:prstGeom prst="ellipse">
            <a:avLst/>
          </a:prstGeom>
          <a:solidFill>
            <a:schemeClr val="accent1">
              <a:lumMod val="50000"/>
              <a:alpha val="50000"/>
            </a:schemeClr>
          </a:solidFill>
          <a:ln>
            <a:solidFill>
              <a:schemeClr val="bg1">
                <a:alpha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 name="Straight Arrow Connector 7"/>
          <p:cNvCxnSpPr>
            <a:stCxn id="5" idx="7"/>
            <a:endCxn id="6" idx="3"/>
          </p:cNvCxnSpPr>
          <p:nvPr/>
        </p:nvCxnSpPr>
        <p:spPr>
          <a:xfrm flipV="1">
            <a:off x="6255644" y="2979518"/>
            <a:ext cx="581205" cy="346581"/>
          </a:xfrm>
          <a:prstGeom prst="straightConnector1">
            <a:avLst/>
          </a:prstGeom>
          <a:ln w="28575">
            <a:solidFill>
              <a:schemeClr val="bg1">
                <a:alpha val="50000"/>
              </a:schemeClr>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1"/>
          </p:cNvCxnSpPr>
          <p:nvPr/>
        </p:nvCxnSpPr>
        <p:spPr>
          <a:xfrm>
            <a:off x="6255644" y="3634391"/>
            <a:ext cx="581205" cy="346582"/>
          </a:xfrm>
          <a:prstGeom prst="straightConnector1">
            <a:avLst/>
          </a:prstGeom>
          <a:ln w="28575">
            <a:solidFill>
              <a:schemeClr val="bg1">
                <a:alpha val="50000"/>
              </a:schemeClr>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666131" y="3262250"/>
            <a:ext cx="442471" cy="435990"/>
          </a:xfrm>
          <a:prstGeom prst="ellipse">
            <a:avLst/>
          </a:prstGeom>
          <a:solidFill>
            <a:schemeClr val="accent1">
              <a:lumMod val="50000"/>
              <a:alpha val="50000"/>
            </a:schemeClr>
          </a:solidFill>
          <a:ln>
            <a:solidFill>
              <a:schemeClr val="bg1">
                <a:alpha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1" name="Straight Arrow Connector 10"/>
          <p:cNvCxnSpPr>
            <a:stCxn id="6" idx="5"/>
            <a:endCxn id="10" idx="1"/>
          </p:cNvCxnSpPr>
          <p:nvPr/>
        </p:nvCxnSpPr>
        <p:spPr>
          <a:xfrm>
            <a:off x="7149724" y="2979518"/>
            <a:ext cx="581205" cy="346581"/>
          </a:xfrm>
          <a:prstGeom prst="straightConnector1">
            <a:avLst/>
          </a:prstGeom>
          <a:ln w="28575">
            <a:solidFill>
              <a:schemeClr val="bg1">
                <a:alpha val="50000"/>
              </a:schemeClr>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a:endCxn id="10" idx="3"/>
          </p:cNvCxnSpPr>
          <p:nvPr/>
        </p:nvCxnSpPr>
        <p:spPr>
          <a:xfrm flipV="1">
            <a:off x="7149724" y="3634391"/>
            <a:ext cx="581205" cy="346582"/>
          </a:xfrm>
          <a:prstGeom prst="straightConnector1">
            <a:avLst/>
          </a:prstGeom>
          <a:ln w="28575">
            <a:solidFill>
              <a:schemeClr val="bg1">
                <a:alpha val="50000"/>
              </a:schemeClr>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73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887226"/>
          </a:xfrm>
        </p:spPr>
        <p:txBody>
          <a:bodyPr/>
          <a:lstStyle/>
          <a:p>
            <a:r>
              <a:rPr lang="en-US" dirty="0" smtClean="0"/>
              <a:t>Fibonacci Execution</a:t>
            </a:r>
            <a:endParaRPr lang="en-US" dirty="0"/>
          </a:p>
        </p:txBody>
      </p:sp>
      <p:grpSp>
        <p:nvGrpSpPr>
          <p:cNvPr id="37" name="Group 36"/>
          <p:cNvGrpSpPr/>
          <p:nvPr/>
        </p:nvGrpSpPr>
        <p:grpSpPr>
          <a:xfrm>
            <a:off x="1037499" y="1727200"/>
            <a:ext cx="7066620" cy="2900065"/>
            <a:chOff x="733890" y="1371600"/>
            <a:chExt cx="7066620" cy="2900065"/>
          </a:xfrm>
          <a:solidFill>
            <a:schemeClr val="accent1">
              <a:lumMod val="75000"/>
            </a:schemeClr>
          </a:solidFill>
        </p:grpSpPr>
        <p:cxnSp>
          <p:nvCxnSpPr>
            <p:cNvPr id="32" name="Straight Connector 31"/>
            <p:cNvCxnSpPr>
              <a:stCxn id="5" idx="0"/>
              <a:endCxn id="6" idx="0"/>
            </p:cNvCxnSpPr>
            <p:nvPr/>
          </p:nvCxnSpPr>
          <p:spPr>
            <a:xfrm flipH="1">
              <a:off x="1335978" y="2997200"/>
              <a:ext cx="72390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0"/>
              <a:endCxn id="7" idx="0"/>
            </p:cNvCxnSpPr>
            <p:nvPr/>
          </p:nvCxnSpPr>
          <p:spPr>
            <a:xfrm>
              <a:off x="2059878" y="2997200"/>
              <a:ext cx="72390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0"/>
              <a:endCxn id="11" idx="0"/>
            </p:cNvCxnSpPr>
            <p:nvPr/>
          </p:nvCxnSpPr>
          <p:spPr>
            <a:xfrm>
              <a:off x="6474522" y="2184400"/>
              <a:ext cx="72390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0"/>
              <a:endCxn id="10" idx="0"/>
            </p:cNvCxnSpPr>
            <p:nvPr/>
          </p:nvCxnSpPr>
          <p:spPr>
            <a:xfrm flipH="1">
              <a:off x="5750622" y="2184400"/>
              <a:ext cx="72390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0"/>
              <a:endCxn id="8" idx="0"/>
            </p:cNvCxnSpPr>
            <p:nvPr/>
          </p:nvCxnSpPr>
          <p:spPr>
            <a:xfrm>
              <a:off x="2993328" y="2184400"/>
              <a:ext cx="93345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0"/>
              <a:endCxn id="5" idx="0"/>
            </p:cNvCxnSpPr>
            <p:nvPr/>
          </p:nvCxnSpPr>
          <p:spPr>
            <a:xfrm flipH="1">
              <a:off x="2059878" y="2184400"/>
              <a:ext cx="933450"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0"/>
              <a:endCxn id="9" idx="0"/>
            </p:cNvCxnSpPr>
            <p:nvPr/>
          </p:nvCxnSpPr>
          <p:spPr>
            <a:xfrm>
              <a:off x="4733925" y="1371600"/>
              <a:ext cx="1740597"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 idx="0"/>
              <a:endCxn id="4" idx="0"/>
            </p:cNvCxnSpPr>
            <p:nvPr/>
          </p:nvCxnSpPr>
          <p:spPr>
            <a:xfrm flipH="1">
              <a:off x="2993328" y="1371600"/>
              <a:ext cx="1740597" cy="812800"/>
            </a:xfrm>
            <a:prstGeom prst="line">
              <a:avLst/>
            </a:prstGeom>
            <a:grpFill/>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31837" y="13716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4" name="TextBox 3"/>
            <p:cNvSpPr txBox="1"/>
            <p:nvPr/>
          </p:nvSpPr>
          <p:spPr>
            <a:xfrm>
              <a:off x="2391240" y="21844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5" name="TextBox 4"/>
            <p:cNvSpPr txBox="1"/>
            <p:nvPr/>
          </p:nvSpPr>
          <p:spPr>
            <a:xfrm>
              <a:off x="1457790" y="29972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6" name="TextBox 5"/>
            <p:cNvSpPr txBox="1"/>
            <p:nvPr/>
          </p:nvSpPr>
          <p:spPr>
            <a:xfrm>
              <a:off x="733890" y="38100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7" name="TextBox 6"/>
            <p:cNvSpPr txBox="1"/>
            <p:nvPr/>
          </p:nvSpPr>
          <p:spPr>
            <a:xfrm>
              <a:off x="2181690" y="38100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8" name="TextBox 7"/>
            <p:cNvSpPr txBox="1"/>
            <p:nvPr/>
          </p:nvSpPr>
          <p:spPr>
            <a:xfrm>
              <a:off x="3324690" y="29972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 name="TextBox 8"/>
            <p:cNvSpPr txBox="1"/>
            <p:nvPr/>
          </p:nvSpPr>
          <p:spPr>
            <a:xfrm>
              <a:off x="5872434" y="21844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10" name="TextBox 9"/>
            <p:cNvSpPr txBox="1"/>
            <p:nvPr/>
          </p:nvSpPr>
          <p:spPr>
            <a:xfrm>
              <a:off x="5148534" y="29972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11" name="TextBox 10"/>
            <p:cNvSpPr txBox="1"/>
            <p:nvPr/>
          </p:nvSpPr>
          <p:spPr>
            <a:xfrm>
              <a:off x="6596334" y="2997200"/>
              <a:ext cx="1204176" cy="461665"/>
            </a:xfrm>
            <a:prstGeom prst="rect">
              <a:avLst/>
            </a:prstGeom>
            <a:grpFill/>
            <a:ln w="34925">
              <a:solidFill>
                <a:schemeClr val="bg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
        <p:nvSpPr>
          <p:cNvPr id="25" name="Content Placeholder 2"/>
          <p:cNvSpPr txBox="1">
            <a:spLocks/>
          </p:cNvSpPr>
          <p:nvPr/>
        </p:nvSpPr>
        <p:spPr>
          <a:xfrm>
            <a:off x="4387356" y="4165599"/>
            <a:ext cx="4240654" cy="2564449"/>
          </a:xfrm>
          <a:prstGeom prst="rect">
            <a:avLst/>
          </a:prstGeom>
          <a:blipFill>
            <a:blip r:embed="rId3"/>
            <a:tile tx="0" ty="0" sx="100000" sy="100000" flip="none" algn="tl"/>
          </a:blipFill>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latin typeface="Consolas" panose="020B0609020204030204" pitchFamily="49" charset="0"/>
                <a:cs typeface="Consolas" panose="020B0609020204030204" pitchFamily="49" charset="0"/>
              </a:rPr>
              <a:t>  int fib(int n)</a:t>
            </a:r>
          </a:p>
          <a:p>
            <a:pPr marL="0" indent="0">
              <a:spcBef>
                <a:spcPts val="0"/>
              </a:spcBef>
              <a:buFont typeface="Arial" panose="020B0604020202020204" pitchFamily="34" charset="0"/>
              <a:buNone/>
            </a:pPr>
            <a:r>
              <a:rPr lang="en-US" sz="1600" dirty="0" smtClean="0">
                <a:latin typeface="Consolas" panose="020B0609020204030204" pitchFamily="49" charset="0"/>
                <a:cs typeface="Consolas" panose="020B0609020204030204" pitchFamily="49" charset="0"/>
              </a:rPr>
              <a:t>  {</a:t>
            </a:r>
          </a:p>
          <a:p>
            <a:pPr marL="0" indent="0">
              <a:spcBef>
                <a:spcPts val="0"/>
              </a:spcBef>
              <a:buFont typeface="Arial" panose="020B0604020202020204" pitchFamily="34" charse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(n &lt; 2) return n;</a:t>
            </a:r>
          </a:p>
          <a:p>
            <a:pPr marL="0" indent="0">
              <a:spcBef>
                <a:spcPts val="0"/>
              </a:spcBef>
              <a:buFont typeface="Arial" panose="020B0604020202020204" pitchFamily="34" charset="0"/>
              <a:buNone/>
            </a:pPr>
            <a:endParaRPr lang="en-US" sz="1600" dirty="0" smtClean="0">
              <a:latin typeface="Consolas" panose="020B0609020204030204" pitchFamily="49" charset="0"/>
              <a:cs typeface="Consolas" panose="020B0609020204030204" pitchFamily="49" charset="0"/>
            </a:endParaRPr>
          </a:p>
          <a:p>
            <a:pPr marL="0" indent="0">
              <a:spcBef>
                <a:spcPts val="0"/>
              </a:spcBef>
              <a:buFont typeface="Arial" panose="020B0604020202020204" pitchFamily="34" charse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int x = </a:t>
            </a:r>
            <a:r>
              <a:rPr lang="en-US" sz="1600" dirty="0" smtClean="0">
                <a:solidFill>
                  <a:srgbClr val="C00000"/>
                </a:solidFill>
                <a:latin typeface="Consolas" panose="020B0609020204030204" pitchFamily="49" charset="0"/>
                <a:cs typeface="Consolas" panose="020B0609020204030204" pitchFamily="49" charset="0"/>
              </a:rPr>
              <a:t>cilk_spawn</a:t>
            </a:r>
            <a:r>
              <a:rPr lang="en-US" sz="1600" dirty="0" smtClean="0">
                <a:latin typeface="Consolas" panose="020B0609020204030204" pitchFamily="49" charset="0"/>
                <a:cs typeface="Consolas" panose="020B0609020204030204" pitchFamily="49" charset="0"/>
              </a:rPr>
              <a:t> fib(n – 1);</a:t>
            </a:r>
          </a:p>
          <a:p>
            <a:pPr marL="0" indent="0">
              <a:spcBef>
                <a:spcPts val="0"/>
              </a:spcBef>
              <a:buFont typeface="Arial" panose="020B0604020202020204" pitchFamily="34" charse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int y = fib(n – 2);</a:t>
            </a:r>
          </a:p>
          <a:p>
            <a:pPr marL="0" indent="0">
              <a:spcBef>
                <a:spcPts val="0"/>
              </a:spcBef>
              <a:buFont typeface="Arial" panose="020B0604020202020204" pitchFamily="34" charset="0"/>
              <a:buNone/>
            </a:pPr>
            <a:r>
              <a:rPr lang="en-US" sz="1600" dirty="0" smtClean="0">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cilk_sync;</a:t>
            </a:r>
          </a:p>
          <a:p>
            <a:pPr marL="0" indent="0">
              <a:spcBef>
                <a:spcPts val="0"/>
              </a:spcBef>
              <a:buFont typeface="Arial" panose="020B0604020202020204" pitchFamily="34" charset="0"/>
              <a:buNone/>
            </a:pPr>
            <a:r>
              <a:rPr lang="en-US" sz="1600" dirty="0">
                <a:solidFill>
                  <a:schemeClr val="accent6">
                    <a:lumMod val="75000"/>
                  </a:schemeClr>
                </a:solidFill>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x + y;</a:t>
            </a:r>
          </a:p>
          <a:p>
            <a:pPr marL="0" indent="0">
              <a:spcBef>
                <a:spcPts val="0"/>
              </a:spcBef>
              <a:buFont typeface="Arial" panose="020B0604020202020204" pitchFamily="34" charset="0"/>
              <a:buNone/>
            </a:pPr>
            <a:r>
              <a:rPr lang="en-US" sz="1600" dirty="0" smtClean="0">
                <a:latin typeface="Consolas" panose="020B0609020204030204" pitchFamily="49" charset="0"/>
                <a:cs typeface="Consolas" panose="020B0609020204030204" pitchFamily="49" charset="0"/>
              </a:rPr>
              <a:t>  }</a:t>
            </a:r>
          </a:p>
        </p:txBody>
      </p:sp>
      <p:sp>
        <p:nvSpPr>
          <p:cNvPr id="12" name="Down Arrow 11"/>
          <p:cNvSpPr/>
          <p:nvPr/>
        </p:nvSpPr>
        <p:spPr>
          <a:xfrm>
            <a:off x="856060" y="1727201"/>
            <a:ext cx="783527" cy="2087264"/>
          </a:xfrm>
          <a:prstGeom prst="downArrow">
            <a:avLst/>
          </a:prstGeom>
          <a:gradFill>
            <a:gsLst>
              <a:gs pos="0">
                <a:schemeClr val="accent1">
                  <a:lumMod val="20000"/>
                  <a:lumOff val="8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spawn</a:t>
            </a:r>
            <a:endParaRPr lang="en-US" dirty="0">
              <a:solidFill>
                <a:schemeClr val="bg1"/>
              </a:solidFill>
            </a:endParaRPr>
          </a:p>
        </p:txBody>
      </p:sp>
      <p:sp>
        <p:nvSpPr>
          <p:cNvPr id="15" name="Up Arrow 14"/>
          <p:cNvSpPr/>
          <p:nvPr/>
        </p:nvSpPr>
        <p:spPr>
          <a:xfrm>
            <a:off x="7916641" y="1505744"/>
            <a:ext cx="711370" cy="1625600"/>
          </a:xfrm>
          <a:prstGeom prst="upArrow">
            <a:avLst/>
          </a:prstGeom>
          <a:gradFill>
            <a:gsLst>
              <a:gs pos="0">
                <a:schemeClr val="accent3">
                  <a:lumMod val="75000"/>
                </a:schemeClr>
              </a:gs>
              <a:gs pos="100000">
                <a:schemeClr val="accent3">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sync</a:t>
            </a:r>
            <a:endParaRPr lang="en-US" dirty="0">
              <a:solidFill>
                <a:schemeClr val="bg1"/>
              </a:solidFill>
            </a:endParaRPr>
          </a:p>
        </p:txBody>
      </p:sp>
      <p:sp>
        <p:nvSpPr>
          <p:cNvPr id="16" name="Footer Placeholder 15"/>
          <p:cNvSpPr>
            <a:spLocks noGrp="1"/>
          </p:cNvSpPr>
          <p:nvPr>
            <p:ph type="ftr" sz="quarter" idx="11"/>
          </p:nvPr>
        </p:nvSpPr>
        <p:spPr/>
        <p:txBody>
          <a:bodyPr/>
          <a:lstStyle/>
          <a:p>
            <a:r>
              <a:rPr lang="en-US" smtClean="0"/>
              <a:t>Pablo Halpern, 2014  (CC BY 4.0)</a:t>
            </a:r>
            <a:endParaRPr lang="en-US" dirty="0"/>
          </a:p>
        </p:txBody>
      </p:sp>
      <p:sp>
        <p:nvSpPr>
          <p:cNvPr id="18" name="Slide Number Placeholder 17"/>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21994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realistic example:</a:t>
            </a:r>
            <a:br>
              <a:rPr lang="en-US" dirty="0" smtClean="0"/>
            </a:br>
            <a:r>
              <a:rPr lang="en-US" sz="2800" dirty="0" smtClean="0"/>
              <a:t>Quicksort</a:t>
            </a:r>
            <a:endParaRPr lang="en-US" dirty="0"/>
          </a:p>
        </p:txBody>
      </p:sp>
      <p:sp>
        <p:nvSpPr>
          <p:cNvPr id="3" name="Content Placeholder 2"/>
          <p:cNvSpPr>
            <a:spLocks noGrp="1"/>
          </p:cNvSpPr>
          <p:nvPr>
            <p:ph idx="1"/>
          </p:nvPr>
        </p:nvSpPr>
        <p:spPr>
          <a:xfrm>
            <a:off x="856059" y="1774703"/>
            <a:ext cx="7997795" cy="4718170"/>
          </a:xfrm>
          <a:blipFill>
            <a:blip r:embed="rId3"/>
            <a:tile tx="0" ty="0" sx="100000" sy="100000" flip="none" algn="tl"/>
          </a:blipFill>
        </p:spPr>
        <p:txBody>
          <a:bodyPr>
            <a:noAutofit/>
          </a:bodyPr>
          <a:lstStyle/>
          <a:p>
            <a:pPr marL="0" indent="0">
              <a:spcBef>
                <a:spcPts val="0"/>
              </a:spcBef>
              <a:buNone/>
            </a:pPr>
            <a:r>
              <a:rPr lang="en-US" sz="1800" dirty="0">
                <a:latin typeface="Consolas" panose="020B0609020204030204" pitchFamily="49" charset="0"/>
                <a:cs typeface="Consolas" panose="020B0609020204030204" pitchFamily="49" charset="0"/>
              </a:rPr>
              <a:t>template &lt;</a:t>
            </a:r>
            <a:r>
              <a:rPr lang="en-US" sz="1800" dirty="0" err="1">
                <a:latin typeface="Consolas" panose="020B0609020204030204" pitchFamily="49" charset="0"/>
                <a:cs typeface="Consolas" panose="020B0609020204030204" pitchFamily="49" charset="0"/>
              </a:rPr>
              <a:t>typename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typename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&gt;</a:t>
            </a:r>
          </a:p>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par_qsort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 begin, </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 end,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 comp)</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typedef </a:t>
            </a:r>
            <a:r>
              <a:rPr lang="en-US" sz="1800" dirty="0" err="1">
                <a:latin typeface="Consolas" panose="020B0609020204030204" pitchFamily="49" charset="0"/>
                <a:cs typeface="Consolas" panose="020B0609020204030204" pitchFamily="49" charset="0"/>
              </a:rPr>
              <a:t>typename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iterator_traits</a:t>
            </a:r>
            <a:r>
              <a:rPr lang="en-US" sz="1800" dirty="0">
                <a:latin typeface="Consolas" panose="020B0609020204030204" pitchFamily="49" charset="0"/>
                <a:cs typeface="Consolas" panose="020B0609020204030204" pitchFamily="49" charset="0"/>
              </a:rPr>
              <a:t>&lt;</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&gt;::</a:t>
            </a:r>
            <a:r>
              <a:rPr lang="en-US" sz="1800" dirty="0" err="1">
                <a:latin typeface="Consolas" panose="020B0609020204030204" pitchFamily="49" charset="0"/>
                <a:cs typeface="Consolas" panose="020B0609020204030204" pitchFamily="49" charset="0"/>
              </a:rPr>
              <a:t>value_type</a:t>
            </a:r>
            <a:r>
              <a:rPr lang="en-US" sz="1800" dirty="0">
                <a:latin typeface="Consolas" panose="020B0609020204030204" pitchFamily="49" charset="0"/>
                <a:cs typeface="Consolas" panose="020B0609020204030204" pitchFamily="49" charset="0"/>
              </a:rPr>
              <a:t> T;</a:t>
            </a:r>
          </a:p>
          <a:p>
            <a:pPr marL="0" indent="0">
              <a:spcBef>
                <a:spcPts val="0"/>
              </a:spcBef>
              <a:buNone/>
            </a:pPr>
            <a:r>
              <a:rPr lang="en-US" sz="1800" dirty="0">
                <a:latin typeface="Consolas" panose="020B0609020204030204" pitchFamily="49" charset="0"/>
                <a:cs typeface="Consolas" panose="020B0609020204030204" pitchFamily="49" charset="0"/>
              </a:rPr>
              <a:t>    if (begin != end)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 pivot = end - 1;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For simplicity</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Should </a:t>
            </a:r>
            <a:r>
              <a:rPr lang="en-US" sz="1800" i="1" dirty="0" smtClean="0">
                <a:latin typeface="Times New Roman" panose="02020603050405020304" pitchFamily="18" charset="0"/>
                <a:cs typeface="Times New Roman" panose="02020603050405020304" pitchFamily="18" charset="0"/>
              </a:rPr>
              <a:t>be </a:t>
            </a:r>
            <a:r>
              <a:rPr lang="en-US" sz="1800" i="1" dirty="0">
                <a:latin typeface="Times New Roman" panose="02020603050405020304" pitchFamily="18" charset="0"/>
                <a:cs typeface="Times New Roman" panose="02020603050405020304" pitchFamily="18" charset="0"/>
              </a:rPr>
              <a:t>random.</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Iter</a:t>
            </a:r>
            <a:r>
              <a:rPr lang="en-US" sz="1800" dirty="0">
                <a:latin typeface="Consolas" panose="020B0609020204030204" pitchFamily="49" charset="0"/>
                <a:cs typeface="Consolas" panose="020B0609020204030204" pitchFamily="49" charset="0"/>
              </a:rPr>
              <a:t> middle = </a:t>
            </a:r>
            <a:r>
              <a:rPr lang="en-US" sz="1800" dirty="0" err="1">
                <a:latin typeface="Consolas" panose="020B0609020204030204" pitchFamily="49" charset="0"/>
                <a:cs typeface="Consolas" panose="020B0609020204030204" pitchFamily="49" charset="0"/>
              </a:rPr>
              <a:t>std</a:t>
            </a:r>
            <a:r>
              <a:rPr lang="en-US" sz="1800" dirty="0">
                <a:latin typeface="Consolas" panose="020B0609020204030204" pitchFamily="49" charset="0"/>
                <a:cs typeface="Consolas" panose="020B0609020204030204" pitchFamily="49" charset="0"/>
              </a:rPr>
              <a:t>::partition(begin, pivot,</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T&amp; v){ return comp(v, *pivot); </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using </a:t>
            </a:r>
            <a:r>
              <a:rPr lang="en-US" sz="1800" dirty="0" err="1">
                <a:latin typeface="Consolas" panose="020B0609020204030204" pitchFamily="49" charset="0"/>
                <a:cs typeface="Consolas" panose="020B0609020204030204" pitchFamily="49" charset="0"/>
              </a:rPr>
              <a:t>std</a:t>
            </a:r>
            <a:r>
              <a:rPr lang="en-US" sz="1800" dirty="0">
                <a:latin typeface="Consolas" panose="020B0609020204030204" pitchFamily="49" charset="0"/>
                <a:cs typeface="Consolas" panose="020B0609020204030204" pitchFamily="49" charset="0"/>
              </a:rPr>
              <a:t>::swap;</a:t>
            </a:r>
          </a:p>
          <a:p>
            <a:pPr marL="0" indent="0">
              <a:spcBef>
                <a:spcPts val="0"/>
              </a:spcBef>
              <a:buNone/>
            </a:pPr>
            <a:r>
              <a:rPr lang="en-US" sz="1800" dirty="0">
                <a:latin typeface="Consolas" panose="020B0609020204030204" pitchFamily="49" charset="0"/>
                <a:cs typeface="Consolas" panose="020B0609020204030204" pitchFamily="49" charset="0"/>
              </a:rPr>
              <a:t>        swap(*pivot, *middle);    </a:t>
            </a:r>
            <a:r>
              <a:rPr lang="en-US" sz="1800" i="1" dirty="0">
                <a:latin typeface="Times New Roman" panose="02020603050405020304" pitchFamily="18" charset="0"/>
                <a:cs typeface="Times New Roman" panose="02020603050405020304" pitchFamily="18" charset="0"/>
              </a:rPr>
              <a:t>// move pivot to middle</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a:solidFill>
                  <a:srgbClr val="C00000"/>
                </a:solidFill>
                <a:latin typeface="Consolas" panose="020B0609020204030204" pitchFamily="49" charset="0"/>
                <a:cs typeface="Consolas" panose="020B0609020204030204" pitchFamily="49" charset="0"/>
              </a:rPr>
              <a:t>cilk_spawn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par_qsort</a:t>
            </a:r>
            <a:r>
              <a:rPr lang="en-US" sz="1800" dirty="0">
                <a:latin typeface="Consolas" panose="020B0609020204030204" pitchFamily="49" charset="0"/>
                <a:cs typeface="Consolas" panose="020B0609020204030204" pitchFamily="49" charset="0"/>
              </a:rPr>
              <a:t>(begin, middle, comp);</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par_qsort</a:t>
            </a:r>
            <a:r>
              <a:rPr lang="en-US" sz="1800" dirty="0" smtClean="0">
                <a:latin typeface="Consolas" panose="020B0609020204030204" pitchFamily="49" charset="0"/>
                <a:cs typeface="Consolas" panose="020B0609020204030204" pitchFamily="49" charset="0"/>
              </a:rPr>
              <a:t>(middle+1, </a:t>
            </a:r>
            <a:r>
              <a:rPr lang="en-US" sz="1800" dirty="0">
                <a:latin typeface="Consolas" panose="020B0609020204030204" pitchFamily="49" charset="0"/>
                <a:cs typeface="Consolas" panose="020B0609020204030204" pitchFamily="49" charset="0"/>
              </a:rPr>
              <a:t>end, comp); </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exclude </a:t>
            </a:r>
            <a:r>
              <a:rPr lang="en-US" sz="1800" i="1" dirty="0">
                <a:latin typeface="Times New Roman" panose="02020603050405020304" pitchFamily="18" charset="0"/>
                <a:cs typeface="Times New Roman" panose="02020603050405020304" pitchFamily="18" charset="0"/>
              </a:rPr>
              <a:t>pivot</a:t>
            </a:r>
          </a:p>
          <a:p>
            <a:pPr marL="0" indent="0">
              <a:spcBef>
                <a:spcPts val="0"/>
              </a:spcBef>
              <a:buNone/>
            </a:pPr>
            <a:r>
              <a:rPr lang="en-US" sz="1800" dirty="0" smtClean="0">
                <a:latin typeface="Consolas" panose="020B0609020204030204" pitchFamily="49" charset="0"/>
                <a:cs typeface="Consolas" panose="020B0609020204030204" pitchFamily="49" charset="0"/>
              </a:rPr>
              <a:t>    }</a:t>
            </a:r>
            <a:endParaRPr lang="en-US" sz="1800" dirty="0">
              <a:solidFill>
                <a:srgbClr val="C00000"/>
              </a:solidFill>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i="1" dirty="0" smtClean="0">
                <a:latin typeface="Times New Roman" panose="02020603050405020304" pitchFamily="18" charset="0"/>
                <a:cs typeface="Times New Roman" panose="02020603050405020304" pitchFamily="18" charset="0"/>
              </a:rPr>
              <a:t>// </a:t>
            </a:r>
            <a:r>
              <a:rPr lang="en-US" sz="1800" i="1" dirty="0" smtClean="0">
                <a:solidFill>
                  <a:srgbClr val="C00000"/>
                </a:solidFill>
                <a:latin typeface="Times New Roman" panose="02020603050405020304" pitchFamily="18" charset="0"/>
                <a:cs typeface="Times New Roman" panose="02020603050405020304" pitchFamily="18" charset="0"/>
              </a:rPr>
              <a:t>implicit sync at end of function</a:t>
            </a:r>
            <a:endParaRPr lang="en-US" sz="18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3"/>
          </p:nvPr>
        </p:nvSpPr>
        <p:spPr/>
        <p:txBody>
          <a:bodyPr/>
          <a:lstStyle/>
          <a:p>
            <a:r>
              <a:rPr lang="en-US" smtClean="0"/>
              <a:t>Pablo Halpern, 2014  (CC BY 4.0)</a:t>
            </a:r>
            <a:endParaRPr lang="en-US" dirty="0"/>
          </a:p>
        </p:txBody>
      </p:sp>
      <p:sp>
        <p:nvSpPr>
          <p:cNvPr id="5" name="Slide Number Placeholder 4"/>
          <p:cNvSpPr>
            <a:spLocks noGrp="1"/>
          </p:cNvSpPr>
          <p:nvPr>
            <p:ph type="sldNum" sz="quarter" idx="4"/>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71158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be answered</a:t>
            </a:r>
            <a:endParaRPr lang="en-US" dirty="0"/>
          </a:p>
        </p:txBody>
      </p:sp>
      <p:sp>
        <p:nvSpPr>
          <p:cNvPr id="3" name="Content Placeholder 2"/>
          <p:cNvSpPr>
            <a:spLocks noGrp="1"/>
          </p:cNvSpPr>
          <p:nvPr>
            <p:ph idx="1"/>
          </p:nvPr>
        </p:nvSpPr>
        <p:spPr/>
        <p:txBody>
          <a:bodyPr>
            <a:normAutofit/>
          </a:bodyPr>
          <a:lstStyle/>
          <a:p>
            <a:r>
              <a:rPr lang="en-US" dirty="0" smtClean="0"/>
              <a:t>What is parallel programming and why should I use it?</a:t>
            </a:r>
          </a:p>
          <a:p>
            <a:r>
              <a:rPr lang="en-US" dirty="0" smtClean="0"/>
              <a:t>How is parallelism different from concurrency?</a:t>
            </a:r>
          </a:p>
          <a:p>
            <a:r>
              <a:rPr lang="en-US" dirty="0" smtClean="0"/>
              <a:t>What are the basic tools for writing parallel programs in C++?</a:t>
            </a:r>
          </a:p>
          <a:p>
            <a:r>
              <a:rPr lang="en-US" dirty="0" smtClean="0"/>
              <a:t>What kinds of problems should I expect?</a:t>
            </a:r>
            <a:endParaRPr lang="en-US" dirty="0"/>
          </a:p>
        </p:txBody>
      </p:sp>
      <p:sp>
        <p:nvSpPr>
          <p:cNvPr id="6" name="Footer Placeholder 5"/>
          <p:cNvSpPr>
            <a:spLocks noGrp="1"/>
          </p:cNvSpPr>
          <p:nvPr>
            <p:ph type="ftr" sz="quarter" idx="3"/>
          </p:nvPr>
        </p:nvSpPr>
        <p:spPr/>
        <p:txBody>
          <a:bodyPr/>
          <a:lstStyle/>
          <a:p>
            <a:r>
              <a:rPr lang="en-US" smtClean="0"/>
              <a:t>Pablo Halpern, 2014  (CC BY 4.0)</a:t>
            </a:r>
            <a:endParaRPr lang="en-US" dirty="0"/>
          </a:p>
        </p:txBody>
      </p:sp>
      <p:sp>
        <p:nvSpPr>
          <p:cNvPr id="7" name="Slide Number Placeholder 6"/>
          <p:cNvSpPr>
            <a:spLocks noGrp="1"/>
          </p:cNvSpPr>
          <p:nvPr>
            <p:ph type="sldNum" sz="quarter" idx="4"/>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1804344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and libraries for parallel programming in C++</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150245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Libraries:</a:t>
            </a:r>
            <a:br>
              <a:rPr lang="en-US" dirty="0" smtClean="0"/>
            </a:br>
            <a:r>
              <a:rPr lang="en-US" dirty="0" smtClean="0"/>
              <a:t>TBB and PPL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7" name="TextBox 6"/>
          <p:cNvSpPr txBox="1"/>
          <p:nvPr/>
        </p:nvSpPr>
        <p:spPr>
          <a:xfrm>
            <a:off x="1295400" y="1600200"/>
            <a:ext cx="7086600" cy="1200329"/>
          </a:xfrm>
          <a:prstGeom prst="rect">
            <a:avLst/>
          </a:prstGeom>
          <a:blipFill>
            <a:blip r:embed="rId3"/>
            <a:tile tx="0" ty="0" sx="100000" sy="100000" flip="none" algn="tl"/>
          </a:blipFill>
          <a:ln>
            <a:solidFill>
              <a:schemeClr val="bg1"/>
            </a:solidFill>
          </a:ln>
        </p:spPr>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tbb</a:t>
            </a:r>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task_group</a:t>
            </a:r>
            <a:r>
              <a:rPr lang="en-US" dirty="0">
                <a:solidFill>
                  <a:srgbClr val="C00000"/>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tg</a:t>
            </a:r>
            <a:r>
              <a:rPr lang="en-US" dirty="0">
                <a:solidFill>
                  <a:schemeClr val="bg1"/>
                </a:solidFill>
                <a:latin typeface="Consolas" panose="020B0609020204030204" pitchFamily="49" charset="0"/>
                <a:cs typeface="Consolas" panose="020B0609020204030204" pitchFamily="49" charset="0"/>
              </a:rPr>
              <a:t>;</a:t>
            </a:r>
          </a:p>
          <a:p>
            <a:r>
              <a:rPr lang="en-US" dirty="0" err="1">
                <a:solidFill>
                  <a:schemeClr val="bg1"/>
                </a:solidFill>
                <a:latin typeface="Consolas" panose="020B0609020204030204" pitchFamily="49" charset="0"/>
                <a:cs typeface="Consolas" panose="020B0609020204030204" pitchFamily="49" charset="0"/>
              </a:rPr>
              <a:t>tg.</a:t>
            </a:r>
            <a:r>
              <a:rPr lang="en-US" dirty="0" err="1">
                <a:solidFill>
                  <a:srgbClr val="C00000"/>
                </a:solidFill>
                <a:latin typeface="Consolas" panose="020B0609020204030204" pitchFamily="49" charset="0"/>
                <a:cs typeface="Consolas" panose="020B0609020204030204" pitchFamily="49" charset="0"/>
              </a:rPr>
              <a:t>run</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par_qsort</a:t>
            </a:r>
            <a:r>
              <a:rPr lang="en-US" dirty="0">
                <a:solidFill>
                  <a:schemeClr val="bg1"/>
                </a:solidFill>
                <a:latin typeface="Consolas" panose="020B0609020204030204" pitchFamily="49" charset="0"/>
                <a:cs typeface="Consolas" panose="020B0609020204030204" pitchFamily="49" charset="0"/>
              </a:rPr>
              <a:t>(begin, middle, comp); });</a:t>
            </a:r>
          </a:p>
          <a:p>
            <a:r>
              <a:rPr lang="en-US" dirty="0" err="1">
                <a:solidFill>
                  <a:schemeClr val="bg1"/>
                </a:solidFill>
                <a:latin typeface="Consolas" panose="020B0609020204030204" pitchFamily="49" charset="0"/>
                <a:cs typeface="Consolas" panose="020B0609020204030204" pitchFamily="49" charset="0"/>
              </a:rPr>
              <a:t>tg.</a:t>
            </a:r>
            <a:r>
              <a:rPr lang="en-US" dirty="0" err="1">
                <a:solidFill>
                  <a:srgbClr val="C00000"/>
                </a:solidFill>
                <a:latin typeface="Consolas" panose="020B0609020204030204" pitchFamily="49" charset="0"/>
                <a:cs typeface="Consolas" panose="020B0609020204030204" pitchFamily="49" charset="0"/>
              </a:rPr>
              <a:t>run</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par_qsort</a:t>
            </a:r>
            <a:r>
              <a:rPr lang="en-US" dirty="0">
                <a:solidFill>
                  <a:schemeClr val="bg1"/>
                </a:solidFill>
                <a:latin typeface="Consolas" panose="020B0609020204030204" pitchFamily="49" charset="0"/>
                <a:cs typeface="Consolas" panose="020B0609020204030204" pitchFamily="49" charset="0"/>
              </a:rPr>
              <a:t>(middle+1, end, comp); });</a:t>
            </a:r>
          </a:p>
          <a:p>
            <a:r>
              <a:rPr lang="en-US" dirty="0" err="1">
                <a:solidFill>
                  <a:schemeClr val="bg1"/>
                </a:solidFill>
                <a:latin typeface="Consolas" panose="020B0609020204030204" pitchFamily="49" charset="0"/>
                <a:cs typeface="Consolas" panose="020B0609020204030204" pitchFamily="49" charset="0"/>
              </a:rPr>
              <a:t>tg.</a:t>
            </a:r>
            <a:r>
              <a:rPr lang="en-US" dirty="0" err="1">
                <a:solidFill>
                  <a:srgbClr val="C00000"/>
                </a:solidFill>
                <a:latin typeface="Consolas" panose="020B0609020204030204" pitchFamily="49" charset="0"/>
                <a:cs typeface="Consolas" panose="020B0609020204030204" pitchFamily="49" charset="0"/>
              </a:rPr>
              <a:t>wait</a:t>
            </a:r>
            <a:r>
              <a:rPr lang="en-US" dirty="0">
                <a:solidFill>
                  <a:schemeClr val="bg1"/>
                </a:solidFill>
                <a:latin typeface="Consolas" panose="020B0609020204030204" pitchFamily="49" charset="0"/>
                <a:cs typeface="Consolas" panose="020B0609020204030204" pitchFamily="49" charset="0"/>
              </a:rPr>
              <a:t>();</a:t>
            </a:r>
            <a:endParaRPr lang="en-US" dirty="0" smtClean="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1295400" y="2872058"/>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a:solidFill>
                  <a:srgbClr val="C00000"/>
                </a:solidFill>
                <a:latin typeface="Consolas" panose="020B0609020204030204" pitchFamily="49" charset="0"/>
                <a:cs typeface="Consolas" panose="020B0609020204030204" pitchFamily="49" charset="0"/>
              </a:rPr>
              <a:t>tbb::parallel_for</a:t>
            </a:r>
            <a:r>
              <a:rPr lang="nn-NO" dirty="0">
                <a:solidFill>
                  <a:schemeClr val="bg1"/>
                </a:solidFill>
                <a:latin typeface="Consolas" panose="020B0609020204030204" pitchFamily="49" charset="0"/>
                <a:cs typeface="Consolas" panose="020B0609020204030204" pitchFamily="49" charset="0"/>
              </a:rPr>
              <a:t>(0, n, [&amp;](int i){</a:t>
            </a:r>
          </a:p>
          <a:p>
            <a:r>
              <a:rPr lang="nn-NO" dirty="0" smtClean="0">
                <a:solidFill>
                  <a:schemeClr val="bg1"/>
                </a:solidFill>
                <a:latin typeface="Consolas" panose="020B0609020204030204" pitchFamily="49" charset="0"/>
                <a:cs typeface="Consolas" panose="020B0609020204030204" pitchFamily="49" charset="0"/>
              </a:rPr>
              <a:t>    f(i);</a:t>
            </a:r>
            <a:endParaRPr lang="nn-NO" dirty="0">
              <a:solidFill>
                <a:schemeClr val="bg1"/>
              </a:solidFill>
              <a:latin typeface="Consolas" panose="020B0609020204030204" pitchFamily="49" charset="0"/>
              <a:cs typeface="Consolas" panose="020B0609020204030204" pitchFamily="49" charset="0"/>
            </a:endParaRPr>
          </a:p>
          <a:p>
            <a:r>
              <a:rPr lang="nn-NO" dirty="0" smtClean="0">
                <a:solidFill>
                  <a:schemeClr val="bg1"/>
                </a:solidFill>
                <a:latin typeface="Consolas" panose="020B0609020204030204" pitchFamily="49" charset="0"/>
                <a:cs typeface="Consolas" panose="020B0609020204030204" pitchFamily="49" charset="0"/>
              </a:rPr>
              <a:t>});</a:t>
            </a:r>
            <a:endParaRPr lang="en-US" dirty="0" smtClean="0">
              <a:solidFill>
                <a:schemeClr val="bg1"/>
              </a:solidFill>
              <a:latin typeface="Consolas" panose="020B0609020204030204" pitchFamily="49" charset="0"/>
              <a:cs typeface="Consolas" panose="020B0609020204030204" pitchFamily="49" charset="0"/>
            </a:endParaRPr>
          </a:p>
        </p:txBody>
      </p:sp>
      <p:sp>
        <p:nvSpPr>
          <p:cNvPr id="9" name="TextBox 8"/>
          <p:cNvSpPr txBox="1"/>
          <p:nvPr/>
        </p:nvSpPr>
        <p:spPr>
          <a:xfrm>
            <a:off x="1295400" y="3937325"/>
            <a:ext cx="7086600" cy="1200329"/>
          </a:xfrm>
          <a:prstGeom prst="rect">
            <a:avLst/>
          </a:prstGeom>
          <a:blipFill>
            <a:blip r:embed="rId3"/>
            <a:tile tx="0" ty="0" sx="100000" sy="100000" flip="none" algn="tl"/>
          </a:blipFill>
          <a:ln>
            <a:solidFill>
              <a:schemeClr val="bg1"/>
            </a:solidFill>
          </a:ln>
        </p:spPr>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tbb</a:t>
            </a:r>
            <a:r>
              <a:rPr lang="en-US" dirty="0" smtClean="0">
                <a:solidFill>
                  <a:srgbClr val="C00000"/>
                </a:solidFill>
                <a:latin typeface="Consolas" panose="020B0609020204030204" pitchFamily="49" charset="0"/>
                <a:cs typeface="Consolas" panose="020B0609020204030204" pitchFamily="49" charset="0"/>
              </a:rPr>
              <a:t>::</a:t>
            </a:r>
            <a:r>
              <a:rPr lang="en-US" dirty="0" err="1" smtClean="0">
                <a:solidFill>
                  <a:srgbClr val="C00000"/>
                </a:solidFill>
                <a:latin typeface="Consolas" panose="020B0609020204030204" pitchFamily="49" charset="0"/>
                <a:cs typeface="Consolas" panose="020B0609020204030204" pitchFamily="49" charset="0"/>
              </a:rPr>
              <a:t>parallel_pipeline</a:t>
            </a:r>
            <a:r>
              <a:rPr lang="en-US" dirty="0" smtClean="0">
                <a:solidFill>
                  <a:srgbClr val="C00000"/>
                </a:solidFill>
                <a:latin typeface="Consolas" panose="020B0609020204030204" pitchFamily="49" charset="0"/>
                <a:cs typeface="Consolas" panose="020B0609020204030204" pitchFamily="49" charset="0"/>
              </a:rPr>
              <a:t>(16,</a:t>
            </a:r>
          </a:p>
          <a:p>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make_filter</a:t>
            </a:r>
            <a:r>
              <a:rPr lang="en-US" dirty="0" smtClean="0">
                <a:solidFill>
                  <a:schemeClr val="bg1"/>
                </a:solidFill>
                <a:latin typeface="Consolas" panose="020B0609020204030204" pitchFamily="49" charset="0"/>
                <a:cs typeface="Consolas" panose="020B0609020204030204" pitchFamily="49" charset="0"/>
              </a:rPr>
              <a:t>&lt;void, string&gt;(filter::serial, </a:t>
            </a:r>
            <a:r>
              <a:rPr lang="en-US" dirty="0" err="1" smtClean="0">
                <a:solidFill>
                  <a:schemeClr val="bg1"/>
                </a:solidFill>
                <a:latin typeface="Consolas" panose="020B0609020204030204" pitchFamily="49" charset="0"/>
                <a:cs typeface="Consolas" panose="020B0609020204030204" pitchFamily="49" charset="0"/>
              </a:rPr>
              <a:t>gettoken</a:t>
            </a:r>
            <a:r>
              <a:rPr lang="en-US" dirty="0" smtClean="0">
                <a:solidFill>
                  <a:schemeClr val="bg1"/>
                </a:solidFill>
                <a:latin typeface="Consolas" panose="020B0609020204030204" pitchFamily="49" charset="0"/>
                <a:cs typeface="Consolas" panose="020B0609020204030204" pitchFamily="49" charset="0"/>
              </a:rPr>
              <a:t>) &amp;</a:t>
            </a:r>
          </a:p>
          <a:p>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make_filter</a:t>
            </a:r>
            <a:r>
              <a:rPr lang="en-US" dirty="0" smtClean="0">
                <a:solidFill>
                  <a:schemeClr val="bg1"/>
                </a:solidFill>
                <a:latin typeface="Consolas" panose="020B0609020204030204" pitchFamily="49" charset="0"/>
                <a:cs typeface="Consolas" panose="020B0609020204030204" pitchFamily="49" charset="0"/>
              </a:rPr>
              <a:t>&lt;string, rec&gt;(filter::parallel, lookup) &amp;</a:t>
            </a:r>
          </a:p>
          <a:p>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make_filter</a:t>
            </a:r>
            <a:r>
              <a:rPr lang="en-US" dirty="0" smtClean="0">
                <a:solidFill>
                  <a:schemeClr val="bg1"/>
                </a:solidFill>
                <a:latin typeface="Consolas" panose="020B0609020204030204" pitchFamily="49" charset="0"/>
                <a:cs typeface="Consolas" panose="020B0609020204030204" pitchFamily="49" charset="0"/>
              </a:rPr>
              <a:t>&lt;rec, void&gt;(filter::parallel, process));</a:t>
            </a:r>
          </a:p>
        </p:txBody>
      </p:sp>
      <p:sp>
        <p:nvSpPr>
          <p:cNvPr id="10" name="TextBox 9"/>
          <p:cNvSpPr txBox="1"/>
          <p:nvPr/>
        </p:nvSpPr>
        <p:spPr>
          <a:xfrm>
            <a:off x="1295400" y="5473879"/>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tbb</a:t>
            </a:r>
            <a:r>
              <a:rPr lang="en-US" dirty="0" smtClean="0">
                <a:solidFill>
                  <a:srgbClr val="C00000"/>
                </a:solidFill>
                <a:latin typeface="Consolas" panose="020B0609020204030204" pitchFamily="49" charset="0"/>
                <a:cs typeface="Consolas" panose="020B0609020204030204" pitchFamily="49" charset="0"/>
              </a:rPr>
              <a:t>::graph </a:t>
            </a:r>
            <a:r>
              <a:rPr lang="en-US" dirty="0" smtClean="0">
                <a:solidFill>
                  <a:schemeClr val="bg1"/>
                </a:solidFill>
                <a:latin typeface="Consolas" panose="020B0609020204030204" pitchFamily="49" charset="0"/>
                <a:cs typeface="Consolas" panose="020B0609020204030204" pitchFamily="49" charset="0"/>
              </a:rPr>
              <a:t>g;</a:t>
            </a:r>
          </a:p>
          <a:p>
            <a:r>
              <a:rPr lang="en-US" dirty="0" smtClean="0">
                <a:solidFill>
                  <a:schemeClr val="bg1"/>
                </a:solidFill>
                <a:latin typeface="Consolas" panose="020B0609020204030204" pitchFamily="49" charset="0"/>
                <a:cs typeface="Consolas" panose="020B0609020204030204" pitchFamily="49" charset="0"/>
              </a:rPr>
              <a:t>… /* Add nodes */</a:t>
            </a:r>
          </a:p>
          <a:p>
            <a:r>
              <a:rPr lang="en-US" dirty="0" err="1" smtClean="0">
                <a:solidFill>
                  <a:schemeClr val="bg1"/>
                </a:solidFill>
                <a:latin typeface="Consolas" panose="020B0609020204030204" pitchFamily="49" charset="0"/>
                <a:cs typeface="Consolas" panose="020B0609020204030204" pitchFamily="49" charset="0"/>
              </a:rPr>
              <a:t>g.</a:t>
            </a:r>
            <a:r>
              <a:rPr lang="en-US" dirty="0" err="1" smtClean="0">
                <a:solidFill>
                  <a:srgbClr val="C00000"/>
                </a:solidFill>
                <a:latin typeface="Consolas" panose="020B0609020204030204" pitchFamily="49" charset="0"/>
                <a:cs typeface="Consolas" panose="020B0609020204030204" pitchFamily="49" charset="0"/>
              </a:rPr>
              <a:t>wait_for_all</a:t>
            </a:r>
            <a:r>
              <a:rPr lang="en-US" dirty="0" smtClean="0">
                <a:solidFill>
                  <a:schemeClr val="bg1"/>
                </a:solidFill>
                <a:latin typeface="Consolas" panose="020B0609020204030204" pitchFamily="49" charset="0"/>
                <a:cs typeface="Consolas" panose="020B0609020204030204" pitchFamily="49" charset="0"/>
              </a:rPr>
              <a:t>();</a:t>
            </a:r>
          </a:p>
        </p:txBody>
      </p:sp>
      <p:sp>
        <p:nvSpPr>
          <p:cNvPr id="11" name="TextBox 10"/>
          <p:cNvSpPr txBox="1"/>
          <p:nvPr/>
        </p:nvSpPr>
        <p:spPr>
          <a:xfrm>
            <a:off x="480536" y="1579164"/>
            <a:ext cx="738664" cy="2242851"/>
          </a:xfrm>
          <a:prstGeom prst="rect">
            <a:avLst/>
          </a:prstGeom>
          <a:solidFill>
            <a:schemeClr val="accent5">
              <a:lumMod val="75000"/>
            </a:schemeClr>
          </a:solidFill>
        </p:spPr>
        <p:txBody>
          <a:bodyPr vert="vert270" wrap="square" rtlCol="0">
            <a:spAutoFit/>
          </a:bodyPr>
          <a:lstStyle/>
          <a:p>
            <a:pPr algn="ctr"/>
            <a:r>
              <a:rPr lang="en-US" dirty="0"/>
              <a:t>F</a:t>
            </a:r>
            <a:r>
              <a:rPr lang="en-US" dirty="0" smtClean="0"/>
              <a:t>ork-join parallelism</a:t>
            </a:r>
          </a:p>
        </p:txBody>
      </p:sp>
      <p:sp>
        <p:nvSpPr>
          <p:cNvPr id="12" name="TextBox 11"/>
          <p:cNvSpPr txBox="1"/>
          <p:nvPr/>
        </p:nvSpPr>
        <p:spPr>
          <a:xfrm>
            <a:off x="480536" y="3874094"/>
            <a:ext cx="738664" cy="1338045"/>
          </a:xfrm>
          <a:prstGeom prst="rect">
            <a:avLst/>
          </a:prstGeom>
          <a:solidFill>
            <a:schemeClr val="accent5">
              <a:lumMod val="75000"/>
            </a:schemeClr>
          </a:solidFill>
        </p:spPr>
        <p:txBody>
          <a:bodyPr vert="vert270" wrap="square" rtlCol="0">
            <a:spAutoFit/>
          </a:bodyPr>
          <a:lstStyle/>
          <a:p>
            <a:pPr algn="ctr"/>
            <a:r>
              <a:rPr lang="en-US" dirty="0" smtClean="0"/>
              <a:t>Pipeline parallelism</a:t>
            </a:r>
          </a:p>
        </p:txBody>
      </p:sp>
      <p:sp>
        <p:nvSpPr>
          <p:cNvPr id="13" name="TextBox 12"/>
          <p:cNvSpPr txBox="1"/>
          <p:nvPr/>
        </p:nvSpPr>
        <p:spPr>
          <a:xfrm>
            <a:off x="480536" y="5243208"/>
            <a:ext cx="738664" cy="1386192"/>
          </a:xfrm>
          <a:prstGeom prst="rect">
            <a:avLst/>
          </a:prstGeom>
          <a:solidFill>
            <a:schemeClr val="accent5">
              <a:lumMod val="75000"/>
            </a:schemeClr>
          </a:solidFill>
        </p:spPr>
        <p:txBody>
          <a:bodyPr vert="vert270" wrap="square" rtlCol="0">
            <a:spAutoFit/>
          </a:bodyPr>
          <a:lstStyle/>
          <a:p>
            <a:pPr algn="ctr"/>
            <a:r>
              <a:rPr lang="en-US" dirty="0" smtClean="0"/>
              <a:t>Graph parallelism</a:t>
            </a:r>
          </a:p>
        </p:txBody>
      </p:sp>
      <p:sp>
        <p:nvSpPr>
          <p:cNvPr id="5" name="TextBox 4"/>
          <p:cNvSpPr txBox="1"/>
          <p:nvPr/>
        </p:nvSpPr>
        <p:spPr>
          <a:xfrm>
            <a:off x="8458200" y="3917679"/>
            <a:ext cx="461665" cy="2479530"/>
          </a:xfrm>
          <a:prstGeom prst="rect">
            <a:avLst/>
          </a:prstGeom>
          <a:solidFill>
            <a:schemeClr val="accent3">
              <a:lumMod val="60000"/>
              <a:lumOff val="40000"/>
            </a:schemeClr>
          </a:solidFill>
        </p:spPr>
        <p:txBody>
          <a:bodyPr vert="vert" wrap="square" rtlCol="0">
            <a:spAutoFit/>
          </a:bodyPr>
          <a:lstStyle/>
          <a:p>
            <a:pPr algn="ctr"/>
            <a:r>
              <a:rPr lang="en-US" dirty="0" smtClean="0">
                <a:solidFill>
                  <a:schemeClr val="bg2"/>
                </a:solidFill>
              </a:rPr>
              <a:t>TBB Only</a:t>
            </a:r>
          </a:p>
        </p:txBody>
      </p:sp>
    </p:spTree>
    <p:extLst>
      <p:ext uri="{BB962C8B-B14F-4D97-AF65-F5344CB8AC3E}">
        <p14:creationId xmlns:p14="http://schemas.microsoft.com/office/powerpoint/2010/main" val="2138507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arallelism pragmas: OpenMP</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
        <p:nvSpPr>
          <p:cNvPr id="7" name="TextBox 6"/>
          <p:cNvSpPr txBox="1"/>
          <p:nvPr/>
        </p:nvSpPr>
        <p:spPr>
          <a:xfrm>
            <a:off x="1295400" y="1595176"/>
            <a:ext cx="7086600" cy="1477328"/>
          </a:xfrm>
          <a:prstGeom prst="rect">
            <a:avLst/>
          </a:prstGeom>
          <a:blipFill>
            <a:blip r:embed="rId3"/>
            <a:tile tx="0" ty="0" sx="100000" sy="100000" flip="none" algn="tl"/>
          </a:blipFill>
          <a:ln>
            <a:solidFill>
              <a:schemeClr val="bg1"/>
            </a:solidFill>
          </a:ln>
        </p:spPr>
        <p:txBody>
          <a:bodyPr wrap="square" rtlCol="0">
            <a:spAutoFit/>
          </a:bodyPr>
          <a:lstStyle/>
          <a:p>
            <a:r>
              <a:rPr lang="en-US" dirty="0">
                <a:solidFill>
                  <a:srgbClr val="C00000"/>
                </a:solidFill>
                <a:latin typeface="Consolas" panose="020B0609020204030204" pitchFamily="49" charset="0"/>
                <a:cs typeface="Consolas" panose="020B0609020204030204" pitchFamily="49" charset="0"/>
              </a:rPr>
              <a:t>#pragma </a:t>
            </a:r>
            <a:r>
              <a:rPr lang="en-US" dirty="0" err="1">
                <a:solidFill>
                  <a:srgbClr val="C00000"/>
                </a:solidFill>
                <a:latin typeface="Consolas" panose="020B0609020204030204" pitchFamily="49" charset="0"/>
                <a:cs typeface="Consolas" panose="020B0609020204030204" pitchFamily="49" charset="0"/>
              </a:rPr>
              <a:t>omp</a:t>
            </a:r>
            <a:r>
              <a:rPr lang="en-US" dirty="0">
                <a:solidFill>
                  <a:srgbClr val="C00000"/>
                </a:solidFill>
                <a:latin typeface="Consolas" panose="020B0609020204030204" pitchFamily="49" charset="0"/>
                <a:cs typeface="Consolas" panose="020B0609020204030204" pitchFamily="49" charset="0"/>
              </a:rPr>
              <a:t> task</a:t>
            </a:r>
          </a:p>
          <a:p>
            <a:r>
              <a:rPr lang="en-US" dirty="0" smtClean="0">
                <a:solidFill>
                  <a:schemeClr val="bg1"/>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par_qsort</a:t>
            </a:r>
            <a:r>
              <a:rPr lang="en-US" dirty="0" smtClean="0">
                <a:solidFill>
                  <a:schemeClr val="bg1"/>
                </a:solidFill>
                <a:latin typeface="Consolas" panose="020B0609020204030204" pitchFamily="49" charset="0"/>
                <a:cs typeface="Consolas" panose="020B0609020204030204" pitchFamily="49" charset="0"/>
              </a:rPr>
              <a:t>(begin</a:t>
            </a:r>
            <a:r>
              <a:rPr lang="en-US" dirty="0">
                <a:solidFill>
                  <a:schemeClr val="bg1"/>
                </a:solidFill>
                <a:latin typeface="Consolas" panose="020B0609020204030204" pitchFamily="49" charset="0"/>
                <a:cs typeface="Consolas" panose="020B0609020204030204" pitchFamily="49" charset="0"/>
              </a:rPr>
              <a:t>, middle, comp);</a:t>
            </a:r>
          </a:p>
          <a:p>
            <a:r>
              <a:rPr lang="en-US" dirty="0">
                <a:solidFill>
                  <a:srgbClr val="C00000"/>
                </a:solidFill>
                <a:latin typeface="Consolas" panose="020B0609020204030204" pitchFamily="49" charset="0"/>
                <a:cs typeface="Consolas" panose="020B0609020204030204" pitchFamily="49" charset="0"/>
              </a:rPr>
              <a:t>#pragma </a:t>
            </a:r>
            <a:r>
              <a:rPr lang="en-US" dirty="0" err="1">
                <a:solidFill>
                  <a:srgbClr val="C00000"/>
                </a:solidFill>
                <a:latin typeface="Consolas" panose="020B0609020204030204" pitchFamily="49" charset="0"/>
                <a:cs typeface="Consolas" panose="020B0609020204030204" pitchFamily="49" charset="0"/>
              </a:rPr>
              <a:t>omp</a:t>
            </a:r>
            <a:r>
              <a:rPr lang="en-US" dirty="0">
                <a:solidFill>
                  <a:srgbClr val="C00000"/>
                </a:solidFill>
                <a:latin typeface="Consolas" panose="020B0609020204030204" pitchFamily="49" charset="0"/>
                <a:cs typeface="Consolas" panose="020B0609020204030204" pitchFamily="49" charset="0"/>
              </a:rPr>
              <a:t> task</a:t>
            </a:r>
          </a:p>
          <a:p>
            <a:r>
              <a:rPr lang="en-US" dirty="0" smtClean="0">
                <a:solidFill>
                  <a:schemeClr val="bg1"/>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par_qsort</a:t>
            </a:r>
            <a:r>
              <a:rPr lang="en-US" dirty="0" smtClean="0">
                <a:solidFill>
                  <a:schemeClr val="bg1"/>
                </a:solidFill>
                <a:latin typeface="Consolas" panose="020B0609020204030204" pitchFamily="49" charset="0"/>
                <a:cs typeface="Consolas" panose="020B0609020204030204" pitchFamily="49" charset="0"/>
              </a:rPr>
              <a:t>(middle+1</a:t>
            </a:r>
            <a:r>
              <a:rPr lang="en-US" dirty="0">
                <a:solidFill>
                  <a:schemeClr val="bg1"/>
                </a:solidFill>
                <a:latin typeface="Consolas" panose="020B0609020204030204" pitchFamily="49" charset="0"/>
                <a:cs typeface="Consolas" panose="020B0609020204030204" pitchFamily="49" charset="0"/>
              </a:rPr>
              <a:t>, end, comp</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#pragma </a:t>
            </a:r>
            <a:r>
              <a:rPr lang="en-US" dirty="0" err="1">
                <a:solidFill>
                  <a:srgbClr val="C00000"/>
                </a:solidFill>
                <a:latin typeface="Consolas" panose="020B0609020204030204" pitchFamily="49" charset="0"/>
                <a:cs typeface="Consolas" panose="020B0609020204030204" pitchFamily="49" charset="0"/>
              </a:rPr>
              <a:t>omp</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taskwait</a:t>
            </a:r>
            <a:endParaRPr lang="en-US" dirty="0">
              <a:solidFill>
                <a:srgbClr val="C00000"/>
              </a:solidFill>
              <a:latin typeface="Consolas" panose="020B0609020204030204" pitchFamily="49" charset="0"/>
              <a:cs typeface="Consolas" panose="020B0609020204030204" pitchFamily="49" charset="0"/>
            </a:endParaRPr>
          </a:p>
        </p:txBody>
      </p:sp>
      <p:sp>
        <p:nvSpPr>
          <p:cNvPr id="8" name="TextBox 7"/>
          <p:cNvSpPr txBox="1"/>
          <p:nvPr/>
        </p:nvSpPr>
        <p:spPr>
          <a:xfrm>
            <a:off x="1295400" y="3105263"/>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a:solidFill>
                  <a:srgbClr val="C00000"/>
                </a:solidFill>
                <a:latin typeface="Consolas" panose="020B0609020204030204" pitchFamily="49" charset="0"/>
                <a:cs typeface="Consolas" panose="020B0609020204030204" pitchFamily="49" charset="0"/>
              </a:rPr>
              <a:t>#pragma omp parallel for</a:t>
            </a:r>
          </a:p>
          <a:p>
            <a:r>
              <a:rPr lang="nn-NO" dirty="0" smtClean="0">
                <a:solidFill>
                  <a:schemeClr val="bg1"/>
                </a:solidFill>
                <a:latin typeface="Consolas" panose="020B0609020204030204" pitchFamily="49" charset="0"/>
                <a:cs typeface="Consolas" panose="020B0609020204030204" pitchFamily="49" charset="0"/>
              </a:rPr>
              <a:t>for </a:t>
            </a:r>
            <a:r>
              <a:rPr lang="nn-NO" dirty="0">
                <a:solidFill>
                  <a:schemeClr val="bg1"/>
                </a:solidFill>
                <a:latin typeface="Consolas" panose="020B0609020204030204" pitchFamily="49" charset="0"/>
                <a:cs typeface="Consolas" panose="020B0609020204030204" pitchFamily="49" charset="0"/>
              </a:rPr>
              <a:t>(int i = 0; i &lt; n; ++i</a:t>
            </a:r>
            <a:r>
              <a:rPr lang="nn-NO" dirty="0" smtClean="0">
                <a:solidFill>
                  <a:schemeClr val="bg1"/>
                </a:solidFill>
                <a:latin typeface="Consolas" panose="020B0609020204030204" pitchFamily="49" charset="0"/>
                <a:cs typeface="Consolas" panose="020B0609020204030204" pitchFamily="49" charset="0"/>
              </a:rPr>
              <a:t>)</a:t>
            </a:r>
          </a:p>
          <a:p>
            <a:r>
              <a:rPr lang="nn-NO" dirty="0" smtClean="0">
                <a:solidFill>
                  <a:schemeClr val="bg1"/>
                </a:solidFill>
                <a:latin typeface="Consolas" panose="020B0609020204030204" pitchFamily="49" charset="0"/>
                <a:cs typeface="Consolas" panose="020B0609020204030204" pitchFamily="49" charset="0"/>
              </a:rPr>
              <a:t>    f(i);</a:t>
            </a:r>
          </a:p>
        </p:txBody>
      </p:sp>
      <p:sp>
        <p:nvSpPr>
          <p:cNvPr id="9" name="TextBox 8"/>
          <p:cNvSpPr txBox="1"/>
          <p:nvPr/>
        </p:nvSpPr>
        <p:spPr>
          <a:xfrm>
            <a:off x="480536" y="1595176"/>
            <a:ext cx="738664" cy="2454453"/>
          </a:xfrm>
          <a:prstGeom prst="rect">
            <a:avLst/>
          </a:prstGeom>
          <a:solidFill>
            <a:schemeClr val="accent5">
              <a:lumMod val="75000"/>
            </a:schemeClr>
          </a:solidFill>
        </p:spPr>
        <p:txBody>
          <a:bodyPr vert="vert270" wrap="square" rtlCol="0" anchor="b" anchorCtr="0">
            <a:noAutofit/>
          </a:bodyPr>
          <a:lstStyle/>
          <a:p>
            <a:pPr algn="ctr"/>
            <a:r>
              <a:rPr lang="en-US" dirty="0"/>
              <a:t>F</a:t>
            </a:r>
            <a:r>
              <a:rPr lang="en-US" dirty="0" smtClean="0"/>
              <a:t>ork-join parallelism</a:t>
            </a:r>
          </a:p>
        </p:txBody>
      </p:sp>
      <p:sp>
        <p:nvSpPr>
          <p:cNvPr id="10" name="TextBox 9"/>
          <p:cNvSpPr txBox="1"/>
          <p:nvPr/>
        </p:nvSpPr>
        <p:spPr>
          <a:xfrm>
            <a:off x="1295400" y="4395841"/>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a:solidFill>
                  <a:srgbClr val="C00000"/>
                </a:solidFill>
                <a:latin typeface="Consolas" panose="020B0609020204030204" pitchFamily="49" charset="0"/>
                <a:cs typeface="Consolas" panose="020B0609020204030204" pitchFamily="49" charset="0"/>
              </a:rPr>
              <a:t>#pragma omp </a:t>
            </a:r>
            <a:r>
              <a:rPr lang="nn-NO" dirty="0" smtClean="0">
                <a:solidFill>
                  <a:srgbClr val="C00000"/>
                </a:solidFill>
                <a:latin typeface="Consolas" panose="020B0609020204030204" pitchFamily="49" charset="0"/>
                <a:cs typeface="Consolas" panose="020B0609020204030204" pitchFamily="49" charset="0"/>
              </a:rPr>
              <a:t>simd</a:t>
            </a:r>
            <a:endParaRPr lang="nn-NO" dirty="0">
              <a:solidFill>
                <a:srgbClr val="C00000"/>
              </a:solidFill>
              <a:latin typeface="Consolas" panose="020B0609020204030204" pitchFamily="49" charset="0"/>
              <a:cs typeface="Consolas" panose="020B0609020204030204" pitchFamily="49" charset="0"/>
            </a:endParaRPr>
          </a:p>
          <a:p>
            <a:r>
              <a:rPr lang="nn-NO" dirty="0" smtClean="0">
                <a:solidFill>
                  <a:schemeClr val="bg1"/>
                </a:solidFill>
                <a:latin typeface="Consolas" panose="020B0609020204030204" pitchFamily="49" charset="0"/>
                <a:cs typeface="Consolas" panose="020B0609020204030204" pitchFamily="49" charset="0"/>
              </a:rPr>
              <a:t>for </a:t>
            </a:r>
            <a:r>
              <a:rPr lang="nn-NO" dirty="0">
                <a:solidFill>
                  <a:schemeClr val="bg1"/>
                </a:solidFill>
                <a:latin typeface="Consolas" panose="020B0609020204030204" pitchFamily="49" charset="0"/>
                <a:cs typeface="Consolas" panose="020B0609020204030204" pitchFamily="49" charset="0"/>
              </a:rPr>
              <a:t>(int i = 0; i &lt; n; ++i</a:t>
            </a:r>
            <a:r>
              <a:rPr lang="nn-NO" dirty="0" smtClean="0">
                <a:solidFill>
                  <a:schemeClr val="bg1"/>
                </a:solidFill>
                <a:latin typeface="Consolas" panose="020B0609020204030204" pitchFamily="49" charset="0"/>
                <a:cs typeface="Consolas" panose="020B0609020204030204" pitchFamily="49" charset="0"/>
              </a:rPr>
              <a:t>)</a:t>
            </a:r>
          </a:p>
          <a:p>
            <a:r>
              <a:rPr lang="nn-NO" dirty="0" smtClean="0">
                <a:solidFill>
                  <a:schemeClr val="bg1"/>
                </a:solidFill>
                <a:latin typeface="Consolas" panose="020B0609020204030204" pitchFamily="49" charset="0"/>
                <a:cs typeface="Consolas" panose="020B0609020204030204" pitchFamily="49" charset="0"/>
              </a:rPr>
              <a:t>    f(i);</a:t>
            </a:r>
            <a:r>
              <a:rPr lang="nn-NO" dirty="0">
                <a:solidFill>
                  <a:schemeClr val="bg1"/>
                </a:solidFill>
                <a:latin typeface="Consolas" panose="020B0609020204030204" pitchFamily="49" charset="0"/>
                <a:cs typeface="Consolas" panose="020B0609020204030204" pitchFamily="49" charset="0"/>
              </a:rPr>
              <a:t> // f() </a:t>
            </a:r>
            <a:r>
              <a:rPr lang="nn-NO" i="1" dirty="0" smtClean="0">
                <a:solidFill>
                  <a:schemeClr val="bg1"/>
                </a:solidFill>
                <a:latin typeface="Times New Roman" panose="02020603050405020304" pitchFamily="18" charset="0"/>
                <a:cs typeface="Times New Roman" panose="02020603050405020304" pitchFamily="18" charset="0"/>
              </a:rPr>
              <a:t>could </a:t>
            </a:r>
            <a:r>
              <a:rPr lang="nn-NO" i="1" dirty="0">
                <a:solidFill>
                  <a:schemeClr val="bg1"/>
                </a:solidFill>
                <a:latin typeface="Times New Roman" panose="02020603050405020304" pitchFamily="18" charset="0"/>
                <a:cs typeface="Times New Roman" panose="02020603050405020304" pitchFamily="18" charset="0"/>
              </a:rPr>
              <a:t>be </a:t>
            </a:r>
            <a:r>
              <a:rPr lang="nn-NO" b="1" i="1" dirty="0" smtClean="0">
                <a:solidFill>
                  <a:srgbClr val="7030A0"/>
                </a:solidFill>
                <a:latin typeface="Times New Roman" panose="02020603050405020304" pitchFamily="18" charset="0"/>
                <a:cs typeface="Times New Roman" panose="02020603050405020304" pitchFamily="18" charset="0"/>
              </a:rPr>
              <a:t>simd-enabled</a:t>
            </a:r>
            <a:endParaRPr lang="nn-NO" b="1" i="1" dirty="0">
              <a:solidFill>
                <a:srgbClr val="7030A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80535" y="4152601"/>
            <a:ext cx="738664" cy="1355149"/>
          </a:xfrm>
          <a:prstGeom prst="rect">
            <a:avLst/>
          </a:prstGeom>
          <a:solidFill>
            <a:schemeClr val="accent5">
              <a:lumMod val="75000"/>
            </a:schemeClr>
          </a:solidFill>
        </p:spPr>
        <p:txBody>
          <a:bodyPr vert="vert270" wrap="square" rtlCol="0">
            <a:spAutoFit/>
          </a:bodyPr>
          <a:lstStyle/>
          <a:p>
            <a:pPr algn="ctr"/>
            <a:r>
              <a:rPr lang="en-US" dirty="0" smtClean="0"/>
              <a:t>Vector parallelism</a:t>
            </a:r>
          </a:p>
        </p:txBody>
      </p:sp>
    </p:spTree>
    <p:extLst>
      <p:ext uri="{BB962C8B-B14F-4D97-AF65-F5344CB8AC3E}">
        <p14:creationId xmlns:p14="http://schemas.microsoft.com/office/powerpoint/2010/main" val="3584165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arallel language extensions: Cilk™ Plus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
        <p:nvSpPr>
          <p:cNvPr id="7" name="TextBox 6"/>
          <p:cNvSpPr txBox="1"/>
          <p:nvPr/>
        </p:nvSpPr>
        <p:spPr>
          <a:xfrm>
            <a:off x="1295400" y="1595176"/>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en-US" dirty="0" smtClean="0">
                <a:solidFill>
                  <a:srgbClr val="C00000"/>
                </a:solidFill>
                <a:latin typeface="Consolas" panose="020B0609020204030204" pitchFamily="49" charset="0"/>
                <a:cs typeface="Consolas" panose="020B0609020204030204" pitchFamily="49" charset="0"/>
              </a:rPr>
              <a:t>cilk_spawn</a:t>
            </a:r>
            <a:r>
              <a:rPr lang="en-US" dirty="0" smtClean="0">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par_qsort</a:t>
            </a:r>
            <a:r>
              <a:rPr lang="en-US" dirty="0">
                <a:solidFill>
                  <a:schemeClr val="bg1"/>
                </a:solidFill>
                <a:latin typeface="Consolas" panose="020B0609020204030204" pitchFamily="49" charset="0"/>
                <a:cs typeface="Consolas" panose="020B0609020204030204" pitchFamily="49" charset="0"/>
              </a:rPr>
              <a:t>(begin, middle, comp);</a:t>
            </a:r>
          </a:p>
          <a:p>
            <a:r>
              <a:rPr lang="en-US" dirty="0" err="1" smtClean="0">
                <a:solidFill>
                  <a:schemeClr val="bg1"/>
                </a:solidFill>
                <a:latin typeface="Consolas" panose="020B0609020204030204" pitchFamily="49" charset="0"/>
                <a:cs typeface="Consolas" panose="020B0609020204030204" pitchFamily="49" charset="0"/>
              </a:rPr>
              <a:t>par_qsort</a:t>
            </a:r>
            <a:r>
              <a:rPr lang="en-US" dirty="0" smtClean="0">
                <a:solidFill>
                  <a:schemeClr val="bg1"/>
                </a:solidFill>
                <a:latin typeface="Consolas" panose="020B0609020204030204" pitchFamily="49" charset="0"/>
                <a:cs typeface="Consolas" panose="020B0609020204030204" pitchFamily="49" charset="0"/>
              </a:rPr>
              <a:t>(middle+1, </a:t>
            </a:r>
            <a:r>
              <a:rPr lang="en-US" dirty="0">
                <a:solidFill>
                  <a:schemeClr val="bg1"/>
                </a:solidFill>
                <a:latin typeface="Consolas" panose="020B0609020204030204" pitchFamily="49" charset="0"/>
                <a:cs typeface="Consolas" panose="020B0609020204030204" pitchFamily="49" charset="0"/>
              </a:rPr>
              <a:t>end, comp</a:t>
            </a:r>
            <a:r>
              <a:rPr lang="en-US" dirty="0" smtClean="0">
                <a:solidFill>
                  <a:schemeClr val="bg1"/>
                </a:solidFill>
                <a:latin typeface="Consolas" panose="020B0609020204030204" pitchFamily="49" charset="0"/>
                <a:cs typeface="Consolas" panose="020B0609020204030204" pitchFamily="49" charset="0"/>
              </a:rPr>
              <a:t>);</a:t>
            </a:r>
          </a:p>
          <a:p>
            <a:r>
              <a:rPr lang="en-US" dirty="0" smtClean="0">
                <a:solidFill>
                  <a:srgbClr val="C00000"/>
                </a:solidFill>
                <a:latin typeface="Consolas" panose="020B0609020204030204" pitchFamily="49" charset="0"/>
                <a:cs typeface="Consolas" panose="020B0609020204030204" pitchFamily="49" charset="0"/>
              </a:rPr>
              <a:t>cilk_sync;</a:t>
            </a:r>
            <a:endParaRPr lang="en-US" dirty="0">
              <a:solidFill>
                <a:srgbClr val="C00000"/>
              </a:solidFill>
              <a:latin typeface="Consolas" panose="020B0609020204030204" pitchFamily="49" charset="0"/>
              <a:cs typeface="Consolas" panose="020B0609020204030204" pitchFamily="49" charset="0"/>
            </a:endParaRPr>
          </a:p>
        </p:txBody>
      </p:sp>
      <p:sp>
        <p:nvSpPr>
          <p:cNvPr id="8" name="TextBox 7"/>
          <p:cNvSpPr txBox="1"/>
          <p:nvPr/>
        </p:nvSpPr>
        <p:spPr>
          <a:xfrm>
            <a:off x="1295400" y="2592631"/>
            <a:ext cx="7086600" cy="646331"/>
          </a:xfrm>
          <a:prstGeom prst="rect">
            <a:avLst/>
          </a:prstGeom>
          <a:blipFill>
            <a:blip r:embed="rId3"/>
            <a:tile tx="0" ty="0" sx="100000" sy="100000" flip="none" algn="tl"/>
          </a:blipFill>
          <a:ln>
            <a:solidFill>
              <a:schemeClr val="bg1"/>
            </a:solidFill>
          </a:ln>
        </p:spPr>
        <p:txBody>
          <a:bodyPr wrap="square" rtlCol="0">
            <a:spAutoFit/>
          </a:bodyPr>
          <a:lstStyle/>
          <a:p>
            <a:r>
              <a:rPr lang="nn-NO" dirty="0">
                <a:solidFill>
                  <a:srgbClr val="C00000"/>
                </a:solidFill>
                <a:latin typeface="Consolas" panose="020B0609020204030204" pitchFamily="49" charset="0"/>
                <a:cs typeface="Consolas" panose="020B0609020204030204" pitchFamily="49" charset="0"/>
              </a:rPr>
              <a:t>c</a:t>
            </a:r>
            <a:r>
              <a:rPr lang="nn-NO" dirty="0" smtClean="0">
                <a:solidFill>
                  <a:srgbClr val="C00000"/>
                </a:solidFill>
                <a:latin typeface="Consolas" panose="020B0609020204030204" pitchFamily="49" charset="0"/>
                <a:cs typeface="Consolas" panose="020B0609020204030204" pitchFamily="49" charset="0"/>
              </a:rPr>
              <a:t>ilk_for </a:t>
            </a:r>
            <a:r>
              <a:rPr lang="nn-NO" dirty="0">
                <a:solidFill>
                  <a:schemeClr val="bg1"/>
                </a:solidFill>
                <a:latin typeface="Consolas" panose="020B0609020204030204" pitchFamily="49" charset="0"/>
                <a:cs typeface="Consolas" panose="020B0609020204030204" pitchFamily="49" charset="0"/>
              </a:rPr>
              <a:t>(int i = 0; i &lt; n; ++i</a:t>
            </a:r>
            <a:r>
              <a:rPr lang="nn-NO" dirty="0" smtClean="0">
                <a:solidFill>
                  <a:schemeClr val="bg1"/>
                </a:solidFill>
                <a:latin typeface="Consolas" panose="020B0609020204030204" pitchFamily="49" charset="0"/>
                <a:cs typeface="Consolas" panose="020B0609020204030204" pitchFamily="49" charset="0"/>
              </a:rPr>
              <a:t>)</a:t>
            </a:r>
          </a:p>
          <a:p>
            <a:r>
              <a:rPr lang="nn-NO" dirty="0" smtClean="0">
                <a:solidFill>
                  <a:schemeClr val="bg1"/>
                </a:solidFill>
                <a:latin typeface="Consolas" panose="020B0609020204030204" pitchFamily="49" charset="0"/>
                <a:cs typeface="Consolas" panose="020B0609020204030204" pitchFamily="49" charset="0"/>
              </a:rPr>
              <a:t>    f(i);</a:t>
            </a:r>
          </a:p>
        </p:txBody>
      </p:sp>
      <p:sp>
        <p:nvSpPr>
          <p:cNvPr id="9" name="TextBox 8"/>
          <p:cNvSpPr txBox="1"/>
          <p:nvPr/>
        </p:nvSpPr>
        <p:spPr>
          <a:xfrm>
            <a:off x="492390" y="1595176"/>
            <a:ext cx="738664" cy="1643786"/>
          </a:xfrm>
          <a:prstGeom prst="rect">
            <a:avLst/>
          </a:prstGeom>
          <a:solidFill>
            <a:schemeClr val="accent5">
              <a:lumMod val="75000"/>
            </a:schemeClr>
          </a:solidFill>
        </p:spPr>
        <p:txBody>
          <a:bodyPr vert="vert270" wrap="square" rtlCol="0">
            <a:spAutoFit/>
          </a:bodyPr>
          <a:lstStyle/>
          <a:p>
            <a:pPr algn="ctr"/>
            <a:r>
              <a:rPr lang="en-US" dirty="0"/>
              <a:t>F</a:t>
            </a:r>
            <a:r>
              <a:rPr lang="en-US" dirty="0" smtClean="0"/>
              <a:t>ork-join parallelism</a:t>
            </a:r>
          </a:p>
        </p:txBody>
      </p:sp>
      <p:sp>
        <p:nvSpPr>
          <p:cNvPr id="10" name="TextBox 9"/>
          <p:cNvSpPr txBox="1"/>
          <p:nvPr/>
        </p:nvSpPr>
        <p:spPr>
          <a:xfrm>
            <a:off x="1295400" y="3393223"/>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a:solidFill>
                  <a:srgbClr val="C00000"/>
                </a:solidFill>
                <a:latin typeface="Consolas" panose="020B0609020204030204" pitchFamily="49" charset="0"/>
                <a:cs typeface="Consolas" panose="020B0609020204030204" pitchFamily="49" charset="0"/>
              </a:rPr>
              <a:t>#pragma </a:t>
            </a:r>
            <a:r>
              <a:rPr lang="nn-NO" dirty="0" smtClean="0">
                <a:solidFill>
                  <a:srgbClr val="C00000"/>
                </a:solidFill>
                <a:latin typeface="Consolas" panose="020B0609020204030204" pitchFamily="49" charset="0"/>
                <a:cs typeface="Consolas" panose="020B0609020204030204" pitchFamily="49" charset="0"/>
              </a:rPr>
              <a:t>simd</a:t>
            </a:r>
            <a:endParaRPr lang="nn-NO" dirty="0">
              <a:solidFill>
                <a:srgbClr val="C00000"/>
              </a:solidFill>
              <a:latin typeface="Consolas" panose="020B0609020204030204" pitchFamily="49" charset="0"/>
              <a:cs typeface="Consolas" panose="020B0609020204030204" pitchFamily="49" charset="0"/>
            </a:endParaRPr>
          </a:p>
          <a:p>
            <a:r>
              <a:rPr lang="nn-NO" dirty="0" smtClean="0">
                <a:solidFill>
                  <a:schemeClr val="bg1"/>
                </a:solidFill>
                <a:latin typeface="Consolas" panose="020B0609020204030204" pitchFamily="49" charset="0"/>
                <a:cs typeface="Consolas" panose="020B0609020204030204" pitchFamily="49" charset="0"/>
              </a:rPr>
              <a:t>for </a:t>
            </a:r>
            <a:r>
              <a:rPr lang="nn-NO" dirty="0">
                <a:solidFill>
                  <a:schemeClr val="bg1"/>
                </a:solidFill>
                <a:latin typeface="Consolas" panose="020B0609020204030204" pitchFamily="49" charset="0"/>
                <a:cs typeface="Consolas" panose="020B0609020204030204" pitchFamily="49" charset="0"/>
              </a:rPr>
              <a:t>(int i = 0; i &lt; n; ++i</a:t>
            </a:r>
            <a:r>
              <a:rPr lang="nn-NO" dirty="0" smtClean="0">
                <a:solidFill>
                  <a:schemeClr val="bg1"/>
                </a:solidFill>
                <a:latin typeface="Consolas" panose="020B0609020204030204" pitchFamily="49" charset="0"/>
                <a:cs typeface="Consolas" panose="020B0609020204030204" pitchFamily="49" charset="0"/>
              </a:rPr>
              <a:t>)</a:t>
            </a:r>
          </a:p>
          <a:p>
            <a:r>
              <a:rPr lang="nn-NO" dirty="0" smtClean="0">
                <a:solidFill>
                  <a:schemeClr val="bg1"/>
                </a:solidFill>
                <a:latin typeface="Consolas" panose="020B0609020204030204" pitchFamily="49" charset="0"/>
                <a:cs typeface="Consolas" panose="020B0609020204030204" pitchFamily="49" charset="0"/>
              </a:rPr>
              <a:t>    f(i);  // f() </a:t>
            </a:r>
            <a:r>
              <a:rPr lang="nn-NO" i="1" dirty="0" smtClean="0">
                <a:solidFill>
                  <a:schemeClr val="bg1"/>
                </a:solidFill>
                <a:latin typeface="Times New Roman" panose="02020603050405020304" pitchFamily="18" charset="0"/>
                <a:cs typeface="Times New Roman" panose="02020603050405020304" pitchFamily="18" charset="0"/>
              </a:rPr>
              <a:t>could </a:t>
            </a:r>
            <a:r>
              <a:rPr lang="nn-NO" i="1" dirty="0">
                <a:solidFill>
                  <a:schemeClr val="bg1"/>
                </a:solidFill>
                <a:latin typeface="Times New Roman" panose="02020603050405020304" pitchFamily="18" charset="0"/>
                <a:cs typeface="Times New Roman" panose="02020603050405020304" pitchFamily="18" charset="0"/>
              </a:rPr>
              <a:t>be </a:t>
            </a:r>
            <a:r>
              <a:rPr lang="nn-NO" b="1" i="1" dirty="0" smtClean="0">
                <a:solidFill>
                  <a:srgbClr val="7030A0"/>
                </a:solidFill>
                <a:latin typeface="Times New Roman" panose="02020603050405020304" pitchFamily="18" charset="0"/>
                <a:cs typeface="Times New Roman" panose="02020603050405020304" pitchFamily="18" charset="0"/>
              </a:rPr>
              <a:t>simd-enabled</a:t>
            </a:r>
            <a:endParaRPr lang="nn-NO" b="1" i="1" dirty="0">
              <a:solidFill>
                <a:srgbClr val="7030A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492390" y="3393223"/>
            <a:ext cx="738664" cy="1657360"/>
          </a:xfrm>
          <a:prstGeom prst="rect">
            <a:avLst/>
          </a:prstGeom>
          <a:solidFill>
            <a:schemeClr val="accent5">
              <a:lumMod val="75000"/>
            </a:schemeClr>
          </a:solidFill>
        </p:spPr>
        <p:txBody>
          <a:bodyPr vert="vert270" wrap="square" rtlCol="0">
            <a:spAutoFit/>
          </a:bodyPr>
          <a:lstStyle/>
          <a:p>
            <a:pPr algn="ctr"/>
            <a:r>
              <a:rPr lang="en-US" dirty="0" smtClean="0"/>
              <a:t>Vector parallelism</a:t>
            </a:r>
          </a:p>
        </p:txBody>
      </p:sp>
      <p:sp>
        <p:nvSpPr>
          <p:cNvPr id="16" name="TextBox 15"/>
          <p:cNvSpPr txBox="1"/>
          <p:nvPr/>
        </p:nvSpPr>
        <p:spPr>
          <a:xfrm>
            <a:off x="1295400" y="4404252"/>
            <a:ext cx="7086600" cy="646331"/>
          </a:xfrm>
          <a:prstGeom prst="rect">
            <a:avLst/>
          </a:prstGeom>
          <a:blipFill>
            <a:blip r:embed="rId3"/>
            <a:tile tx="0" ty="0" sx="100000" sy="100000" flip="none" algn="tl"/>
          </a:blipFill>
          <a:ln>
            <a:solidFill>
              <a:schemeClr val="bg1"/>
            </a:solidFill>
          </a:ln>
        </p:spPr>
        <p:txBody>
          <a:bodyPr wrap="square" rtlCol="0">
            <a:spAutoFit/>
          </a:bodyPr>
          <a:lstStyle/>
          <a:p>
            <a:r>
              <a:rPr lang="nn-NO" dirty="0" smtClean="0">
                <a:solidFill>
                  <a:schemeClr val="bg1"/>
                </a:solidFill>
                <a:latin typeface="Consolas" panose="020B0609020204030204" pitchFamily="49" charset="0"/>
                <a:cs typeface="Consolas" panose="020B0609020204030204" pitchFamily="49" charset="0"/>
              </a:rPr>
              <a:t>extern float a[n], b[n];</a:t>
            </a:r>
            <a:endParaRPr lang="nn-NO" dirty="0">
              <a:solidFill>
                <a:schemeClr val="bg1"/>
              </a:solidFill>
              <a:latin typeface="Consolas" panose="020B0609020204030204" pitchFamily="49" charset="0"/>
              <a:cs typeface="Consolas" panose="020B0609020204030204" pitchFamily="49" charset="0"/>
            </a:endParaRPr>
          </a:p>
          <a:p>
            <a:r>
              <a:rPr lang="nn-NO" dirty="0" smtClean="0">
                <a:solidFill>
                  <a:schemeClr val="bg1"/>
                </a:solidFill>
                <a:latin typeface="Consolas" panose="020B0609020204030204" pitchFamily="49" charset="0"/>
                <a:cs typeface="Consolas" panose="020B0609020204030204" pitchFamily="49" charset="0"/>
              </a:rPr>
              <a:t>a</a:t>
            </a:r>
            <a:r>
              <a:rPr lang="nn-NO" dirty="0" smtClean="0">
                <a:solidFill>
                  <a:srgbClr val="C00000"/>
                </a:solidFill>
                <a:latin typeface="Consolas" panose="020B0609020204030204" pitchFamily="49" charset="0"/>
                <a:cs typeface="Consolas" panose="020B0609020204030204" pitchFamily="49" charset="0"/>
              </a:rPr>
              <a:t>[:]</a:t>
            </a:r>
            <a:r>
              <a:rPr lang="nn-NO" dirty="0" smtClean="0">
                <a:solidFill>
                  <a:schemeClr val="bg1"/>
                </a:solidFill>
                <a:latin typeface="Consolas" panose="020B0609020204030204" pitchFamily="49" charset="0"/>
                <a:cs typeface="Consolas" panose="020B0609020204030204" pitchFamily="49" charset="0"/>
              </a:rPr>
              <a:t> += g(b</a:t>
            </a:r>
            <a:r>
              <a:rPr lang="nn-NO" dirty="0" smtClean="0">
                <a:solidFill>
                  <a:srgbClr val="C00000"/>
                </a:solidFill>
                <a:latin typeface="Consolas" panose="020B0609020204030204" pitchFamily="49" charset="0"/>
                <a:cs typeface="Consolas" panose="020B0609020204030204" pitchFamily="49" charset="0"/>
              </a:rPr>
              <a:t>[:]</a:t>
            </a:r>
            <a:r>
              <a:rPr lang="nn-NO" dirty="0" smtClean="0">
                <a:solidFill>
                  <a:schemeClr val="bg1"/>
                </a:solidFill>
                <a:latin typeface="Consolas" panose="020B0609020204030204" pitchFamily="49" charset="0"/>
                <a:cs typeface="Consolas" panose="020B0609020204030204" pitchFamily="49" charset="0"/>
              </a:rPr>
              <a:t>);  // g() </a:t>
            </a:r>
            <a:r>
              <a:rPr lang="nn-NO" i="1" dirty="0" smtClean="0">
                <a:solidFill>
                  <a:schemeClr val="bg1"/>
                </a:solidFill>
                <a:latin typeface="Times New Roman" panose="02020603050405020304" pitchFamily="18" charset="0"/>
                <a:cs typeface="Times New Roman" panose="02020603050405020304" pitchFamily="18" charset="0"/>
              </a:rPr>
              <a:t>could be </a:t>
            </a:r>
            <a:r>
              <a:rPr lang="nn-NO" b="1" i="1" dirty="0" smtClean="0">
                <a:solidFill>
                  <a:srgbClr val="7030A0"/>
                </a:solidFill>
                <a:latin typeface="Times New Roman" panose="02020603050405020304" pitchFamily="18" charset="0"/>
                <a:cs typeface="Times New Roman" panose="02020603050405020304" pitchFamily="18" charset="0"/>
              </a:rPr>
              <a:t>simd-enabled</a:t>
            </a:r>
          </a:p>
        </p:txBody>
      </p:sp>
      <p:sp>
        <p:nvSpPr>
          <p:cNvPr id="17" name="TextBox 16"/>
          <p:cNvSpPr txBox="1"/>
          <p:nvPr/>
        </p:nvSpPr>
        <p:spPr>
          <a:xfrm>
            <a:off x="1295400" y="5140794"/>
            <a:ext cx="7086600" cy="140038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2"/>
                </a:solidFill>
              </a:rPr>
              <a:t>Pipeline parallelism constructs are available as experimental software on the cilkplus.org web site.</a:t>
            </a:r>
          </a:p>
          <a:p>
            <a:pPr marL="285750" indent="-285750">
              <a:spcBef>
                <a:spcPts val="600"/>
              </a:spcBef>
              <a:buFont typeface="Arial" panose="020B0604020202020204" pitchFamily="34" charset="0"/>
              <a:buChar char="•"/>
            </a:pPr>
            <a:r>
              <a:rPr lang="en-US" sz="2000" dirty="0" smtClean="0">
                <a:solidFill>
                  <a:schemeClr val="bg2"/>
                </a:solidFill>
              </a:rPr>
              <a:t>Cilk Plus supports </a:t>
            </a:r>
            <a:r>
              <a:rPr lang="en-US" sz="2000" i="1" dirty="0" smtClean="0">
                <a:solidFill>
                  <a:schemeClr val="bg2"/>
                </a:solidFill>
              </a:rPr>
              <a:t>hyperobjects</a:t>
            </a:r>
            <a:r>
              <a:rPr lang="en-US" sz="2000" dirty="0" smtClean="0">
                <a:solidFill>
                  <a:schemeClr val="bg2"/>
                </a:solidFill>
              </a:rPr>
              <a:t>, a unique feature to reduce data contention (especially races).</a:t>
            </a:r>
          </a:p>
        </p:txBody>
      </p:sp>
    </p:spTree>
    <p:extLst>
      <p:ext uri="{BB962C8B-B14F-4D97-AF65-F5344CB8AC3E}">
        <p14:creationId xmlns:p14="http://schemas.microsoft.com/office/powerpoint/2010/main" val="3360850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 standard library for parallelism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
        <p:nvSpPr>
          <p:cNvPr id="7" name="TextBox 6"/>
          <p:cNvSpPr txBox="1"/>
          <p:nvPr/>
        </p:nvSpPr>
        <p:spPr>
          <a:xfrm>
            <a:off x="1295400" y="1595176"/>
            <a:ext cx="7086600" cy="1477328"/>
          </a:xfrm>
          <a:prstGeom prst="rect">
            <a:avLst/>
          </a:prstGeom>
          <a:blipFill>
            <a:blip r:embed="rId3"/>
            <a:tile tx="0" ty="0" sx="100000" sy="100000" flip="none" algn="tl"/>
          </a:blipFill>
          <a:ln>
            <a:solidFill>
              <a:schemeClr val="bg1"/>
            </a:solidFill>
          </a:ln>
        </p:spPr>
        <p:txBody>
          <a:bodyPr wrap="square" rtlCol="0">
            <a:spAutoFit/>
          </a:bodyPr>
          <a:lstStyle/>
          <a:p>
            <a:r>
              <a:rPr lang="en-US" dirty="0" smtClean="0">
                <a:solidFill>
                  <a:srgbClr val="C00000"/>
                </a:solidFill>
                <a:latin typeface="Consolas" panose="020B0609020204030204" pitchFamily="49" charset="0"/>
                <a:cs typeface="Consolas" panose="020B0609020204030204" pitchFamily="49" charset="0"/>
              </a:rPr>
              <a:t>parallel::</a:t>
            </a:r>
            <a:r>
              <a:rPr lang="en-US" dirty="0" err="1" smtClean="0">
                <a:solidFill>
                  <a:srgbClr val="C00000"/>
                </a:solidFill>
                <a:latin typeface="Consolas" panose="020B0609020204030204" pitchFamily="49" charset="0"/>
                <a:cs typeface="Consolas" panose="020B0609020204030204" pitchFamily="49" charset="0"/>
              </a:rPr>
              <a:t>task_region</a:t>
            </a:r>
            <a:r>
              <a:rPr lang="en-US" dirty="0" smtClean="0">
                <a:solidFill>
                  <a:schemeClr val="bg1"/>
                </a:solidFill>
                <a:latin typeface="Consolas" panose="020B0609020204030204" pitchFamily="49" charset="0"/>
                <a:cs typeface="Consolas" panose="020B0609020204030204" pitchFamily="49" charset="0"/>
              </a:rPr>
              <a:t>([&amp;](auto </a:t>
            </a:r>
            <a:r>
              <a:rPr lang="en-US" dirty="0" err="1" smtClean="0">
                <a:solidFill>
                  <a:schemeClr val="bg1"/>
                </a:solidFill>
                <a:latin typeface="Consolas" panose="020B0609020204030204" pitchFamily="49" charset="0"/>
                <a:cs typeface="Consolas" panose="020B0609020204030204" pitchFamily="49" charset="0"/>
              </a:rPr>
              <a:t>tr_handle</a:t>
            </a:r>
            <a:r>
              <a:rPr lang="en-US" dirty="0" smtClean="0">
                <a:solidFill>
                  <a:schemeClr val="bg1"/>
                </a:solidFill>
                <a:latin typeface="Consolas" panose="020B0609020204030204" pitchFamily="49" charset="0"/>
                <a:cs typeface="Consolas" panose="020B0609020204030204" pitchFamily="49" charset="0"/>
              </a:rPr>
              <a:t>)</a:t>
            </a:r>
          </a:p>
          <a:p>
            <a:r>
              <a:rPr lang="en-US" dirty="0">
                <a:solidFill>
                  <a:schemeClr val="bg1"/>
                </a:solidFill>
                <a:latin typeface="Consolas" panose="020B0609020204030204" pitchFamily="49" charset="0"/>
                <a:cs typeface="Consolas" panose="020B0609020204030204" pitchFamily="49" charset="0"/>
              </a:rPr>
              <a:t>{</a:t>
            </a:r>
            <a:endParaRPr lang="en-US" dirty="0" smtClean="0">
              <a:solidFill>
                <a:srgbClr val="C00000"/>
              </a:solidFill>
              <a:latin typeface="Consolas" panose="020B0609020204030204" pitchFamily="49" charset="0"/>
              <a:cs typeface="Consolas" panose="020B0609020204030204" pitchFamily="49" charset="0"/>
            </a:endParaRPr>
          </a:p>
          <a:p>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tr_handle.</a:t>
            </a:r>
            <a:r>
              <a:rPr lang="en-US" dirty="0" err="1" smtClean="0">
                <a:solidFill>
                  <a:srgbClr val="C00000"/>
                </a:solidFill>
                <a:latin typeface="Consolas" panose="020B0609020204030204" pitchFamily="49" charset="0"/>
                <a:cs typeface="Consolas" panose="020B0609020204030204" pitchFamily="49" charset="0"/>
              </a:rPr>
              <a:t>run</a:t>
            </a:r>
            <a:r>
              <a:rPr lang="en-US" dirty="0" smtClean="0">
                <a:solidFill>
                  <a:schemeClr val="bg1"/>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qsort</a:t>
            </a:r>
            <a:r>
              <a:rPr lang="en-US" dirty="0" smtClean="0">
                <a:solidFill>
                  <a:schemeClr val="bg1"/>
                </a:solidFill>
                <a:latin typeface="Consolas" panose="020B0609020204030204" pitchFamily="49" charset="0"/>
                <a:cs typeface="Consolas" panose="020B0609020204030204" pitchFamily="49" charset="0"/>
              </a:rPr>
              <a:t>(begin</a:t>
            </a:r>
            <a:r>
              <a:rPr lang="en-US" dirty="0">
                <a:solidFill>
                  <a:schemeClr val="bg1"/>
                </a:solidFill>
                <a:latin typeface="Consolas" panose="020B0609020204030204" pitchFamily="49" charset="0"/>
                <a:cs typeface="Consolas" panose="020B0609020204030204" pitchFamily="49" charset="0"/>
              </a:rPr>
              <a:t>, middle, comp</a:t>
            </a:r>
            <a:r>
              <a:rPr lang="en-US" dirty="0" smtClean="0">
                <a:solidFill>
                  <a:schemeClr val="bg1"/>
                </a:solidFill>
                <a:latin typeface="Consolas" panose="020B0609020204030204" pitchFamily="49" charset="0"/>
                <a:cs typeface="Consolas" panose="020B0609020204030204" pitchFamily="49" charset="0"/>
              </a:rPr>
              <a:t>); });</a:t>
            </a:r>
            <a:endParaRPr lang="en-US" dirty="0">
              <a:solidFill>
                <a:schemeClr val="bg1"/>
              </a:solidFill>
              <a:latin typeface="Consolas" panose="020B0609020204030204" pitchFamily="49" charset="0"/>
              <a:cs typeface="Consolas" panose="020B0609020204030204" pitchFamily="49" charset="0"/>
            </a:endParaRPr>
          </a:p>
          <a:p>
            <a:r>
              <a:rPr lang="en-US" dirty="0" smtClean="0">
                <a:solidFill>
                  <a:schemeClr val="bg1"/>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par_qsort</a:t>
            </a:r>
            <a:r>
              <a:rPr lang="en-US" dirty="0" smtClean="0">
                <a:solidFill>
                  <a:schemeClr val="bg1"/>
                </a:solidFill>
                <a:latin typeface="Consolas" panose="020B0609020204030204" pitchFamily="49" charset="0"/>
                <a:cs typeface="Consolas" panose="020B0609020204030204" pitchFamily="49" charset="0"/>
              </a:rPr>
              <a:t>(middle+1, </a:t>
            </a:r>
            <a:r>
              <a:rPr lang="en-US" dirty="0">
                <a:solidFill>
                  <a:schemeClr val="bg1"/>
                </a:solidFill>
                <a:latin typeface="Consolas" panose="020B0609020204030204" pitchFamily="49" charset="0"/>
                <a:cs typeface="Consolas" panose="020B0609020204030204" pitchFamily="49" charset="0"/>
              </a:rPr>
              <a:t>end, comp</a:t>
            </a:r>
            <a:r>
              <a:rPr lang="en-US" dirty="0" smtClean="0">
                <a:solidFill>
                  <a:schemeClr val="bg1"/>
                </a:solidFill>
                <a:latin typeface="Consolas" panose="020B0609020204030204" pitchFamily="49" charset="0"/>
                <a:cs typeface="Consolas" panose="020B0609020204030204" pitchFamily="49" charset="0"/>
              </a:rPr>
              <a:t>);</a:t>
            </a:r>
          </a:p>
          <a:p>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1295400" y="3123463"/>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smtClean="0">
                <a:solidFill>
                  <a:srgbClr val="C00000"/>
                </a:solidFill>
                <a:latin typeface="Consolas" panose="020B0609020204030204" pitchFamily="49" charset="0"/>
                <a:cs typeface="Consolas" panose="020B0609020204030204" pitchFamily="49" charset="0"/>
              </a:rPr>
              <a:t>parallel::for_each</a:t>
            </a:r>
            <a:r>
              <a:rPr lang="nn-NO" dirty="0" smtClean="0">
                <a:solidFill>
                  <a:schemeClr val="bg1"/>
                </a:solidFill>
                <a:latin typeface="Consolas" panose="020B0609020204030204" pitchFamily="49" charset="0"/>
                <a:cs typeface="Consolas" panose="020B0609020204030204" pitchFamily="49" charset="0"/>
              </a:rPr>
              <a:t>(</a:t>
            </a:r>
            <a:r>
              <a:rPr lang="nn-NO" dirty="0" smtClean="0">
                <a:solidFill>
                  <a:srgbClr val="C00000"/>
                </a:solidFill>
                <a:latin typeface="Consolas" panose="020B0609020204030204" pitchFamily="49" charset="0"/>
                <a:cs typeface="Consolas" panose="020B0609020204030204" pitchFamily="49" charset="0"/>
              </a:rPr>
              <a:t>parallel::par</a:t>
            </a:r>
            <a:r>
              <a:rPr lang="nn-NO" dirty="0" smtClean="0">
                <a:solidFill>
                  <a:schemeClr val="bg1"/>
                </a:solidFill>
                <a:latin typeface="Consolas" panose="020B0609020204030204" pitchFamily="49" charset="0"/>
                <a:cs typeface="Consolas" panose="020B0609020204030204" pitchFamily="49" charset="0"/>
              </a:rPr>
              <a:t>, </a:t>
            </a:r>
          </a:p>
          <a:p>
            <a:r>
              <a:rPr lang="nn-NO" dirty="0">
                <a:solidFill>
                  <a:schemeClr val="bg1"/>
                </a:solidFill>
                <a:latin typeface="Consolas" panose="020B0609020204030204" pitchFamily="49" charset="0"/>
                <a:cs typeface="Consolas" panose="020B0609020204030204" pitchFamily="49" charset="0"/>
              </a:rPr>
              <a:t> </a:t>
            </a:r>
            <a:r>
              <a:rPr lang="nn-NO" dirty="0" smtClean="0">
                <a:solidFill>
                  <a:schemeClr val="bg1"/>
                </a:solidFill>
                <a:latin typeface="Consolas" panose="020B0609020204030204" pitchFamily="49" charset="0"/>
                <a:cs typeface="Consolas" panose="020B0609020204030204" pitchFamily="49" charset="0"/>
              </a:rPr>
              <a:t>                  int_iter(0), int_iter(n), </a:t>
            </a:r>
          </a:p>
          <a:p>
            <a:r>
              <a:rPr lang="nn-NO" dirty="0">
                <a:solidFill>
                  <a:schemeClr val="bg1"/>
                </a:solidFill>
                <a:latin typeface="Consolas" panose="020B0609020204030204" pitchFamily="49" charset="0"/>
                <a:cs typeface="Consolas" panose="020B0609020204030204" pitchFamily="49" charset="0"/>
              </a:rPr>
              <a:t> </a:t>
            </a:r>
            <a:r>
              <a:rPr lang="nn-NO" dirty="0" smtClean="0">
                <a:solidFill>
                  <a:schemeClr val="bg1"/>
                </a:solidFill>
                <a:latin typeface="Consolas" panose="020B0609020204030204" pitchFamily="49" charset="0"/>
                <a:cs typeface="Consolas" panose="020B0609020204030204" pitchFamily="49" charset="0"/>
              </a:rPr>
              <a:t>                  [&amp;](auto it){ f(*it); });</a:t>
            </a:r>
          </a:p>
        </p:txBody>
      </p:sp>
      <p:sp>
        <p:nvSpPr>
          <p:cNvPr id="9" name="TextBox 8"/>
          <p:cNvSpPr txBox="1"/>
          <p:nvPr/>
        </p:nvSpPr>
        <p:spPr>
          <a:xfrm>
            <a:off x="492390" y="1595175"/>
            <a:ext cx="738664" cy="2479381"/>
          </a:xfrm>
          <a:prstGeom prst="rect">
            <a:avLst/>
          </a:prstGeom>
          <a:solidFill>
            <a:schemeClr val="accent5">
              <a:lumMod val="75000"/>
            </a:schemeClr>
          </a:solidFill>
        </p:spPr>
        <p:txBody>
          <a:bodyPr vert="vert270" wrap="square" rtlCol="0" anchor="b" anchorCtr="0">
            <a:noAutofit/>
          </a:bodyPr>
          <a:lstStyle/>
          <a:p>
            <a:pPr algn="ctr"/>
            <a:r>
              <a:rPr lang="en-US" dirty="0"/>
              <a:t>F</a:t>
            </a:r>
            <a:r>
              <a:rPr lang="en-US" dirty="0" smtClean="0"/>
              <a:t>ork-join parallelism</a:t>
            </a:r>
          </a:p>
        </p:txBody>
      </p:sp>
      <p:sp>
        <p:nvSpPr>
          <p:cNvPr id="10" name="TextBox 9"/>
          <p:cNvSpPr txBox="1"/>
          <p:nvPr/>
        </p:nvSpPr>
        <p:spPr>
          <a:xfrm>
            <a:off x="1295400" y="5134700"/>
            <a:ext cx="7086600" cy="646331"/>
          </a:xfrm>
          <a:prstGeom prst="rect">
            <a:avLst/>
          </a:prstGeom>
          <a:blipFill>
            <a:blip r:embed="rId3"/>
            <a:tile tx="0" ty="0" sx="100000" sy="100000" flip="none" algn="tl"/>
          </a:blipFill>
          <a:ln>
            <a:solidFill>
              <a:schemeClr val="bg1"/>
            </a:solidFill>
          </a:ln>
        </p:spPr>
        <p:txBody>
          <a:bodyPr wrap="square" rtlCol="0">
            <a:spAutoFit/>
          </a:bodyPr>
          <a:lstStyle/>
          <a:p>
            <a:r>
              <a:rPr lang="nn-NO" dirty="0" smtClean="0">
                <a:solidFill>
                  <a:schemeClr val="bg1"/>
                </a:solidFill>
                <a:latin typeface="Consolas" panose="020B0609020204030204" pitchFamily="49" charset="0"/>
                <a:cs typeface="Consolas" panose="020B0609020204030204" pitchFamily="49" charset="0"/>
              </a:rPr>
              <a:t>for </a:t>
            </a:r>
            <a:r>
              <a:rPr lang="nn-NO" dirty="0" smtClean="0">
                <a:solidFill>
                  <a:srgbClr val="C00000"/>
                </a:solidFill>
                <a:latin typeface="Consolas" panose="020B0609020204030204" pitchFamily="49" charset="0"/>
                <a:cs typeface="Consolas" panose="020B0609020204030204" pitchFamily="49" charset="0"/>
              </a:rPr>
              <a:t>simd</a:t>
            </a:r>
            <a:r>
              <a:rPr lang="nn-NO" dirty="0" smtClean="0">
                <a:solidFill>
                  <a:schemeClr val="bg1"/>
                </a:solidFill>
                <a:latin typeface="Consolas" panose="020B0609020204030204" pitchFamily="49" charset="0"/>
                <a:cs typeface="Consolas" panose="020B0609020204030204" pitchFamily="49" charset="0"/>
              </a:rPr>
              <a:t> </a:t>
            </a:r>
            <a:r>
              <a:rPr lang="nn-NO" dirty="0">
                <a:solidFill>
                  <a:schemeClr val="bg1"/>
                </a:solidFill>
                <a:latin typeface="Consolas" panose="020B0609020204030204" pitchFamily="49" charset="0"/>
                <a:cs typeface="Consolas" panose="020B0609020204030204" pitchFamily="49" charset="0"/>
              </a:rPr>
              <a:t>(int i = 0; i &lt; n; ++i</a:t>
            </a:r>
            <a:r>
              <a:rPr lang="nn-NO" dirty="0" smtClean="0">
                <a:solidFill>
                  <a:schemeClr val="bg1"/>
                </a:solidFill>
                <a:latin typeface="Consolas" panose="020B0609020204030204" pitchFamily="49" charset="0"/>
                <a:cs typeface="Consolas" panose="020B0609020204030204" pitchFamily="49" charset="0"/>
              </a:rPr>
              <a:t>)</a:t>
            </a:r>
          </a:p>
          <a:p>
            <a:r>
              <a:rPr lang="nn-NO" dirty="0" smtClean="0">
                <a:solidFill>
                  <a:schemeClr val="bg1"/>
                </a:solidFill>
                <a:latin typeface="Consolas" panose="020B0609020204030204" pitchFamily="49" charset="0"/>
                <a:cs typeface="Consolas" panose="020B0609020204030204" pitchFamily="49" charset="0"/>
              </a:rPr>
              <a:t>    f(i);  // f() </a:t>
            </a:r>
            <a:r>
              <a:rPr lang="nn-NO" i="1" dirty="0" smtClean="0">
                <a:solidFill>
                  <a:schemeClr val="bg1"/>
                </a:solidFill>
                <a:latin typeface="Times New Roman" panose="02020603050405020304" pitchFamily="18" charset="0"/>
                <a:cs typeface="Times New Roman" panose="02020603050405020304" pitchFamily="18" charset="0"/>
              </a:rPr>
              <a:t>could </a:t>
            </a:r>
            <a:r>
              <a:rPr lang="nn-NO" i="1" dirty="0">
                <a:solidFill>
                  <a:schemeClr val="bg1"/>
                </a:solidFill>
                <a:latin typeface="Times New Roman" panose="02020603050405020304" pitchFamily="18" charset="0"/>
                <a:cs typeface="Times New Roman" panose="02020603050405020304" pitchFamily="18" charset="0"/>
              </a:rPr>
              <a:t>be </a:t>
            </a:r>
            <a:r>
              <a:rPr lang="nn-NO" b="1" i="1" dirty="0" smtClean="0">
                <a:solidFill>
                  <a:srgbClr val="7030A0"/>
                </a:solidFill>
                <a:latin typeface="Times New Roman" panose="02020603050405020304" pitchFamily="18" charset="0"/>
                <a:cs typeface="Times New Roman" panose="02020603050405020304" pitchFamily="18" charset="0"/>
              </a:rPr>
              <a:t>simd-enabled</a:t>
            </a:r>
            <a:endParaRPr lang="nn-NO" b="1" i="1" dirty="0">
              <a:solidFill>
                <a:srgbClr val="7030A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92390" y="4160411"/>
            <a:ext cx="738664" cy="1620620"/>
          </a:xfrm>
          <a:prstGeom prst="rect">
            <a:avLst/>
          </a:prstGeom>
          <a:solidFill>
            <a:schemeClr val="accent5">
              <a:lumMod val="75000"/>
            </a:schemeClr>
          </a:solidFill>
        </p:spPr>
        <p:txBody>
          <a:bodyPr vert="vert270" wrap="square" rtlCol="0">
            <a:spAutoFit/>
          </a:bodyPr>
          <a:lstStyle/>
          <a:p>
            <a:pPr algn="ctr"/>
            <a:r>
              <a:rPr lang="en-US" dirty="0" smtClean="0"/>
              <a:t>Vector parallelism</a:t>
            </a:r>
          </a:p>
        </p:txBody>
      </p:sp>
      <p:sp>
        <p:nvSpPr>
          <p:cNvPr id="19" name="TextBox 18"/>
          <p:cNvSpPr txBox="1"/>
          <p:nvPr/>
        </p:nvSpPr>
        <p:spPr>
          <a:xfrm>
            <a:off x="1295400" y="4160411"/>
            <a:ext cx="7086600" cy="923330"/>
          </a:xfrm>
          <a:prstGeom prst="rect">
            <a:avLst/>
          </a:prstGeom>
          <a:blipFill>
            <a:blip r:embed="rId3"/>
            <a:tile tx="0" ty="0" sx="100000" sy="100000" flip="none" algn="tl"/>
          </a:blipFill>
          <a:ln>
            <a:solidFill>
              <a:schemeClr val="bg1"/>
            </a:solidFill>
          </a:ln>
        </p:spPr>
        <p:txBody>
          <a:bodyPr wrap="square" rtlCol="0">
            <a:spAutoFit/>
          </a:bodyPr>
          <a:lstStyle/>
          <a:p>
            <a:r>
              <a:rPr lang="nn-NO" dirty="0" smtClean="0">
                <a:solidFill>
                  <a:srgbClr val="C00000"/>
                </a:solidFill>
                <a:latin typeface="Consolas" panose="020B0609020204030204" pitchFamily="49" charset="0"/>
                <a:cs typeface="Consolas" panose="020B0609020204030204" pitchFamily="49" charset="0"/>
              </a:rPr>
              <a:t>parallel::for_each</a:t>
            </a:r>
            <a:r>
              <a:rPr lang="nn-NO" dirty="0" smtClean="0">
                <a:solidFill>
                  <a:schemeClr val="bg1"/>
                </a:solidFill>
                <a:latin typeface="Consolas" panose="020B0609020204030204" pitchFamily="49" charset="0"/>
                <a:cs typeface="Consolas" panose="020B0609020204030204" pitchFamily="49" charset="0"/>
              </a:rPr>
              <a:t>(</a:t>
            </a:r>
            <a:r>
              <a:rPr lang="nn-NO" dirty="0" smtClean="0">
                <a:solidFill>
                  <a:srgbClr val="C00000"/>
                </a:solidFill>
                <a:latin typeface="Consolas" panose="020B0609020204030204" pitchFamily="49" charset="0"/>
                <a:cs typeface="Consolas" panose="020B0609020204030204" pitchFamily="49" charset="0"/>
              </a:rPr>
              <a:t>parallel::parvec</a:t>
            </a:r>
            <a:r>
              <a:rPr lang="nn-NO" dirty="0" smtClean="0">
                <a:solidFill>
                  <a:schemeClr val="bg1"/>
                </a:solidFill>
                <a:latin typeface="Consolas" panose="020B0609020204030204" pitchFamily="49" charset="0"/>
                <a:cs typeface="Consolas" panose="020B0609020204030204" pitchFamily="49" charset="0"/>
              </a:rPr>
              <a:t>, </a:t>
            </a:r>
          </a:p>
          <a:p>
            <a:r>
              <a:rPr lang="nn-NO" dirty="0">
                <a:solidFill>
                  <a:schemeClr val="bg1"/>
                </a:solidFill>
                <a:latin typeface="Consolas" panose="020B0609020204030204" pitchFamily="49" charset="0"/>
                <a:cs typeface="Consolas" panose="020B0609020204030204" pitchFamily="49" charset="0"/>
              </a:rPr>
              <a:t> </a:t>
            </a:r>
            <a:r>
              <a:rPr lang="nn-NO" dirty="0" smtClean="0">
                <a:solidFill>
                  <a:schemeClr val="bg1"/>
                </a:solidFill>
                <a:latin typeface="Consolas" panose="020B0609020204030204" pitchFamily="49" charset="0"/>
                <a:cs typeface="Consolas" panose="020B0609020204030204" pitchFamily="49" charset="0"/>
              </a:rPr>
              <a:t>                  int_iter(0), int_iter(n), </a:t>
            </a:r>
          </a:p>
          <a:p>
            <a:r>
              <a:rPr lang="nn-NO" dirty="0">
                <a:solidFill>
                  <a:schemeClr val="bg1"/>
                </a:solidFill>
                <a:latin typeface="Consolas" panose="020B0609020204030204" pitchFamily="49" charset="0"/>
                <a:cs typeface="Consolas" panose="020B0609020204030204" pitchFamily="49" charset="0"/>
              </a:rPr>
              <a:t> </a:t>
            </a:r>
            <a:r>
              <a:rPr lang="nn-NO" dirty="0" smtClean="0">
                <a:solidFill>
                  <a:schemeClr val="bg1"/>
                </a:solidFill>
                <a:latin typeface="Consolas" panose="020B0609020204030204" pitchFamily="49" charset="0"/>
                <a:cs typeface="Consolas" panose="020B0609020204030204" pitchFamily="49" charset="0"/>
              </a:rPr>
              <a:t>                  [&amp;](auto it){ f(*it); });</a:t>
            </a:r>
          </a:p>
        </p:txBody>
      </p:sp>
      <p:sp>
        <p:nvSpPr>
          <p:cNvPr id="20" name="TextBox 19"/>
          <p:cNvSpPr txBox="1"/>
          <p:nvPr/>
        </p:nvSpPr>
        <p:spPr>
          <a:xfrm>
            <a:off x="1295400" y="5843676"/>
            <a:ext cx="7086600" cy="707886"/>
          </a:xfrm>
          <a:prstGeom prst="rect">
            <a:avLst/>
          </a:prstGeom>
          <a:noFill/>
        </p:spPr>
        <p:txBody>
          <a:bodyPr wrap="square" rtlCol="0">
            <a:spAutoFit/>
          </a:bodyPr>
          <a:lstStyle/>
          <a:p>
            <a:r>
              <a:rPr lang="en-US" sz="2000" dirty="0" smtClean="0">
                <a:solidFill>
                  <a:schemeClr val="bg2"/>
                </a:solidFill>
              </a:rPr>
              <a:t>A draft Technical Specification (TS) also includes a parallel versions of STL algorithms.</a:t>
            </a:r>
          </a:p>
        </p:txBody>
      </p:sp>
    </p:spTree>
    <p:extLst>
      <p:ext uri="{BB962C8B-B14F-4D97-AF65-F5344CB8AC3E}">
        <p14:creationId xmlns:p14="http://schemas.microsoft.com/office/powerpoint/2010/main" val="3236304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3"/>
          <p:cNvSpPr txBox="1">
            <a:spLocks/>
          </p:cNvSpPr>
          <p:nvPr/>
        </p:nvSpPr>
        <p:spPr>
          <a:xfrm>
            <a:off x="856058" y="1540192"/>
            <a:ext cx="7429501" cy="1293814"/>
          </a:xfrm>
          <a:prstGeom prst="rect">
            <a:avLst/>
          </a:prstGeom>
          <a:blipFill>
            <a:blip r:embed="rId3"/>
            <a:tile tx="0" ty="0" sx="100000" sy="100000" flip="none" algn="tl"/>
          </a:blipFill>
          <a:ln>
            <a:solidFill>
              <a:schemeClr val="bg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b="1" dirty="0" smtClean="0">
                <a:solidFill>
                  <a:srgbClr val="C00000"/>
                </a:solidFill>
                <a:latin typeface="Consolas" panose="020B0609020204030204" pitchFamily="49" charset="0"/>
                <a:cs typeface="Consolas" panose="020B0609020204030204" pitchFamily="49" charset="0"/>
              </a:rPr>
              <a:t>// GOOD IDEA</a:t>
            </a:r>
          </a:p>
          <a:p>
            <a:pPr marL="0" indent="0">
              <a:spcBef>
                <a:spcPts val="0"/>
              </a:spcBef>
              <a:buFont typeface="Arial" panose="020B0604020202020204" pitchFamily="34" charset="0"/>
              <a:buNone/>
            </a:pPr>
            <a:r>
              <a:rPr lang="en-US" sz="1600" dirty="0" err="1" smtClean="0">
                <a:solidFill>
                  <a:srgbClr val="C00000"/>
                </a:solidFill>
                <a:latin typeface="Consolas" panose="020B0609020204030204" pitchFamily="49" charset="0"/>
                <a:cs typeface="Consolas" panose="020B0609020204030204" pitchFamily="49" charset="0"/>
              </a:rPr>
              <a:t>std</a:t>
            </a:r>
            <a:r>
              <a:rPr lang="en-US" sz="1600" dirty="0" smtClean="0">
                <a:solidFill>
                  <a:srgbClr val="C00000"/>
                </a:solidFill>
                <a:latin typeface="Consolas" panose="020B0609020204030204" pitchFamily="49" charset="0"/>
                <a:cs typeface="Consolas" panose="020B0609020204030204" pitchFamily="49" charset="0"/>
              </a:rPr>
              <a:t>::thread</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work_thread</a:t>
            </a:r>
            <a:r>
              <a:rPr lang="en-US" sz="1600" dirty="0" smtClean="0">
                <a:solidFill>
                  <a:schemeClr val="bg1"/>
                </a:solidFill>
                <a:latin typeface="Consolas" panose="020B0609020204030204" pitchFamily="49" charset="0"/>
                <a:cs typeface="Consolas" panose="020B0609020204030204" pitchFamily="49" charset="0"/>
              </a:rPr>
              <a:t>(</a:t>
            </a:r>
            <a:r>
              <a:rPr lang="en-US" sz="1600" dirty="0" err="1" smtClean="0">
                <a:solidFill>
                  <a:schemeClr val="bg1"/>
                </a:solidFill>
                <a:latin typeface="Consolas" panose="020B0609020204030204" pitchFamily="49" charset="0"/>
                <a:cs typeface="Consolas" panose="020B0609020204030204" pitchFamily="49" charset="0"/>
              </a:rPr>
              <a:t>computeFunc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err="1" smtClean="0">
                <a:solidFill>
                  <a:schemeClr val="bg1"/>
                </a:solidFill>
                <a:latin typeface="Consolas" panose="020B0609020204030204" pitchFamily="49" charset="0"/>
                <a:cs typeface="Consolas" panose="020B0609020204030204" pitchFamily="49" charset="0"/>
              </a:rPr>
              <a:t>event_loop</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err="1" smtClean="0">
                <a:solidFill>
                  <a:srgbClr val="C00000"/>
                </a:solidFill>
                <a:latin typeface="Consolas" panose="020B0609020204030204" pitchFamily="49" charset="0"/>
                <a:cs typeface="Consolas" panose="020B0609020204030204" pitchFamily="49" charset="0"/>
              </a:rPr>
              <a:t>work_thread.join</a:t>
            </a:r>
            <a:r>
              <a:rPr lang="en-US" sz="1600" dirty="0" smtClean="0">
                <a:solidFill>
                  <a:srgbClr val="C00000"/>
                </a:solidFill>
                <a:latin typeface="Consolas" panose="020B0609020204030204" pitchFamily="49" charset="0"/>
                <a:cs typeface="Consolas" panose="020B0609020204030204" pitchFamily="49" charset="0"/>
              </a:rPr>
              <a:t>();</a:t>
            </a:r>
            <a:endParaRPr lang="en-US" sz="1600" dirty="0">
              <a:solidFill>
                <a:srgbClr val="C0000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normAutofit/>
          </a:bodyPr>
          <a:lstStyle/>
          <a:p>
            <a:r>
              <a:rPr lang="en-US" dirty="0" smtClean="0"/>
              <a:t>C++ supports concurrency, too,</a:t>
            </a:r>
            <a:br>
              <a:rPr lang="en-US" dirty="0" smtClean="0"/>
            </a:br>
            <a:r>
              <a:rPr lang="en-US" sz="3100" dirty="0"/>
              <a:t>b</a:t>
            </a:r>
            <a:r>
              <a:rPr lang="en-US" sz="3100" dirty="0" smtClean="0"/>
              <a:t>ut don’t confuse it with parallelism!</a:t>
            </a:r>
            <a:endParaRPr lang="en-US" dirty="0"/>
          </a:p>
        </p:txBody>
      </p:sp>
      <p:sp>
        <p:nvSpPr>
          <p:cNvPr id="4" name="Content Placeholder 3"/>
          <p:cNvSpPr>
            <a:spLocks noGrp="1"/>
          </p:cNvSpPr>
          <p:nvPr>
            <p:ph sz="half" idx="1"/>
          </p:nvPr>
        </p:nvSpPr>
        <p:spPr>
          <a:xfrm>
            <a:off x="856058" y="3246970"/>
            <a:ext cx="7429501" cy="1293814"/>
          </a:xfrm>
          <a:blipFill>
            <a:blip r:embed="rId3"/>
            <a:tile tx="0" ty="0" sx="100000" sy="100000" flip="none" algn="tl"/>
          </a:blipFill>
          <a:ln>
            <a:solidFill>
              <a:schemeClr val="bg1"/>
            </a:solidFill>
          </a:ln>
        </p:spPr>
        <p:txBody>
          <a:bodyPr>
            <a:noAutofit/>
          </a:bodyPr>
          <a:lstStyle/>
          <a:p>
            <a:pPr marL="0" indent="0">
              <a:spcBef>
                <a:spcPts val="0"/>
              </a:spcBef>
              <a:buNone/>
            </a:pPr>
            <a:r>
              <a:rPr lang="en-US" sz="1600" b="1" dirty="0" smtClean="0">
                <a:solidFill>
                  <a:srgbClr val="C00000"/>
                </a:solidFill>
                <a:latin typeface="Consolas" panose="020B0609020204030204" pitchFamily="49" charset="0"/>
                <a:cs typeface="Consolas" panose="020B0609020204030204" pitchFamily="49" charset="0"/>
              </a:rPr>
              <a:t>// BAD IDEA</a:t>
            </a:r>
          </a:p>
          <a:p>
            <a:pPr marL="0" indent="0">
              <a:spcBef>
                <a:spcPts val="0"/>
              </a:spcBef>
              <a:buNone/>
            </a:pPr>
            <a:r>
              <a:rPr lang="en-US" sz="1600" dirty="0" err="1" smtClean="0">
                <a:solidFill>
                  <a:srgbClr val="C00000"/>
                </a:solidFill>
                <a:latin typeface="Consolas" panose="020B0609020204030204" pitchFamily="49" charset="0"/>
                <a:cs typeface="Consolas" panose="020B0609020204030204" pitchFamily="49" charset="0"/>
              </a:rPr>
              <a:t>std</a:t>
            </a:r>
            <a:r>
              <a:rPr lang="en-US" sz="1600" dirty="0">
                <a:solidFill>
                  <a:srgbClr val="C00000"/>
                </a:solidFill>
                <a:latin typeface="Consolas" panose="020B0609020204030204" pitchFamily="49" charset="0"/>
                <a:cs typeface="Consolas" panose="020B0609020204030204" pitchFamily="49" charset="0"/>
              </a:rPr>
              <a:t>::thread</a:t>
            </a:r>
            <a:r>
              <a:rPr lang="en-US" sz="1600" dirty="0">
                <a:solidFill>
                  <a:schemeClr val="bg1"/>
                </a:solidFill>
                <a:latin typeface="Consolas" panose="020B0609020204030204" pitchFamily="49" charset="0"/>
                <a:cs typeface="Consolas" panose="020B0609020204030204" pitchFamily="49" charset="0"/>
              </a:rPr>
              <a:t> child([=]{ </a:t>
            </a:r>
            <a:r>
              <a:rPr lang="en-US" sz="1600" dirty="0" err="1">
                <a:solidFill>
                  <a:schemeClr val="bg1"/>
                </a:solidFill>
                <a:latin typeface="Consolas" panose="020B0609020204030204" pitchFamily="49" charset="0"/>
                <a:cs typeface="Consolas" panose="020B0609020204030204" pitchFamily="49" charset="0"/>
              </a:rPr>
              <a:t>par_qsort</a:t>
            </a:r>
            <a:r>
              <a:rPr lang="en-US" sz="1600" dirty="0">
                <a:solidFill>
                  <a:schemeClr val="bg1"/>
                </a:solidFill>
                <a:latin typeface="Consolas" panose="020B0609020204030204" pitchFamily="49" charset="0"/>
                <a:cs typeface="Consolas" panose="020B0609020204030204" pitchFamily="49" charset="0"/>
              </a:rPr>
              <a:t>(begin, middle, comp); });</a:t>
            </a:r>
          </a:p>
          <a:p>
            <a:pPr marL="0" indent="0">
              <a:spcBef>
                <a:spcPts val="0"/>
              </a:spcBef>
              <a:buNone/>
            </a:pPr>
            <a:r>
              <a:rPr lang="en-US" sz="1600" dirty="0" err="1" smtClean="0">
                <a:solidFill>
                  <a:schemeClr val="bg1"/>
                </a:solidFill>
                <a:latin typeface="Consolas" panose="020B0609020204030204" pitchFamily="49" charset="0"/>
                <a:cs typeface="Consolas" panose="020B0609020204030204" pitchFamily="49" charset="0"/>
              </a:rPr>
              <a:t>par_qsort</a:t>
            </a:r>
            <a:r>
              <a:rPr lang="en-US" sz="1600" dirty="0" smtClean="0">
                <a:solidFill>
                  <a:schemeClr val="bg1"/>
                </a:solidFill>
                <a:latin typeface="Consolas" panose="020B0609020204030204" pitchFamily="49" charset="0"/>
                <a:cs typeface="Consolas" panose="020B0609020204030204" pitchFamily="49" charset="0"/>
              </a:rPr>
              <a:t>(middle+1, </a:t>
            </a:r>
            <a:r>
              <a:rPr lang="en-US" sz="1600" dirty="0">
                <a:solidFill>
                  <a:schemeClr val="bg1"/>
                </a:solidFill>
                <a:latin typeface="Consolas" panose="020B0609020204030204" pitchFamily="49" charset="0"/>
                <a:cs typeface="Consolas" panose="020B0609020204030204" pitchFamily="49" charset="0"/>
              </a:rPr>
              <a:t>end, comp</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err="1" smtClean="0">
                <a:solidFill>
                  <a:srgbClr val="C00000"/>
                </a:solidFill>
                <a:latin typeface="Consolas" panose="020B0609020204030204" pitchFamily="49" charset="0"/>
                <a:cs typeface="Consolas" panose="020B0609020204030204" pitchFamily="49" charset="0"/>
              </a:rPr>
              <a:t>child.join</a:t>
            </a:r>
            <a:r>
              <a:rPr lang="en-US" sz="1600" dirty="0">
                <a:solidFill>
                  <a:srgbClr val="C00000"/>
                </a:solidFill>
                <a:latin typeface="Consolas" panose="020B0609020204030204" pitchFamily="49" charset="0"/>
                <a:cs typeface="Consolas" panose="020B0609020204030204" pitchFamily="49" charset="0"/>
              </a:rPr>
              <a:t>();</a:t>
            </a:r>
          </a:p>
        </p:txBody>
      </p:sp>
      <p:sp>
        <p:nvSpPr>
          <p:cNvPr id="5" name="Content Placeholder 4"/>
          <p:cNvSpPr>
            <a:spLocks noGrp="1"/>
          </p:cNvSpPr>
          <p:nvPr>
            <p:ph sz="half" idx="2"/>
          </p:nvPr>
        </p:nvSpPr>
        <p:spPr>
          <a:xfrm>
            <a:off x="856060" y="4985788"/>
            <a:ext cx="7429501" cy="1330037"/>
          </a:xfrm>
          <a:blipFill>
            <a:blip r:embed="rId3"/>
            <a:tile tx="0" ty="0" sx="100000" sy="100000" flip="none" algn="tl"/>
          </a:blipFill>
          <a:ln>
            <a:solidFill>
              <a:schemeClr val="bg1"/>
            </a:solidFill>
          </a:ln>
        </p:spPr>
        <p:txBody>
          <a:bodyPr>
            <a:normAutofit/>
          </a:bodyPr>
          <a:lstStyle/>
          <a:p>
            <a:pPr marL="0" indent="0">
              <a:spcBef>
                <a:spcPts val="0"/>
              </a:spcBef>
              <a:buNone/>
            </a:pPr>
            <a:r>
              <a:rPr lang="en-US" sz="1600" b="1" dirty="0">
                <a:solidFill>
                  <a:srgbClr val="C00000"/>
                </a:solidFill>
                <a:latin typeface="Consolas" panose="020B0609020204030204" pitchFamily="49" charset="0"/>
                <a:cs typeface="Consolas" panose="020B0609020204030204" pitchFamily="49" charset="0"/>
              </a:rPr>
              <a:t>// BAD IDEA</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auto </a:t>
            </a:r>
            <a:r>
              <a:rPr lang="en-US" sz="1600" dirty="0" err="1">
                <a:solidFill>
                  <a:schemeClr val="bg1"/>
                </a:solidFill>
                <a:latin typeface="Consolas" panose="020B0609020204030204" pitchFamily="49" charset="0"/>
                <a:cs typeface="Consolas" panose="020B0609020204030204" pitchFamily="49" charset="0"/>
              </a:rPr>
              <a:t>fut</a:t>
            </a:r>
            <a:r>
              <a:rPr lang="en-US" sz="1600" dirty="0">
                <a:solidFill>
                  <a:schemeClr val="bg1"/>
                </a:solidFill>
                <a:latin typeface="Consolas" panose="020B0609020204030204" pitchFamily="49" charset="0"/>
                <a:cs typeface="Consolas" panose="020B0609020204030204" pitchFamily="49" charset="0"/>
              </a:rPr>
              <a:t> = </a:t>
            </a:r>
            <a:r>
              <a:rPr lang="en-US" sz="1600" dirty="0" err="1">
                <a:solidFill>
                  <a:srgbClr val="C00000"/>
                </a:solidFill>
                <a:latin typeface="Consolas" panose="020B0609020204030204" pitchFamily="49" charset="0"/>
                <a:cs typeface="Consolas" panose="020B0609020204030204" pitchFamily="49" charset="0"/>
              </a:rPr>
              <a:t>std</a:t>
            </a:r>
            <a:r>
              <a:rPr lang="en-US" sz="1600" dirty="0">
                <a:solidFill>
                  <a:srgbClr val="C00000"/>
                </a:solidFill>
                <a:latin typeface="Consolas" panose="020B0609020204030204" pitchFamily="49" charset="0"/>
                <a:cs typeface="Consolas" panose="020B0609020204030204" pitchFamily="49" charset="0"/>
              </a:rPr>
              <a:t>::</a:t>
            </a:r>
            <a:r>
              <a:rPr lang="en-US" sz="1600" dirty="0" err="1">
                <a:solidFill>
                  <a:srgbClr val="C00000"/>
                </a:solidFill>
                <a:latin typeface="Consolas" panose="020B0609020204030204" pitchFamily="49" charset="0"/>
                <a:cs typeface="Consolas" panose="020B0609020204030204" pitchFamily="49" charset="0"/>
              </a:rPr>
              <a:t>async</a:t>
            </a:r>
            <a:r>
              <a:rPr lang="en-US" sz="1600" dirty="0">
                <a:solidFill>
                  <a:schemeClr val="bg1"/>
                </a:solidFill>
                <a:latin typeface="Consolas" panose="020B0609020204030204" pitchFamily="49" charset="0"/>
                <a:cs typeface="Consolas" panose="020B0609020204030204" pitchFamily="49" charset="0"/>
              </a:rPr>
              <a:t>([=]{ </a:t>
            </a:r>
            <a:r>
              <a:rPr lang="en-US" sz="1600" dirty="0" err="1">
                <a:solidFill>
                  <a:schemeClr val="bg1"/>
                </a:solidFill>
                <a:latin typeface="Consolas" panose="020B0609020204030204" pitchFamily="49" charset="0"/>
                <a:cs typeface="Consolas" panose="020B0609020204030204" pitchFamily="49" charset="0"/>
              </a:rPr>
              <a:t>par_qsort</a:t>
            </a:r>
            <a:r>
              <a:rPr lang="en-US" sz="1600" dirty="0">
                <a:solidFill>
                  <a:schemeClr val="bg1"/>
                </a:solidFill>
                <a:latin typeface="Consolas" panose="020B0609020204030204" pitchFamily="49" charset="0"/>
                <a:cs typeface="Consolas" panose="020B0609020204030204" pitchFamily="49" charset="0"/>
              </a:rPr>
              <a:t>(begin, middle, comp); });</a:t>
            </a:r>
          </a:p>
          <a:p>
            <a:pPr marL="0" indent="0">
              <a:spcBef>
                <a:spcPts val="0"/>
              </a:spcBef>
              <a:buNone/>
            </a:pPr>
            <a:r>
              <a:rPr lang="en-US" sz="1600" dirty="0" err="1" smtClean="0">
                <a:solidFill>
                  <a:schemeClr val="bg1"/>
                </a:solidFill>
                <a:latin typeface="Consolas" panose="020B0609020204030204" pitchFamily="49" charset="0"/>
                <a:cs typeface="Consolas" panose="020B0609020204030204" pitchFamily="49" charset="0"/>
              </a:rPr>
              <a:t>par_qsort</a:t>
            </a:r>
            <a:r>
              <a:rPr lang="en-US" sz="1600" dirty="0" smtClean="0">
                <a:solidFill>
                  <a:schemeClr val="bg1"/>
                </a:solidFill>
                <a:latin typeface="Consolas" panose="020B0609020204030204" pitchFamily="49" charset="0"/>
                <a:cs typeface="Consolas" panose="020B0609020204030204" pitchFamily="49" charset="0"/>
              </a:rPr>
              <a:t>(middle+1, </a:t>
            </a:r>
            <a:r>
              <a:rPr lang="en-US" sz="1600" dirty="0">
                <a:solidFill>
                  <a:schemeClr val="bg1"/>
                </a:solidFill>
                <a:latin typeface="Consolas" panose="020B0609020204030204" pitchFamily="49" charset="0"/>
                <a:cs typeface="Consolas" panose="020B0609020204030204" pitchFamily="49" charset="0"/>
              </a:rPr>
              <a:t>end, comp</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err="1" smtClean="0">
                <a:solidFill>
                  <a:srgbClr val="C00000"/>
                </a:solidFill>
                <a:latin typeface="Consolas" panose="020B0609020204030204" pitchFamily="49" charset="0"/>
                <a:cs typeface="Consolas" panose="020B0609020204030204" pitchFamily="49" charset="0"/>
              </a:rPr>
              <a:t>fut.wait</a:t>
            </a:r>
            <a:r>
              <a:rPr lang="en-US" sz="1600" dirty="0" smtClean="0">
                <a:solidFill>
                  <a:srgbClr val="C00000"/>
                </a:solidFill>
                <a:latin typeface="Consolas" panose="020B0609020204030204" pitchFamily="49" charset="0"/>
                <a:cs typeface="Consolas" panose="020B0609020204030204" pitchFamily="49" charset="0"/>
              </a:rPr>
              <a:t>();</a:t>
            </a:r>
            <a:endParaRPr lang="en-US" sz="1600" dirty="0">
              <a:solidFill>
                <a:srgbClr val="C00000"/>
              </a:solidFill>
              <a:latin typeface="Consolas" panose="020B0609020204030204" pitchFamily="49" charset="0"/>
              <a:cs typeface="Consolas" panose="020B0609020204030204" pitchFamily="49" charset="0"/>
            </a:endParaRPr>
          </a:p>
        </p:txBody>
      </p:sp>
      <p:sp>
        <p:nvSpPr>
          <p:cNvPr id="6" name="&quot;No&quot; Symbol 5"/>
          <p:cNvSpPr/>
          <p:nvPr/>
        </p:nvSpPr>
        <p:spPr>
          <a:xfrm>
            <a:off x="476250" y="2706643"/>
            <a:ext cx="2160116" cy="2093913"/>
          </a:xfrm>
          <a:prstGeom prst="noSmoking">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1852090" y="4422549"/>
            <a:ext cx="2160116" cy="2093913"/>
          </a:xfrm>
          <a:prstGeom prst="noSmoking">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ooter Placeholder 2"/>
          <p:cNvSpPr>
            <a:spLocks noGrp="1"/>
          </p:cNvSpPr>
          <p:nvPr>
            <p:ph type="ftr" sz="quarter" idx="3"/>
          </p:nvPr>
        </p:nvSpPr>
        <p:spPr>
          <a:xfrm>
            <a:off x="856060" y="6460894"/>
            <a:ext cx="4679482" cy="365125"/>
          </a:xfrm>
        </p:spPr>
        <p:txBody>
          <a:bodyPr/>
          <a:lstStyle/>
          <a:p>
            <a:r>
              <a:rPr lang="en-US" smtClean="0"/>
              <a:t>Pablo Halpern, 2014  (CC BY 4.0)</a:t>
            </a:r>
            <a:endParaRPr lang="en-US" dirty="0"/>
          </a:p>
        </p:txBody>
      </p:sp>
      <p:sp>
        <p:nvSpPr>
          <p:cNvPr id="8" name="Slide Number Placeholder 7"/>
          <p:cNvSpPr>
            <a:spLocks noGrp="1"/>
          </p:cNvSpPr>
          <p:nvPr>
            <p:ph type="sldNum" sz="quarter" idx="4"/>
          </p:nvPr>
        </p:nvSpPr>
        <p:spPr>
          <a:xfrm>
            <a:off x="7707242" y="6460893"/>
            <a:ext cx="578317" cy="365125"/>
          </a:xfrm>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95886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Challenges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61811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
        <p:nvSpPr>
          <p:cNvPr id="5" name="Content Placeholder 3"/>
          <p:cNvSpPr txBox="1">
            <a:spLocks/>
          </p:cNvSpPr>
          <p:nvPr/>
        </p:nvSpPr>
        <p:spPr>
          <a:xfrm>
            <a:off x="845548" y="1721074"/>
            <a:ext cx="7429501" cy="2751522"/>
          </a:xfrm>
          <a:prstGeom prst="rect">
            <a:avLst/>
          </a:prstGeom>
          <a:blipFill>
            <a:blip r:embed="rId3"/>
            <a:tile tx="0" ty="0" sx="100000" sy="100000" flip="none" algn="tl"/>
          </a:blipFill>
          <a:ln>
            <a:solidFill>
              <a:schemeClr val="bg1"/>
            </a:solidFill>
          </a:ln>
        </p:spPr>
        <p:txBody>
          <a:bodyPr vert="horz"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template &lt;class </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class T&gt;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size_t </a:t>
            </a:r>
            <a:r>
              <a:rPr lang="en-US" sz="1600" dirty="0" err="1" smtClean="0">
                <a:solidFill>
                  <a:schemeClr val="bg1"/>
                </a:solidFill>
                <a:latin typeface="Consolas" panose="020B0609020204030204" pitchFamily="49" charset="0"/>
                <a:cs typeface="Consolas" panose="020B0609020204030204" pitchFamily="49" charset="0"/>
              </a:rPr>
              <a:t>parallel_count</a:t>
            </a:r>
            <a:r>
              <a:rPr lang="en-US" sz="1600" dirty="0" smtClean="0">
                <a:solidFill>
                  <a:schemeClr val="bg1"/>
                </a:solidFill>
                <a:latin typeface="Consolas" panose="020B0609020204030204" pitchFamily="49" charset="0"/>
                <a:cs typeface="Consolas" panose="020B0609020204030204" pitchFamily="49" charset="0"/>
              </a:rPr>
              <a:t>(</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first, </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last,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const</a:t>
            </a:r>
            <a:r>
              <a:rPr lang="en-US" sz="1600" dirty="0" smtClean="0">
                <a:solidFill>
                  <a:schemeClr val="bg1"/>
                </a:solidFill>
                <a:latin typeface="Consolas" panose="020B0609020204030204" pitchFamily="49" charset="0"/>
                <a:cs typeface="Consolas" panose="020B0609020204030204" pitchFamily="49" charset="0"/>
              </a:rPr>
              <a:t> T&amp; value) {</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size_t result(0);</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a:t>
            </a:r>
            <a:r>
              <a:rPr lang="en-US" sz="1600" dirty="0" smtClean="0">
                <a:solidFill>
                  <a:srgbClr val="7030A0"/>
                </a:solidFill>
                <a:latin typeface="Consolas" panose="020B0609020204030204" pitchFamily="49" charset="0"/>
                <a:cs typeface="Consolas" panose="020B0609020204030204" pitchFamily="49" charset="0"/>
              </a:rPr>
              <a:t>ilk_for </a:t>
            </a:r>
            <a:r>
              <a:rPr lang="en-US" sz="1600" dirty="0" smtClean="0">
                <a:solidFill>
                  <a:schemeClr val="bg1"/>
                </a:solidFill>
                <a:latin typeface="Consolas" panose="020B0609020204030204" pitchFamily="49" charset="0"/>
                <a:cs typeface="Consolas" panose="020B0609020204030204" pitchFamily="49" charset="0"/>
              </a:rPr>
              <a:t>(auto i = first; i != last; ++i)</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if (*i == value)</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++result</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return result;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a:t>
            </a:r>
            <a:endParaRPr lang="en-US" sz="1600" dirty="0" smtClean="0">
              <a:solidFill>
                <a:schemeClr val="bg1"/>
              </a:solidFill>
              <a:latin typeface="Consolas" panose="020B0609020204030204" pitchFamily="49" charset="0"/>
              <a:cs typeface="Consolas" panose="020B0609020204030204" pitchFamily="49" charset="0"/>
            </a:endParaRPr>
          </a:p>
        </p:txBody>
      </p:sp>
      <p:sp>
        <p:nvSpPr>
          <p:cNvPr id="6" name="Rectangular Callout 5"/>
          <p:cNvSpPr/>
          <p:nvPr/>
        </p:nvSpPr>
        <p:spPr>
          <a:xfrm>
            <a:off x="4114800" y="3505200"/>
            <a:ext cx="1524000" cy="457200"/>
          </a:xfrm>
          <a:prstGeom prst="wedgeRectCallout">
            <a:avLst>
              <a:gd name="adj1" fmla="val -97217"/>
              <a:gd name="adj2" fmla="val -1106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Race!</a:t>
            </a:r>
            <a:endParaRPr lang="en-US" dirty="0"/>
          </a:p>
        </p:txBody>
      </p:sp>
      <p:sp>
        <p:nvSpPr>
          <p:cNvPr id="7" name="Oval 6"/>
          <p:cNvSpPr/>
          <p:nvPr/>
        </p:nvSpPr>
        <p:spPr>
          <a:xfrm>
            <a:off x="1853187" y="5275271"/>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983993" y="4620398"/>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983993" y="5930145"/>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a:stCxn id="7" idx="7"/>
            <a:endCxn id="8" idx="3"/>
          </p:cNvCxnSpPr>
          <p:nvPr/>
        </p:nvCxnSpPr>
        <p:spPr>
          <a:xfrm flipV="1">
            <a:off x="2230860" y="4992539"/>
            <a:ext cx="817931" cy="346581"/>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5"/>
            <a:endCxn id="9" idx="1"/>
          </p:cNvCxnSpPr>
          <p:nvPr/>
        </p:nvCxnSpPr>
        <p:spPr>
          <a:xfrm>
            <a:off x="2230860" y="5647412"/>
            <a:ext cx="817931" cy="34658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39119" y="5275840"/>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a:stCxn id="8" idx="5"/>
            <a:endCxn id="12" idx="1"/>
          </p:cNvCxnSpPr>
          <p:nvPr/>
        </p:nvCxnSpPr>
        <p:spPr>
          <a:xfrm>
            <a:off x="3361666" y="4992539"/>
            <a:ext cx="1542251" cy="34715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7"/>
            <a:endCxn id="12" idx="3"/>
          </p:cNvCxnSpPr>
          <p:nvPr/>
        </p:nvCxnSpPr>
        <p:spPr>
          <a:xfrm flipV="1">
            <a:off x="3361666" y="5647981"/>
            <a:ext cx="1542251" cy="346013"/>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983993" y="5275271"/>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a:stCxn id="7" idx="6"/>
            <a:endCxn id="15" idx="2"/>
          </p:cNvCxnSpPr>
          <p:nvPr/>
        </p:nvCxnSpPr>
        <p:spPr>
          <a:xfrm>
            <a:off x="2295658" y="5493266"/>
            <a:ext cx="688335" cy="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6"/>
            <a:endCxn id="12" idx="2"/>
          </p:cNvCxnSpPr>
          <p:nvPr/>
        </p:nvCxnSpPr>
        <p:spPr>
          <a:xfrm>
            <a:off x="3426464" y="5493266"/>
            <a:ext cx="1412655" cy="569"/>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336035" y="4652323"/>
            <a:ext cx="1066800" cy="3721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result</a:t>
            </a:r>
            <a:endParaRPr lang="en-US" dirty="0">
              <a:solidFill>
                <a:schemeClr val="bg1"/>
              </a:solidFill>
            </a:endParaRPr>
          </a:p>
        </p:txBody>
      </p:sp>
      <p:cxnSp>
        <p:nvCxnSpPr>
          <p:cNvPr id="32" name="Straight Arrow Connector 31"/>
          <p:cNvCxnSpPr>
            <a:stCxn id="8" idx="6"/>
            <a:endCxn id="31" idx="1"/>
          </p:cNvCxnSpPr>
          <p:nvPr/>
        </p:nvCxnSpPr>
        <p:spPr>
          <a:xfrm>
            <a:off x="3426464" y="4838393"/>
            <a:ext cx="909571" cy="1"/>
          </a:xfrm>
          <a:prstGeom prst="straightConnector1">
            <a:avLst/>
          </a:prstGeom>
          <a:ln w="28575">
            <a:solidFill>
              <a:srgbClr val="FF0000"/>
            </a:solidFill>
            <a:prstDash val="sysDot"/>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7"/>
          </p:cNvCxnSpPr>
          <p:nvPr/>
        </p:nvCxnSpPr>
        <p:spPr>
          <a:xfrm flipV="1">
            <a:off x="3361666" y="5000612"/>
            <a:ext cx="974369" cy="338508"/>
          </a:xfrm>
          <a:prstGeom prst="straightConnector1">
            <a:avLst/>
          </a:prstGeom>
          <a:ln w="28575">
            <a:solidFill>
              <a:srgbClr val="FF0000"/>
            </a:solidFill>
            <a:prstDash val="sysDot"/>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1" idx="2"/>
          </p:cNvCxnSpPr>
          <p:nvPr/>
        </p:nvCxnSpPr>
        <p:spPr>
          <a:xfrm flipV="1">
            <a:off x="3322040" y="5024464"/>
            <a:ext cx="1547395" cy="913754"/>
          </a:xfrm>
          <a:prstGeom prst="straightConnector1">
            <a:avLst/>
          </a:prstGeom>
          <a:ln w="28575">
            <a:solidFill>
              <a:srgbClr val="FF0000"/>
            </a:solidFill>
            <a:prstDash val="sysDot"/>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81400" y="4555623"/>
            <a:ext cx="598197" cy="369332"/>
          </a:xfrm>
          <a:prstGeom prst="rect">
            <a:avLst/>
          </a:prstGeom>
          <a:noFill/>
        </p:spPr>
        <p:txBody>
          <a:bodyPr wrap="square" rtlCol="0">
            <a:spAutoFit/>
          </a:bodyPr>
          <a:lstStyle/>
          <a:p>
            <a:pPr algn="ctr"/>
            <a:r>
              <a:rPr lang="en-US" dirty="0" smtClean="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1427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data races:</a:t>
            </a:r>
            <a:br>
              <a:rPr lang="en-US" dirty="0" smtClean="0"/>
            </a:br>
            <a:r>
              <a:rPr lang="en-US" dirty="0" smtClean="0"/>
              <a:t>Mutexes and atomics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
        <p:nvSpPr>
          <p:cNvPr id="5" name="Content Placeholder 3"/>
          <p:cNvSpPr txBox="1">
            <a:spLocks/>
          </p:cNvSpPr>
          <p:nvPr/>
        </p:nvSpPr>
        <p:spPr>
          <a:xfrm>
            <a:off x="848524" y="1742094"/>
            <a:ext cx="3494876" cy="2751522"/>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err="1" smtClean="0">
                <a:solidFill>
                  <a:srgbClr val="C00000"/>
                </a:solidFill>
                <a:latin typeface="Consolas" panose="020B0609020204030204" pitchFamily="49" charset="0"/>
                <a:cs typeface="Consolas" panose="020B0609020204030204" pitchFamily="49" charset="0"/>
              </a:rPr>
              <a:t>std</a:t>
            </a:r>
            <a:r>
              <a:rPr lang="en-US" sz="1600" dirty="0" smtClean="0">
                <a:solidFill>
                  <a:srgbClr val="C00000"/>
                </a:solidFill>
                <a:latin typeface="Consolas" panose="020B0609020204030204" pitchFamily="49" charset="0"/>
                <a:cs typeface="Consolas" panose="020B0609020204030204" pitchFamily="49" charset="0"/>
              </a:rPr>
              <a:t>::mutex </a:t>
            </a:r>
            <a:r>
              <a:rPr lang="en-US" sz="1600" dirty="0" err="1" smtClean="0">
                <a:solidFill>
                  <a:srgbClr val="C00000"/>
                </a:solidFill>
                <a:latin typeface="Consolas" panose="020B0609020204030204" pitchFamily="49" charset="0"/>
                <a:cs typeface="Consolas" panose="020B0609020204030204" pitchFamily="49" charset="0"/>
              </a:rPr>
              <a:t>myMutex</a:t>
            </a:r>
            <a:r>
              <a:rPr lang="en-US" sz="1600" dirty="0" smtClean="0">
                <a:solidFill>
                  <a:srgbClr val="C00000"/>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size_t </a:t>
            </a:r>
            <a:r>
              <a:rPr lang="en-US" sz="1600" dirty="0">
                <a:solidFill>
                  <a:schemeClr val="bg1"/>
                </a:solidFill>
                <a:latin typeface="Consolas" panose="020B0609020204030204" pitchFamily="49" charset="0"/>
                <a:cs typeface="Consolas" panose="020B0609020204030204" pitchFamily="49" charset="0"/>
              </a:rPr>
              <a:t>result(0);</a:t>
            </a:r>
          </a:p>
          <a:p>
            <a:pPr marL="0" indent="0">
              <a:spcBef>
                <a:spcPts val="0"/>
              </a:spcBef>
              <a:buNone/>
            </a:pPr>
            <a:r>
              <a:rPr lang="en-US" sz="1600" dirty="0" smtClean="0">
                <a:solidFill>
                  <a:srgbClr val="7030A0"/>
                </a:solidFill>
                <a:latin typeface="Consolas" panose="020B0609020204030204" pitchFamily="49" charset="0"/>
                <a:cs typeface="Consolas" panose="020B0609020204030204" pitchFamily="49" charset="0"/>
              </a:rPr>
              <a:t>cilk_for </a:t>
            </a:r>
            <a:r>
              <a:rPr lang="en-US" sz="1600" dirty="0">
                <a:solidFill>
                  <a:schemeClr val="bg1"/>
                </a:solidFill>
                <a:latin typeface="Consolas" panose="020B0609020204030204" pitchFamily="49" charset="0"/>
                <a:cs typeface="Consolas" panose="020B0609020204030204" pitchFamily="49" charset="0"/>
              </a:rPr>
              <a:t>(auto i = first; </a:t>
            </a:r>
            <a:endParaRPr lang="en-US" sz="1600" dirty="0" smtClean="0">
              <a:solidFill>
                <a:schemeClr val="bg1"/>
              </a:solidFill>
              <a:latin typeface="Consolas" panose="020B0609020204030204" pitchFamily="49" charset="0"/>
              <a:cs typeface="Consolas" panose="020B0609020204030204" pitchFamily="49" charset="0"/>
            </a:endParaRP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i </a:t>
            </a:r>
            <a:r>
              <a:rPr lang="en-US" sz="1600" dirty="0">
                <a:solidFill>
                  <a:schemeClr val="bg1"/>
                </a:solidFill>
                <a:latin typeface="Consolas" panose="020B0609020204030204" pitchFamily="49" charset="0"/>
                <a:cs typeface="Consolas" panose="020B0609020204030204" pitchFamily="49" charset="0"/>
              </a:rPr>
              <a:t>!= last; ++i)</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    </a:t>
            </a:r>
            <a:r>
              <a:rPr lang="en-US" sz="1600" dirty="0">
                <a:solidFill>
                  <a:schemeClr val="bg1"/>
                </a:solidFill>
                <a:latin typeface="Consolas" panose="020B0609020204030204" pitchFamily="49" charset="0"/>
                <a:cs typeface="Consolas" panose="020B0609020204030204" pitchFamily="49" charset="0"/>
              </a:rPr>
              <a:t>if (*i == value</a:t>
            </a:r>
            <a:r>
              <a:rPr lang="en-US" sz="1600" dirty="0" smtClean="0">
                <a:solidFill>
                  <a:schemeClr val="bg1"/>
                </a:solidFill>
                <a:latin typeface="Consolas" panose="020B0609020204030204" pitchFamily="49" charset="0"/>
                <a:cs typeface="Consolas" panose="020B0609020204030204" pitchFamily="49" charset="0"/>
              </a:rPr>
              <a:t>) {</a:t>
            </a:r>
            <a:endParaRPr lang="en-US" sz="1600" dirty="0">
              <a:solidFill>
                <a:schemeClr val="bg1"/>
              </a:solidFill>
              <a:latin typeface="Consolas" panose="020B0609020204030204" pitchFamily="49" charset="0"/>
              <a:cs typeface="Consolas" panose="020B0609020204030204" pitchFamily="49" charset="0"/>
            </a:endParaRPr>
          </a:p>
          <a:p>
            <a:pPr marL="0" indent="0">
              <a:spcBef>
                <a:spcPts val="0"/>
              </a:spcBef>
              <a:buFont typeface="Arial" panose="020B0604020202020204" pitchFamily="34" charset="0"/>
              <a:buNone/>
            </a:pPr>
            <a:r>
              <a:rPr lang="en-US" sz="1600" dirty="0" smtClean="0">
                <a:solidFill>
                  <a:srgbClr val="C00000"/>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myMutex.lock</a:t>
            </a:r>
            <a:r>
              <a:rPr lang="en-US" sz="1600" dirty="0" smtClean="0">
                <a:solidFill>
                  <a:srgbClr val="C00000"/>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        ++result;</a:t>
            </a:r>
          </a:p>
          <a:p>
            <a:pPr marL="0" indent="0">
              <a:spcBef>
                <a:spcPts val="0"/>
              </a:spcBef>
              <a:buFont typeface="Arial" panose="020B0604020202020204" pitchFamily="34" charset="0"/>
              <a:buNone/>
            </a:pPr>
            <a:r>
              <a:rPr lang="en-US" sz="1600" dirty="0" smtClean="0">
                <a:solidFill>
                  <a:srgbClr val="C00000"/>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myMutex.unlock</a:t>
            </a:r>
            <a:r>
              <a:rPr lang="en-US" sz="1600" dirty="0" smtClean="0">
                <a:solidFill>
                  <a:srgbClr val="C00000"/>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p>
        </p:txBody>
      </p:sp>
      <p:sp>
        <p:nvSpPr>
          <p:cNvPr id="6" name="Content Placeholder 3"/>
          <p:cNvSpPr txBox="1">
            <a:spLocks/>
          </p:cNvSpPr>
          <p:nvPr/>
        </p:nvSpPr>
        <p:spPr>
          <a:xfrm>
            <a:off x="4671502" y="1742094"/>
            <a:ext cx="3581400" cy="1569660"/>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err="1" smtClean="0">
                <a:solidFill>
                  <a:srgbClr val="C00000"/>
                </a:solidFill>
                <a:latin typeface="Consolas" panose="020B0609020204030204" pitchFamily="49" charset="0"/>
                <a:cs typeface="Consolas" panose="020B0609020204030204" pitchFamily="49" charset="0"/>
              </a:rPr>
              <a:t>std</a:t>
            </a:r>
            <a:r>
              <a:rPr lang="en-US" sz="1600" dirty="0" smtClean="0">
                <a:solidFill>
                  <a:srgbClr val="C00000"/>
                </a:solidFill>
                <a:latin typeface="Consolas" panose="020B0609020204030204" pitchFamily="49" charset="0"/>
                <a:cs typeface="Consolas" panose="020B0609020204030204" pitchFamily="49" charset="0"/>
              </a:rPr>
              <a:t>::atomic&lt;size_t&gt; result(0);</a:t>
            </a:r>
          </a:p>
          <a:p>
            <a:pPr marL="0" indent="0">
              <a:spcBef>
                <a:spcPts val="0"/>
              </a:spcBef>
              <a:buNone/>
            </a:pPr>
            <a:r>
              <a:rPr lang="en-US" sz="1600" dirty="0">
                <a:solidFill>
                  <a:srgbClr val="7030A0"/>
                </a:solidFill>
                <a:latin typeface="Consolas" panose="020B0609020204030204" pitchFamily="49" charset="0"/>
                <a:cs typeface="Consolas" panose="020B0609020204030204" pitchFamily="49" charset="0"/>
              </a:rPr>
              <a:t>cilk_for </a:t>
            </a:r>
            <a:r>
              <a:rPr lang="en-US" sz="1600" dirty="0">
                <a:solidFill>
                  <a:schemeClr val="bg1"/>
                </a:solidFill>
                <a:latin typeface="Consolas" panose="020B0609020204030204" pitchFamily="49" charset="0"/>
                <a:cs typeface="Consolas" panose="020B0609020204030204" pitchFamily="49" charset="0"/>
              </a:rPr>
              <a:t>(auto i = first; </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i != last; ++i)</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if (*i == value</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        ++</a:t>
            </a:r>
            <a:r>
              <a:rPr lang="en-US" sz="1600" dirty="0">
                <a:solidFill>
                  <a:srgbClr val="C00000"/>
                </a:solidFill>
                <a:latin typeface="Consolas" panose="020B0609020204030204" pitchFamily="49" charset="0"/>
                <a:cs typeface="Consolas" panose="020B0609020204030204" pitchFamily="49" charset="0"/>
              </a:rPr>
              <a:t>result</a:t>
            </a:r>
            <a:r>
              <a:rPr lang="en-US" sz="1600" dirty="0">
                <a:solidFill>
                  <a:schemeClr val="bg1"/>
                </a:solidFill>
                <a:latin typeface="Consolas" panose="020B0609020204030204" pitchFamily="49" charset="0"/>
                <a:cs typeface="Consolas" panose="020B0609020204030204" pitchFamily="49" charset="0"/>
              </a:rPr>
              <a:t>;</a:t>
            </a:r>
            <a:endParaRPr lang="en-US" sz="1600" dirty="0" smtClean="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856060" y="4651696"/>
            <a:ext cx="3337915" cy="400110"/>
          </a:xfrm>
          <a:prstGeom prst="rect">
            <a:avLst/>
          </a:prstGeom>
          <a:noFill/>
        </p:spPr>
        <p:txBody>
          <a:bodyPr wrap="square" rtlCol="0">
            <a:spAutoFit/>
          </a:bodyPr>
          <a:lstStyle/>
          <a:p>
            <a:pPr algn="ctr"/>
            <a:r>
              <a:rPr lang="en-US" sz="2000" dirty="0" smtClean="0">
                <a:solidFill>
                  <a:schemeClr val="bg2"/>
                </a:solidFill>
              </a:rPr>
              <a:t>Mutexes</a:t>
            </a:r>
          </a:p>
        </p:txBody>
      </p:sp>
      <p:sp>
        <p:nvSpPr>
          <p:cNvPr id="9" name="TextBox 8"/>
          <p:cNvSpPr txBox="1"/>
          <p:nvPr/>
        </p:nvSpPr>
        <p:spPr>
          <a:xfrm>
            <a:off x="4671502" y="3434284"/>
            <a:ext cx="3581400" cy="400110"/>
          </a:xfrm>
          <a:prstGeom prst="rect">
            <a:avLst/>
          </a:prstGeom>
          <a:noFill/>
        </p:spPr>
        <p:txBody>
          <a:bodyPr wrap="square" rtlCol="0">
            <a:spAutoFit/>
          </a:bodyPr>
          <a:lstStyle/>
          <a:p>
            <a:pPr algn="ctr"/>
            <a:r>
              <a:rPr lang="en-US" sz="2000" dirty="0" smtClean="0">
                <a:solidFill>
                  <a:schemeClr val="bg2"/>
                </a:solidFill>
              </a:rPr>
              <a:t>Atomics</a:t>
            </a:r>
          </a:p>
        </p:txBody>
      </p:sp>
      <p:sp>
        <p:nvSpPr>
          <p:cNvPr id="13" name="TextBox 12"/>
          <p:cNvSpPr txBox="1"/>
          <p:nvPr/>
        </p:nvSpPr>
        <p:spPr>
          <a:xfrm>
            <a:off x="2819400" y="5503797"/>
            <a:ext cx="4421505" cy="461665"/>
          </a:xfrm>
          <a:prstGeom prst="rect">
            <a:avLst/>
          </a:prstGeom>
          <a:noFill/>
        </p:spPr>
        <p:txBody>
          <a:bodyPr wrap="square" rtlCol="0">
            <a:spAutoFit/>
          </a:bodyPr>
          <a:lstStyle/>
          <a:p>
            <a:r>
              <a:rPr lang="en-US" sz="2400" b="1" dirty="0" smtClean="0">
                <a:solidFill>
                  <a:srgbClr val="FF0000"/>
                </a:solidFill>
              </a:rPr>
              <a:t>Contention and overhead!</a:t>
            </a:r>
          </a:p>
        </p:txBody>
      </p:sp>
      <p:sp>
        <p:nvSpPr>
          <p:cNvPr id="14" name="Isosceles Triangle 13"/>
          <p:cNvSpPr/>
          <p:nvPr/>
        </p:nvSpPr>
        <p:spPr>
          <a:xfrm>
            <a:off x="2057400" y="5380798"/>
            <a:ext cx="762000" cy="707661"/>
          </a:xfrm>
          <a:prstGeom prst="triangle">
            <a:avLst/>
          </a:prstGeom>
          <a:solidFill>
            <a:srgbClr val="FFFF00"/>
          </a:solidFill>
          <a:ln w="53975"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bIns="0" rtlCol="0" anchor="b" anchorCtr="0"/>
          <a:lstStyle/>
          <a:p>
            <a:pPr algn="ctr"/>
            <a:r>
              <a:rPr lang="en-US" sz="3600" b="1" dirty="0" smtClean="0">
                <a:solidFill>
                  <a:schemeClr val="bg1"/>
                </a:solidFill>
                <a:latin typeface="Bookman Old Style" panose="02050604050505020204" pitchFamily="18" charset="0"/>
              </a:rPr>
              <a:t>!</a:t>
            </a:r>
            <a:endParaRPr lang="en-US" sz="3600"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474911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data races:</a:t>
            </a:r>
            <a:br>
              <a:rPr lang="en-US" dirty="0" smtClean="0"/>
            </a:br>
            <a:r>
              <a:rPr lang="en-US" dirty="0" smtClean="0"/>
              <a:t>Reduction operations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
        <p:nvSpPr>
          <p:cNvPr id="5" name="Content Placeholder 3"/>
          <p:cNvSpPr txBox="1">
            <a:spLocks/>
          </p:cNvSpPr>
          <p:nvPr/>
        </p:nvSpPr>
        <p:spPr>
          <a:xfrm>
            <a:off x="989409" y="1742095"/>
            <a:ext cx="5335192" cy="1569660"/>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rgbClr val="C00000"/>
                </a:solidFill>
                <a:latin typeface="Consolas" panose="020B0609020204030204" pitchFamily="49" charset="0"/>
                <a:cs typeface="Consolas" panose="020B0609020204030204" pitchFamily="49" charset="0"/>
              </a:rPr>
              <a:t>cilk::reducer&lt;cilk::</a:t>
            </a:r>
            <a:r>
              <a:rPr lang="en-US" sz="1600" dirty="0" err="1" smtClean="0">
                <a:solidFill>
                  <a:srgbClr val="C00000"/>
                </a:solidFill>
                <a:latin typeface="Consolas" panose="020B0609020204030204" pitchFamily="49" charset="0"/>
                <a:cs typeface="Consolas" panose="020B0609020204030204" pitchFamily="49" charset="0"/>
              </a:rPr>
              <a:t>op_add</a:t>
            </a:r>
            <a:r>
              <a:rPr lang="en-US" sz="1600" dirty="0" smtClean="0">
                <a:solidFill>
                  <a:srgbClr val="C00000"/>
                </a:solidFill>
                <a:latin typeface="Consolas" panose="020B0609020204030204" pitchFamily="49" charset="0"/>
                <a:cs typeface="Consolas" panose="020B0609020204030204" pitchFamily="49" charset="0"/>
              </a:rPr>
              <a:t>&lt;size_t&gt;&gt; result(0);</a:t>
            </a:r>
          </a:p>
          <a:p>
            <a:pPr marL="0" indent="0">
              <a:spcBef>
                <a:spcPts val="0"/>
              </a:spcBef>
              <a:buNone/>
            </a:pPr>
            <a:r>
              <a:rPr lang="en-US" sz="1600" dirty="0">
                <a:solidFill>
                  <a:srgbClr val="7030A0"/>
                </a:solidFill>
                <a:latin typeface="Consolas" panose="020B0609020204030204" pitchFamily="49" charset="0"/>
                <a:cs typeface="Consolas" panose="020B0609020204030204" pitchFamily="49" charset="0"/>
              </a:rPr>
              <a:t>cilk_for </a:t>
            </a:r>
            <a:r>
              <a:rPr lang="en-US" sz="1600" dirty="0">
                <a:solidFill>
                  <a:schemeClr val="bg1"/>
                </a:solidFill>
                <a:latin typeface="Consolas" panose="020B0609020204030204" pitchFamily="49" charset="0"/>
                <a:cs typeface="Consolas" panose="020B0609020204030204" pitchFamily="49" charset="0"/>
              </a:rPr>
              <a:t>(auto i = first; </a:t>
            </a:r>
            <a:r>
              <a:rPr lang="en-US" sz="1600" dirty="0" smtClean="0">
                <a:solidFill>
                  <a:schemeClr val="bg1"/>
                </a:solidFill>
                <a:latin typeface="Consolas" panose="020B0609020204030204" pitchFamily="49" charset="0"/>
                <a:cs typeface="Consolas" panose="020B0609020204030204" pitchFamily="49" charset="0"/>
              </a:rPr>
              <a:t>i </a:t>
            </a:r>
            <a:r>
              <a:rPr lang="en-US" sz="1600" dirty="0">
                <a:solidFill>
                  <a:schemeClr val="bg1"/>
                </a:solidFill>
                <a:latin typeface="Consolas" panose="020B0609020204030204" pitchFamily="49" charset="0"/>
                <a:cs typeface="Consolas" panose="020B0609020204030204" pitchFamily="49" charset="0"/>
              </a:rPr>
              <a:t>!= last; ++i)</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if (*i == value</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        ++*result</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return </a:t>
            </a:r>
            <a:r>
              <a:rPr lang="en-US" sz="1600" dirty="0" err="1" smtClean="0">
                <a:solidFill>
                  <a:schemeClr val="bg1"/>
                </a:solidFill>
                <a:latin typeface="Consolas" panose="020B0609020204030204" pitchFamily="49" charset="0"/>
                <a:cs typeface="Consolas" panose="020B0609020204030204" pitchFamily="49" charset="0"/>
              </a:rPr>
              <a:t>result.</a:t>
            </a:r>
            <a:r>
              <a:rPr lang="en-US" sz="1600" dirty="0" err="1" smtClean="0">
                <a:solidFill>
                  <a:srgbClr val="C00000"/>
                </a:solidFill>
                <a:latin typeface="Consolas" panose="020B0609020204030204" pitchFamily="49" charset="0"/>
                <a:cs typeface="Consolas" panose="020B0609020204030204" pitchFamily="49" charset="0"/>
              </a:rPr>
              <a:t>get_value</a:t>
            </a:r>
            <a:r>
              <a:rPr lang="en-US" sz="1600" dirty="0" smtClean="0">
                <a:solidFill>
                  <a:schemeClr val="bg1"/>
                </a:solidFill>
                <a:latin typeface="Consolas" panose="020B0609020204030204" pitchFamily="49" charset="0"/>
                <a:cs typeface="Consolas" panose="020B0609020204030204" pitchFamily="49" charset="0"/>
              </a:rPr>
              <a:t>();</a:t>
            </a:r>
          </a:p>
        </p:txBody>
      </p:sp>
      <p:sp>
        <p:nvSpPr>
          <p:cNvPr id="6" name="Content Placeholder 3"/>
          <p:cNvSpPr txBox="1">
            <a:spLocks/>
          </p:cNvSpPr>
          <p:nvPr/>
        </p:nvSpPr>
        <p:spPr>
          <a:xfrm>
            <a:off x="989408" y="3429000"/>
            <a:ext cx="5335192" cy="1865126"/>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size_t result(0);</a:t>
            </a:r>
          </a:p>
          <a:p>
            <a:pPr marL="0" indent="0">
              <a:spcBef>
                <a:spcPts val="0"/>
              </a:spcBef>
              <a:buFont typeface="Arial" panose="020B0604020202020204" pitchFamily="34" charset="0"/>
              <a:buNone/>
            </a:pPr>
            <a:r>
              <a:rPr lang="en-US" sz="1600" dirty="0" smtClean="0">
                <a:solidFill>
                  <a:srgbClr val="7030A0"/>
                </a:solidFill>
                <a:latin typeface="Consolas" panose="020B0609020204030204" pitchFamily="49" charset="0"/>
                <a:cs typeface="Consolas" panose="020B0609020204030204" pitchFamily="49" charset="0"/>
              </a:rPr>
              <a:t>#pragma </a:t>
            </a:r>
            <a:r>
              <a:rPr lang="en-US" sz="1600" dirty="0" err="1" smtClean="0">
                <a:solidFill>
                  <a:srgbClr val="7030A0"/>
                </a:solidFill>
                <a:latin typeface="Consolas" panose="020B0609020204030204" pitchFamily="49" charset="0"/>
                <a:cs typeface="Consolas" panose="020B0609020204030204" pitchFamily="49" charset="0"/>
              </a:rPr>
              <a:t>omp</a:t>
            </a:r>
            <a:r>
              <a:rPr lang="en-US" sz="1600" dirty="0" smtClean="0">
                <a:solidFill>
                  <a:srgbClr val="7030A0"/>
                </a:solidFill>
                <a:latin typeface="Consolas" panose="020B0609020204030204" pitchFamily="49" charset="0"/>
                <a:cs typeface="Consolas" panose="020B0609020204030204" pitchFamily="49" charset="0"/>
              </a:rPr>
              <a:t> parallel for </a:t>
            </a:r>
            <a:r>
              <a:rPr lang="en-US" sz="1600" dirty="0" smtClean="0">
                <a:solidFill>
                  <a:srgbClr val="C00000"/>
                </a:solidFill>
                <a:latin typeface="Consolas" panose="020B0609020204030204" pitchFamily="49" charset="0"/>
                <a:cs typeface="Consolas" panose="020B0609020204030204" pitchFamily="49" charset="0"/>
              </a:rPr>
              <a:t>reduction(+:result)</a:t>
            </a:r>
          </a:p>
          <a:p>
            <a:pPr marL="0" indent="0">
              <a:spcBef>
                <a:spcPts val="0"/>
              </a:spcBef>
              <a:buNone/>
            </a:pPr>
            <a:r>
              <a:rPr lang="en-US" sz="1600" dirty="0" smtClean="0">
                <a:solidFill>
                  <a:srgbClr val="7030A0"/>
                </a:solidFill>
                <a:latin typeface="Consolas" panose="020B0609020204030204" pitchFamily="49" charset="0"/>
                <a:cs typeface="Consolas" panose="020B0609020204030204" pitchFamily="49" charset="0"/>
              </a:rPr>
              <a:t>for </a:t>
            </a:r>
            <a:r>
              <a:rPr lang="en-US" sz="1600" dirty="0" smtClean="0">
                <a:solidFill>
                  <a:schemeClr val="bg1"/>
                </a:solidFill>
                <a:latin typeface="Consolas" panose="020B0609020204030204" pitchFamily="49" charset="0"/>
                <a:cs typeface="Consolas" panose="020B0609020204030204" pitchFamily="49" charset="0"/>
              </a:rPr>
              <a:t>(size_t </a:t>
            </a:r>
            <a:r>
              <a:rPr lang="en-US" sz="1600" dirty="0">
                <a:solidFill>
                  <a:schemeClr val="bg1"/>
                </a:solidFill>
                <a:latin typeface="Consolas" panose="020B0609020204030204" pitchFamily="49" charset="0"/>
                <a:cs typeface="Consolas" panose="020B0609020204030204" pitchFamily="49" charset="0"/>
              </a:rPr>
              <a:t>i = 0</a:t>
            </a:r>
            <a:r>
              <a:rPr lang="en-US" sz="1600" dirty="0" smtClean="0">
                <a:solidFill>
                  <a:schemeClr val="bg1"/>
                </a:solidFill>
                <a:latin typeface="Consolas" panose="020B0609020204030204" pitchFamily="49" charset="0"/>
                <a:cs typeface="Consolas" panose="020B0609020204030204" pitchFamily="49" charset="0"/>
              </a:rPr>
              <a:t>; i </a:t>
            </a: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last - first; </a:t>
            </a:r>
            <a:r>
              <a:rPr lang="en-US" sz="1600" dirty="0">
                <a:solidFill>
                  <a:schemeClr val="bg1"/>
                </a:solidFill>
                <a:latin typeface="Consolas" panose="020B0609020204030204" pitchFamily="49" charset="0"/>
                <a:cs typeface="Consolas" panose="020B0609020204030204" pitchFamily="49" charset="0"/>
              </a:rPr>
              <a:t>++i)</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if </a:t>
            </a:r>
            <a:r>
              <a:rPr lang="en-US" sz="1600" dirty="0" smtClean="0">
                <a:solidFill>
                  <a:schemeClr val="bg1"/>
                </a:solidFill>
                <a:latin typeface="Consolas" panose="020B0609020204030204" pitchFamily="49" charset="0"/>
                <a:cs typeface="Consolas" panose="020B0609020204030204" pitchFamily="49" charset="0"/>
              </a:rPr>
              <a:t>(first[i] </a:t>
            </a:r>
            <a:r>
              <a:rPr lang="en-US" sz="1600" dirty="0">
                <a:solidFill>
                  <a:schemeClr val="bg1"/>
                </a:solidFill>
                <a:latin typeface="Consolas" panose="020B0609020204030204" pitchFamily="49" charset="0"/>
                <a:cs typeface="Consolas" panose="020B0609020204030204" pitchFamily="49" charset="0"/>
              </a:rPr>
              <a:t>== value</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        ++result</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return result;</a:t>
            </a:r>
          </a:p>
        </p:txBody>
      </p:sp>
      <p:sp>
        <p:nvSpPr>
          <p:cNvPr id="7" name="TextBox 6"/>
          <p:cNvSpPr txBox="1"/>
          <p:nvPr/>
        </p:nvSpPr>
        <p:spPr>
          <a:xfrm>
            <a:off x="6477000" y="1742095"/>
            <a:ext cx="1447800" cy="707886"/>
          </a:xfrm>
          <a:prstGeom prst="rect">
            <a:avLst/>
          </a:prstGeom>
          <a:noFill/>
        </p:spPr>
        <p:txBody>
          <a:bodyPr wrap="square" rtlCol="0">
            <a:spAutoFit/>
          </a:bodyPr>
          <a:lstStyle/>
          <a:p>
            <a:r>
              <a:rPr lang="en-US" sz="2000" dirty="0" smtClean="0">
                <a:solidFill>
                  <a:schemeClr val="bg2"/>
                </a:solidFill>
              </a:rPr>
              <a:t>Cilk Plus reducer</a:t>
            </a:r>
          </a:p>
        </p:txBody>
      </p:sp>
      <p:sp>
        <p:nvSpPr>
          <p:cNvPr id="8" name="TextBox 7"/>
          <p:cNvSpPr txBox="1"/>
          <p:nvPr/>
        </p:nvSpPr>
        <p:spPr>
          <a:xfrm>
            <a:off x="6477000" y="3429000"/>
            <a:ext cx="1447800" cy="1015663"/>
          </a:xfrm>
          <a:prstGeom prst="rect">
            <a:avLst/>
          </a:prstGeom>
          <a:noFill/>
        </p:spPr>
        <p:txBody>
          <a:bodyPr wrap="square" rtlCol="0">
            <a:spAutoFit/>
          </a:bodyPr>
          <a:lstStyle/>
          <a:p>
            <a:r>
              <a:rPr lang="en-US" sz="2000" dirty="0" smtClean="0">
                <a:solidFill>
                  <a:schemeClr val="bg2"/>
                </a:solidFill>
              </a:rPr>
              <a:t>OpenMP reduction clause</a:t>
            </a:r>
          </a:p>
        </p:txBody>
      </p:sp>
      <p:sp>
        <p:nvSpPr>
          <p:cNvPr id="9" name="Content Placeholder 3"/>
          <p:cNvSpPr txBox="1">
            <a:spLocks/>
          </p:cNvSpPr>
          <p:nvPr/>
        </p:nvSpPr>
        <p:spPr>
          <a:xfrm>
            <a:off x="989408" y="5411434"/>
            <a:ext cx="5335192" cy="683264"/>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return</a:t>
            </a:r>
            <a:r>
              <a:rPr lang="en-US" sz="1600" dirty="0" smtClean="0">
                <a:solidFill>
                  <a:srgbClr val="7030A0"/>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tbb</a:t>
            </a:r>
            <a:r>
              <a:rPr lang="en-US" sz="1600" dirty="0" smtClean="0">
                <a:solidFill>
                  <a:srgbClr val="C00000"/>
                </a:solidFill>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parallel_reduce</a:t>
            </a:r>
            <a:r>
              <a:rPr lang="en-US" sz="1600" dirty="0" smtClean="0">
                <a:solidFill>
                  <a:srgbClr val="C00000"/>
                </a:solidFill>
                <a:latin typeface="Consolas" panose="020B0609020204030204" pitchFamily="49" charset="0"/>
                <a:cs typeface="Consolas" panose="020B0609020204030204" pitchFamily="49" charset="0"/>
              </a:rPr>
              <a:t>(..., </a:t>
            </a:r>
          </a:p>
          <a:p>
            <a:pPr marL="0" indent="0">
              <a:spcBef>
                <a:spcPts val="0"/>
              </a:spcBef>
              <a:buFont typeface="Arial" panose="020B0604020202020204" pitchFamily="34" charset="0"/>
              <a:buNone/>
            </a:pPr>
            <a:r>
              <a:rPr lang="en-US" sz="1600" dirty="0">
                <a:solidFill>
                  <a:srgbClr val="C00000"/>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if (*i == value) … </a:t>
            </a:r>
            <a:r>
              <a:rPr lang="en-US" sz="1600" dirty="0" smtClean="0">
                <a:solidFill>
                  <a:srgbClr val="C00000"/>
                </a:solidFill>
                <a:latin typeface="Consolas" panose="020B0609020204030204" pitchFamily="49" charset="0"/>
                <a:cs typeface="Consolas" panose="020B0609020204030204" pitchFamily="49" charset="0"/>
              </a:rPr>
              <a:t>);</a:t>
            </a:r>
            <a:r>
              <a:rPr lang="en-US" sz="1600" dirty="0" smtClean="0">
                <a:solidFill>
                  <a:schemeClr val="bg1"/>
                </a:solidFill>
                <a:latin typeface="Consolas" panose="020B0609020204030204" pitchFamily="49" charset="0"/>
                <a:cs typeface="Consolas" panose="020B0609020204030204" pitchFamily="49" charset="0"/>
              </a:rPr>
              <a:t> // </a:t>
            </a:r>
            <a:r>
              <a:rPr lang="en-US" sz="1600" i="1" dirty="0" smtClean="0">
                <a:solidFill>
                  <a:schemeClr val="bg1"/>
                </a:solidFill>
                <a:latin typeface="Times New Roman" panose="02020603050405020304" pitchFamily="18" charset="0"/>
                <a:cs typeface="Times New Roman" panose="02020603050405020304" pitchFamily="18" charset="0"/>
              </a:rPr>
              <a:t>details elided</a:t>
            </a:r>
          </a:p>
        </p:txBody>
      </p:sp>
      <p:sp>
        <p:nvSpPr>
          <p:cNvPr id="10" name="TextBox 9"/>
          <p:cNvSpPr txBox="1"/>
          <p:nvPr/>
        </p:nvSpPr>
        <p:spPr>
          <a:xfrm>
            <a:off x="6477000" y="5385137"/>
            <a:ext cx="1447800" cy="1015663"/>
          </a:xfrm>
          <a:prstGeom prst="rect">
            <a:avLst/>
          </a:prstGeom>
          <a:noFill/>
        </p:spPr>
        <p:txBody>
          <a:bodyPr wrap="square" rtlCol="0">
            <a:spAutoFit/>
          </a:bodyPr>
          <a:lstStyle/>
          <a:p>
            <a:r>
              <a:rPr lang="en-US" sz="2000" dirty="0" smtClean="0">
                <a:solidFill>
                  <a:schemeClr val="bg2"/>
                </a:solidFill>
              </a:rPr>
              <a:t>TBB reduce algorithm</a:t>
            </a:r>
          </a:p>
        </p:txBody>
      </p:sp>
    </p:spTree>
    <p:extLst>
      <p:ext uri="{BB962C8B-B14F-4D97-AF65-F5344CB8AC3E}">
        <p14:creationId xmlns:p14="http://schemas.microsoft.com/office/powerpoint/2010/main" val="1870744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Why?</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42753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Avoiding</a:t>
            </a:r>
            <a:r>
              <a:rPr lang="en-US" dirty="0" smtClean="0"/>
              <a:t> data races:</a:t>
            </a:r>
            <a:br>
              <a:rPr lang="en-US" dirty="0" smtClean="0"/>
            </a:br>
            <a:r>
              <a:rPr lang="en-US" dirty="0" smtClean="0"/>
              <a:t>Divide into disjoint data sets</a:t>
            </a:r>
            <a:endParaRPr lang="en-US" i="1"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30</a:t>
            </a:fld>
            <a:endParaRPr lang="en-US" dirty="0"/>
          </a:p>
        </p:txBody>
      </p:sp>
      <p:sp>
        <p:nvSpPr>
          <p:cNvPr id="6" name="Content Placeholder 3"/>
          <p:cNvSpPr txBox="1">
            <a:spLocks/>
          </p:cNvSpPr>
          <p:nvPr/>
        </p:nvSpPr>
        <p:spPr>
          <a:xfrm>
            <a:off x="845548" y="1721074"/>
            <a:ext cx="7429501" cy="4819781"/>
          </a:xfrm>
          <a:prstGeom prst="rect">
            <a:avLst/>
          </a:prstGeom>
          <a:blipFill>
            <a:blip r:embed="rId3"/>
            <a:tile tx="0" ty="0" sx="100000" sy="100000" flip="none" algn="tl"/>
          </a:blipFill>
          <a:ln>
            <a:solidFill>
              <a:schemeClr val="bg1"/>
            </a:solidFill>
          </a:ln>
        </p:spPr>
        <p:txBody>
          <a:bodyPr vert="horz"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template &lt;class </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class T&gt;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size_t </a:t>
            </a:r>
            <a:r>
              <a:rPr lang="en-US" sz="1600" dirty="0" err="1" smtClean="0">
                <a:solidFill>
                  <a:schemeClr val="bg1"/>
                </a:solidFill>
                <a:latin typeface="Consolas" panose="020B0609020204030204" pitchFamily="49" charset="0"/>
                <a:cs typeface="Consolas" panose="020B0609020204030204" pitchFamily="49" charset="0"/>
              </a:rPr>
              <a:t>parallel_count</a:t>
            </a:r>
            <a:r>
              <a:rPr lang="en-US" sz="1600" dirty="0" smtClean="0">
                <a:solidFill>
                  <a:schemeClr val="bg1"/>
                </a:solidFill>
                <a:latin typeface="Consolas" panose="020B0609020204030204" pitchFamily="49" charset="0"/>
                <a:cs typeface="Consolas" panose="020B0609020204030204" pitchFamily="49" charset="0"/>
              </a:rPr>
              <a:t>(</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first, </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last,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const</a:t>
            </a:r>
            <a:r>
              <a:rPr lang="en-US" sz="1600" dirty="0" smtClean="0">
                <a:solidFill>
                  <a:schemeClr val="bg1"/>
                </a:solidFill>
                <a:latin typeface="Consolas" panose="020B0609020204030204" pitchFamily="49" charset="0"/>
                <a:cs typeface="Consolas" panose="020B0609020204030204" pitchFamily="49" charset="0"/>
              </a:rPr>
              <a:t> T&amp; value) {</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    size_t </a:t>
            </a:r>
            <a:r>
              <a:rPr lang="en-US" sz="1600" dirty="0">
                <a:solidFill>
                  <a:schemeClr val="bg1"/>
                </a:solidFill>
                <a:latin typeface="Consolas" panose="020B0609020204030204" pitchFamily="49" charset="0"/>
                <a:cs typeface="Consolas" panose="020B0609020204030204" pitchFamily="49" charset="0"/>
              </a:rPr>
              <a:t>result(0</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    if (last - first &lt; 32) {</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    </a:t>
            </a: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for (auto i = first; i != last; ++i) </a:t>
            </a:r>
            <a:r>
              <a:rPr lang="en-US" sz="1600" i="1" dirty="0" smtClean="0">
                <a:solidFill>
                  <a:srgbClr val="C00000"/>
                </a:solidFill>
                <a:latin typeface="Consolas" panose="020B0609020204030204" pitchFamily="49" charset="0"/>
                <a:cs typeface="Consolas" panose="020B0609020204030204" pitchFamily="49" charset="0"/>
              </a:rPr>
              <a:t>// serial loop</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if (*i == value) ++result;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 else {</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RandomIterator</a:t>
            </a:r>
            <a:r>
              <a:rPr lang="en-US" sz="1600" dirty="0" smtClean="0">
                <a:solidFill>
                  <a:schemeClr val="bg1"/>
                </a:solidFill>
                <a:latin typeface="Consolas" panose="020B0609020204030204" pitchFamily="49" charset="0"/>
                <a:cs typeface="Consolas" panose="020B0609020204030204" pitchFamily="49" charset="0"/>
              </a:rPr>
              <a:t> mid = first + (last - first) / 2;</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size_t a = </a:t>
            </a:r>
            <a:r>
              <a:rPr lang="en-US" sz="1600" dirty="0" smtClean="0">
                <a:solidFill>
                  <a:srgbClr val="C00000"/>
                </a:solidFill>
                <a:latin typeface="Consolas" panose="020B0609020204030204" pitchFamily="49" charset="0"/>
                <a:cs typeface="Consolas" panose="020B0609020204030204" pitchFamily="49" charset="0"/>
              </a:rPr>
              <a:t>cilk_spawn</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parallel_count</a:t>
            </a:r>
            <a:r>
              <a:rPr lang="en-US" sz="1600" dirty="0" smtClean="0">
                <a:solidFill>
                  <a:schemeClr val="bg1"/>
                </a:solidFill>
                <a:latin typeface="Consolas" panose="020B0609020204030204" pitchFamily="49" charset="0"/>
                <a:cs typeface="Consolas" panose="020B0609020204030204" pitchFamily="49" charset="0"/>
              </a:rPr>
              <a:t>(first, mid, value);</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        </a:t>
            </a:r>
            <a:r>
              <a:rPr lang="en-US" sz="1600" dirty="0">
                <a:solidFill>
                  <a:schemeClr val="bg1"/>
                </a:solidFill>
                <a:latin typeface="Consolas" panose="020B0609020204030204" pitchFamily="49" charset="0"/>
                <a:cs typeface="Consolas" panose="020B0609020204030204" pitchFamily="49" charset="0"/>
              </a:rPr>
              <a:t>size_t </a:t>
            </a:r>
            <a:r>
              <a:rPr lang="en-US" sz="1600" dirty="0" smtClean="0">
                <a:solidFill>
                  <a:schemeClr val="bg1"/>
                </a:solidFill>
                <a:latin typeface="Consolas" panose="020B0609020204030204" pitchFamily="49" charset="0"/>
                <a:cs typeface="Consolas" panose="020B0609020204030204" pitchFamily="49" charset="0"/>
              </a:rPr>
              <a:t>b </a:t>
            </a:r>
            <a:r>
              <a:rPr lang="en-US" sz="1600" dirty="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parallel_count</a:t>
            </a:r>
            <a:r>
              <a:rPr lang="en-US" sz="1600" dirty="0" smtClean="0">
                <a:solidFill>
                  <a:schemeClr val="bg1"/>
                </a:solidFill>
                <a:latin typeface="Consolas" panose="020B0609020204030204" pitchFamily="49" charset="0"/>
                <a:cs typeface="Consolas" panose="020B0609020204030204" pitchFamily="49" charset="0"/>
              </a:rPr>
              <a:t>(mid, last, </a:t>
            </a:r>
            <a:r>
              <a:rPr lang="en-US" sz="1600" dirty="0">
                <a:solidFill>
                  <a:schemeClr val="bg1"/>
                </a:solidFill>
                <a:latin typeface="Consolas" panose="020B0609020204030204" pitchFamily="49" charset="0"/>
                <a:cs typeface="Consolas" panose="020B0609020204030204" pitchFamily="49" charset="0"/>
              </a:rPr>
              <a:t>value</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cilk_sync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result = a + b;</a:t>
            </a:r>
          </a:p>
          <a:p>
            <a:pPr marL="0" indent="0">
              <a:spcBef>
                <a:spcPts val="0"/>
              </a:spcBef>
              <a:buNone/>
            </a:pPr>
            <a:r>
              <a:rPr lang="en-US" sz="1600" dirty="0" smtClean="0">
                <a:solidFill>
                  <a:schemeClr val="bg1"/>
                </a:solidFill>
                <a:latin typeface="Consolas" panose="020B0609020204030204" pitchFamily="49" charset="0"/>
                <a:cs typeface="Consolas" panose="020B0609020204030204" pitchFamily="49" charset="0"/>
              </a:rPr>
              <a:t>    }</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    return result;</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a:t>
            </a:r>
            <a:endParaRPr lang="en-US" sz="16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4414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problem:</a:t>
            </a:r>
            <a:br>
              <a:rPr lang="en-US" dirty="0" smtClean="0"/>
            </a:br>
            <a:r>
              <a:rPr lang="en-US" dirty="0" smtClean="0"/>
              <a:t>False sharing</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grpSp>
        <p:nvGrpSpPr>
          <p:cNvPr id="16" name="Group 15"/>
          <p:cNvGrpSpPr/>
          <p:nvPr/>
        </p:nvGrpSpPr>
        <p:grpSpPr>
          <a:xfrm>
            <a:off x="2804426" y="1946365"/>
            <a:ext cx="1000125" cy="1466850"/>
            <a:chOff x="856060" y="1742095"/>
            <a:chExt cx="1000125" cy="1466850"/>
          </a:xfrm>
        </p:grpSpPr>
        <p:pic>
          <p:nvPicPr>
            <p:cNvPr id="5" name="Picture 4"/>
            <p:cNvPicPr>
              <a:picLocks noChangeAspect="1"/>
            </p:cNvPicPr>
            <p:nvPr/>
          </p:nvPicPr>
          <p:blipFill>
            <a:blip r:embed="rId3"/>
            <a:stretch>
              <a:fillRect/>
            </a:stretch>
          </p:blipFill>
          <p:spPr>
            <a:xfrm>
              <a:off x="856060" y="1742095"/>
              <a:ext cx="1000125" cy="1466850"/>
            </a:xfrm>
            <a:prstGeom prst="rect">
              <a:avLst/>
            </a:prstGeom>
          </p:spPr>
        </p:pic>
        <p:cxnSp>
          <p:nvCxnSpPr>
            <p:cNvPr id="7" name="Straight Connector 6"/>
            <p:cNvCxnSpPr/>
            <p:nvPr/>
          </p:nvCxnSpPr>
          <p:spPr>
            <a:xfrm>
              <a:off x="856060" y="2590800"/>
              <a:ext cx="1000125" cy="0"/>
            </a:xfrm>
            <a:prstGeom prst="line">
              <a:avLst/>
            </a:prstGeom>
            <a:ln w="28575">
              <a:solidFill>
                <a:schemeClr val="tx1"/>
              </a:solidFill>
              <a:headEnd type="none" w="lg" len="med"/>
              <a:tailEnd type="non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6060" y="2590800"/>
              <a:ext cx="276999" cy="618145"/>
            </a:xfrm>
            <a:prstGeom prst="rect">
              <a:avLst/>
            </a:prstGeom>
            <a:noFill/>
          </p:spPr>
          <p:txBody>
            <a:bodyPr vert="vert270" wrap="square" lIns="0" tIns="0" rIns="0" bIns="0" rtlCol="0">
              <a:spAutoFit/>
            </a:bodyPr>
            <a:lstStyle/>
            <a:p>
              <a:pPr algn="ctr"/>
              <a:r>
                <a:rPr lang="en-US" b="1" dirty="0" smtClean="0">
                  <a:latin typeface="Consolas" panose="020B0609020204030204" pitchFamily="49" charset="0"/>
                  <a:cs typeface="Consolas" panose="020B0609020204030204" pitchFamily="49" charset="0"/>
                </a:rPr>
                <a:t>L1</a:t>
              </a:r>
            </a:p>
          </p:txBody>
        </p:sp>
        <p:sp>
          <p:nvSpPr>
            <p:cNvPr id="9" name="TextBox 8"/>
            <p:cNvSpPr txBox="1"/>
            <p:nvPr/>
          </p:nvSpPr>
          <p:spPr>
            <a:xfrm>
              <a:off x="856060" y="2019302"/>
              <a:ext cx="1000125" cy="381000"/>
            </a:xfrm>
            <a:prstGeom prst="rect">
              <a:avLst/>
            </a:prstGeom>
            <a:solidFill>
              <a:schemeClr val="bg1">
                <a:lumMod val="50000"/>
                <a:lumOff val="50000"/>
                <a:alpha val="40000"/>
              </a:schemeClr>
            </a:solidFill>
          </p:spPr>
          <p:txBody>
            <a:bodyPr wrap="square" rtlCol="0">
              <a:spAutoFit/>
            </a:bodyPr>
            <a:lstStyle/>
            <a:p>
              <a:pPr algn="ctr"/>
              <a:r>
                <a:rPr lang="en-US" b="1" dirty="0" smtClean="0">
                  <a:latin typeface="Consolas" panose="020B0609020204030204" pitchFamily="49" charset="0"/>
                  <a:cs typeface="Consolas" panose="020B0609020204030204" pitchFamily="49" charset="0"/>
                </a:rPr>
                <a:t>Core 1</a:t>
              </a:r>
            </a:p>
          </p:txBody>
        </p:sp>
      </p:grpSp>
      <p:grpSp>
        <p:nvGrpSpPr>
          <p:cNvPr id="17" name="Group 16"/>
          <p:cNvGrpSpPr/>
          <p:nvPr/>
        </p:nvGrpSpPr>
        <p:grpSpPr>
          <a:xfrm>
            <a:off x="5181600" y="1946365"/>
            <a:ext cx="1000125" cy="1466850"/>
            <a:chOff x="856060" y="1742095"/>
            <a:chExt cx="1000125" cy="1466850"/>
          </a:xfrm>
        </p:grpSpPr>
        <p:pic>
          <p:nvPicPr>
            <p:cNvPr id="18" name="Picture 17"/>
            <p:cNvPicPr>
              <a:picLocks noChangeAspect="1"/>
            </p:cNvPicPr>
            <p:nvPr/>
          </p:nvPicPr>
          <p:blipFill>
            <a:blip r:embed="rId3"/>
            <a:stretch>
              <a:fillRect/>
            </a:stretch>
          </p:blipFill>
          <p:spPr>
            <a:xfrm>
              <a:off x="856060" y="1742095"/>
              <a:ext cx="1000125" cy="1466850"/>
            </a:xfrm>
            <a:prstGeom prst="rect">
              <a:avLst/>
            </a:prstGeom>
          </p:spPr>
        </p:pic>
        <p:cxnSp>
          <p:nvCxnSpPr>
            <p:cNvPr id="19" name="Straight Connector 18"/>
            <p:cNvCxnSpPr/>
            <p:nvPr/>
          </p:nvCxnSpPr>
          <p:spPr>
            <a:xfrm>
              <a:off x="856060" y="2590800"/>
              <a:ext cx="1000125" cy="0"/>
            </a:xfrm>
            <a:prstGeom prst="line">
              <a:avLst/>
            </a:prstGeom>
            <a:ln w="28575">
              <a:solidFill>
                <a:schemeClr val="tx1"/>
              </a:solidFill>
              <a:headEnd type="none" w="lg" len="med"/>
              <a:tailEnd type="non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6060" y="2590800"/>
              <a:ext cx="276999" cy="618145"/>
            </a:xfrm>
            <a:prstGeom prst="rect">
              <a:avLst/>
            </a:prstGeom>
            <a:noFill/>
          </p:spPr>
          <p:txBody>
            <a:bodyPr vert="vert270" wrap="square" lIns="0" tIns="0" rIns="0" bIns="0" rtlCol="0">
              <a:spAutoFit/>
            </a:bodyPr>
            <a:lstStyle/>
            <a:p>
              <a:pPr algn="ctr"/>
              <a:r>
                <a:rPr lang="en-US" b="1" dirty="0" smtClean="0">
                  <a:latin typeface="Consolas" panose="020B0609020204030204" pitchFamily="49" charset="0"/>
                  <a:cs typeface="Consolas" panose="020B0609020204030204" pitchFamily="49" charset="0"/>
                </a:rPr>
                <a:t>L1</a:t>
              </a:r>
            </a:p>
          </p:txBody>
        </p:sp>
        <p:sp>
          <p:nvSpPr>
            <p:cNvPr id="21" name="TextBox 20"/>
            <p:cNvSpPr txBox="1"/>
            <p:nvPr/>
          </p:nvSpPr>
          <p:spPr>
            <a:xfrm>
              <a:off x="856060" y="2019302"/>
              <a:ext cx="1000125" cy="381000"/>
            </a:xfrm>
            <a:prstGeom prst="rect">
              <a:avLst/>
            </a:prstGeom>
            <a:solidFill>
              <a:schemeClr val="bg1">
                <a:lumMod val="50000"/>
                <a:lumOff val="50000"/>
                <a:alpha val="40000"/>
              </a:schemeClr>
            </a:solidFill>
          </p:spPr>
          <p:txBody>
            <a:bodyPr wrap="square" rtlCol="0">
              <a:spAutoFit/>
            </a:bodyPr>
            <a:lstStyle/>
            <a:p>
              <a:pPr algn="ctr"/>
              <a:r>
                <a:rPr lang="en-US" b="1" dirty="0" smtClean="0">
                  <a:latin typeface="Consolas" panose="020B0609020204030204" pitchFamily="49" charset="0"/>
                  <a:cs typeface="Consolas" panose="020B0609020204030204" pitchFamily="49" charset="0"/>
                </a:rPr>
                <a:t>Core 2</a:t>
              </a:r>
            </a:p>
          </p:txBody>
        </p:sp>
      </p:grpSp>
      <p:sp>
        <p:nvSpPr>
          <p:cNvPr id="22" name="Rectangle 21"/>
          <p:cNvSpPr/>
          <p:nvPr/>
        </p:nvSpPr>
        <p:spPr>
          <a:xfrm>
            <a:off x="3472366" y="5511818"/>
            <a:ext cx="533400" cy="3048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bg1"/>
                </a:solidFill>
              </a:rPr>
              <a:t>A</a:t>
            </a:r>
            <a:endParaRPr lang="en-US" dirty="0">
              <a:solidFill>
                <a:schemeClr val="bg1"/>
              </a:solidFill>
            </a:endParaRPr>
          </a:p>
        </p:txBody>
      </p:sp>
      <p:sp>
        <p:nvSpPr>
          <p:cNvPr id="23" name="Rectangle 22"/>
          <p:cNvSpPr/>
          <p:nvPr/>
        </p:nvSpPr>
        <p:spPr>
          <a:xfrm>
            <a:off x="4005766" y="5511818"/>
            <a:ext cx="533400" cy="3048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bg1"/>
                </a:solidFill>
              </a:rPr>
              <a:t>B</a:t>
            </a:r>
            <a:endParaRPr lang="en-US" dirty="0">
              <a:solidFill>
                <a:schemeClr val="bg1"/>
              </a:solidFill>
            </a:endParaRPr>
          </a:p>
        </p:txBody>
      </p:sp>
      <p:sp>
        <p:nvSpPr>
          <p:cNvPr id="24" name="Rectangle 23"/>
          <p:cNvSpPr/>
          <p:nvPr/>
        </p:nvSpPr>
        <p:spPr>
          <a:xfrm>
            <a:off x="4539166" y="5511818"/>
            <a:ext cx="533400" cy="3048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bg1"/>
                </a:solidFill>
              </a:rPr>
              <a:t>C</a:t>
            </a:r>
            <a:endParaRPr lang="en-US" dirty="0">
              <a:solidFill>
                <a:schemeClr val="bg1"/>
              </a:solidFill>
            </a:endParaRPr>
          </a:p>
        </p:txBody>
      </p:sp>
      <p:sp>
        <p:nvSpPr>
          <p:cNvPr id="25" name="Rectangle 24"/>
          <p:cNvSpPr/>
          <p:nvPr/>
        </p:nvSpPr>
        <p:spPr>
          <a:xfrm>
            <a:off x="5072566" y="5511818"/>
            <a:ext cx="533400" cy="304800"/>
          </a:xfrm>
          <a:prstGeom prst="rect">
            <a:avLst/>
          </a:prstGeom>
          <a:solidFill>
            <a:schemeClr val="tx1">
              <a:lumMod val="75000"/>
            </a:scheme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dirty="0" smtClean="0">
                <a:solidFill>
                  <a:schemeClr val="bg1"/>
                </a:solidFill>
              </a:rPr>
              <a:t>D</a:t>
            </a:r>
            <a:endParaRPr lang="en-US" dirty="0">
              <a:solidFill>
                <a:schemeClr val="bg1"/>
              </a:solidFill>
            </a:endParaRPr>
          </a:p>
        </p:txBody>
      </p:sp>
      <p:sp>
        <p:nvSpPr>
          <p:cNvPr id="27" name="Right Brace 26"/>
          <p:cNvSpPr/>
          <p:nvPr/>
        </p:nvSpPr>
        <p:spPr>
          <a:xfrm rot="16200000">
            <a:off x="4258353" y="4067624"/>
            <a:ext cx="561626" cy="2133600"/>
          </a:xfrm>
          <a:prstGeom prst="rightBrace">
            <a:avLst/>
          </a:prstGeom>
          <a:ln w="28575">
            <a:solidFill>
              <a:schemeClr val="bg1"/>
            </a:solidFill>
            <a:headEnd type="none" w="lg"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H="1" flipV="1">
            <a:off x="3662866" y="3571704"/>
            <a:ext cx="685800" cy="1185326"/>
          </a:xfrm>
          <a:prstGeom prst="straightConnector1">
            <a:avLst/>
          </a:prstGeom>
          <a:ln w="92075">
            <a:solidFill>
              <a:schemeClr val="tx1">
                <a:lumMod val="6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777166" y="3560782"/>
            <a:ext cx="685800" cy="1185326"/>
          </a:xfrm>
          <a:prstGeom prst="straightConnector1">
            <a:avLst/>
          </a:prstGeom>
          <a:ln w="92075">
            <a:solidFill>
              <a:schemeClr val="tx1">
                <a:lumMod val="6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434266" y="3582626"/>
            <a:ext cx="685800" cy="1185326"/>
          </a:xfrm>
          <a:prstGeom prst="straightConnector1">
            <a:avLst/>
          </a:prstGeom>
          <a:ln w="92075">
            <a:solidFill>
              <a:schemeClr val="tx1">
                <a:lumMod val="6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548566" y="3571704"/>
            <a:ext cx="685800" cy="1185326"/>
          </a:xfrm>
          <a:prstGeom prst="straightConnector1">
            <a:avLst/>
          </a:prstGeom>
          <a:ln w="92075">
            <a:solidFill>
              <a:schemeClr val="accent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989910" y="3221156"/>
            <a:ext cx="787256" cy="165605"/>
            <a:chOff x="1041544" y="3016886"/>
            <a:chExt cx="787256" cy="165605"/>
          </a:xfrm>
        </p:grpSpPr>
        <p:sp>
          <p:nvSpPr>
            <p:cNvPr id="33" name="Rectangle 32"/>
            <p:cNvSpPr/>
            <p:nvPr/>
          </p:nvSpPr>
          <p:spPr>
            <a:xfrm>
              <a:off x="1041544" y="3016886"/>
              <a:ext cx="196814" cy="165605"/>
            </a:xfrm>
            <a:prstGeom prst="rect">
              <a:avLst/>
            </a:prstGeom>
            <a:solidFill>
              <a:schemeClr val="tx1">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38358" y="3016886"/>
              <a:ext cx="196814" cy="165605"/>
            </a:xfrm>
            <a:prstGeom prst="rect">
              <a:avLst/>
            </a:prstGeom>
            <a:solidFill>
              <a:schemeClr val="accent2">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435172" y="3016886"/>
              <a:ext cx="196814" cy="165605"/>
            </a:xfrm>
            <a:prstGeom prst="rect">
              <a:avLst/>
            </a:prstGeom>
            <a:solidFill>
              <a:schemeClr val="tx1">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31986" y="3016886"/>
              <a:ext cx="196814" cy="165605"/>
            </a:xfrm>
            <a:prstGeom prst="rect">
              <a:avLst/>
            </a:prstGeom>
            <a:solidFill>
              <a:schemeClr val="tx1">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5394469" y="3104142"/>
            <a:ext cx="787256" cy="165605"/>
            <a:chOff x="3446103" y="2899872"/>
            <a:chExt cx="787256" cy="165605"/>
          </a:xfrm>
        </p:grpSpPr>
        <p:sp>
          <p:nvSpPr>
            <p:cNvPr id="39" name="Rectangle 38"/>
            <p:cNvSpPr/>
            <p:nvPr/>
          </p:nvSpPr>
          <p:spPr>
            <a:xfrm>
              <a:off x="3446103" y="2899872"/>
              <a:ext cx="196814" cy="165605"/>
            </a:xfrm>
            <a:prstGeom prst="rect">
              <a:avLst/>
            </a:prstGeom>
            <a:solidFill>
              <a:schemeClr val="tx1">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42917" y="2899872"/>
              <a:ext cx="196814" cy="165605"/>
            </a:xfrm>
            <a:prstGeom prst="rect">
              <a:avLst/>
            </a:prstGeom>
            <a:solidFill>
              <a:schemeClr val="accent2">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39731" y="2899872"/>
              <a:ext cx="196814" cy="165605"/>
            </a:xfrm>
            <a:prstGeom prst="rect">
              <a:avLst/>
            </a:prstGeom>
            <a:solidFill>
              <a:schemeClr val="tx1">
                <a:lumMod val="75000"/>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036545" y="2899872"/>
              <a:ext cx="196814" cy="165605"/>
            </a:xfrm>
            <a:prstGeom prst="rect">
              <a:avLst/>
            </a:prstGeom>
            <a:solidFill>
              <a:srgbClr val="7030A0">
                <a:alpha val="70000"/>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557966" y="4014270"/>
            <a:ext cx="1291441" cy="646331"/>
          </a:xfrm>
          <a:prstGeom prst="rect">
            <a:avLst/>
          </a:prstGeom>
          <a:noFill/>
        </p:spPr>
        <p:txBody>
          <a:bodyPr wrap="square" rtlCol="0">
            <a:spAutoFit/>
          </a:bodyPr>
          <a:lstStyle/>
          <a:p>
            <a:r>
              <a:rPr lang="en-US" dirty="0" smtClean="0">
                <a:solidFill>
                  <a:schemeClr val="accent2">
                    <a:lumMod val="75000"/>
                  </a:schemeClr>
                </a:solidFill>
              </a:rPr>
              <a:t>load line holding B</a:t>
            </a:r>
          </a:p>
        </p:txBody>
      </p:sp>
      <p:cxnSp>
        <p:nvCxnSpPr>
          <p:cNvPr id="46" name="Straight Arrow Connector 45"/>
          <p:cNvCxnSpPr/>
          <p:nvPr/>
        </p:nvCxnSpPr>
        <p:spPr>
          <a:xfrm flipV="1">
            <a:off x="4691566" y="3509797"/>
            <a:ext cx="607545" cy="1236311"/>
          </a:xfrm>
          <a:prstGeom prst="straightConnector1">
            <a:avLst/>
          </a:prstGeom>
          <a:ln w="92075">
            <a:solidFill>
              <a:schemeClr val="tx1">
                <a:lumMod val="6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805866" y="3520719"/>
            <a:ext cx="607545" cy="1236311"/>
          </a:xfrm>
          <a:prstGeom prst="straightConnector1">
            <a:avLst/>
          </a:prstGeom>
          <a:ln w="92075">
            <a:solidFill>
              <a:schemeClr val="accent2">
                <a:lumMod val="7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920166" y="3531641"/>
            <a:ext cx="607545" cy="1236311"/>
          </a:xfrm>
          <a:prstGeom prst="straightConnector1">
            <a:avLst/>
          </a:prstGeom>
          <a:ln w="92075">
            <a:solidFill>
              <a:schemeClr val="tx1">
                <a:lumMod val="6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034466" y="3560782"/>
            <a:ext cx="607545" cy="1236311"/>
          </a:xfrm>
          <a:prstGeom prst="straightConnector1">
            <a:avLst/>
          </a:prstGeom>
          <a:ln w="92075">
            <a:solidFill>
              <a:srgbClr val="7030A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3968693" y="2939455"/>
            <a:ext cx="1065773" cy="12277"/>
          </a:xfrm>
          <a:prstGeom prst="straightConnector1">
            <a:avLst/>
          </a:prstGeom>
          <a:ln w="28575">
            <a:solidFill>
              <a:schemeClr val="bg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20066" y="2642670"/>
            <a:ext cx="914400" cy="369332"/>
          </a:xfrm>
          <a:prstGeom prst="rect">
            <a:avLst/>
          </a:prstGeom>
          <a:noFill/>
        </p:spPr>
        <p:txBody>
          <a:bodyPr wrap="square" rtlCol="0">
            <a:spAutoFit/>
          </a:bodyPr>
          <a:lstStyle/>
          <a:p>
            <a:r>
              <a:rPr lang="en-US" dirty="0" smtClean="0">
                <a:solidFill>
                  <a:srgbClr val="FF0000"/>
                </a:solidFill>
              </a:rPr>
              <a:t>MINE!</a:t>
            </a:r>
          </a:p>
        </p:txBody>
      </p:sp>
      <p:sp>
        <p:nvSpPr>
          <p:cNvPr id="55" name="TextBox 54"/>
          <p:cNvSpPr txBox="1"/>
          <p:nvPr/>
        </p:nvSpPr>
        <p:spPr>
          <a:xfrm>
            <a:off x="3434266" y="5919270"/>
            <a:ext cx="2247900" cy="369332"/>
          </a:xfrm>
          <a:prstGeom prst="rect">
            <a:avLst/>
          </a:prstGeom>
          <a:noFill/>
        </p:spPr>
        <p:txBody>
          <a:bodyPr wrap="square" rtlCol="0">
            <a:spAutoFit/>
          </a:bodyPr>
          <a:lstStyle/>
          <a:p>
            <a:pPr algn="ctr"/>
            <a:r>
              <a:rPr lang="en-US" dirty="0" smtClean="0">
                <a:solidFill>
                  <a:schemeClr val="bg2"/>
                </a:solidFill>
              </a:rPr>
              <a:t>64 bytes of DRAM</a:t>
            </a:r>
          </a:p>
        </p:txBody>
      </p:sp>
      <p:sp>
        <p:nvSpPr>
          <p:cNvPr id="56" name="TextBox 55"/>
          <p:cNvSpPr txBox="1"/>
          <p:nvPr/>
        </p:nvSpPr>
        <p:spPr>
          <a:xfrm>
            <a:off x="3203378" y="3099870"/>
            <a:ext cx="334785" cy="461665"/>
          </a:xfrm>
          <a:prstGeom prst="rect">
            <a:avLst/>
          </a:prstGeom>
          <a:noFill/>
        </p:spPr>
        <p:txBody>
          <a:bodyPr wrap="square" rtlCol="0">
            <a:spAutoFit/>
          </a:bodyPr>
          <a:lstStyle/>
          <a:p>
            <a:r>
              <a:rPr lang="en-US" sz="2400" dirty="0" smtClean="0">
                <a:solidFill>
                  <a:srgbClr val="FF0000"/>
                </a:solidFill>
              </a:rPr>
              <a:t>X</a:t>
            </a:r>
          </a:p>
        </p:txBody>
      </p:sp>
      <p:sp>
        <p:nvSpPr>
          <p:cNvPr id="57" name="TextBox 56"/>
          <p:cNvSpPr txBox="1"/>
          <p:nvPr/>
        </p:nvSpPr>
        <p:spPr>
          <a:xfrm>
            <a:off x="5366438" y="4025672"/>
            <a:ext cx="1306328" cy="646331"/>
          </a:xfrm>
          <a:prstGeom prst="rect">
            <a:avLst/>
          </a:prstGeom>
          <a:noFill/>
        </p:spPr>
        <p:txBody>
          <a:bodyPr wrap="square" rtlCol="0">
            <a:spAutoFit/>
          </a:bodyPr>
          <a:lstStyle/>
          <a:p>
            <a:pPr algn="r"/>
            <a:r>
              <a:rPr lang="en-US" dirty="0" smtClean="0">
                <a:solidFill>
                  <a:srgbClr val="7030A0"/>
                </a:solidFill>
              </a:rPr>
              <a:t>store line holding D</a:t>
            </a:r>
          </a:p>
        </p:txBody>
      </p:sp>
      <p:cxnSp>
        <p:nvCxnSpPr>
          <p:cNvPr id="59" name="Straight Arrow Connector 58"/>
          <p:cNvCxnSpPr/>
          <p:nvPr/>
        </p:nvCxnSpPr>
        <p:spPr>
          <a:xfrm>
            <a:off x="3968693" y="3221156"/>
            <a:ext cx="1065773" cy="0"/>
          </a:xfrm>
          <a:prstGeom prst="straightConnector1">
            <a:avLst/>
          </a:prstGeom>
          <a:ln w="28575">
            <a:solidFill>
              <a:schemeClr val="bg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60642" y="3263938"/>
            <a:ext cx="1264866" cy="369332"/>
          </a:xfrm>
          <a:prstGeom prst="rect">
            <a:avLst/>
          </a:prstGeom>
          <a:noFill/>
        </p:spPr>
        <p:txBody>
          <a:bodyPr wrap="square" rtlCol="0">
            <a:spAutoFit/>
          </a:bodyPr>
          <a:lstStyle/>
          <a:p>
            <a:r>
              <a:rPr lang="en-US" dirty="0" smtClean="0">
                <a:solidFill>
                  <a:srgbClr val="FF0000"/>
                </a:solidFill>
              </a:rPr>
              <a:t>No, MINE!</a:t>
            </a:r>
          </a:p>
        </p:txBody>
      </p:sp>
    </p:spTree>
    <p:extLst>
      <p:ext uri="{BB962C8B-B14F-4D97-AF65-F5344CB8AC3E}">
        <p14:creationId xmlns:p14="http://schemas.microsoft.com/office/powerpoint/2010/main" val="37026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mph" presetSubtype="2" fill="hold" nodeType="withEffect">
                                  <p:stCondLst>
                                    <p:cond delay="0"/>
                                  </p:stCondLst>
                                  <p:childTnLst>
                                    <p:animClr clrSpc="rgb" dir="cw">
                                      <p:cBhvr>
                                        <p:cTn id="40" dur="10" fill="hold"/>
                                        <p:tgtEl>
                                          <p:spTgt spid="25"/>
                                        </p:tgtEl>
                                        <p:attrNameLst>
                                          <p:attrName>fillcolor</p:attrName>
                                        </p:attrNameLst>
                                      </p:cBhvr>
                                      <p:to>
                                        <a:srgbClr val="7030A0"/>
                                      </p:to>
                                    </p:animClr>
                                    <p:set>
                                      <p:cBhvr>
                                        <p:cTn id="41" dur="10" fill="hold"/>
                                        <p:tgtEl>
                                          <p:spTgt spid="25"/>
                                        </p:tgtEl>
                                        <p:attrNameLst>
                                          <p:attrName>fill.type</p:attrName>
                                        </p:attrNameLst>
                                      </p:cBhvr>
                                      <p:to>
                                        <p:strVal val="solid"/>
                                      </p:to>
                                    </p:set>
                                    <p:set>
                                      <p:cBhvr>
                                        <p:cTn id="42" dur="10" fill="hold"/>
                                        <p:tgtEl>
                                          <p:spTgt spid="25"/>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5" grpId="0"/>
      <p:bldP spid="54" grpId="0"/>
      <p:bldP spid="56" grpId="0"/>
      <p:bldP spid="57"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false sharing</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Content Placeholder 3"/>
          <p:cNvSpPr txBox="1">
            <a:spLocks/>
          </p:cNvSpPr>
          <p:nvPr/>
        </p:nvSpPr>
        <p:spPr>
          <a:xfrm>
            <a:off x="661233" y="1447800"/>
            <a:ext cx="4874309" cy="1569660"/>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err="1" smtClean="0">
                <a:solidFill>
                  <a:schemeClr val="bg1"/>
                </a:solidFill>
                <a:latin typeface="Consolas" panose="020B0609020204030204" pitchFamily="49" charset="0"/>
                <a:cs typeface="Consolas" panose="020B0609020204030204" pitchFamily="49" charset="0"/>
              </a:rPr>
              <a:t>constexpr</a:t>
            </a:r>
            <a:r>
              <a:rPr lang="en-US" sz="1600" dirty="0" smtClean="0">
                <a:solidFill>
                  <a:schemeClr val="bg1"/>
                </a:solidFill>
                <a:latin typeface="Consolas" panose="020B0609020204030204" pitchFamily="49" charset="0"/>
                <a:cs typeface="Consolas" panose="020B0609020204030204" pitchFamily="49" charset="0"/>
              </a:rPr>
              <a:t> size_t M = 10000, N = 7;</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double </a:t>
            </a:r>
            <a:r>
              <a:rPr lang="en-US" sz="1600" dirty="0" err="1" smtClean="0">
                <a:solidFill>
                  <a:schemeClr val="bg1"/>
                </a:solidFill>
                <a:latin typeface="Consolas" panose="020B0609020204030204" pitchFamily="49" charset="0"/>
                <a:cs typeface="Consolas" panose="020B0609020204030204" pitchFamily="49" charset="0"/>
              </a:rPr>
              <a:t>my_data</a:t>
            </a:r>
            <a:r>
              <a:rPr lang="en-US" sz="1600" dirty="0" smtClean="0">
                <a:solidFill>
                  <a:schemeClr val="bg1"/>
                </a:solidFill>
                <a:latin typeface="Consolas" panose="020B0609020204030204" pitchFamily="49" charset="0"/>
                <a:cs typeface="Consolas" panose="020B0609020204030204" pitchFamily="49" charset="0"/>
              </a:rPr>
              <a:t>[M][N];</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cilk_for (size_t i = 0; i &lt; M; ++i)</a:t>
            </a:r>
          </a:p>
          <a:p>
            <a:pPr marL="0" indent="0">
              <a:spcBef>
                <a:spcPts val="0"/>
              </a:spcBef>
              <a:buFont typeface="Arial" panose="020B0604020202020204" pitchFamily="34" charset="0"/>
              <a:buNone/>
            </a:pP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modify_row</a:t>
            </a:r>
            <a:r>
              <a:rPr lang="en-US" sz="1600" dirty="0" smtClean="0">
                <a:solidFill>
                  <a:schemeClr val="bg1"/>
                </a:solidFill>
                <a:latin typeface="Consolas" panose="020B0609020204030204" pitchFamily="49" charset="0"/>
                <a:cs typeface="Consolas" panose="020B0609020204030204" pitchFamily="49" charset="0"/>
              </a:rPr>
              <a:t>(</a:t>
            </a:r>
            <a:r>
              <a:rPr lang="en-US" sz="1600" dirty="0" err="1" smtClean="0">
                <a:solidFill>
                  <a:schemeClr val="bg1"/>
                </a:solidFill>
                <a:latin typeface="Consolas" panose="020B0609020204030204" pitchFamily="49" charset="0"/>
                <a:cs typeface="Consolas" panose="020B0609020204030204" pitchFamily="49" charset="0"/>
              </a:rPr>
              <a:t>my_data</a:t>
            </a:r>
            <a:r>
              <a:rPr lang="en-US" sz="1600" dirty="0" smtClean="0">
                <a:solidFill>
                  <a:schemeClr val="bg1"/>
                </a:solidFill>
                <a:latin typeface="Consolas" panose="020B0609020204030204" pitchFamily="49" charset="0"/>
                <a:cs typeface="Consolas" panose="020B0609020204030204" pitchFamily="49" charset="0"/>
              </a:rPr>
              <a:t>[i]);</a:t>
            </a:r>
            <a:endParaRPr lang="en-US" sz="1600" i="1"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60664843"/>
              </p:ext>
            </p:extLst>
          </p:nvPr>
        </p:nvGraphicFramePr>
        <p:xfrm>
          <a:off x="5637963" y="1524000"/>
          <a:ext cx="2946624" cy="1112520"/>
        </p:xfrm>
        <a:graphic>
          <a:graphicData uri="http://schemas.openxmlformats.org/drawingml/2006/table">
            <a:tbl>
              <a:tblPr>
                <a:tableStyleId>{D7AC3CCA-C797-4891-BE02-D94E43425B78}</a:tableStyleId>
              </a:tblPr>
              <a:tblGrid>
                <a:gridCol w="368328"/>
                <a:gridCol w="368328"/>
                <a:gridCol w="368328"/>
                <a:gridCol w="368328"/>
                <a:gridCol w="368328"/>
                <a:gridCol w="368328"/>
                <a:gridCol w="368328"/>
                <a:gridCol w="368328"/>
              </a:tblGrid>
              <a:tr h="370840">
                <a:tc>
                  <a:txBody>
                    <a:bodyPr/>
                    <a:lstStyle/>
                    <a:p>
                      <a:r>
                        <a:rPr lang="en-US" sz="1600" dirty="0" smtClean="0"/>
                        <a:t>0,0</a:t>
                      </a:r>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r>
                        <a:rPr lang="en-US" sz="1600" dirty="0" smtClean="0"/>
                        <a:t>0,6</a:t>
                      </a:r>
                      <a:endParaRPr lang="en-US" sz="1600" dirty="0"/>
                    </a:p>
                  </a:txBody>
                  <a:tcPr marL="18288" marR="18288" marT="18288" marB="18288" anchor="ctr">
                    <a:solidFill>
                      <a:srgbClr val="FFFF00"/>
                    </a:solidFill>
                  </a:tcPr>
                </a:tc>
                <a:tc>
                  <a:txBody>
                    <a:bodyPr/>
                    <a:lstStyle/>
                    <a:p>
                      <a:r>
                        <a:rPr lang="en-US" sz="1600" dirty="0" smtClean="0"/>
                        <a:t>1,0</a:t>
                      </a:r>
                      <a:endParaRPr lang="en-US" sz="1600" dirty="0"/>
                    </a:p>
                  </a:txBody>
                  <a:tcPr marL="18288" marR="18288" marT="18288" marB="18288" anchor="ctr">
                    <a:solidFill>
                      <a:srgbClr val="FFC000"/>
                    </a:solidFill>
                  </a:tcPr>
                </a:tc>
              </a:tr>
              <a:tr h="370840">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r>
                        <a:rPr lang="en-US" sz="1600" dirty="0" smtClean="0"/>
                        <a:t>1,6</a:t>
                      </a:r>
                      <a:endParaRPr lang="en-US" sz="1600" dirty="0"/>
                    </a:p>
                  </a:txBody>
                  <a:tcPr marL="18288" marR="18288" marT="18288" marB="18288" anchor="ctr">
                    <a:solidFill>
                      <a:srgbClr val="FFC000"/>
                    </a:solidFill>
                  </a:tcPr>
                </a:tc>
                <a:tc>
                  <a:txBody>
                    <a:bodyPr/>
                    <a:lstStyle/>
                    <a:p>
                      <a:r>
                        <a:rPr lang="en-US" sz="1600" dirty="0" smtClean="0"/>
                        <a:t>2,0</a:t>
                      </a:r>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r>
              <a:tr h="370840">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r>
                        <a:rPr lang="en-US" sz="1600" dirty="0" smtClean="0"/>
                        <a:t>2,6</a:t>
                      </a:r>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tc>
                <a:tc>
                  <a:txBody>
                    <a:bodyPr/>
                    <a:lstStyle/>
                    <a:p>
                      <a:endParaRPr lang="en-US" sz="1600" dirty="0"/>
                    </a:p>
                  </a:txBody>
                  <a:tcPr marL="18288" marR="18288" marT="18288" marB="18288" anchor="ctr"/>
                </a:tc>
                <a:tc>
                  <a:txBody>
                    <a:bodyPr/>
                    <a:lstStyle/>
                    <a:p>
                      <a:endParaRPr lang="en-US" sz="1600" dirty="0"/>
                    </a:p>
                  </a:txBody>
                  <a:tcPr marL="18288" marR="18288" marT="18288" marB="18288" anchor="ctr"/>
                </a:tc>
              </a:tr>
            </a:tbl>
          </a:graphicData>
        </a:graphic>
      </p:graphicFrame>
      <p:sp>
        <p:nvSpPr>
          <p:cNvPr id="8" name="TextBox 7"/>
          <p:cNvSpPr txBox="1"/>
          <p:nvPr/>
        </p:nvSpPr>
        <p:spPr>
          <a:xfrm>
            <a:off x="5637964" y="2693346"/>
            <a:ext cx="2922658" cy="369332"/>
          </a:xfrm>
          <a:prstGeom prst="rect">
            <a:avLst/>
          </a:prstGeom>
          <a:noFill/>
        </p:spPr>
        <p:txBody>
          <a:bodyPr wrap="square" rtlCol="0">
            <a:spAutoFit/>
          </a:bodyPr>
          <a:lstStyle/>
          <a:p>
            <a:pPr algn="ctr"/>
            <a:r>
              <a:rPr lang="en-US" smtClean="0">
                <a:solidFill>
                  <a:schemeClr val="bg2"/>
                </a:solidFill>
              </a:rPr>
              <a:t>unaligned rows</a:t>
            </a:r>
            <a:endParaRPr lang="en-US" dirty="0" smtClean="0">
              <a:solidFill>
                <a:schemeClr val="bg2"/>
              </a:solidFill>
            </a:endParaRPr>
          </a:p>
        </p:txBody>
      </p:sp>
      <p:sp>
        <p:nvSpPr>
          <p:cNvPr id="9" name="Content Placeholder 3"/>
          <p:cNvSpPr txBox="1">
            <a:spLocks/>
          </p:cNvSpPr>
          <p:nvPr/>
        </p:nvSpPr>
        <p:spPr>
          <a:xfrm>
            <a:off x="661233" y="4995231"/>
            <a:ext cx="8330368" cy="1274195"/>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err="1" smtClean="0">
                <a:solidFill>
                  <a:schemeClr val="bg1"/>
                </a:solidFill>
                <a:latin typeface="Consolas" panose="020B0609020204030204" pitchFamily="49" charset="0"/>
                <a:cs typeface="Consolas" panose="020B0609020204030204" pitchFamily="49" charset="0"/>
              </a:rPr>
              <a:t>constexpr</a:t>
            </a:r>
            <a:r>
              <a:rPr lang="en-US" sz="1600" dirty="0" smtClean="0">
                <a:solidFill>
                  <a:schemeClr val="bg1"/>
                </a:solidFill>
                <a:latin typeface="Consolas" panose="020B0609020204030204" pitchFamily="49" charset="0"/>
                <a:cs typeface="Consolas" panose="020B0609020204030204" pitchFamily="49" charset="0"/>
              </a:rPr>
              <a:t> size_t M = 10000, N = 7, </a:t>
            </a:r>
            <a:r>
              <a:rPr lang="en-US" sz="1600" dirty="0" err="1" smtClean="0">
                <a:solidFill>
                  <a:srgbClr val="C00000"/>
                </a:solidFill>
                <a:latin typeface="Consolas" panose="020B0609020204030204" pitchFamily="49" charset="0"/>
                <a:cs typeface="Consolas" panose="020B0609020204030204" pitchFamily="49" charset="0"/>
              </a:rPr>
              <a:t>cache_line</a:t>
            </a:r>
            <a:r>
              <a:rPr lang="en-US" sz="1600" dirty="0" smtClean="0">
                <a:solidFill>
                  <a:srgbClr val="C00000"/>
                </a:solidFill>
                <a:latin typeface="Consolas" panose="020B0609020204030204" pitchFamily="49" charset="0"/>
                <a:cs typeface="Consolas" panose="020B0609020204030204" pitchFamily="49" charset="0"/>
              </a:rPr>
              <a:t> </a:t>
            </a:r>
            <a:r>
              <a:rPr lang="en-US" sz="1600" dirty="0">
                <a:solidFill>
                  <a:srgbClr val="C00000"/>
                </a:solidFill>
                <a:latin typeface="Consolas" panose="020B0609020204030204" pitchFamily="49" charset="0"/>
                <a:cs typeface="Consolas" panose="020B0609020204030204" pitchFamily="49" charset="0"/>
              </a:rPr>
              <a:t>= 64</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err="1" smtClean="0">
                <a:solidFill>
                  <a:srgbClr val="C00000"/>
                </a:solidFill>
                <a:latin typeface="Consolas" panose="020B0609020204030204" pitchFamily="49" charset="0"/>
                <a:cs typeface="Consolas" panose="020B0609020204030204" pitchFamily="49" charset="0"/>
              </a:rPr>
              <a:t>constexpr</a:t>
            </a:r>
            <a:r>
              <a:rPr lang="en-US" sz="1600" dirty="0" smtClean="0">
                <a:solidFill>
                  <a:srgbClr val="C00000"/>
                </a:solidFill>
                <a:latin typeface="Consolas" panose="020B0609020204030204" pitchFamily="49" charset="0"/>
                <a:cs typeface="Consolas" panose="020B0609020204030204" pitchFamily="49" charset="0"/>
              </a:rPr>
              <a:t> size_t N2 = ((N*sizeof(double) + cache_line-1) &amp;</a:t>
            </a:r>
          </a:p>
          <a:p>
            <a:pPr marL="0" indent="0">
              <a:spcBef>
                <a:spcPts val="0"/>
              </a:spcBef>
              <a:buFont typeface="Arial" panose="020B0604020202020204" pitchFamily="34" charset="0"/>
              <a:buNone/>
            </a:pPr>
            <a:r>
              <a:rPr lang="en-US" sz="1600" dirty="0">
                <a:solidFill>
                  <a:srgbClr val="C00000"/>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cache_line</a:t>
            </a:r>
            <a:r>
              <a:rPr lang="en-US" sz="1600" dirty="0" smtClean="0">
                <a:solidFill>
                  <a:srgbClr val="C00000"/>
                </a:solidFill>
                <a:latin typeface="Consolas" panose="020B0609020204030204" pitchFamily="49" charset="0"/>
                <a:cs typeface="Consolas" panose="020B0609020204030204" pitchFamily="49" charset="0"/>
              </a:rPr>
              <a:t>–1)) / sizeof(double);</a:t>
            </a:r>
          </a:p>
          <a:p>
            <a:pPr marL="0" indent="0">
              <a:spcBef>
                <a:spcPts val="0"/>
              </a:spcBef>
              <a:buFont typeface="Arial" panose="020B0604020202020204" pitchFamily="34" charset="0"/>
              <a:buNone/>
            </a:pPr>
            <a:r>
              <a:rPr lang="en-US" sz="1600" dirty="0" err="1" smtClean="0">
                <a:solidFill>
                  <a:srgbClr val="C00000"/>
                </a:solidFill>
                <a:latin typeface="Consolas" panose="020B0609020204030204" pitchFamily="49" charset="0"/>
                <a:cs typeface="Consolas" panose="020B0609020204030204" pitchFamily="49" charset="0"/>
              </a:rPr>
              <a:t>alignas</a:t>
            </a:r>
            <a:r>
              <a:rPr lang="en-US" sz="1600" dirty="0" smtClean="0">
                <a:solidFill>
                  <a:srgbClr val="C00000"/>
                </a:solidFill>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cache_line</a:t>
            </a:r>
            <a:r>
              <a:rPr lang="en-US" sz="1600" dirty="0">
                <a:solidFill>
                  <a:srgbClr val="C00000"/>
                </a:solidFill>
                <a:latin typeface="Consolas" panose="020B0609020204030204" pitchFamily="49" charset="0"/>
                <a:cs typeface="Consolas" panose="020B0609020204030204" pitchFamily="49" charset="0"/>
              </a:rPr>
              <a:t>)</a:t>
            </a:r>
            <a:r>
              <a:rPr lang="en-US" sz="1600" dirty="0">
                <a:solidFill>
                  <a:schemeClr val="bg1"/>
                </a:solidFill>
                <a:latin typeface="Consolas" panose="020B0609020204030204" pitchFamily="49" charset="0"/>
                <a:cs typeface="Consolas" panose="020B0609020204030204" pitchFamily="49" charset="0"/>
              </a:rPr>
              <a:t> </a:t>
            </a:r>
            <a:r>
              <a:rPr lang="en-US" sz="1600" dirty="0" smtClean="0">
                <a:solidFill>
                  <a:schemeClr val="bg1"/>
                </a:solidFill>
                <a:latin typeface="Consolas" panose="020B0609020204030204" pitchFamily="49" charset="0"/>
                <a:cs typeface="Consolas" panose="020B0609020204030204" pitchFamily="49" charset="0"/>
              </a:rPr>
              <a:t>double </a:t>
            </a:r>
            <a:r>
              <a:rPr lang="en-US" sz="1600" dirty="0" err="1" smtClean="0">
                <a:solidFill>
                  <a:schemeClr val="bg1"/>
                </a:solidFill>
                <a:latin typeface="Consolas" panose="020B0609020204030204" pitchFamily="49" charset="0"/>
                <a:cs typeface="Consolas" panose="020B0609020204030204" pitchFamily="49" charset="0"/>
              </a:rPr>
              <a:t>my_data</a:t>
            </a:r>
            <a:r>
              <a:rPr lang="en-US" sz="1600" dirty="0" smtClean="0">
                <a:solidFill>
                  <a:schemeClr val="bg1"/>
                </a:solidFill>
                <a:latin typeface="Consolas" panose="020B0609020204030204" pitchFamily="49" charset="0"/>
                <a:cs typeface="Consolas" panose="020B0609020204030204" pitchFamily="49" charset="0"/>
              </a:rPr>
              <a:t>[M][</a:t>
            </a:r>
            <a:r>
              <a:rPr lang="en-US" sz="1600" dirty="0" smtClean="0">
                <a:solidFill>
                  <a:srgbClr val="C00000"/>
                </a:solidFill>
                <a:latin typeface="Consolas" panose="020B0609020204030204" pitchFamily="49" charset="0"/>
                <a:cs typeface="Consolas" panose="020B0609020204030204" pitchFamily="49" charset="0"/>
              </a:rPr>
              <a:t>N2</a:t>
            </a:r>
            <a:r>
              <a:rPr lang="en-US" sz="1600" dirty="0" smtClean="0">
                <a:solidFill>
                  <a:schemeClr val="bg1"/>
                </a:solidFill>
                <a:latin typeface="Consolas" panose="020B0609020204030204" pitchFamily="49" charset="0"/>
                <a:cs typeface="Consolas" panose="020B0609020204030204" pitchFamily="49"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630587160"/>
              </p:ext>
            </p:extLst>
          </p:nvPr>
        </p:nvGraphicFramePr>
        <p:xfrm>
          <a:off x="5638800" y="3200400"/>
          <a:ext cx="2946624" cy="1112520"/>
        </p:xfrm>
        <a:graphic>
          <a:graphicData uri="http://schemas.openxmlformats.org/drawingml/2006/table">
            <a:tbl>
              <a:tblPr>
                <a:tableStyleId>{D7AC3CCA-C797-4891-BE02-D94E43425B78}</a:tableStyleId>
              </a:tblPr>
              <a:tblGrid>
                <a:gridCol w="368328"/>
                <a:gridCol w="368328"/>
                <a:gridCol w="368328"/>
                <a:gridCol w="368328"/>
                <a:gridCol w="368328"/>
                <a:gridCol w="368328"/>
                <a:gridCol w="368328"/>
                <a:gridCol w="368328"/>
              </a:tblGrid>
              <a:tr h="370840">
                <a:tc>
                  <a:txBody>
                    <a:bodyPr/>
                    <a:lstStyle/>
                    <a:p>
                      <a:r>
                        <a:rPr lang="en-US" sz="1600" dirty="0" smtClean="0"/>
                        <a:t>0,0</a:t>
                      </a:r>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c>
                  <a:txBody>
                    <a:bodyPr/>
                    <a:lstStyle/>
                    <a:p>
                      <a:r>
                        <a:rPr lang="en-US" sz="1600" dirty="0" smtClean="0"/>
                        <a:t>0,6</a:t>
                      </a:r>
                      <a:endParaRPr lang="en-US" sz="1600" dirty="0"/>
                    </a:p>
                  </a:txBody>
                  <a:tcPr marL="18288" marR="18288" marT="18288" marB="18288" anchor="ctr">
                    <a:solidFill>
                      <a:srgbClr val="FFFF00"/>
                    </a:solidFill>
                  </a:tcPr>
                </a:tc>
                <a:tc>
                  <a:txBody>
                    <a:bodyPr/>
                    <a:lstStyle/>
                    <a:p>
                      <a:endParaRPr lang="en-US" sz="1600" dirty="0"/>
                    </a:p>
                  </a:txBody>
                  <a:tcPr marL="18288" marR="18288" marT="18288" marB="18288" anchor="ctr">
                    <a:solidFill>
                      <a:srgbClr val="FFFF00"/>
                    </a:solidFill>
                  </a:tcPr>
                </a:tc>
              </a:tr>
              <a:tr h="370840">
                <a:tc>
                  <a:txBody>
                    <a:bodyPr/>
                    <a:lstStyle/>
                    <a:p>
                      <a:r>
                        <a:rPr lang="en-US" sz="1600" dirty="0" smtClean="0"/>
                        <a:t>1,0</a:t>
                      </a:r>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c>
                  <a:txBody>
                    <a:bodyPr/>
                    <a:lstStyle/>
                    <a:p>
                      <a:r>
                        <a:rPr lang="en-US" sz="1600" dirty="0" smtClean="0"/>
                        <a:t>1,6</a:t>
                      </a:r>
                      <a:endParaRPr lang="en-US" sz="1600" dirty="0"/>
                    </a:p>
                  </a:txBody>
                  <a:tcPr marL="18288" marR="18288" marT="18288" marB="18288" anchor="ctr">
                    <a:solidFill>
                      <a:srgbClr val="FFC000"/>
                    </a:solidFill>
                  </a:tcPr>
                </a:tc>
                <a:tc>
                  <a:txBody>
                    <a:bodyPr/>
                    <a:lstStyle/>
                    <a:p>
                      <a:endParaRPr lang="en-US" sz="1600" dirty="0"/>
                    </a:p>
                  </a:txBody>
                  <a:tcPr marL="18288" marR="18288" marT="18288" marB="18288" anchor="ctr">
                    <a:solidFill>
                      <a:srgbClr val="FFC000"/>
                    </a:solidFill>
                  </a:tcPr>
                </a:tc>
              </a:tr>
              <a:tr h="370840">
                <a:tc>
                  <a:txBody>
                    <a:bodyPr/>
                    <a:lstStyle/>
                    <a:p>
                      <a:r>
                        <a:rPr lang="en-US" sz="1600" dirty="0" smtClean="0"/>
                        <a:t>2,0</a:t>
                      </a:r>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chemeClr val="accent3">
                        <a:lumMod val="40000"/>
                        <a:lumOff val="60000"/>
                      </a:schemeClr>
                    </a:solidFill>
                  </a:tcPr>
                </a:tc>
                <a:tc>
                  <a:txBody>
                    <a:bodyPr/>
                    <a:lstStyle/>
                    <a:p>
                      <a:endParaRPr lang="en-US" sz="1600" dirty="0"/>
                    </a:p>
                  </a:txBody>
                  <a:tcPr marL="18288" marR="18288" marT="18288" marB="18288" anchor="ctr">
                    <a:solidFill>
                      <a:srgbClr val="EDBDB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2,6</a:t>
                      </a:r>
                    </a:p>
                  </a:txBody>
                  <a:tcPr marL="18288" marR="18288" marT="18288" marB="18288" anchor="ctr">
                    <a:solidFill>
                      <a:srgbClr val="EDBDB3"/>
                    </a:solidFill>
                  </a:tcPr>
                </a:tc>
                <a:tc>
                  <a:txBody>
                    <a:bodyPr/>
                    <a:lstStyle/>
                    <a:p>
                      <a:endParaRPr lang="en-US" sz="1600" dirty="0"/>
                    </a:p>
                  </a:txBody>
                  <a:tcPr marL="18288" marR="18288" marT="18288" marB="18288" anchor="ctr">
                    <a:solidFill>
                      <a:srgbClr val="EDBDB3"/>
                    </a:solidFill>
                  </a:tcPr>
                </a:tc>
              </a:tr>
            </a:tbl>
          </a:graphicData>
        </a:graphic>
      </p:graphicFrame>
      <p:sp>
        <p:nvSpPr>
          <p:cNvPr id="11" name="TextBox 10"/>
          <p:cNvSpPr txBox="1"/>
          <p:nvPr/>
        </p:nvSpPr>
        <p:spPr>
          <a:xfrm>
            <a:off x="5638801" y="4369746"/>
            <a:ext cx="2922658" cy="369332"/>
          </a:xfrm>
          <a:prstGeom prst="rect">
            <a:avLst/>
          </a:prstGeom>
          <a:noFill/>
        </p:spPr>
        <p:txBody>
          <a:bodyPr wrap="square" rtlCol="0">
            <a:spAutoFit/>
          </a:bodyPr>
          <a:lstStyle/>
          <a:p>
            <a:pPr algn="ctr"/>
            <a:r>
              <a:rPr lang="en-US" dirty="0" smtClean="0">
                <a:solidFill>
                  <a:schemeClr val="bg2"/>
                </a:solidFill>
              </a:rPr>
              <a:t>cache-aligned rows</a:t>
            </a:r>
          </a:p>
        </p:txBody>
      </p:sp>
      <p:sp>
        <p:nvSpPr>
          <p:cNvPr id="12" name="Content Placeholder 3"/>
          <p:cNvSpPr txBox="1">
            <a:spLocks/>
          </p:cNvSpPr>
          <p:nvPr/>
        </p:nvSpPr>
        <p:spPr>
          <a:xfrm>
            <a:off x="661233" y="3073782"/>
            <a:ext cx="4874309" cy="1865126"/>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err="1" smtClean="0">
                <a:solidFill>
                  <a:schemeClr val="bg1"/>
                </a:solidFill>
                <a:latin typeface="Consolas" panose="020B0609020204030204" pitchFamily="49" charset="0"/>
                <a:cs typeface="Consolas" panose="020B0609020204030204" pitchFamily="49" charset="0"/>
              </a:rPr>
              <a:t>constexpr</a:t>
            </a:r>
            <a:r>
              <a:rPr lang="en-US" sz="1600" dirty="0" smtClean="0">
                <a:solidFill>
                  <a:schemeClr val="bg1"/>
                </a:solidFill>
                <a:latin typeface="Consolas" panose="020B0609020204030204" pitchFamily="49" charset="0"/>
                <a:cs typeface="Consolas" panose="020B0609020204030204" pitchFamily="49" charset="0"/>
              </a:rPr>
              <a:t> size_t M = 10000, N = 7;</a:t>
            </a:r>
          </a:p>
          <a:p>
            <a:pPr marL="0" indent="0">
              <a:spcBef>
                <a:spcPts val="0"/>
              </a:spcBef>
              <a:buNone/>
            </a:pPr>
            <a:r>
              <a:rPr lang="en-US" sz="1600" dirty="0" err="1">
                <a:solidFill>
                  <a:srgbClr val="C00000"/>
                </a:solidFill>
                <a:latin typeface="Consolas" panose="020B0609020204030204" pitchFamily="49" charset="0"/>
                <a:cs typeface="Consolas" panose="020B0609020204030204" pitchFamily="49" charset="0"/>
              </a:rPr>
              <a:t>constexpr</a:t>
            </a:r>
            <a:r>
              <a:rPr lang="en-US" sz="1600" dirty="0">
                <a:solidFill>
                  <a:srgbClr val="C00000"/>
                </a:solidFill>
                <a:latin typeface="Consolas" panose="020B0609020204030204" pitchFamily="49" charset="0"/>
                <a:cs typeface="Consolas" panose="020B0609020204030204" pitchFamily="49" charset="0"/>
              </a:rPr>
              <a:t> size_t </a:t>
            </a:r>
            <a:r>
              <a:rPr lang="en-US" sz="1600" dirty="0" err="1">
                <a:solidFill>
                  <a:srgbClr val="C00000"/>
                </a:solidFill>
                <a:latin typeface="Consolas" panose="020B0609020204030204" pitchFamily="49" charset="0"/>
                <a:cs typeface="Consolas" panose="020B0609020204030204" pitchFamily="49" charset="0"/>
              </a:rPr>
              <a:t>cache_line</a:t>
            </a:r>
            <a:r>
              <a:rPr lang="en-US" sz="1600" dirty="0">
                <a:solidFill>
                  <a:srgbClr val="C00000"/>
                </a:solidFill>
                <a:latin typeface="Consolas" panose="020B0609020204030204" pitchFamily="49" charset="0"/>
                <a:cs typeface="Consolas" panose="020B0609020204030204" pitchFamily="49" charset="0"/>
              </a:rPr>
              <a:t> = 64;</a:t>
            </a:r>
            <a:endParaRPr lang="en-US" sz="1600" dirty="0">
              <a:solidFill>
                <a:schemeClr val="bg1"/>
              </a:solidFill>
              <a:latin typeface="Consolas" panose="020B0609020204030204" pitchFamily="49" charset="0"/>
              <a:cs typeface="Consolas" panose="020B0609020204030204" pitchFamily="49" charset="0"/>
            </a:endParaRP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struct row {</a:t>
            </a:r>
          </a:p>
          <a:p>
            <a:pPr marL="0" indent="0">
              <a:spcBef>
                <a:spcPts val="0"/>
              </a:spcBef>
              <a:buNone/>
            </a:pPr>
            <a:r>
              <a:rPr lang="en-US" sz="1600" dirty="0">
                <a:solidFill>
                  <a:srgbClr val="C00000"/>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alignas</a:t>
            </a:r>
            <a:r>
              <a:rPr lang="en-US" sz="1600" dirty="0" smtClean="0">
                <a:solidFill>
                  <a:srgbClr val="C00000"/>
                </a:solidFill>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cache_line</a:t>
            </a:r>
            <a:r>
              <a:rPr lang="en-US" sz="1600" dirty="0">
                <a:solidFill>
                  <a:srgbClr val="C00000"/>
                </a:solidFill>
                <a:latin typeface="Consolas" panose="020B0609020204030204" pitchFamily="49" charset="0"/>
                <a:cs typeface="Consolas" panose="020B0609020204030204" pitchFamily="49" charset="0"/>
              </a:rPr>
              <a:t>) double </a:t>
            </a:r>
            <a:r>
              <a:rPr lang="en-US" sz="1600" dirty="0" smtClean="0">
                <a:solidFill>
                  <a:srgbClr val="C00000"/>
                </a:solidFill>
                <a:latin typeface="Consolas" panose="020B0609020204030204" pitchFamily="49" charset="0"/>
                <a:cs typeface="Consolas" panose="020B0609020204030204" pitchFamily="49" charset="0"/>
              </a:rPr>
              <a:t>m[N];</a:t>
            </a:r>
          </a:p>
          <a:p>
            <a:pPr marL="0" indent="0">
              <a:spcBef>
                <a:spcPts val="0"/>
              </a:spcBef>
              <a:buNone/>
            </a:pPr>
            <a:r>
              <a:rPr lang="en-US" sz="1600" dirty="0" smtClean="0">
                <a:solidFill>
                  <a:srgbClr val="C00000"/>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smtClean="0">
                <a:solidFill>
                  <a:srgbClr val="C00000"/>
                </a:solidFill>
                <a:latin typeface="Consolas" panose="020B0609020204030204" pitchFamily="49" charset="0"/>
                <a:cs typeface="Consolas" panose="020B0609020204030204" pitchFamily="49" charset="0"/>
              </a:rPr>
              <a:t>row</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my_data</a:t>
            </a:r>
            <a:r>
              <a:rPr lang="en-US" sz="1600" dirty="0" smtClean="0">
                <a:solidFill>
                  <a:schemeClr val="bg1"/>
                </a:solidFill>
                <a:latin typeface="Consolas" panose="020B0609020204030204" pitchFamily="49" charset="0"/>
                <a:cs typeface="Consolas" panose="020B0609020204030204" pitchFamily="49" charset="0"/>
              </a:rPr>
              <a:t>[M];</a:t>
            </a:r>
          </a:p>
        </p:txBody>
      </p:sp>
      <p:sp>
        <p:nvSpPr>
          <p:cNvPr id="13" name="Rectangle 12"/>
          <p:cNvSpPr/>
          <p:nvPr/>
        </p:nvSpPr>
        <p:spPr>
          <a:xfrm>
            <a:off x="8229600" y="3193425"/>
            <a:ext cx="352793" cy="1094142"/>
          </a:xfrm>
          <a:prstGeom prst="rect">
            <a:avLst/>
          </a:prstGeom>
          <a:solidFill>
            <a:schemeClr val="bg1">
              <a:alpha val="1900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unused</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4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bug:</a:t>
            </a:r>
            <a:br>
              <a:rPr lang="en-US" dirty="0" smtClean="0"/>
            </a:br>
            <a:r>
              <a:rPr lang="en-US" dirty="0" smtClean="0"/>
              <a:t>Insufficient parallelism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a:xfrm>
            <a:off x="7773313" y="6150343"/>
            <a:ext cx="578317" cy="365125"/>
          </a:xfrm>
        </p:spPr>
        <p:txBody>
          <a:bodyPr/>
          <a:lstStyle/>
          <a:p>
            <a:fld id="{6D22F896-40B5-4ADD-8801-0D06FADFA095}" type="slidenum">
              <a:rPr lang="en-US" smtClean="0"/>
              <a:t>33</a:t>
            </a:fld>
            <a:endParaRPr lang="en-US" dirty="0"/>
          </a:p>
        </p:txBody>
      </p:sp>
      <p:sp>
        <p:nvSpPr>
          <p:cNvPr id="5" name="Content Placeholder 3"/>
          <p:cNvSpPr txBox="1">
            <a:spLocks/>
          </p:cNvSpPr>
          <p:nvPr/>
        </p:nvSpPr>
        <p:spPr>
          <a:xfrm>
            <a:off x="856060" y="1730814"/>
            <a:ext cx="3076548" cy="1569660"/>
          </a:xfrm>
          <a:prstGeom prst="rect">
            <a:avLst/>
          </a:prstGeom>
          <a:blipFill>
            <a:blip r:embed="rId3"/>
            <a:tile tx="0" ty="0" sx="100000" sy="100000" flip="none" algn="tl"/>
          </a:blip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2"/>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2"/>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cilk_spawn </a:t>
            </a:r>
            <a:r>
              <a:rPr lang="en-US" sz="1600" dirty="0" err="1" smtClean="0">
                <a:solidFill>
                  <a:schemeClr val="bg1"/>
                </a:solidFill>
                <a:latin typeface="Consolas" panose="020B0609020204030204" pitchFamily="49" charset="0"/>
                <a:cs typeface="Consolas" panose="020B0609020204030204" pitchFamily="49" charset="0"/>
              </a:rPr>
              <a:t>short_func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cilk_spawn </a:t>
            </a:r>
            <a:r>
              <a:rPr lang="en-US" sz="1600" dirty="0" err="1" smtClean="0">
                <a:solidFill>
                  <a:schemeClr val="bg1"/>
                </a:solidFill>
                <a:latin typeface="Consolas" panose="020B0609020204030204" pitchFamily="49" charset="0"/>
                <a:cs typeface="Consolas" panose="020B0609020204030204" pitchFamily="49" charset="0"/>
              </a:rPr>
              <a:t>long_func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smtClean="0">
                <a:solidFill>
                  <a:schemeClr val="bg1"/>
                </a:solidFill>
                <a:latin typeface="Consolas" panose="020B0609020204030204" pitchFamily="49" charset="0"/>
                <a:cs typeface="Consolas" panose="020B0609020204030204" pitchFamily="49" charset="0"/>
              </a:rPr>
              <a:t>cilk_spawn </a:t>
            </a:r>
            <a:r>
              <a:rPr lang="en-US" sz="1600" dirty="0" err="1" smtClean="0">
                <a:solidFill>
                  <a:schemeClr val="bg1"/>
                </a:solidFill>
                <a:latin typeface="Consolas" panose="020B0609020204030204" pitchFamily="49" charset="0"/>
                <a:cs typeface="Consolas" panose="020B0609020204030204" pitchFamily="49" charset="0"/>
              </a:rPr>
              <a:t>short_func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dirty="0" err="1" smtClean="0">
                <a:solidFill>
                  <a:schemeClr val="bg1"/>
                </a:solidFill>
                <a:latin typeface="Consolas" panose="020B0609020204030204" pitchFamily="49" charset="0"/>
                <a:cs typeface="Consolas" panose="020B0609020204030204" pitchFamily="49" charset="0"/>
              </a:rPr>
              <a:t>short_func</a:t>
            </a:r>
            <a:r>
              <a:rPr lang="en-US" sz="1600" dirty="0" smtClean="0">
                <a:solidFill>
                  <a:schemeClr val="bg1"/>
                </a:solidFill>
                <a:latin typeface="Consolas" panose="020B0609020204030204" pitchFamily="49" charset="0"/>
                <a:cs typeface="Consolas" panose="020B0609020204030204" pitchFamily="49" charset="0"/>
              </a:rPr>
              <a:t>();</a:t>
            </a:r>
          </a:p>
          <a:p>
            <a:pPr marL="0" indent="0">
              <a:spcBef>
                <a:spcPts val="0"/>
              </a:spcBef>
              <a:buFont typeface="Arial" panose="020B0604020202020204" pitchFamily="34" charset="0"/>
              <a:buNone/>
            </a:pPr>
            <a:r>
              <a:rPr lang="en-US" sz="1600" smtClean="0">
                <a:solidFill>
                  <a:schemeClr val="bg1"/>
                </a:solidFill>
                <a:latin typeface="Consolas" panose="020B0609020204030204" pitchFamily="49" charset="0"/>
                <a:cs typeface="Consolas" panose="020B0609020204030204" pitchFamily="49" charset="0"/>
              </a:rPr>
              <a:t>cilk_sync;</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Oval 5"/>
          <p:cNvSpPr/>
          <p:nvPr/>
        </p:nvSpPr>
        <p:spPr>
          <a:xfrm>
            <a:off x="5261276" y="2762771"/>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015583" y="1057735"/>
            <a:ext cx="220399" cy="212337"/>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483806" y="6169291"/>
            <a:ext cx="221236" cy="227999"/>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a:stCxn id="7" idx="2"/>
            <a:endCxn id="6" idx="7"/>
          </p:cNvCxnSpPr>
          <p:nvPr/>
        </p:nvCxnSpPr>
        <p:spPr>
          <a:xfrm flipH="1">
            <a:off x="5638949" y="1163904"/>
            <a:ext cx="2376634" cy="166271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4"/>
            <a:endCxn id="8" idx="1"/>
          </p:cNvCxnSpPr>
          <p:nvPr/>
        </p:nvCxnSpPr>
        <p:spPr>
          <a:xfrm>
            <a:off x="5482512" y="3198761"/>
            <a:ext cx="1033693" cy="3003920"/>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16420" y="1953459"/>
            <a:ext cx="220399" cy="212337"/>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a:stCxn id="7" idx="4"/>
            <a:endCxn id="11" idx="0"/>
          </p:cNvCxnSpPr>
          <p:nvPr/>
        </p:nvCxnSpPr>
        <p:spPr>
          <a:xfrm>
            <a:off x="8125783" y="1270072"/>
            <a:ext cx="837" cy="683387"/>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016419" y="2920061"/>
            <a:ext cx="220399" cy="212337"/>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a:stCxn id="11" idx="4"/>
            <a:endCxn id="32" idx="0"/>
          </p:cNvCxnSpPr>
          <p:nvPr/>
        </p:nvCxnSpPr>
        <p:spPr>
          <a:xfrm flipH="1">
            <a:off x="8126619" y="2165796"/>
            <a:ext cx="1" cy="754265"/>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905384" y="3848382"/>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p:cNvCxnSpPr>
            <a:stCxn id="32" idx="4"/>
            <a:endCxn id="36" idx="0"/>
          </p:cNvCxnSpPr>
          <p:nvPr/>
        </p:nvCxnSpPr>
        <p:spPr>
          <a:xfrm>
            <a:off x="8126619" y="3132398"/>
            <a:ext cx="1" cy="715984"/>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382736" y="2359674"/>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6382735" y="3326276"/>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a:stCxn id="41" idx="4"/>
            <a:endCxn id="42" idx="0"/>
          </p:cNvCxnSpPr>
          <p:nvPr/>
        </p:nvCxnSpPr>
        <p:spPr>
          <a:xfrm flipH="1">
            <a:off x="6603971" y="2795664"/>
            <a:ext cx="1" cy="530612"/>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381899" y="4284372"/>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p:cNvCxnSpPr>
            <a:stCxn id="42" idx="4"/>
            <a:endCxn id="44" idx="0"/>
          </p:cNvCxnSpPr>
          <p:nvPr/>
        </p:nvCxnSpPr>
        <p:spPr>
          <a:xfrm flipH="1">
            <a:off x="6603135" y="3762266"/>
            <a:ext cx="836" cy="52210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2"/>
            <a:endCxn id="41" idx="7"/>
          </p:cNvCxnSpPr>
          <p:nvPr/>
        </p:nvCxnSpPr>
        <p:spPr>
          <a:xfrm flipH="1">
            <a:off x="6760409" y="2059628"/>
            <a:ext cx="1256011" cy="363895"/>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153779" y="3848382"/>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a:stCxn id="32" idx="3"/>
            <a:endCxn id="49" idx="7"/>
          </p:cNvCxnSpPr>
          <p:nvPr/>
        </p:nvCxnSpPr>
        <p:spPr>
          <a:xfrm flipH="1">
            <a:off x="7531452" y="3101302"/>
            <a:ext cx="517244" cy="810929"/>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381898" y="5211195"/>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Arrow Connector 58"/>
          <p:cNvCxnSpPr>
            <a:endCxn id="58" idx="0"/>
          </p:cNvCxnSpPr>
          <p:nvPr/>
        </p:nvCxnSpPr>
        <p:spPr>
          <a:xfrm flipH="1">
            <a:off x="6603134" y="4689089"/>
            <a:ext cx="836" cy="52210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4"/>
            <a:endCxn id="8" idx="0"/>
          </p:cNvCxnSpPr>
          <p:nvPr/>
        </p:nvCxnSpPr>
        <p:spPr>
          <a:xfrm flipH="1">
            <a:off x="6594424" y="5647185"/>
            <a:ext cx="8710" cy="522106"/>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4"/>
            <a:endCxn id="8" idx="7"/>
          </p:cNvCxnSpPr>
          <p:nvPr/>
        </p:nvCxnSpPr>
        <p:spPr>
          <a:xfrm flipH="1">
            <a:off x="6672643" y="4284372"/>
            <a:ext cx="702372" cy="1918309"/>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6" idx="4"/>
            <a:endCxn id="8" idx="6"/>
          </p:cNvCxnSpPr>
          <p:nvPr/>
        </p:nvCxnSpPr>
        <p:spPr>
          <a:xfrm flipH="1">
            <a:off x="6705042" y="4284372"/>
            <a:ext cx="1421578" cy="1998919"/>
          </a:xfrm>
          <a:prstGeom prst="straightConnector1">
            <a:avLst/>
          </a:prstGeom>
          <a:ln w="28575">
            <a:solidFill>
              <a:schemeClr val="bg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90287" y="3805378"/>
            <a:ext cx="5261242" cy="1169551"/>
          </a:xfrm>
          <a:prstGeom prst="rect">
            <a:avLst/>
          </a:prstGeom>
          <a:noFill/>
        </p:spPr>
        <p:txBody>
          <a:bodyPr wrap="square" rtlCol="0">
            <a:spAutoFit/>
          </a:bodyPr>
          <a:lstStyle/>
          <a:p>
            <a:pPr>
              <a:spcBef>
                <a:spcPts val="600"/>
              </a:spcBef>
            </a:pPr>
            <a:r>
              <a:rPr lang="en-US" sz="2000" dirty="0" smtClean="0">
                <a:solidFill>
                  <a:schemeClr val="bg2"/>
                </a:solidFill>
              </a:rPr>
              <a:t>W = Total work = 39</a:t>
            </a:r>
          </a:p>
          <a:p>
            <a:pPr>
              <a:spcBef>
                <a:spcPts val="600"/>
              </a:spcBef>
            </a:pPr>
            <a:r>
              <a:rPr lang="en-US" sz="2000" dirty="0" smtClean="0">
                <a:solidFill>
                  <a:schemeClr val="bg2"/>
                </a:solidFill>
              </a:rPr>
              <a:t>S = Span (work on the critical path) = 23</a:t>
            </a:r>
          </a:p>
          <a:p>
            <a:pPr>
              <a:spcBef>
                <a:spcPts val="600"/>
              </a:spcBef>
            </a:pPr>
            <a:r>
              <a:rPr lang="en-US" sz="2000" dirty="0" smtClean="0">
                <a:solidFill>
                  <a:srgbClr val="7030A0"/>
                </a:solidFill>
              </a:rPr>
              <a:t>P = Parallelism</a:t>
            </a:r>
            <a:r>
              <a:rPr lang="en-US" sz="2000" b="1" dirty="0">
                <a:solidFill>
                  <a:srgbClr val="7030A0"/>
                </a:solidFill>
              </a:rPr>
              <a:t>= W / </a:t>
            </a:r>
            <a:r>
              <a:rPr lang="en-US" sz="2000" b="1" dirty="0" smtClean="0">
                <a:solidFill>
                  <a:srgbClr val="7030A0"/>
                </a:solidFill>
              </a:rPr>
              <a:t>S</a:t>
            </a:r>
            <a:r>
              <a:rPr lang="en-US" sz="2000" b="1" dirty="0">
                <a:solidFill>
                  <a:srgbClr val="7030A0"/>
                </a:solidFill>
              </a:rPr>
              <a:t> </a:t>
            </a:r>
            <a:r>
              <a:rPr lang="en-US" sz="2000" b="1" dirty="0" smtClean="0">
                <a:solidFill>
                  <a:srgbClr val="7030A0"/>
                </a:solidFill>
              </a:rPr>
              <a:t>= 39/23</a:t>
            </a:r>
            <a:endParaRPr lang="en-US" sz="2000" dirty="0" smtClean="0">
              <a:solidFill>
                <a:srgbClr val="7030A0"/>
              </a:solidFill>
            </a:endParaRPr>
          </a:p>
        </p:txBody>
      </p:sp>
      <p:sp>
        <p:nvSpPr>
          <p:cNvPr id="93" name="Oval 92"/>
          <p:cNvSpPr/>
          <p:nvPr/>
        </p:nvSpPr>
        <p:spPr>
          <a:xfrm>
            <a:off x="4178376" y="1845492"/>
            <a:ext cx="442471" cy="435990"/>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288184" y="2374941"/>
            <a:ext cx="220399" cy="212337"/>
          </a:xfrm>
          <a:prstGeom prst="ellipse">
            <a:avLst/>
          </a:prstGeom>
          <a:solidFill>
            <a:schemeClr val="accent1">
              <a:lumMod val="50000"/>
            </a:schemeClr>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4617891" y="1655548"/>
            <a:ext cx="2514600" cy="1000274"/>
          </a:xfrm>
          <a:prstGeom prst="rect">
            <a:avLst/>
          </a:prstGeom>
          <a:noFill/>
        </p:spPr>
        <p:txBody>
          <a:bodyPr wrap="square" rtlCol="0">
            <a:spAutoFit/>
          </a:bodyPr>
          <a:lstStyle/>
          <a:p>
            <a:r>
              <a:rPr lang="en-US" b="1" dirty="0" smtClean="0">
                <a:solidFill>
                  <a:schemeClr val="bg2"/>
                </a:solidFill>
              </a:rPr>
              <a:t>Work units</a:t>
            </a:r>
            <a:r>
              <a:rPr lang="en-US" dirty="0" smtClean="0">
                <a:solidFill>
                  <a:schemeClr val="bg2"/>
                </a:solidFill>
              </a:rPr>
              <a:t>:</a:t>
            </a:r>
          </a:p>
          <a:p>
            <a:r>
              <a:rPr lang="en-US" dirty="0">
                <a:solidFill>
                  <a:schemeClr val="bg2"/>
                </a:solidFill>
              </a:rPr>
              <a:t>= 5 units</a:t>
            </a:r>
          </a:p>
          <a:p>
            <a:pPr>
              <a:spcBef>
                <a:spcPts val="600"/>
              </a:spcBef>
            </a:pPr>
            <a:r>
              <a:rPr lang="en-US" dirty="0" smtClean="0">
                <a:solidFill>
                  <a:schemeClr val="bg2"/>
                </a:solidFill>
              </a:rPr>
              <a:t>= 1 unit</a:t>
            </a:r>
          </a:p>
        </p:txBody>
      </p:sp>
      <p:sp>
        <p:nvSpPr>
          <p:cNvPr id="96" name="Rectangle 95"/>
          <p:cNvSpPr/>
          <p:nvPr/>
        </p:nvSpPr>
        <p:spPr>
          <a:xfrm>
            <a:off x="1477701" y="5366285"/>
            <a:ext cx="4226046" cy="809600"/>
          </a:xfrm>
          <a:prstGeom prst="rect">
            <a:avLst/>
          </a:prstGeom>
          <a:solidFill>
            <a:srgbClr val="FFC000"/>
          </a:solidFill>
          <a:ln>
            <a:noFill/>
          </a:ln>
          <a:effectLst>
            <a:outerShdw blurRad="44450" dist="27940" dir="5400000" algn="ctr">
              <a:srgbClr val="000000">
                <a:alpha val="3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Maximum parallel speedup</a:t>
            </a:r>
            <a:br>
              <a:rPr lang="en-US" sz="2400" dirty="0" smtClean="0">
                <a:solidFill>
                  <a:srgbClr val="002060"/>
                </a:solidFill>
              </a:rPr>
            </a:br>
            <a:r>
              <a:rPr lang="en-US" sz="2400" dirty="0" smtClean="0">
                <a:solidFill>
                  <a:srgbClr val="002060"/>
                </a:solidFill>
              </a:rPr>
              <a:t>&lt; 2</a:t>
            </a:r>
            <a:endParaRPr lang="en-US" sz="2400" dirty="0">
              <a:solidFill>
                <a:srgbClr val="002060"/>
              </a:solidFill>
            </a:endParaRPr>
          </a:p>
        </p:txBody>
      </p:sp>
      <p:sp>
        <p:nvSpPr>
          <p:cNvPr id="101" name="Oval 100"/>
          <p:cNvSpPr/>
          <p:nvPr/>
        </p:nvSpPr>
        <p:spPr>
          <a:xfrm>
            <a:off x="3734740" y="4518574"/>
            <a:ext cx="996167" cy="456355"/>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1" idx="4"/>
          </p:cNvCxnSpPr>
          <p:nvPr/>
        </p:nvCxnSpPr>
        <p:spPr>
          <a:xfrm flipH="1">
            <a:off x="4209477" y="4974929"/>
            <a:ext cx="23347" cy="385698"/>
          </a:xfrm>
          <a:prstGeom prst="straightConnector1">
            <a:avLst/>
          </a:prstGeom>
          <a:ln w="31750">
            <a:solidFill>
              <a:srgbClr val="FFC00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8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Serial challenges magnified</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pic>
        <p:nvPicPr>
          <p:cNvPr id="5" name="Picture 4"/>
          <p:cNvPicPr>
            <a:picLocks noChangeAspect="1"/>
          </p:cNvPicPr>
          <p:nvPr/>
        </p:nvPicPr>
        <p:blipFill>
          <a:blip r:embed="rId3"/>
          <a:stretch>
            <a:fillRect/>
          </a:stretch>
        </p:blipFill>
        <p:spPr>
          <a:xfrm>
            <a:off x="990600" y="1742095"/>
            <a:ext cx="1038225" cy="914400"/>
          </a:xfrm>
          <a:prstGeom prst="rect">
            <a:avLst/>
          </a:prstGeom>
        </p:spPr>
      </p:pic>
      <p:pic>
        <p:nvPicPr>
          <p:cNvPr id="6" name="Picture 5"/>
          <p:cNvPicPr>
            <a:picLocks noChangeAspect="1"/>
          </p:cNvPicPr>
          <p:nvPr/>
        </p:nvPicPr>
        <p:blipFill>
          <a:blip r:embed="rId4"/>
          <a:stretch>
            <a:fillRect/>
          </a:stretch>
        </p:blipFill>
        <p:spPr>
          <a:xfrm>
            <a:off x="7302429" y="2395535"/>
            <a:ext cx="809625" cy="1076325"/>
          </a:xfrm>
          <a:prstGeom prst="rect">
            <a:avLst/>
          </a:prstGeom>
        </p:spPr>
      </p:pic>
      <p:sp>
        <p:nvSpPr>
          <p:cNvPr id="13" name="Can 12"/>
          <p:cNvSpPr/>
          <p:nvPr/>
        </p:nvSpPr>
        <p:spPr>
          <a:xfrm rot="16200000">
            <a:off x="4610102" y="1638299"/>
            <a:ext cx="228600" cy="2590799"/>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990600" y="3220665"/>
            <a:ext cx="1038225" cy="914400"/>
          </a:xfrm>
          <a:prstGeom prst="rect">
            <a:avLst/>
          </a:prstGeom>
        </p:spPr>
      </p:pic>
      <p:cxnSp>
        <p:nvCxnSpPr>
          <p:cNvPr id="16" name="Straight Arrow Connector 15"/>
          <p:cNvCxnSpPr>
            <a:stCxn id="5" idx="3"/>
            <a:endCxn id="13" idx="1"/>
          </p:cNvCxnSpPr>
          <p:nvPr/>
        </p:nvCxnSpPr>
        <p:spPr>
          <a:xfrm>
            <a:off x="2028825" y="2199295"/>
            <a:ext cx="1400178" cy="734404"/>
          </a:xfrm>
          <a:prstGeom prst="straightConnector1">
            <a:avLst/>
          </a:prstGeom>
          <a:ln w="177800">
            <a:gradFill flip="none" rotWithShape="1">
              <a:gsLst>
                <a:gs pos="0">
                  <a:srgbClr val="C00000"/>
                </a:gs>
                <a:gs pos="36000">
                  <a:schemeClr val="accent3">
                    <a:lumMod val="60000"/>
                    <a:lumOff val="40000"/>
                  </a:schemeClr>
                </a:gs>
                <a:gs pos="63000">
                  <a:schemeClr val="accent3">
                    <a:lumMod val="60000"/>
                    <a:lumOff val="40000"/>
                  </a:schemeClr>
                </a:gs>
                <a:gs pos="97000">
                  <a:srgbClr val="C00000"/>
                </a:gs>
              </a:gsLst>
              <a:lin ang="180000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3" idx="1"/>
          </p:cNvCxnSpPr>
          <p:nvPr/>
        </p:nvCxnSpPr>
        <p:spPr>
          <a:xfrm flipV="1">
            <a:off x="2028825" y="2933699"/>
            <a:ext cx="1400178" cy="744166"/>
          </a:xfrm>
          <a:prstGeom prst="straightConnector1">
            <a:avLst/>
          </a:prstGeom>
          <a:ln w="177800">
            <a:gradFill flip="none" rotWithShape="1">
              <a:gsLst>
                <a:gs pos="0">
                  <a:srgbClr val="C00000"/>
                </a:gs>
                <a:gs pos="38000">
                  <a:schemeClr val="accent3">
                    <a:lumMod val="60000"/>
                    <a:lumOff val="40000"/>
                  </a:schemeClr>
                </a:gs>
                <a:gs pos="63000">
                  <a:schemeClr val="accent3">
                    <a:lumMod val="60000"/>
                    <a:lumOff val="40000"/>
                  </a:schemeClr>
                </a:gs>
                <a:gs pos="97000">
                  <a:srgbClr val="C00000"/>
                </a:gs>
              </a:gsLst>
              <a:lin ang="1380000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6" idx="1"/>
          </p:cNvCxnSpPr>
          <p:nvPr/>
        </p:nvCxnSpPr>
        <p:spPr>
          <a:xfrm>
            <a:off x="6019802" y="2933698"/>
            <a:ext cx="1282627" cy="0"/>
          </a:xfrm>
          <a:prstGeom prst="straightConnector1">
            <a:avLst/>
          </a:prstGeom>
          <a:ln w="127000">
            <a:gradFill flip="none" rotWithShape="1">
              <a:gsLst>
                <a:gs pos="0">
                  <a:srgbClr val="C00000"/>
                </a:gs>
                <a:gs pos="36000">
                  <a:schemeClr val="accent3">
                    <a:lumMod val="60000"/>
                    <a:lumOff val="40000"/>
                  </a:schemeClr>
                </a:gs>
                <a:gs pos="63000">
                  <a:schemeClr val="accent3">
                    <a:lumMod val="60000"/>
                    <a:lumOff val="40000"/>
                  </a:schemeClr>
                </a:gs>
                <a:gs pos="97000">
                  <a:srgbClr val="C00000"/>
                </a:gs>
              </a:gsLst>
              <a:lin ang="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68098" y="1619606"/>
            <a:ext cx="4852002" cy="1077218"/>
          </a:xfrm>
          <a:prstGeom prst="rect">
            <a:avLst/>
          </a:prstGeom>
          <a:noFill/>
        </p:spPr>
        <p:txBody>
          <a:bodyPr wrap="square" rtlCol="0">
            <a:spAutoFit/>
          </a:bodyPr>
          <a:lstStyle/>
          <a:p>
            <a:r>
              <a:rPr lang="en-US" sz="2400" dirty="0" smtClean="0">
                <a:solidFill>
                  <a:srgbClr val="7030A0"/>
                </a:solidFill>
              </a:rPr>
              <a:t>Memory bandwidth limitations</a:t>
            </a:r>
            <a:r>
              <a:rPr lang="en-US" sz="2000" dirty="0" smtClean="0">
                <a:solidFill>
                  <a:srgbClr val="7030A0"/>
                </a:solidFill>
              </a:rPr>
              <a:t>:</a:t>
            </a:r>
          </a:p>
          <a:p>
            <a:r>
              <a:rPr lang="en-US" sz="2000" dirty="0" smtClean="0">
                <a:solidFill>
                  <a:schemeClr val="bg2"/>
                </a:solidFill>
              </a:rPr>
              <a:t>Single core: </a:t>
            </a:r>
            <a:r>
              <a:rPr lang="en-US" sz="2000" dirty="0" smtClean="0">
                <a:solidFill>
                  <a:srgbClr val="FF0000"/>
                </a:solidFill>
              </a:rPr>
              <a:t>bad</a:t>
            </a:r>
            <a:r>
              <a:rPr lang="en-US" sz="2000" dirty="0" smtClean="0">
                <a:solidFill>
                  <a:schemeClr val="bg2"/>
                </a:solidFill>
              </a:rPr>
              <a:t>.</a:t>
            </a:r>
            <a:endParaRPr lang="en-US" sz="2000" dirty="0">
              <a:solidFill>
                <a:schemeClr val="bg2"/>
              </a:solidFill>
            </a:endParaRPr>
          </a:p>
          <a:p>
            <a:r>
              <a:rPr lang="en-US" sz="2000" dirty="0" smtClean="0">
                <a:solidFill>
                  <a:schemeClr val="bg2"/>
                </a:solidFill>
              </a:rPr>
              <a:t>Multicore: </a:t>
            </a:r>
            <a:r>
              <a:rPr lang="en-US" sz="2000" dirty="0" smtClean="0">
                <a:solidFill>
                  <a:srgbClr val="FF0000"/>
                </a:solidFill>
              </a:rPr>
              <a:t>worse</a:t>
            </a:r>
            <a:r>
              <a:rPr lang="en-US" sz="2000" dirty="0" smtClean="0">
                <a:solidFill>
                  <a:schemeClr val="bg2"/>
                </a:solidFill>
              </a:rPr>
              <a:t>!</a:t>
            </a:r>
          </a:p>
        </p:txBody>
      </p:sp>
      <p:pic>
        <p:nvPicPr>
          <p:cNvPr id="43" name="Picture 42"/>
          <p:cNvPicPr>
            <a:picLocks noChangeAspect="1"/>
          </p:cNvPicPr>
          <p:nvPr/>
        </p:nvPicPr>
        <p:blipFill>
          <a:blip r:embed="rId5"/>
          <a:stretch>
            <a:fillRect/>
          </a:stretch>
        </p:blipFill>
        <p:spPr>
          <a:xfrm>
            <a:off x="5387607" y="4324196"/>
            <a:ext cx="2897952" cy="2162785"/>
          </a:xfrm>
          <a:prstGeom prst="rect">
            <a:avLst/>
          </a:prstGeom>
        </p:spPr>
      </p:pic>
      <p:sp>
        <p:nvSpPr>
          <p:cNvPr id="44" name="TextBox 43"/>
          <p:cNvSpPr txBox="1"/>
          <p:nvPr/>
        </p:nvSpPr>
        <p:spPr>
          <a:xfrm>
            <a:off x="2514599" y="4533604"/>
            <a:ext cx="2667001" cy="1077218"/>
          </a:xfrm>
          <a:prstGeom prst="rect">
            <a:avLst/>
          </a:prstGeom>
          <a:noFill/>
        </p:spPr>
        <p:txBody>
          <a:bodyPr wrap="square" rtlCol="0">
            <a:spAutoFit/>
          </a:bodyPr>
          <a:lstStyle/>
          <a:p>
            <a:r>
              <a:rPr lang="en-US" sz="2400" dirty="0" smtClean="0">
                <a:solidFill>
                  <a:srgbClr val="7030A0"/>
                </a:solidFill>
              </a:rPr>
              <a:t>Debugging</a:t>
            </a:r>
            <a:r>
              <a:rPr lang="en-US" sz="2000" dirty="0" smtClean="0">
                <a:solidFill>
                  <a:schemeClr val="bg2"/>
                </a:solidFill>
              </a:rPr>
              <a:t>:</a:t>
            </a:r>
          </a:p>
          <a:p>
            <a:r>
              <a:rPr lang="en-US" sz="2000" dirty="0" smtClean="0">
                <a:solidFill>
                  <a:schemeClr val="bg2"/>
                </a:solidFill>
              </a:rPr>
              <a:t>Single thread: </a:t>
            </a:r>
            <a:r>
              <a:rPr lang="en-US" sz="2000" dirty="0" smtClean="0">
                <a:solidFill>
                  <a:srgbClr val="FF0000"/>
                </a:solidFill>
              </a:rPr>
              <a:t>hard</a:t>
            </a:r>
            <a:r>
              <a:rPr lang="en-US" sz="2000" dirty="0" smtClean="0">
                <a:solidFill>
                  <a:schemeClr val="bg2"/>
                </a:solidFill>
              </a:rPr>
              <a:t>.</a:t>
            </a:r>
          </a:p>
          <a:p>
            <a:r>
              <a:rPr lang="en-US" sz="2000" dirty="0" smtClean="0">
                <a:solidFill>
                  <a:schemeClr val="bg2"/>
                </a:solidFill>
              </a:rPr>
              <a:t>Multithread: </a:t>
            </a:r>
            <a:r>
              <a:rPr lang="en-US" sz="2000" dirty="0" smtClean="0">
                <a:solidFill>
                  <a:srgbClr val="FF0000"/>
                </a:solidFill>
              </a:rPr>
              <a:t>harder</a:t>
            </a:r>
            <a:r>
              <a:rPr lang="en-US" sz="2000" dirty="0" smtClean="0">
                <a:solidFill>
                  <a:schemeClr val="bg2"/>
                </a:solidFill>
              </a:rPr>
              <a:t>!</a:t>
            </a:r>
          </a:p>
        </p:txBody>
      </p:sp>
    </p:spTree>
    <p:extLst>
      <p:ext uri="{BB962C8B-B14F-4D97-AF65-F5344CB8AC3E}">
        <p14:creationId xmlns:p14="http://schemas.microsoft.com/office/powerpoint/2010/main" val="3018196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6" name="Content Placeholder 5"/>
          <p:cNvSpPr>
            <a:spLocks noGrp="1"/>
          </p:cNvSpPr>
          <p:nvPr>
            <p:ph idx="1"/>
          </p:nvPr>
        </p:nvSpPr>
        <p:spPr>
          <a:xfrm>
            <a:off x="856060" y="1905000"/>
            <a:ext cx="7429499" cy="4419599"/>
          </a:xfrm>
        </p:spPr>
        <p:txBody>
          <a:bodyPr>
            <a:normAutofit lnSpcReduction="10000"/>
          </a:bodyPr>
          <a:lstStyle/>
          <a:p>
            <a:r>
              <a:rPr lang="en-US" dirty="0" smtClean="0"/>
              <a:t>Attend other </a:t>
            </a:r>
            <a:r>
              <a:rPr lang="en-US" dirty="0" err="1" smtClean="0"/>
              <a:t>CppCon</a:t>
            </a:r>
            <a:r>
              <a:rPr lang="en-US" dirty="0" smtClean="0"/>
              <a:t> sessions on parallelism, including my session on decomposing a problem for parallelism.</a:t>
            </a:r>
          </a:p>
          <a:p>
            <a:r>
              <a:rPr lang="en-US" dirty="0" smtClean="0"/>
              <a:t>Obtain a parallel compiler or framework and work through some tutorials.</a:t>
            </a:r>
          </a:p>
          <a:p>
            <a:r>
              <a:rPr lang="en-US" dirty="0" smtClean="0"/>
              <a:t>Get tools to help:</a:t>
            </a:r>
          </a:p>
          <a:p>
            <a:pPr lvl="1"/>
            <a:r>
              <a:rPr lang="en-US" dirty="0" smtClean="0"/>
              <a:t>Race detector (Cilkscreen, Intel® Inspector XE, </a:t>
            </a:r>
            <a:r>
              <a:rPr lang="en-US" dirty="0" err="1" smtClean="0"/>
              <a:t>Valgrind</a:t>
            </a:r>
            <a:r>
              <a:rPr lang="en-US" dirty="0" smtClean="0"/>
              <a:t>)</a:t>
            </a:r>
          </a:p>
          <a:p>
            <a:pPr lvl="1"/>
            <a:r>
              <a:rPr lang="en-US" dirty="0" smtClean="0"/>
              <a:t>Parallel performance analyzer (Cilkview, </a:t>
            </a:r>
            <a:r>
              <a:rPr lang="en-US" dirty="0" err="1" smtClean="0"/>
              <a:t>Cilkprof</a:t>
            </a:r>
            <a:r>
              <a:rPr lang="en-US" dirty="0" smtClean="0"/>
              <a:t>, Intel® </a:t>
            </a:r>
            <a:r>
              <a:rPr lang="en-US" dirty="0" err="1" smtClean="0"/>
              <a:t>VTune</a:t>
            </a:r>
            <a:r>
              <a:rPr lang="en-US" dirty="0" smtClean="0"/>
              <a:t> Amplifier XE)</a:t>
            </a:r>
            <a:endParaRPr lang="en-US" dirty="0"/>
          </a:p>
        </p:txBody>
      </p:sp>
      <p:sp>
        <p:nvSpPr>
          <p:cNvPr id="3" name="Footer Placeholder 2"/>
          <p:cNvSpPr>
            <a:spLocks noGrp="1"/>
          </p:cNvSpPr>
          <p:nvPr>
            <p:ph type="ftr" sz="quarter" idx="3"/>
          </p:nvPr>
        </p:nvSpPr>
        <p:spPr/>
        <p:txBody>
          <a:bodyPr/>
          <a:lstStyle/>
          <a:p>
            <a:r>
              <a:rPr lang="en-US" smtClean="0"/>
              <a:t>Pablo Halpern, 2014  (CC BY 4.0)</a:t>
            </a:r>
            <a:endParaRPr lang="en-US" dirty="0"/>
          </a:p>
        </p:txBody>
      </p:sp>
      <p:sp>
        <p:nvSpPr>
          <p:cNvPr id="4" name="Slide Number Placeholder 3"/>
          <p:cNvSpPr>
            <a:spLocks noGrp="1"/>
          </p:cNvSpPr>
          <p:nvPr>
            <p:ph type="sldNum" sz="quarter" idx="4"/>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449303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Intel® Cilk™ Plus (including downloads for Cilkscreen and Cilkview): cilkplus.org</a:t>
            </a:r>
          </a:p>
          <a:p>
            <a:r>
              <a:rPr lang="en-US" dirty="0" smtClean="0"/>
              <a:t>Intel® Threading Building Blocks (Intel® TBB): www.threadingbuildingblocks.org</a:t>
            </a:r>
          </a:p>
          <a:p>
            <a:r>
              <a:rPr lang="en-US" dirty="0" smtClean="0"/>
              <a:t>OpenMP: openmp.org</a:t>
            </a:r>
          </a:p>
          <a:p>
            <a:r>
              <a:rPr lang="en-US" dirty="0" smtClean="0"/>
              <a:t>Intel</a:t>
            </a:r>
            <a:r>
              <a:rPr lang="en-US" dirty="0"/>
              <a:t>® Parallel Studio </a:t>
            </a:r>
            <a:r>
              <a:rPr lang="en-US" dirty="0" smtClean="0"/>
              <a:t>XE (includes </a:t>
            </a:r>
            <a:r>
              <a:rPr lang="en-US" dirty="0" err="1" smtClean="0"/>
              <a:t>VTune</a:t>
            </a:r>
            <a:r>
              <a:rPr lang="en-US" dirty="0" smtClean="0"/>
              <a:t>™ Amplifier and Inspector XE: </a:t>
            </a:r>
            <a:r>
              <a:rPr lang="en-US" dirty="0"/>
              <a:t>https://software.intel.com/en-us/intel-parallel-studio-xe</a:t>
            </a:r>
          </a:p>
        </p:txBody>
      </p:sp>
      <p:sp>
        <p:nvSpPr>
          <p:cNvPr id="4" name="Footer Placeholder 3"/>
          <p:cNvSpPr>
            <a:spLocks noGrp="1"/>
          </p:cNvSpPr>
          <p:nvPr>
            <p:ph type="ftr" sz="quarter" idx="3"/>
          </p:nvPr>
        </p:nvSpPr>
        <p:spPr/>
        <p:txBody>
          <a:bodyPr/>
          <a:lstStyle/>
          <a:p>
            <a:r>
              <a:rPr lang="en-US" smtClean="0"/>
              <a:t>Pablo Halpern, 2014  (CC BY 4.0)</a:t>
            </a:r>
            <a:endParaRPr lang="en-US" dirty="0"/>
          </a:p>
        </p:txBody>
      </p:sp>
      <p:sp>
        <p:nvSpPr>
          <p:cNvPr id="5" name="Slide Number Placeholder 4"/>
          <p:cNvSpPr>
            <a:spLocks noGrp="1"/>
          </p:cNvSpPr>
          <p:nvPr>
            <p:ph type="sldNum" sz="quarter" idx="4"/>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val="3020297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83000">
              <a:schemeClr val="bg2">
                <a:lumMod val="60000"/>
                <a:lumOff val="40000"/>
              </a:schemeClr>
            </a:gs>
            <a:gs pos="100000">
              <a:srgbClr val="F5F9FD"/>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4145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263525"/>
            <a:ext cx="7429499" cy="735716"/>
          </a:xfrm>
        </p:spPr>
        <p:txBody>
          <a:bodyPr>
            <a:noAutofit/>
          </a:bodyPr>
          <a:lstStyle/>
          <a:p>
            <a:r>
              <a:rPr lang="en-US" sz="2800" dirty="0"/>
              <a:t>Growth of parallel resources on Xeons</a:t>
            </a:r>
            <a:br>
              <a:rPr lang="en-US" sz="2800" dirty="0"/>
            </a:br>
            <a:endParaRPr lang="en-US" sz="2800"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38</a:t>
            </a:fld>
            <a:endParaRPr lang="en-US" dirty="0"/>
          </a:p>
        </p:txBody>
      </p:sp>
      <p:sp>
        <p:nvSpPr>
          <p:cNvPr id="9" name="Rounded Rectangle 8"/>
          <p:cNvSpPr/>
          <p:nvPr/>
        </p:nvSpPr>
        <p:spPr bwMode="auto">
          <a:xfrm>
            <a:off x="4575423" y="3627949"/>
            <a:ext cx="2978375" cy="431253"/>
          </a:xfrm>
          <a:prstGeom prst="roundRect">
            <a:avLst/>
          </a:prstGeom>
          <a:solidFill>
            <a:srgbClr val="FFFF00"/>
          </a:solidFill>
          <a:ln w="19050"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r>
              <a:rPr lang="en-US" sz="2400" baseline="0" dirty="0" smtClean="0">
                <a:solidFill>
                  <a:prstClr val="black"/>
                </a:solidFill>
                <a:latin typeface="Bookman Old Style"/>
              </a:rPr>
              <a:t>Parallel speed-ups</a:t>
            </a:r>
          </a:p>
        </p:txBody>
      </p:sp>
      <p:graphicFrame>
        <p:nvGraphicFramePr>
          <p:cNvPr id="11" name="Chart 10"/>
          <p:cNvGraphicFramePr>
            <a:graphicFrameLocks/>
          </p:cNvGraphicFramePr>
          <p:nvPr>
            <p:extLst>
              <p:ext uri="{D42A27DB-BD31-4B8C-83A1-F6EECF244321}">
                <p14:modId xmlns:p14="http://schemas.microsoft.com/office/powerpoint/2010/main" val="1992699691"/>
              </p:ext>
            </p:extLst>
          </p:nvPr>
        </p:nvGraphicFramePr>
        <p:xfrm>
          <a:off x="4114800" y="3352800"/>
          <a:ext cx="5029200" cy="3233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885608929"/>
              </p:ext>
            </p:extLst>
          </p:nvPr>
        </p:nvGraphicFramePr>
        <p:xfrm>
          <a:off x="457200" y="3825873"/>
          <a:ext cx="3657600" cy="2667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88162935"/>
              </p:ext>
            </p:extLst>
          </p:nvPr>
        </p:nvGraphicFramePr>
        <p:xfrm>
          <a:off x="401935" y="823965"/>
          <a:ext cx="4322465" cy="2770242"/>
        </p:xfrm>
        <a:graphic>
          <a:graphicData uri="http://schemas.openxmlformats.org/drawingml/2006/table">
            <a:tbl>
              <a:tblPr>
                <a:tableStyleId>{5C22544A-7EE6-4342-B048-85BDC9FD1C3A}</a:tableStyleId>
              </a:tblPr>
              <a:tblGrid>
                <a:gridCol w="1085060"/>
                <a:gridCol w="571450"/>
                <a:gridCol w="711898"/>
                <a:gridCol w="1192057"/>
                <a:gridCol w="762000"/>
              </a:tblGrid>
              <a:tr h="566312">
                <a:tc>
                  <a:txBody>
                    <a:bodyPr/>
                    <a:lstStyle/>
                    <a:p>
                      <a:pPr algn="l" fontAlgn="b"/>
                      <a:r>
                        <a:rPr lang="en-US" sz="1400" u="none" strike="noStrike" dirty="0" smtClean="0">
                          <a:effectLst/>
                          <a:latin typeface="+mn-lt"/>
                        </a:rPr>
                        <a:t>Intel® Xeon® </a:t>
                      </a:r>
                      <a:r>
                        <a:rPr lang="en-US" sz="1400" u="none" strike="noStrike" dirty="0">
                          <a:effectLst/>
                          <a:latin typeface="+mn-lt"/>
                        </a:rPr>
                        <a:t>Processor</a:t>
                      </a:r>
                      <a:endParaRPr lang="en-US" sz="1400" b="0" i="0" u="none" strike="noStrike" dirty="0">
                        <a:solidFill>
                          <a:srgbClr val="000000"/>
                        </a:solidFill>
                        <a:effectLst/>
                        <a:latin typeface="+mn-lt"/>
                      </a:endParaRPr>
                    </a:p>
                  </a:txBody>
                  <a:tcPr marL="45720" marR="45720" anchor="b">
                    <a:solidFill>
                      <a:schemeClr val="tx2">
                        <a:lumMod val="40000"/>
                        <a:lumOff val="60000"/>
                      </a:schemeClr>
                    </a:solidFill>
                  </a:tcPr>
                </a:tc>
                <a:tc>
                  <a:txBody>
                    <a:bodyPr/>
                    <a:lstStyle/>
                    <a:p>
                      <a:pPr algn="l" fontAlgn="b"/>
                      <a:r>
                        <a:rPr lang="en-US" sz="1400" u="none" strike="noStrike" dirty="0">
                          <a:effectLst/>
                          <a:latin typeface="+mn-lt"/>
                        </a:rPr>
                        <a:t>Year</a:t>
                      </a:r>
                      <a:endParaRPr lang="en-US" sz="1400" b="0" i="0" u="none" strike="noStrike" dirty="0">
                        <a:solidFill>
                          <a:srgbClr val="000000"/>
                        </a:solidFill>
                        <a:effectLst/>
                        <a:latin typeface="+mn-lt"/>
                      </a:endParaRPr>
                    </a:p>
                  </a:txBody>
                  <a:tcPr marL="45720" marR="45720" anchor="b">
                    <a:solidFill>
                      <a:schemeClr val="tx2">
                        <a:lumMod val="40000"/>
                        <a:lumOff val="60000"/>
                      </a:schemeClr>
                    </a:solidFill>
                  </a:tcPr>
                </a:tc>
                <a:tc>
                  <a:txBody>
                    <a:bodyPr/>
                    <a:lstStyle/>
                    <a:p>
                      <a:pPr algn="ctr" fontAlgn="b"/>
                      <a:r>
                        <a:rPr lang="en-US" sz="1400" u="none" strike="noStrike" dirty="0" smtClean="0">
                          <a:effectLst/>
                          <a:latin typeface="+mn-lt"/>
                        </a:rPr>
                        <a:t>cores </a:t>
                      </a:r>
                      <a:r>
                        <a:rPr lang="en-US" sz="1400" u="none" strike="noStrike" dirty="0">
                          <a:effectLst/>
                          <a:latin typeface="+mn-lt"/>
                        </a:rPr>
                        <a:t>(2S)</a:t>
                      </a:r>
                      <a:endParaRPr lang="en-US" sz="1400" b="0" i="0" u="none" strike="noStrike" dirty="0">
                        <a:solidFill>
                          <a:srgbClr val="000000"/>
                        </a:solidFill>
                        <a:effectLst/>
                        <a:latin typeface="+mn-lt"/>
                      </a:endParaRPr>
                    </a:p>
                  </a:txBody>
                  <a:tcPr marL="45720" marR="45720" anchor="b">
                    <a:solidFill>
                      <a:schemeClr val="tx2">
                        <a:lumMod val="40000"/>
                        <a:lumOff val="60000"/>
                      </a:schemeClr>
                    </a:solidFill>
                  </a:tcPr>
                </a:tc>
                <a:tc>
                  <a:txBody>
                    <a:bodyPr/>
                    <a:lstStyle/>
                    <a:p>
                      <a:pPr algn="l" fontAlgn="b"/>
                      <a:r>
                        <a:rPr lang="en-US" sz="1400" u="none" strike="noStrike" dirty="0">
                          <a:effectLst/>
                          <a:latin typeface="+mn-lt"/>
                        </a:rPr>
                        <a:t>SIMD</a:t>
                      </a:r>
                      <a:endParaRPr lang="en-US" sz="1400" b="0" i="0" u="none" strike="noStrike" dirty="0">
                        <a:solidFill>
                          <a:srgbClr val="000000"/>
                        </a:solidFill>
                        <a:effectLst/>
                        <a:latin typeface="+mn-lt"/>
                      </a:endParaRPr>
                    </a:p>
                  </a:txBody>
                  <a:tcPr marL="45720" marR="45720" anchor="b">
                    <a:solidFill>
                      <a:schemeClr val="tx2">
                        <a:lumMod val="40000"/>
                        <a:lumOff val="60000"/>
                      </a:schemeClr>
                    </a:solidFill>
                  </a:tcPr>
                </a:tc>
                <a:tc>
                  <a:txBody>
                    <a:bodyPr/>
                    <a:lstStyle/>
                    <a:p>
                      <a:pPr algn="l" fontAlgn="b"/>
                      <a:r>
                        <a:rPr lang="en-US" sz="1400" u="none" strike="noStrike" dirty="0" smtClean="0">
                          <a:effectLst/>
                          <a:latin typeface="+mn-lt"/>
                        </a:rPr>
                        <a:t>Lanes</a:t>
                      </a:r>
                      <a:endParaRPr lang="en-US" sz="1400" b="0" i="0" u="none" strike="noStrike" dirty="0">
                        <a:solidFill>
                          <a:srgbClr val="000000"/>
                        </a:solidFill>
                        <a:effectLst/>
                        <a:latin typeface="+mn-lt"/>
                      </a:endParaRPr>
                    </a:p>
                  </a:txBody>
                  <a:tcPr marL="45720" marR="45720" anchor="b">
                    <a:solidFill>
                      <a:schemeClr val="tx2">
                        <a:lumMod val="40000"/>
                        <a:lumOff val="60000"/>
                      </a:schemeClr>
                    </a:solidFill>
                  </a:tcPr>
                </a:tc>
              </a:tr>
              <a:tr h="339787">
                <a:tc>
                  <a:txBody>
                    <a:bodyPr/>
                    <a:lstStyle/>
                    <a:p>
                      <a:pPr algn="l" fontAlgn="b"/>
                      <a:r>
                        <a:rPr lang="en-US" sz="1400" u="none" strike="noStrike" dirty="0">
                          <a:effectLst/>
                          <a:latin typeface="+mn-lt"/>
                        </a:rPr>
                        <a:t>X5472</a:t>
                      </a:r>
                      <a:endParaRPr lang="en-US" sz="1400" b="0" i="0" u="none" strike="noStrike" dirty="0">
                        <a:solidFill>
                          <a:srgbClr val="000000"/>
                        </a:solidFill>
                        <a:effectLst/>
                        <a:latin typeface="+mn-lt"/>
                      </a:endParaRPr>
                    </a:p>
                  </a:txBody>
                  <a:tcPr marL="45720" marR="45720" anchor="ctr"/>
                </a:tc>
                <a:tc>
                  <a:txBody>
                    <a:bodyPr/>
                    <a:lstStyle/>
                    <a:p>
                      <a:pPr algn="r" fontAlgn="b"/>
                      <a:r>
                        <a:rPr lang="en-US" sz="1400" u="none" strike="noStrike" dirty="0">
                          <a:effectLst/>
                          <a:latin typeface="+mn-lt"/>
                        </a:rPr>
                        <a:t>2007</a:t>
                      </a:r>
                      <a:endParaRPr lang="en-US" sz="1400" b="0" i="0" u="none" strike="noStrike" dirty="0">
                        <a:solidFill>
                          <a:srgbClr val="000000"/>
                        </a:solidFill>
                        <a:effectLst/>
                        <a:latin typeface="+mn-lt"/>
                      </a:endParaRPr>
                    </a:p>
                  </a:txBody>
                  <a:tcPr marL="45720" marR="45720" anchor="ctr"/>
                </a:tc>
                <a:tc>
                  <a:txBody>
                    <a:bodyPr/>
                    <a:lstStyle/>
                    <a:p>
                      <a:pPr algn="ctr" fontAlgn="b"/>
                      <a:r>
                        <a:rPr lang="en-US" sz="1400" u="none" strike="noStrike" dirty="0">
                          <a:effectLst/>
                          <a:latin typeface="+mn-lt"/>
                        </a:rPr>
                        <a:t>8</a:t>
                      </a:r>
                      <a:endParaRPr lang="en-US" sz="1400" b="0" i="0" u="none" strike="noStrike" dirty="0">
                        <a:solidFill>
                          <a:srgbClr val="000000"/>
                        </a:solidFill>
                        <a:effectLst/>
                        <a:latin typeface="+mn-lt"/>
                      </a:endParaRPr>
                    </a:p>
                  </a:txBody>
                  <a:tcPr marL="45720" marR="45720" anchor="ctr"/>
                </a:tc>
                <a:tc>
                  <a:txBody>
                    <a:bodyPr/>
                    <a:lstStyle/>
                    <a:p>
                      <a:pPr algn="l" fontAlgn="b"/>
                      <a:r>
                        <a:rPr lang="en-US" sz="1400" u="none" strike="noStrike" dirty="0">
                          <a:effectLst/>
                          <a:latin typeface="+mn-lt"/>
                        </a:rPr>
                        <a:t>SSSE3 (128)</a:t>
                      </a:r>
                      <a:endParaRPr lang="en-US" sz="1400" b="0" i="0" u="none" strike="noStrike" dirty="0">
                        <a:solidFill>
                          <a:srgbClr val="000000"/>
                        </a:solidFill>
                        <a:effectLst/>
                        <a:latin typeface="+mn-lt"/>
                      </a:endParaRPr>
                    </a:p>
                  </a:txBody>
                  <a:tcPr marL="45720" marR="45720" anchor="ctr"/>
                </a:tc>
                <a:tc>
                  <a:txBody>
                    <a:bodyPr/>
                    <a:lstStyle/>
                    <a:p>
                      <a:pPr algn="r" fontAlgn="b"/>
                      <a:r>
                        <a:rPr lang="en-US" sz="1400" u="none" strike="noStrike" dirty="0" smtClean="0">
                          <a:effectLst/>
                          <a:latin typeface="+mn-lt"/>
                        </a:rPr>
                        <a:t>32</a:t>
                      </a:r>
                      <a:endParaRPr lang="en-US" sz="1400" b="0" i="0" u="none" strike="noStrike" dirty="0">
                        <a:solidFill>
                          <a:srgbClr val="000000"/>
                        </a:solidFill>
                        <a:effectLst/>
                        <a:latin typeface="+mn-lt"/>
                      </a:endParaRPr>
                    </a:p>
                  </a:txBody>
                  <a:tcPr marL="45720" marR="45720" anchor="ctr"/>
                </a:tc>
              </a:tr>
              <a:tr h="339787">
                <a:tc>
                  <a:txBody>
                    <a:bodyPr/>
                    <a:lstStyle/>
                    <a:p>
                      <a:pPr algn="l" fontAlgn="b"/>
                      <a:r>
                        <a:rPr lang="en-US" sz="1400" u="none" strike="noStrike" dirty="0">
                          <a:effectLst/>
                          <a:latin typeface="+mn-lt"/>
                        </a:rPr>
                        <a:t>X5570</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a:effectLst/>
                          <a:latin typeface="+mn-lt"/>
                        </a:rPr>
                        <a:t>2009</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ctr" fontAlgn="b"/>
                      <a:r>
                        <a:rPr lang="en-US" sz="1400" u="none" strike="noStrike" dirty="0">
                          <a:effectLst/>
                          <a:latin typeface="+mn-lt"/>
                        </a:rPr>
                        <a:t>8</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l" fontAlgn="b"/>
                      <a:r>
                        <a:rPr lang="en-US" sz="1400" u="none" strike="noStrike" dirty="0">
                          <a:effectLst/>
                          <a:latin typeface="+mn-lt"/>
                        </a:rPr>
                        <a:t>SSE4.2 (128)</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smtClean="0">
                          <a:effectLst/>
                          <a:latin typeface="+mn-lt"/>
                        </a:rPr>
                        <a:t>32</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r>
              <a:tr h="339787">
                <a:tc>
                  <a:txBody>
                    <a:bodyPr/>
                    <a:lstStyle/>
                    <a:p>
                      <a:pPr algn="l" fontAlgn="b"/>
                      <a:r>
                        <a:rPr lang="en-US" sz="1400" u="none" strike="noStrike">
                          <a:effectLst/>
                          <a:latin typeface="+mn-lt"/>
                        </a:rPr>
                        <a:t>X5680</a:t>
                      </a:r>
                      <a:endParaRPr lang="en-US" sz="1400" b="0" i="0" u="none" strike="noStrike">
                        <a:solidFill>
                          <a:srgbClr val="000000"/>
                        </a:solidFill>
                        <a:effectLst/>
                        <a:latin typeface="+mn-lt"/>
                      </a:endParaRPr>
                    </a:p>
                  </a:txBody>
                  <a:tcPr marL="45720" marR="45720" anchor="ctr"/>
                </a:tc>
                <a:tc>
                  <a:txBody>
                    <a:bodyPr/>
                    <a:lstStyle/>
                    <a:p>
                      <a:pPr algn="r" fontAlgn="b"/>
                      <a:r>
                        <a:rPr lang="en-US" sz="1400" u="none" strike="noStrike" dirty="0">
                          <a:effectLst/>
                          <a:latin typeface="+mn-lt"/>
                        </a:rPr>
                        <a:t>2010</a:t>
                      </a:r>
                      <a:endParaRPr lang="en-US" sz="1400" b="0" i="0" u="none" strike="noStrike" dirty="0">
                        <a:solidFill>
                          <a:srgbClr val="000000"/>
                        </a:solidFill>
                        <a:effectLst/>
                        <a:latin typeface="+mn-lt"/>
                      </a:endParaRPr>
                    </a:p>
                  </a:txBody>
                  <a:tcPr marL="45720" marR="45720" anchor="ctr"/>
                </a:tc>
                <a:tc>
                  <a:txBody>
                    <a:bodyPr/>
                    <a:lstStyle/>
                    <a:p>
                      <a:pPr algn="ctr" fontAlgn="b"/>
                      <a:r>
                        <a:rPr lang="en-US" sz="1400" u="none" strike="noStrike" dirty="0">
                          <a:effectLst/>
                          <a:latin typeface="+mn-lt"/>
                        </a:rPr>
                        <a:t>12</a:t>
                      </a:r>
                      <a:endParaRPr lang="en-US" sz="1400" b="0" i="0" u="none" strike="noStrike" dirty="0">
                        <a:solidFill>
                          <a:srgbClr val="000000"/>
                        </a:solidFill>
                        <a:effectLst/>
                        <a:latin typeface="+mn-lt"/>
                      </a:endParaRPr>
                    </a:p>
                  </a:txBody>
                  <a:tcPr marL="45720" marR="45720" anchor="ctr"/>
                </a:tc>
                <a:tc>
                  <a:txBody>
                    <a:bodyPr/>
                    <a:lstStyle/>
                    <a:p>
                      <a:pPr algn="l" fontAlgn="b"/>
                      <a:r>
                        <a:rPr lang="en-US" sz="1400" u="none" strike="noStrike" dirty="0">
                          <a:effectLst/>
                          <a:latin typeface="+mn-lt"/>
                        </a:rPr>
                        <a:t>SSE4.2 (128)</a:t>
                      </a:r>
                      <a:endParaRPr lang="en-US" sz="1400" b="0" i="0" u="none" strike="noStrike" dirty="0">
                        <a:solidFill>
                          <a:srgbClr val="000000"/>
                        </a:solidFill>
                        <a:effectLst/>
                        <a:latin typeface="+mn-lt"/>
                      </a:endParaRPr>
                    </a:p>
                  </a:txBody>
                  <a:tcPr marL="45720" marR="45720" anchor="ctr"/>
                </a:tc>
                <a:tc>
                  <a:txBody>
                    <a:bodyPr/>
                    <a:lstStyle/>
                    <a:p>
                      <a:pPr algn="r" fontAlgn="b"/>
                      <a:r>
                        <a:rPr lang="en-US" sz="1400" u="none" strike="noStrike" dirty="0" smtClean="0">
                          <a:effectLst/>
                          <a:latin typeface="+mn-lt"/>
                        </a:rPr>
                        <a:t>48</a:t>
                      </a:r>
                      <a:endParaRPr lang="en-US" sz="1400" b="0" i="0" u="none" strike="noStrike" dirty="0">
                        <a:solidFill>
                          <a:srgbClr val="000000"/>
                        </a:solidFill>
                        <a:effectLst/>
                        <a:latin typeface="+mn-lt"/>
                      </a:endParaRPr>
                    </a:p>
                  </a:txBody>
                  <a:tcPr marL="45720" marR="45720" anchor="ctr"/>
                </a:tc>
              </a:tr>
              <a:tr h="339787">
                <a:tc>
                  <a:txBody>
                    <a:bodyPr/>
                    <a:lstStyle/>
                    <a:p>
                      <a:pPr algn="l" fontAlgn="b"/>
                      <a:r>
                        <a:rPr lang="en-US" sz="1400" u="none" strike="noStrike" dirty="0">
                          <a:effectLst/>
                          <a:latin typeface="+mn-lt"/>
                        </a:rPr>
                        <a:t>E52690</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a:effectLst/>
                          <a:latin typeface="+mn-lt"/>
                        </a:rPr>
                        <a:t>2012</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ctr" fontAlgn="b"/>
                      <a:r>
                        <a:rPr lang="en-US" sz="1400" u="none" strike="noStrike" dirty="0">
                          <a:effectLst/>
                          <a:latin typeface="+mn-lt"/>
                        </a:rPr>
                        <a:t>16</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l" fontAlgn="b"/>
                      <a:r>
                        <a:rPr lang="en-US" sz="1400" u="none" strike="noStrike" dirty="0">
                          <a:effectLst/>
                          <a:latin typeface="+mn-lt"/>
                        </a:rPr>
                        <a:t>AVX (256)</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smtClean="0">
                          <a:effectLst/>
                          <a:latin typeface="+mn-lt"/>
                        </a:rPr>
                        <a:t>128</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r>
              <a:tr h="339787">
                <a:tc>
                  <a:txBody>
                    <a:bodyPr/>
                    <a:lstStyle/>
                    <a:p>
                      <a:pPr algn="l" fontAlgn="b"/>
                      <a:r>
                        <a:rPr lang="en-US" sz="1400" u="none" strike="noStrike" dirty="0">
                          <a:effectLst/>
                          <a:latin typeface="+mn-lt"/>
                        </a:rPr>
                        <a:t>E52697 </a:t>
                      </a:r>
                      <a:r>
                        <a:rPr lang="en-US" sz="1400" u="none" strike="noStrike" dirty="0" smtClean="0">
                          <a:effectLst/>
                          <a:latin typeface="+mn-lt"/>
                        </a:rPr>
                        <a:t>V2</a:t>
                      </a:r>
                      <a:endParaRPr lang="en-US" sz="1400" b="0" i="0" u="none" strike="noStrike" dirty="0">
                        <a:solidFill>
                          <a:srgbClr val="000000"/>
                        </a:solidFill>
                        <a:effectLst/>
                        <a:latin typeface="+mn-lt"/>
                      </a:endParaRPr>
                    </a:p>
                  </a:txBody>
                  <a:tcPr marL="45720" marR="45720" anchor="ctr"/>
                </a:tc>
                <a:tc>
                  <a:txBody>
                    <a:bodyPr/>
                    <a:lstStyle/>
                    <a:p>
                      <a:pPr algn="r" fontAlgn="b"/>
                      <a:r>
                        <a:rPr lang="en-US" sz="1400" u="none" strike="noStrike" dirty="0">
                          <a:effectLst/>
                          <a:latin typeface="+mn-lt"/>
                        </a:rPr>
                        <a:t>2013</a:t>
                      </a:r>
                      <a:endParaRPr lang="en-US" sz="1400" b="0" i="0" u="none" strike="noStrike" dirty="0">
                        <a:solidFill>
                          <a:srgbClr val="000000"/>
                        </a:solidFill>
                        <a:effectLst/>
                        <a:latin typeface="+mn-lt"/>
                      </a:endParaRPr>
                    </a:p>
                  </a:txBody>
                  <a:tcPr marL="45720" marR="45720" anchor="ctr"/>
                </a:tc>
                <a:tc>
                  <a:txBody>
                    <a:bodyPr/>
                    <a:lstStyle/>
                    <a:p>
                      <a:pPr algn="ctr" fontAlgn="b"/>
                      <a:r>
                        <a:rPr lang="en-US" sz="1400" u="none" strike="noStrike" dirty="0">
                          <a:effectLst/>
                          <a:latin typeface="+mn-lt"/>
                        </a:rPr>
                        <a:t>24</a:t>
                      </a:r>
                      <a:endParaRPr lang="en-US" sz="1400" b="0" i="0" u="none" strike="noStrike" dirty="0">
                        <a:solidFill>
                          <a:srgbClr val="000000"/>
                        </a:solidFill>
                        <a:effectLst/>
                        <a:latin typeface="+mn-lt"/>
                      </a:endParaRPr>
                    </a:p>
                  </a:txBody>
                  <a:tcPr marL="45720" marR="45720" anchor="ctr"/>
                </a:tc>
                <a:tc>
                  <a:txBody>
                    <a:bodyPr/>
                    <a:lstStyle/>
                    <a:p>
                      <a:pPr algn="l" fontAlgn="b"/>
                      <a:r>
                        <a:rPr lang="en-US" sz="1400" u="none" strike="noStrike" dirty="0">
                          <a:effectLst/>
                          <a:latin typeface="+mn-lt"/>
                        </a:rPr>
                        <a:t>AVX (256)</a:t>
                      </a:r>
                      <a:endParaRPr lang="en-US" sz="1400" b="0" i="0" u="none" strike="noStrike" dirty="0">
                        <a:solidFill>
                          <a:srgbClr val="000000"/>
                        </a:solidFill>
                        <a:effectLst/>
                        <a:latin typeface="+mn-lt"/>
                      </a:endParaRPr>
                    </a:p>
                  </a:txBody>
                  <a:tcPr marL="45720" marR="45720" anchor="ctr"/>
                </a:tc>
                <a:tc>
                  <a:txBody>
                    <a:bodyPr/>
                    <a:lstStyle/>
                    <a:p>
                      <a:pPr algn="r" fontAlgn="b"/>
                      <a:r>
                        <a:rPr lang="en-US" sz="1400" u="none" strike="noStrike" dirty="0" smtClean="0">
                          <a:effectLst/>
                          <a:latin typeface="+mn-lt"/>
                        </a:rPr>
                        <a:t>192</a:t>
                      </a:r>
                      <a:endParaRPr lang="en-US" sz="1400" b="0" i="0" u="none" strike="noStrike" dirty="0">
                        <a:solidFill>
                          <a:srgbClr val="000000"/>
                        </a:solidFill>
                        <a:effectLst/>
                        <a:latin typeface="+mn-lt"/>
                      </a:endParaRPr>
                    </a:p>
                  </a:txBody>
                  <a:tcPr marL="45720" marR="45720" anchor="ctr"/>
                </a:tc>
              </a:tr>
              <a:tr h="339787">
                <a:tc>
                  <a:txBody>
                    <a:bodyPr/>
                    <a:lstStyle/>
                    <a:p>
                      <a:pPr algn="l" fontAlgn="b"/>
                      <a:r>
                        <a:rPr lang="en-US" sz="1400" b="0" i="0" u="none" strike="noStrike" dirty="0" smtClean="0">
                          <a:solidFill>
                            <a:schemeClr val="dk1"/>
                          </a:solidFill>
                          <a:effectLst/>
                          <a:latin typeface="+mn-lt"/>
                        </a:rPr>
                        <a:t>E52697V3</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a:effectLst/>
                          <a:latin typeface="+mn-lt"/>
                        </a:rPr>
                        <a:t>2014</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ctr" fontAlgn="b"/>
                      <a:r>
                        <a:rPr lang="en-US" sz="1400" u="none" strike="noStrike" dirty="0">
                          <a:effectLst/>
                          <a:latin typeface="+mn-lt"/>
                        </a:rPr>
                        <a:t>28</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l" fontAlgn="b"/>
                      <a:r>
                        <a:rPr lang="en-US" sz="1400" u="none" strike="noStrike" dirty="0">
                          <a:effectLst/>
                          <a:latin typeface="+mn-lt"/>
                        </a:rPr>
                        <a:t>AVX2 (256)</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c>
                  <a:txBody>
                    <a:bodyPr/>
                    <a:lstStyle/>
                    <a:p>
                      <a:pPr algn="r" fontAlgn="b"/>
                      <a:r>
                        <a:rPr lang="en-US" sz="1400" u="none" strike="noStrike" dirty="0" smtClean="0">
                          <a:effectLst/>
                          <a:latin typeface="+mn-lt"/>
                        </a:rPr>
                        <a:t>224</a:t>
                      </a:r>
                      <a:endParaRPr lang="en-US" sz="1400" b="0" i="0" u="none" strike="noStrike" dirty="0">
                        <a:solidFill>
                          <a:srgbClr val="000000"/>
                        </a:solidFill>
                        <a:effectLst/>
                        <a:latin typeface="+mn-lt"/>
                      </a:endParaRPr>
                    </a:p>
                  </a:txBody>
                  <a:tcPr marL="45720" marR="45720" anchor="ctr">
                    <a:solidFill>
                      <a:schemeClr val="accent1">
                        <a:lumMod val="20000"/>
                        <a:lumOff val="80000"/>
                      </a:schemeClr>
                    </a:solidFill>
                  </a:tcPr>
                </a:tc>
              </a:tr>
            </a:tbl>
          </a:graphicData>
        </a:graphic>
      </p:graphicFrame>
      <p:graphicFrame>
        <p:nvGraphicFramePr>
          <p:cNvPr id="14" name="Chart 13"/>
          <p:cNvGraphicFramePr>
            <a:graphicFrameLocks/>
          </p:cNvGraphicFramePr>
          <p:nvPr>
            <p:extLst>
              <p:ext uri="{D42A27DB-BD31-4B8C-83A1-F6EECF244321}">
                <p14:modId xmlns:p14="http://schemas.microsoft.com/office/powerpoint/2010/main" val="619992735"/>
              </p:ext>
            </p:extLst>
          </p:nvPr>
        </p:nvGraphicFramePr>
        <p:xfrm>
          <a:off x="4940530" y="903967"/>
          <a:ext cx="3724754" cy="2571750"/>
        </p:xfrm>
        <a:graphic>
          <a:graphicData uri="http://schemas.openxmlformats.org/drawingml/2006/chart">
            <c:chart xmlns:c="http://schemas.openxmlformats.org/drawingml/2006/chart" xmlns:r="http://schemas.openxmlformats.org/officeDocument/2006/relationships" r:id="rId5"/>
          </a:graphicData>
        </a:graphic>
      </p:graphicFrame>
      <p:sp>
        <p:nvSpPr>
          <p:cNvPr id="15" name="Rectangle 14"/>
          <p:cNvSpPr/>
          <p:nvPr/>
        </p:nvSpPr>
        <p:spPr>
          <a:xfrm>
            <a:off x="417702" y="6718756"/>
            <a:ext cx="8441071" cy="215444"/>
          </a:xfrm>
          <a:prstGeom prst="rect">
            <a:avLst/>
          </a:prstGeom>
        </p:spPr>
        <p:txBody>
          <a:bodyPr wrap="square">
            <a:spAutoFit/>
          </a:bodyPr>
          <a:lstStyle/>
          <a:p>
            <a:r>
              <a:rPr lang="en-US" sz="800" b="1" dirty="0"/>
              <a:t>Intel® Advanced Vector Extensions (Intel® AVX</a:t>
            </a:r>
            <a:r>
              <a:rPr lang="en-US" sz="800" b="1" dirty="0" smtClean="0"/>
              <a:t>); Intel</a:t>
            </a:r>
            <a:r>
              <a:rPr lang="en-US" sz="800" b="1" dirty="0"/>
              <a:t>® Advanced Vector Extensions 2 (Intel® AVX2</a:t>
            </a:r>
            <a:r>
              <a:rPr lang="en-US" sz="800" b="1" dirty="0" smtClean="0"/>
              <a:t>) ; Intel</a:t>
            </a:r>
            <a:r>
              <a:rPr lang="en-US" sz="800" b="1" dirty="0"/>
              <a:t>® Streaming SIMD Extensions [xx] (Intel® SSE[xx</a:t>
            </a:r>
            <a:r>
              <a:rPr lang="en-US" sz="800" b="1" dirty="0" smtClean="0"/>
              <a:t>])</a:t>
            </a:r>
            <a:endParaRPr lang="en-US" sz="800" dirty="0"/>
          </a:p>
        </p:txBody>
      </p:sp>
    </p:spTree>
    <p:extLst>
      <p:ext uri="{BB962C8B-B14F-4D97-AF65-F5344CB8AC3E}">
        <p14:creationId xmlns:p14="http://schemas.microsoft.com/office/powerpoint/2010/main" val="1990973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How does it work?</a:t>
            </a:r>
            <a:br>
              <a:rPr lang="en-US" dirty="0" smtClean="0"/>
            </a:br>
            <a:r>
              <a:rPr lang="en-US" sz="3100" dirty="0" smtClean="0"/>
              <a:t>Anatomy of a spawn (vocabulary)</a:t>
            </a:r>
            <a:endParaRPr lang="en-US" sz="2200" dirty="0"/>
          </a:p>
        </p:txBody>
      </p:sp>
      <p:sp>
        <p:nvSpPr>
          <p:cNvPr id="7" name="Content Placeholder 6"/>
          <p:cNvSpPr>
            <a:spLocks noGrp="1"/>
          </p:cNvSpPr>
          <p:nvPr>
            <p:ph sz="half" idx="1"/>
          </p:nvPr>
        </p:nvSpPr>
        <p:spPr>
          <a:xfrm>
            <a:off x="856058" y="2249486"/>
            <a:ext cx="3658792" cy="4045806"/>
          </a:xfrm>
          <a:blipFill>
            <a:blip r:embed="rId3"/>
            <a:tile tx="0" ty="0" sx="100000" sy="100000" flip="none" algn="tl"/>
          </a:blipFill>
        </p:spPr>
        <p:txBody>
          <a:bodyPr>
            <a:noAutofit/>
          </a:bodyPr>
          <a:lstStyle/>
          <a:p>
            <a:pPr marL="0" indent="0">
              <a:spcBef>
                <a:spcPts val="0"/>
              </a:spcBef>
              <a:buNone/>
            </a:pPr>
            <a:r>
              <a:rPr lang="en-US" b="1" dirty="0" smtClean="0">
                <a:solidFill>
                  <a:schemeClr val="bg1"/>
                </a:solidFill>
                <a:latin typeface="Lucida Console" pitchFamily="49" charset="0"/>
              </a:rPr>
              <a:t>void f()</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p>
          <a:p>
            <a:pPr marL="0" indent="0">
              <a:spcBef>
                <a:spcPts val="0"/>
              </a:spcBef>
              <a:buNone/>
            </a:pPr>
            <a:r>
              <a:rPr lang="en-US" b="1" dirty="0" smtClean="0">
                <a:solidFill>
                  <a:schemeClr val="bg1"/>
                </a:solidFill>
                <a:latin typeface="Lucida Console" pitchFamily="49" charset="0"/>
              </a:rPr>
              <a:t>  </a:t>
            </a:r>
            <a:r>
              <a:rPr lang="en-US" b="1" dirty="0" err="1" smtClean="0">
                <a:solidFill>
                  <a:schemeClr val="bg1"/>
                </a:solidFill>
                <a:latin typeface="Lucida Console" pitchFamily="49" charset="0"/>
              </a:rPr>
              <a:t>cilk_spawn</a:t>
            </a:r>
            <a:r>
              <a:rPr lang="en-US" b="1" dirty="0" smtClean="0">
                <a:solidFill>
                  <a:schemeClr val="bg1"/>
                </a:solidFill>
                <a:latin typeface="Lucida Console" pitchFamily="49" charset="0"/>
              </a:rPr>
              <a:t> g();</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p>
          <a:p>
            <a:pPr marL="0" indent="0">
              <a:spcBef>
                <a:spcPts val="0"/>
              </a:spcBef>
              <a:buNone/>
            </a:pPr>
            <a:r>
              <a:rPr lang="en-US" b="1" dirty="0" smtClean="0">
                <a:solidFill>
                  <a:schemeClr val="bg1"/>
                </a:solidFill>
                <a:latin typeface="Lucida Console" pitchFamily="49" charset="0"/>
              </a:rPr>
              <a:t>  cilk_sync;</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8" name="Content Placeholder 7"/>
          <p:cNvSpPr>
            <a:spLocks noGrp="1"/>
          </p:cNvSpPr>
          <p:nvPr>
            <p:ph sz="half" idx="2"/>
          </p:nvPr>
        </p:nvSpPr>
        <p:spPr>
          <a:xfrm>
            <a:off x="4629151" y="2249486"/>
            <a:ext cx="3656408" cy="4045806"/>
          </a:xfrm>
          <a:blipFill>
            <a:blip r:embed="rId3"/>
            <a:tile tx="0" ty="0" sx="100000" sy="100000" flip="none" algn="tl"/>
          </a:blipFill>
        </p:spPr>
        <p:txBody>
          <a:bodyPr lIns="91440">
            <a:normAutofit/>
          </a:bodyPr>
          <a:lstStyle/>
          <a:p>
            <a:pPr marL="0" indent="0">
              <a:spcBef>
                <a:spcPts val="0"/>
              </a:spcBef>
              <a:buNone/>
            </a:pPr>
            <a:r>
              <a:rPr lang="en-US" b="1" dirty="0" smtClean="0">
                <a:solidFill>
                  <a:schemeClr val="bg1"/>
                </a:solidFill>
                <a:latin typeface="Lucida Console" pitchFamily="49" charset="0"/>
              </a:rPr>
              <a:t>void g()</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2" name="Footer Placeholder 1"/>
          <p:cNvSpPr>
            <a:spLocks noGrp="1"/>
          </p:cNvSpPr>
          <p:nvPr>
            <p:ph type="ftr" sz="quarter" idx="3"/>
          </p:nvPr>
        </p:nvSpPr>
        <p:spPr/>
        <p:txBody>
          <a:bodyPr/>
          <a:lstStyle/>
          <a:p>
            <a:r>
              <a:rPr lang="en-US" smtClean="0"/>
              <a:t>Pablo Halpern, 2014  (CC BY 4.0)</a:t>
            </a:r>
            <a:endParaRPr lang="en-US" dirty="0"/>
          </a:p>
        </p:txBody>
      </p:sp>
      <p:sp>
        <p:nvSpPr>
          <p:cNvPr id="3" name="Slide Number Placeholder 2"/>
          <p:cNvSpPr>
            <a:spLocks noGrp="1"/>
          </p:cNvSpPr>
          <p:nvPr>
            <p:ph type="sldNum" sz="quarter" idx="4"/>
          </p:nvPr>
        </p:nvSpPr>
        <p:spPr/>
        <p:txBody>
          <a:bodyPr/>
          <a:lstStyle/>
          <a:p>
            <a:fld id="{6D22F896-40B5-4ADD-8801-0D06FADFA095}" type="slidenum">
              <a:rPr lang="en-US" smtClean="0"/>
              <a:t>39</a:t>
            </a:fld>
            <a:endParaRPr lang="en-US" dirty="0"/>
          </a:p>
        </p:txBody>
      </p:sp>
      <p:sp>
        <p:nvSpPr>
          <p:cNvPr id="12" name="Left Bracket 11"/>
          <p:cNvSpPr>
            <a:spLocks/>
          </p:cNvSpPr>
          <p:nvPr/>
        </p:nvSpPr>
        <p:spPr bwMode="auto">
          <a:xfrm>
            <a:off x="551238" y="2426696"/>
            <a:ext cx="224181" cy="3736571"/>
          </a:xfrm>
          <a:prstGeom prst="leftBracket">
            <a:avLst/>
          </a:prstGeom>
          <a:noFill/>
          <a:ln w="38100" cap="flat" cmpd="sng" algn="ctr">
            <a:solidFill>
              <a:srgbClr val="0070C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1" i="0" u="none" strike="noStrike" cap="none" normalizeH="0" baseline="0" smtClean="0">
              <a:ln>
                <a:noFill/>
              </a:ln>
              <a:solidFill>
                <a:schemeClr val="tx1"/>
              </a:solidFill>
              <a:effectLst/>
              <a:latin typeface="Verdana" pitchFamily="34" charset="0"/>
              <a:cs typeface="Arial" charset="0"/>
            </a:endParaRPr>
          </a:p>
        </p:txBody>
      </p:sp>
      <p:sp>
        <p:nvSpPr>
          <p:cNvPr id="13" name="TextBox 12"/>
          <p:cNvSpPr txBox="1"/>
          <p:nvPr/>
        </p:nvSpPr>
        <p:spPr>
          <a:xfrm>
            <a:off x="538344" y="2971163"/>
            <a:ext cx="738664" cy="2718433"/>
          </a:xfrm>
          <a:prstGeom prst="rect">
            <a:avLst/>
          </a:prstGeom>
          <a:noFill/>
        </p:spPr>
        <p:txBody>
          <a:bodyPr vert="vert270" wrap="square" rtlCol="0">
            <a:spAutoFit/>
          </a:bodyPr>
          <a:lstStyle/>
          <a:p>
            <a:pPr algn="ctr"/>
            <a:r>
              <a:rPr lang="en-US" dirty="0" smtClean="0">
                <a:solidFill>
                  <a:srgbClr val="0070C0"/>
                </a:solidFill>
              </a:rPr>
              <a:t>spawning function (parent)</a:t>
            </a:r>
            <a:endParaRPr lang="en-US" dirty="0">
              <a:solidFill>
                <a:srgbClr val="0070C0"/>
              </a:solidFill>
            </a:endParaRPr>
          </a:p>
        </p:txBody>
      </p:sp>
      <p:sp>
        <p:nvSpPr>
          <p:cNvPr id="14" name="Right Bracket 13"/>
          <p:cNvSpPr/>
          <p:nvPr/>
        </p:nvSpPr>
        <p:spPr bwMode="auto">
          <a:xfrm>
            <a:off x="2262020" y="3739012"/>
            <a:ext cx="228602" cy="1236228"/>
          </a:xfrm>
          <a:prstGeom prst="rightBracket">
            <a:avLst/>
          </a:prstGeom>
          <a:noFill/>
          <a:ln w="38100" cap="flat" cmpd="sng" algn="ctr">
            <a:solidFill>
              <a:srgbClr val="C0000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1" i="0" u="none" strike="noStrike" cap="none" normalizeH="0" baseline="0" smtClean="0">
              <a:ln>
                <a:noFill/>
              </a:ln>
              <a:solidFill>
                <a:schemeClr val="tx1"/>
              </a:solidFill>
              <a:effectLst/>
              <a:latin typeface="Verdana" pitchFamily="34" charset="0"/>
              <a:cs typeface="Arial" charset="0"/>
            </a:endParaRPr>
          </a:p>
        </p:txBody>
      </p:sp>
      <p:sp>
        <p:nvSpPr>
          <p:cNvPr id="15" name="TextBox 14"/>
          <p:cNvSpPr txBox="1"/>
          <p:nvPr/>
        </p:nvSpPr>
        <p:spPr>
          <a:xfrm>
            <a:off x="2475355" y="4172460"/>
            <a:ext cx="1616148" cy="369332"/>
          </a:xfrm>
          <a:prstGeom prst="rect">
            <a:avLst/>
          </a:prstGeom>
          <a:noFill/>
        </p:spPr>
        <p:txBody>
          <a:bodyPr wrap="none" rtlCol="0">
            <a:spAutoFit/>
          </a:bodyPr>
          <a:lstStyle/>
          <a:p>
            <a:r>
              <a:rPr lang="en-US" dirty="0" smtClean="0">
                <a:solidFill>
                  <a:srgbClr val="C00000"/>
                </a:solidFill>
              </a:rPr>
              <a:t>continuation</a:t>
            </a:r>
            <a:endParaRPr lang="en-US" dirty="0">
              <a:solidFill>
                <a:srgbClr val="C00000"/>
              </a:solidFill>
            </a:endParaRPr>
          </a:p>
        </p:txBody>
      </p:sp>
      <p:sp>
        <p:nvSpPr>
          <p:cNvPr id="16" name="Right Bracket 15"/>
          <p:cNvSpPr/>
          <p:nvPr/>
        </p:nvSpPr>
        <p:spPr bwMode="auto">
          <a:xfrm>
            <a:off x="6488118" y="2426696"/>
            <a:ext cx="314729" cy="2548544"/>
          </a:xfrm>
          <a:prstGeom prst="rightBracket">
            <a:avLst/>
          </a:prstGeom>
          <a:noFill/>
          <a:ln w="38100" cap="flat" cmpd="sng" algn="ctr">
            <a:solidFill>
              <a:srgbClr val="00800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2000" b="1" i="0" u="none" strike="noStrike" cap="none" normalizeH="0" baseline="0" smtClean="0">
              <a:ln>
                <a:noFill/>
              </a:ln>
              <a:solidFill>
                <a:schemeClr val="tx1"/>
              </a:solidFill>
              <a:effectLst/>
              <a:latin typeface="Verdana" pitchFamily="34" charset="0"/>
              <a:cs typeface="Arial" charset="0"/>
            </a:endParaRPr>
          </a:p>
        </p:txBody>
      </p:sp>
      <p:sp>
        <p:nvSpPr>
          <p:cNvPr id="17" name="TextBox 16"/>
          <p:cNvSpPr txBox="1"/>
          <p:nvPr/>
        </p:nvSpPr>
        <p:spPr>
          <a:xfrm>
            <a:off x="6794868" y="3239303"/>
            <a:ext cx="1407277" cy="923330"/>
          </a:xfrm>
          <a:prstGeom prst="rect">
            <a:avLst/>
          </a:prstGeom>
          <a:noFill/>
        </p:spPr>
        <p:txBody>
          <a:bodyPr wrap="square" rtlCol="0">
            <a:spAutoFit/>
          </a:bodyPr>
          <a:lstStyle/>
          <a:p>
            <a:r>
              <a:rPr lang="en-US" dirty="0" smtClean="0">
                <a:solidFill>
                  <a:srgbClr val="008000"/>
                </a:solidFill>
              </a:rPr>
              <a:t>spawned function (child)</a:t>
            </a:r>
            <a:endParaRPr lang="en-US" dirty="0">
              <a:solidFill>
                <a:srgbClr val="008000"/>
              </a:solidFill>
            </a:endParaRPr>
          </a:p>
        </p:txBody>
      </p:sp>
      <p:sp>
        <p:nvSpPr>
          <p:cNvPr id="18" name="Rectangular Callout 17"/>
          <p:cNvSpPr/>
          <p:nvPr/>
        </p:nvSpPr>
        <p:spPr bwMode="auto">
          <a:xfrm>
            <a:off x="2703038" y="2633107"/>
            <a:ext cx="1002381" cy="384656"/>
          </a:xfrm>
          <a:prstGeom prst="wedgeRectCallout">
            <a:avLst>
              <a:gd name="adj1" fmla="val -37129"/>
              <a:gd name="adj2" fmla="val 104722"/>
            </a:avLst>
          </a:prstGeom>
          <a:noFill/>
          <a:ln w="25400" cap="flat" cmpd="sng" algn="ctr">
            <a:solidFill>
              <a:srgbClr val="0070C0"/>
            </a:solid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000" i="0" u="none" strike="noStrike" cap="none" normalizeH="0" baseline="0" dirty="0" smtClean="0">
                <a:ln>
                  <a:noFill/>
                </a:ln>
                <a:solidFill>
                  <a:srgbClr val="0070C0"/>
                </a:solidFill>
                <a:effectLst/>
                <a:latin typeface="Verdana" pitchFamily="34" charset="0"/>
                <a:cs typeface="Arial" charset="0"/>
              </a:rPr>
              <a:t>spawn</a:t>
            </a:r>
          </a:p>
        </p:txBody>
      </p:sp>
      <p:sp>
        <p:nvSpPr>
          <p:cNvPr id="19" name="Rectangular Callout 18"/>
          <p:cNvSpPr/>
          <p:nvPr/>
        </p:nvSpPr>
        <p:spPr bwMode="auto">
          <a:xfrm>
            <a:off x="2547886" y="5659212"/>
            <a:ext cx="764816" cy="384656"/>
          </a:xfrm>
          <a:prstGeom prst="wedgeRectCallout">
            <a:avLst>
              <a:gd name="adj1" fmla="val -36284"/>
              <a:gd name="adj2" fmla="val -108785"/>
            </a:avLst>
          </a:prstGeom>
          <a:noFill/>
          <a:ln w="25400" cap="flat" cmpd="sng" algn="ctr">
            <a:solidFill>
              <a:srgbClr val="0070C0"/>
            </a:solid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2000" i="0" u="none" strike="noStrike" cap="none" normalizeH="0" baseline="0" dirty="0" smtClean="0">
                <a:ln>
                  <a:noFill/>
                </a:ln>
                <a:solidFill>
                  <a:srgbClr val="0070C0"/>
                </a:solidFill>
                <a:effectLst/>
                <a:latin typeface="Verdana" pitchFamily="34" charset="0"/>
                <a:cs typeface="Arial" charset="0"/>
              </a:rPr>
              <a:t>sync</a:t>
            </a:r>
          </a:p>
        </p:txBody>
      </p:sp>
    </p:spTree>
    <p:extLst>
      <p:ext uri="{BB962C8B-B14F-4D97-AF65-F5344CB8AC3E}">
        <p14:creationId xmlns:p14="http://schemas.microsoft.com/office/powerpoint/2010/main" val="3600428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3" presetClass="emph" presetSubtype="2" fill="hold" nodeType="withEffect">
                                  <p:stCondLst>
                                    <p:cond delay="0"/>
                                  </p:stCondLst>
                                  <p:childTnLst>
                                    <p:animClr clrSpc="rgb" dir="cw">
                                      <p:cBhvr override="childStyle">
                                        <p:cTn id="14" dur="500" fill="hold"/>
                                        <p:tgtEl>
                                          <p:spTgt spid="7">
                                            <p:txEl>
                                              <p:pRg st="1" end="1"/>
                                            </p:txEl>
                                          </p:spTgt>
                                        </p:tgtEl>
                                        <p:attrNameLst>
                                          <p:attrName>style.color</p:attrName>
                                        </p:attrNameLst>
                                      </p:cBhvr>
                                      <p:to>
                                        <a:srgbClr val="3366FF"/>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3" presetClass="emph" presetSubtype="2" fill="hold" nodeType="withEffect">
                                  <p:stCondLst>
                                    <p:cond delay="0"/>
                                  </p:stCondLst>
                                  <p:childTnLst>
                                    <p:animClr clrSpc="rgb" dir="cw">
                                      <p:cBhvr override="childStyle">
                                        <p:cTn id="22" dur="500" fill="hold"/>
                                        <p:tgtEl>
                                          <p:spTgt spid="8">
                                            <p:txEl>
                                              <p:pRg st="0" end="0"/>
                                            </p:txEl>
                                          </p:spTgt>
                                        </p:tgtEl>
                                        <p:attrNameLst>
                                          <p:attrName>style.color</p:attrName>
                                        </p:attrNameLst>
                                      </p:cBhvr>
                                      <p:to>
                                        <a:srgbClr val="336600"/>
                                      </p:to>
                                    </p:animClr>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3" presetClass="emph" presetSubtype="2" fill="hold" nodeType="withEffect">
                                  <p:stCondLst>
                                    <p:cond delay="0"/>
                                  </p:stCondLst>
                                  <p:childTnLst>
                                    <p:animClr clrSpc="rgb" dir="cw">
                                      <p:cBhvr override="childStyle">
                                        <p:cTn id="30" dur="500" fill="hold"/>
                                        <p:tgtEl>
                                          <p:spTgt spid="7">
                                            <p:txEl>
                                              <p:pRg st="2" end="2"/>
                                            </p:txEl>
                                          </p:spTgt>
                                        </p:tgtEl>
                                        <p:attrNameLst>
                                          <p:attrName>style.color</p:attrName>
                                        </p:attrNameLst>
                                      </p:cBhvr>
                                      <p:to>
                                        <a:srgbClr val="CC0000"/>
                                      </p:to>
                                    </p:animClr>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3" presetClass="emph" presetSubtype="2" fill="hold" nodeType="withEffect">
                                  <p:stCondLst>
                                    <p:cond delay="0"/>
                                  </p:stCondLst>
                                  <p:childTnLst>
                                    <p:animClr clrSpc="rgb" dir="cw">
                                      <p:cBhvr override="childStyle">
                                        <p:cTn id="36" dur="500" fill="hold"/>
                                        <p:tgtEl>
                                          <p:spTgt spid="7">
                                            <p:txEl>
                                              <p:pRg st="3" end="3"/>
                                            </p:txEl>
                                          </p:spTgt>
                                        </p:tgtEl>
                                        <p:attrNameLst>
                                          <p:attrName>style.color</p:attrName>
                                        </p:attrNameLst>
                                      </p:cBhvr>
                                      <p:to>
                                        <a:srgbClr val="3366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parallelism?</a:t>
            </a:r>
            <a:endParaRPr lang="en-US" dirty="0"/>
          </a:p>
        </p:txBody>
      </p:sp>
      <p:sp>
        <p:nvSpPr>
          <p:cNvPr id="4" name="Content Placeholder 3"/>
          <p:cNvSpPr>
            <a:spLocks noGrp="1"/>
          </p:cNvSpPr>
          <p:nvPr>
            <p:ph sz="half" idx="1"/>
          </p:nvPr>
        </p:nvSpPr>
        <p:spPr/>
        <p:txBody>
          <a:bodyPr/>
          <a:lstStyle/>
          <a:p>
            <a:pPr marL="0" indent="0">
              <a:buNone/>
            </a:pPr>
            <a:r>
              <a:rPr lang="en-US" dirty="0" smtClean="0"/>
              <a:t>Parallel lines in geometry:</a:t>
            </a:r>
            <a:endParaRPr lang="en-US" dirty="0"/>
          </a:p>
        </p:txBody>
      </p:sp>
      <p:sp>
        <p:nvSpPr>
          <p:cNvPr id="5" name="Content Placeholder 4"/>
          <p:cNvSpPr>
            <a:spLocks noGrp="1"/>
          </p:cNvSpPr>
          <p:nvPr>
            <p:ph sz="half" idx="2"/>
          </p:nvPr>
        </p:nvSpPr>
        <p:spPr/>
        <p:txBody>
          <a:bodyPr/>
          <a:lstStyle/>
          <a:p>
            <a:pPr marL="0" indent="0">
              <a:buNone/>
            </a:pPr>
            <a:r>
              <a:rPr lang="en-US" dirty="0" smtClean="0"/>
              <a:t>Parallel tasks in programming:</a:t>
            </a:r>
            <a:endParaRPr lang="en-US" dirty="0"/>
          </a:p>
        </p:txBody>
      </p:sp>
      <p:sp>
        <p:nvSpPr>
          <p:cNvPr id="3" name="Footer Placeholder 2"/>
          <p:cNvSpPr>
            <a:spLocks noGrp="1"/>
          </p:cNvSpPr>
          <p:nvPr>
            <p:ph type="ftr" sz="quarter" idx="3"/>
          </p:nvPr>
        </p:nvSpPr>
        <p:spPr/>
        <p:txBody>
          <a:bodyPr/>
          <a:lstStyle/>
          <a:p>
            <a:r>
              <a:rPr lang="en-US" smtClean="0"/>
              <a:t>Pablo Halpern, 2014  (CC BY 4.0)</a:t>
            </a:r>
            <a:endParaRPr lang="en-US" dirty="0"/>
          </a:p>
        </p:txBody>
      </p:sp>
      <p:sp>
        <p:nvSpPr>
          <p:cNvPr id="6" name="Slide Number Placeholder 5"/>
          <p:cNvSpPr>
            <a:spLocks noGrp="1"/>
          </p:cNvSpPr>
          <p:nvPr>
            <p:ph type="sldNum" sz="quarter" idx="4"/>
          </p:nvPr>
        </p:nvSpPr>
        <p:spPr/>
        <p:txBody>
          <a:bodyPr/>
          <a:lstStyle/>
          <a:p>
            <a:fld id="{6D22F896-40B5-4ADD-8801-0D06FADFA095}" type="slidenum">
              <a:rPr lang="en-US" smtClean="0"/>
              <a:t>4</a:t>
            </a:fld>
            <a:endParaRPr lang="en-US" dirty="0"/>
          </a:p>
        </p:txBody>
      </p:sp>
      <p:cxnSp>
        <p:nvCxnSpPr>
          <p:cNvPr id="7" name="Straight Arrow Connector 6"/>
          <p:cNvCxnSpPr/>
          <p:nvPr/>
        </p:nvCxnSpPr>
        <p:spPr>
          <a:xfrm flipV="1">
            <a:off x="860128" y="3610409"/>
            <a:ext cx="2846894" cy="18853"/>
          </a:xfrm>
          <a:prstGeom prst="straightConnector1">
            <a:avLst/>
          </a:prstGeom>
          <a:ln w="28575">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62201" y="4518580"/>
            <a:ext cx="2846894" cy="18853"/>
          </a:xfrm>
          <a:prstGeom prst="straightConnector1">
            <a:avLst/>
          </a:prstGeom>
          <a:ln w="28575">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65139" y="5414126"/>
            <a:ext cx="2846894" cy="18853"/>
          </a:xfrm>
          <a:prstGeom prst="straightConnector1">
            <a:avLst/>
          </a:prstGeom>
          <a:ln w="28575">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45274" y="3891641"/>
            <a:ext cx="2111605" cy="369332"/>
          </a:xfrm>
          <a:prstGeom prst="rect">
            <a:avLst/>
          </a:prstGeom>
          <a:noFill/>
        </p:spPr>
        <p:txBody>
          <a:bodyPr wrap="square" rtlCol="0">
            <a:spAutoFit/>
          </a:bodyPr>
          <a:lstStyle/>
          <a:p>
            <a:r>
              <a:rPr lang="en-US" dirty="0" smtClean="0">
                <a:solidFill>
                  <a:schemeClr val="bg2"/>
                </a:solidFill>
              </a:rPr>
              <a:t>lines don’t touch</a:t>
            </a:r>
            <a:endParaRPr lang="en-US" dirty="0">
              <a:solidFill>
                <a:schemeClr val="bg2"/>
              </a:solidFill>
            </a:endParaRPr>
          </a:p>
        </p:txBody>
      </p:sp>
      <p:cxnSp>
        <p:nvCxnSpPr>
          <p:cNvPr id="12" name="Curved Connector 11"/>
          <p:cNvCxnSpPr>
            <a:stCxn id="10" idx="3"/>
          </p:cNvCxnSpPr>
          <p:nvPr/>
        </p:nvCxnSpPr>
        <p:spPr>
          <a:xfrm flipH="1">
            <a:off x="3273503" y="4076307"/>
            <a:ext cx="83376" cy="461126"/>
          </a:xfrm>
          <a:prstGeom prst="curvedConnector4">
            <a:avLst>
              <a:gd name="adj1" fmla="val -274180"/>
              <a:gd name="adj2" fmla="val 70023"/>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0" idx="1"/>
          </p:cNvCxnSpPr>
          <p:nvPr/>
        </p:nvCxnSpPr>
        <p:spPr>
          <a:xfrm rot="10800000" flipH="1">
            <a:off x="1245274" y="3641887"/>
            <a:ext cx="158346" cy="434420"/>
          </a:xfrm>
          <a:prstGeom prst="curvedConnector4">
            <a:avLst>
              <a:gd name="adj1" fmla="val -144367"/>
              <a:gd name="adj2" fmla="val 71254"/>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05878" y="4317868"/>
            <a:ext cx="442471" cy="435990"/>
          </a:xfrm>
          <a:prstGeom prst="ellipse">
            <a:avLst/>
          </a:prstGeom>
          <a:solidFill>
            <a:schemeClr val="accent3"/>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049377" y="4317868"/>
            <a:ext cx="442471" cy="435990"/>
          </a:xfrm>
          <a:prstGeom prst="ellipse">
            <a:avLst/>
          </a:prstGeom>
          <a:solidFill>
            <a:schemeClr val="accent3"/>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20378" y="4317868"/>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4878" y="4317868"/>
            <a:ext cx="442471" cy="435990"/>
          </a:xfrm>
          <a:prstGeom prst="ellipse">
            <a:avLst/>
          </a:prstGeom>
          <a:solidFill>
            <a:srgbClr val="FFC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94494" y="3412895"/>
            <a:ext cx="442471" cy="435990"/>
          </a:xfrm>
          <a:prstGeom prst="ellipse">
            <a:avLst/>
          </a:prstGeom>
          <a:solidFill>
            <a:schemeClr val="accent4"/>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203001" y="3412895"/>
            <a:ext cx="442471" cy="435990"/>
          </a:xfrm>
          <a:prstGeom prst="ellipse">
            <a:avLst/>
          </a:prstGeom>
          <a:solidFill>
            <a:schemeClr val="accent4"/>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194494" y="5222841"/>
            <a:ext cx="442471" cy="435990"/>
          </a:xfrm>
          <a:prstGeom prst="ellipse">
            <a:avLst/>
          </a:prstGeom>
          <a:solidFill>
            <a:srgbClr val="92D05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203001" y="5222841"/>
            <a:ext cx="442471" cy="435990"/>
          </a:xfrm>
          <a:prstGeom prst="ellipse">
            <a:avLst/>
          </a:prstGeom>
          <a:solidFill>
            <a:srgbClr val="92D05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98747" y="3412895"/>
            <a:ext cx="442471" cy="435990"/>
          </a:xfrm>
          <a:prstGeom prst="ellipse">
            <a:avLst/>
          </a:prstGeom>
          <a:solidFill>
            <a:schemeClr val="accent4"/>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863996" y="5222841"/>
            <a:ext cx="442471" cy="435990"/>
          </a:xfrm>
          <a:prstGeom prst="ellipse">
            <a:avLst/>
          </a:prstGeom>
          <a:solidFill>
            <a:srgbClr val="92D05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533498" y="5222841"/>
            <a:ext cx="442471" cy="435990"/>
          </a:xfrm>
          <a:prstGeom prst="ellipse">
            <a:avLst/>
          </a:prstGeom>
          <a:solidFill>
            <a:srgbClr val="92D05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0" idx="7"/>
            <a:endCxn id="24" idx="3"/>
          </p:cNvCxnSpPr>
          <p:nvPr/>
        </p:nvCxnSpPr>
        <p:spPr>
          <a:xfrm flipV="1">
            <a:off x="4783551" y="3785036"/>
            <a:ext cx="475741" cy="596681"/>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a:off x="5636964" y="3630890"/>
            <a:ext cx="561783"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5" idx="2"/>
          </p:cNvCxnSpPr>
          <p:nvPr/>
        </p:nvCxnSpPr>
        <p:spPr>
          <a:xfrm>
            <a:off x="6641218" y="3630890"/>
            <a:ext cx="561783"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5" idx="5"/>
          </p:cNvCxnSpPr>
          <p:nvPr/>
        </p:nvCxnSpPr>
        <p:spPr>
          <a:xfrm>
            <a:off x="7580674" y="3785036"/>
            <a:ext cx="547011" cy="556792"/>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2" idx="2"/>
          </p:cNvCxnSpPr>
          <p:nvPr/>
        </p:nvCxnSpPr>
        <p:spPr>
          <a:xfrm flipV="1">
            <a:off x="4876923" y="4535863"/>
            <a:ext cx="743455" cy="9427"/>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6"/>
            <a:endCxn id="23" idx="2"/>
          </p:cNvCxnSpPr>
          <p:nvPr/>
        </p:nvCxnSpPr>
        <p:spPr>
          <a:xfrm>
            <a:off x="6062849" y="4535863"/>
            <a:ext cx="772029"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3" idx="6"/>
            <a:endCxn id="21" idx="2"/>
          </p:cNvCxnSpPr>
          <p:nvPr/>
        </p:nvCxnSpPr>
        <p:spPr>
          <a:xfrm>
            <a:off x="7277349" y="4535863"/>
            <a:ext cx="772028"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a:off x="4783551" y="4685121"/>
            <a:ext cx="475741" cy="601569"/>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6"/>
            <a:endCxn id="29" idx="2"/>
          </p:cNvCxnSpPr>
          <p:nvPr/>
        </p:nvCxnSpPr>
        <p:spPr>
          <a:xfrm>
            <a:off x="5636965" y="5440836"/>
            <a:ext cx="227031"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2"/>
          </p:cNvCxnSpPr>
          <p:nvPr/>
        </p:nvCxnSpPr>
        <p:spPr>
          <a:xfrm>
            <a:off x="6306467" y="5440836"/>
            <a:ext cx="227031"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0" idx="6"/>
            <a:endCxn id="27" idx="2"/>
          </p:cNvCxnSpPr>
          <p:nvPr/>
        </p:nvCxnSpPr>
        <p:spPr>
          <a:xfrm>
            <a:off x="6975969" y="5440836"/>
            <a:ext cx="227032" cy="0"/>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1" idx="3"/>
          </p:cNvCxnSpPr>
          <p:nvPr/>
        </p:nvCxnSpPr>
        <p:spPr>
          <a:xfrm flipV="1">
            <a:off x="7580674" y="4690009"/>
            <a:ext cx="533501" cy="576431"/>
          </a:xfrm>
          <a:prstGeom prst="straightConnector1">
            <a:avLst/>
          </a:prstGeom>
          <a:ln w="28575">
            <a:solidFill>
              <a:schemeClr val="bg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06654" y="3969888"/>
            <a:ext cx="2126368" cy="338554"/>
          </a:xfrm>
          <a:prstGeom prst="rect">
            <a:avLst/>
          </a:prstGeom>
          <a:noFill/>
        </p:spPr>
        <p:txBody>
          <a:bodyPr wrap="square" rtlCol="0">
            <a:spAutoFit/>
          </a:bodyPr>
          <a:lstStyle/>
          <a:p>
            <a:pPr algn="ctr"/>
            <a:r>
              <a:rPr lang="en-US" sz="1600" dirty="0" smtClean="0">
                <a:solidFill>
                  <a:schemeClr val="bg2"/>
                </a:solidFill>
              </a:rPr>
              <a:t>tasks don’t interact</a:t>
            </a:r>
            <a:endParaRPr lang="en-US" sz="1600" dirty="0">
              <a:solidFill>
                <a:schemeClr val="bg2"/>
              </a:solidFill>
            </a:endParaRPr>
          </a:p>
        </p:txBody>
      </p:sp>
      <p:cxnSp>
        <p:nvCxnSpPr>
          <p:cNvPr id="60" name="Curved Connector 59"/>
          <p:cNvCxnSpPr>
            <a:stCxn id="57" idx="3"/>
            <a:endCxn id="23" idx="7"/>
          </p:cNvCxnSpPr>
          <p:nvPr/>
        </p:nvCxnSpPr>
        <p:spPr>
          <a:xfrm flipH="1">
            <a:off x="7212551" y="4139165"/>
            <a:ext cx="320471" cy="242552"/>
          </a:xfrm>
          <a:prstGeom prst="curvedConnector4">
            <a:avLst>
              <a:gd name="adj1" fmla="val -71333"/>
              <a:gd name="adj2" fmla="val 71733"/>
            </a:avLst>
          </a:prstGeom>
          <a:ln w="28575">
            <a:solidFill>
              <a:schemeClr val="bg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7" idx="1"/>
            <a:endCxn id="24" idx="4"/>
          </p:cNvCxnSpPr>
          <p:nvPr/>
        </p:nvCxnSpPr>
        <p:spPr>
          <a:xfrm rot="10800000" flipH="1">
            <a:off x="5406654" y="3848885"/>
            <a:ext cx="9076" cy="290280"/>
          </a:xfrm>
          <a:prstGeom prst="curvedConnector4">
            <a:avLst>
              <a:gd name="adj1" fmla="val -2518731"/>
              <a:gd name="adj2" fmla="val 79157"/>
            </a:avLst>
          </a:prstGeom>
          <a:ln w="28575">
            <a:solidFill>
              <a:schemeClr val="bg2"/>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07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856060" y="618518"/>
            <a:ext cx="7429499" cy="981682"/>
          </a:xfrm>
        </p:spPr>
        <p:txBody>
          <a:bodyPr/>
          <a:lstStyle/>
          <a:p>
            <a:r>
              <a:rPr lang="en-US" dirty="0" smtClean="0"/>
              <a:t>Serial Execution</a:t>
            </a:r>
            <a:endParaRPr lang="en-US" sz="2400" dirty="0"/>
          </a:p>
        </p:txBody>
      </p:sp>
      <p:sp>
        <p:nvSpPr>
          <p:cNvPr id="7" name="Content Placeholder 6"/>
          <p:cNvSpPr>
            <a:spLocks noGrp="1"/>
          </p:cNvSpPr>
          <p:nvPr>
            <p:ph sz="half" idx="1"/>
          </p:nvPr>
        </p:nvSpPr>
        <p:spPr>
          <a:xfrm>
            <a:off x="856058" y="1600200"/>
            <a:ext cx="3658792" cy="4008120"/>
          </a:xfrm>
          <a:blipFill>
            <a:blip r:embed="rId3"/>
            <a:tile tx="0" ty="0" sx="100000" sy="100000" flip="none" algn="tl"/>
          </a:blipFill>
        </p:spPr>
        <p:txBody>
          <a:bodyPr>
            <a:noAutofit/>
          </a:bodyPr>
          <a:lstStyle/>
          <a:p>
            <a:pPr marL="0" indent="0">
              <a:spcBef>
                <a:spcPts val="0"/>
              </a:spcBef>
              <a:buNone/>
            </a:pPr>
            <a:r>
              <a:rPr lang="en-US" b="1" dirty="0" smtClean="0">
                <a:solidFill>
                  <a:schemeClr val="bg1"/>
                </a:solidFill>
                <a:latin typeface="Lucida Console" pitchFamily="49" charset="0"/>
              </a:rPr>
              <a:t>void f()</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  g();</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p>
          <a:p>
            <a:pPr marL="0" indent="0">
              <a:spcBef>
                <a:spcPts val="0"/>
              </a:spcBef>
              <a:buNone/>
            </a:pPr>
            <a:r>
              <a:rPr lang="en-US" b="1" dirty="0" smtClean="0">
                <a:solidFill>
                  <a:schemeClr val="bg1"/>
                </a:solidFill>
                <a:latin typeface="Lucida Console" pitchFamily="49" charset="0"/>
              </a:rPr>
              <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8" name="Content Placeholder 7"/>
          <p:cNvSpPr>
            <a:spLocks noGrp="1"/>
          </p:cNvSpPr>
          <p:nvPr>
            <p:ph sz="half" idx="2"/>
          </p:nvPr>
        </p:nvSpPr>
        <p:spPr>
          <a:xfrm>
            <a:off x="4629151" y="1600200"/>
            <a:ext cx="3656408" cy="4008120"/>
          </a:xfrm>
          <a:blipFill>
            <a:blip r:embed="rId3"/>
            <a:tile tx="0" ty="0" sx="100000" sy="100000" flip="none" algn="tl"/>
          </a:blipFill>
        </p:spPr>
        <p:txBody>
          <a:bodyPr lIns="91440">
            <a:normAutofit/>
          </a:bodyPr>
          <a:lstStyle/>
          <a:p>
            <a:pPr marL="0" indent="0">
              <a:spcBef>
                <a:spcPts val="0"/>
              </a:spcBef>
              <a:buNone/>
            </a:pPr>
            <a:r>
              <a:rPr lang="en-US" b="1" dirty="0" smtClean="0">
                <a:solidFill>
                  <a:schemeClr val="bg1"/>
                </a:solidFill>
                <a:latin typeface="Lucida Console" pitchFamily="49" charset="0"/>
              </a:rPr>
              <a:t>void g()</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10" name="Left Arrow 9"/>
          <p:cNvSpPr/>
          <p:nvPr/>
        </p:nvSpPr>
        <p:spPr>
          <a:xfrm>
            <a:off x="4191000" y="1600200"/>
            <a:ext cx="457200" cy="457200"/>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3"/>
          </p:nvPr>
        </p:nvSpPr>
        <p:spPr>
          <a:xfrm>
            <a:off x="856060" y="6492875"/>
            <a:ext cx="4679482" cy="365125"/>
          </a:xfrm>
        </p:spPr>
        <p:txBody>
          <a:bodyPr/>
          <a:lstStyle/>
          <a:p>
            <a:r>
              <a:rPr lang="en-US" smtClean="0"/>
              <a:t>Pablo Halpern, 2014  (CC BY 4.0)</a:t>
            </a:r>
            <a:endParaRPr lang="en-US" dirty="0"/>
          </a:p>
        </p:txBody>
      </p:sp>
      <p:sp>
        <p:nvSpPr>
          <p:cNvPr id="3" name="Slide Number Placeholder 2"/>
          <p:cNvSpPr>
            <a:spLocks noGrp="1"/>
          </p:cNvSpPr>
          <p:nvPr>
            <p:ph type="sldNum" sz="quarter" idx="4"/>
          </p:nvPr>
        </p:nvSpPr>
        <p:spPr>
          <a:xfrm>
            <a:off x="7707242" y="6492874"/>
            <a:ext cx="578317" cy="365125"/>
          </a:xfrm>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4013285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6.94444E-6 -6.93889E-18 L -6.94444E-6 0.13333 " pathEditMode="fixed" rAng="0" ptsTypes="AA">
                                      <p:cBhvr>
                                        <p:cTn id="9" dur="2000" fill="hold"/>
                                        <p:tgtEl>
                                          <p:spTgt spid="10"/>
                                        </p:tgtEl>
                                        <p:attrNameLst>
                                          <p:attrName>ppt_x</p:attrName>
                                          <p:attrName>ppt_y</p:attrName>
                                        </p:attrNameLst>
                                      </p:cBhvr>
                                      <p:rCtr x="0" y="67"/>
                                    </p:animMotion>
                                  </p:childTnLst>
                                </p:cTn>
                              </p:par>
                              <p:par>
                                <p:cTn id="10" presetID="16" presetClass="emph" presetSubtype="0" fill="hold" nodeType="withEffect">
                                  <p:stCondLst>
                                    <p:cond delay="0"/>
                                  </p:stCondLst>
                                  <p:iterate type="lt">
                                    <p:tmPct val="4000"/>
                                  </p:iterate>
                                  <p:childTnLst>
                                    <p:set>
                                      <p:cBhvr override="childStyle">
                                        <p:cTn id="11" dur="2000" fill="hold"/>
                                        <p:tgtEl>
                                          <p:spTgt spid="7">
                                            <p:txEl>
                                              <p:pRg st="0" end="0"/>
                                            </p:txEl>
                                          </p:spTgt>
                                        </p:tgtEl>
                                        <p:attrNameLst>
                                          <p:attrName>style.color</p:attrName>
                                        </p:attrNameLst>
                                      </p:cBhvr>
                                      <p:to>
                                        <p:clrVal>
                                          <a:srgbClr val="3399FF"/>
                                        </p:clrVal>
                                      </p:to>
                                    </p:set>
                                    <p:set>
                                      <p:cBhvr>
                                        <p:cTn id="12" dur="2000" fill="hold"/>
                                        <p:tgtEl>
                                          <p:spTgt spid="7">
                                            <p:txEl>
                                              <p:pRg st="0" end="0"/>
                                            </p:txEl>
                                          </p:spTgt>
                                        </p:tgtEl>
                                        <p:attrNameLst>
                                          <p:attrName>fillcolor</p:attrName>
                                        </p:attrNameLst>
                                      </p:cBhvr>
                                      <p:to>
                                        <p:clrVal>
                                          <a:srgbClr val="3399FF"/>
                                        </p:clrVal>
                                      </p:to>
                                    </p:set>
                                    <p:set>
                                      <p:cBhvr>
                                        <p:cTn id="13" dur="2000" fill="hold"/>
                                        <p:tgtEl>
                                          <p:spTgt spid="7">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56" presetClass="path" presetSubtype="0" accel="50000" decel="50000" fill="hold" grpId="1" nodeType="clickEffect">
                                  <p:stCondLst>
                                    <p:cond delay="0"/>
                                  </p:stCondLst>
                                  <p:childTnLst>
                                    <p:animMotion origin="layout" path="M -6.94444E-6 0.13333 L 0.25834 -6.93889E-18 " pathEditMode="fixed" rAng="0" ptsTypes="AA">
                                      <p:cBhvr>
                                        <p:cTn id="17" dur="1000" fill="hold"/>
                                        <p:tgtEl>
                                          <p:spTgt spid="10"/>
                                        </p:tgtEl>
                                        <p:attrNameLst>
                                          <p:attrName>ppt_x</p:attrName>
                                          <p:attrName>ppt_y</p:attrName>
                                        </p:attrNameLst>
                                      </p:cBhvr>
                                      <p:rCtr x="129" y="-67"/>
                                    </p:animMotion>
                                  </p:childTnLst>
                                </p:cTn>
                              </p:par>
                            </p:childTnLst>
                          </p:cTn>
                        </p:par>
                        <p:par>
                          <p:cTn id="18" fill="hold">
                            <p:stCondLst>
                              <p:cond delay="1000"/>
                            </p:stCondLst>
                            <p:childTnLst>
                              <p:par>
                                <p:cTn id="19" presetID="42" presetClass="path" presetSubtype="0" accel="50000" decel="50000" fill="hold" grpId="2" nodeType="afterEffect">
                                  <p:stCondLst>
                                    <p:cond delay="0"/>
                                  </p:stCondLst>
                                  <p:childTnLst>
                                    <p:animMotion origin="layout" path="M 0.25834 3.33333E-6 L 0.25834 0.33333 " pathEditMode="relative" rAng="0" ptsTypes="AA">
                                      <p:cBhvr>
                                        <p:cTn id="20" dur="2000" fill="hold"/>
                                        <p:tgtEl>
                                          <p:spTgt spid="10"/>
                                        </p:tgtEl>
                                        <p:attrNameLst>
                                          <p:attrName>ppt_x</p:attrName>
                                          <p:attrName>ppt_y</p:attrName>
                                        </p:attrNameLst>
                                      </p:cBhvr>
                                      <p:rCtr x="0" y="16667"/>
                                    </p:animMotion>
                                  </p:childTnLst>
                                </p:cTn>
                              </p:par>
                              <p:par>
                                <p:cTn id="21" presetID="16" presetClass="emph" presetSubtype="0" fill="hold" nodeType="withEffect">
                                  <p:stCondLst>
                                    <p:cond delay="0"/>
                                  </p:stCondLst>
                                  <p:iterate type="lt">
                                    <p:tmPct val="4000"/>
                                  </p:iterate>
                                  <p:childTnLst>
                                    <p:set>
                                      <p:cBhvr override="childStyle">
                                        <p:cTn id="22" dur="2000" fill="hold"/>
                                        <p:tgtEl>
                                          <p:spTgt spid="8">
                                            <p:txEl>
                                              <p:pRg st="0" end="0"/>
                                            </p:txEl>
                                          </p:spTgt>
                                        </p:tgtEl>
                                        <p:attrNameLst>
                                          <p:attrName>style.color</p:attrName>
                                        </p:attrNameLst>
                                      </p:cBhvr>
                                      <p:to>
                                        <p:clrVal>
                                          <a:srgbClr val="3399FF"/>
                                        </p:clrVal>
                                      </p:to>
                                    </p:set>
                                    <p:set>
                                      <p:cBhvr>
                                        <p:cTn id="23" dur="2000" fill="hold"/>
                                        <p:tgtEl>
                                          <p:spTgt spid="8">
                                            <p:txEl>
                                              <p:pRg st="0" end="0"/>
                                            </p:txEl>
                                          </p:spTgt>
                                        </p:tgtEl>
                                        <p:attrNameLst>
                                          <p:attrName>fillcolor</p:attrName>
                                        </p:attrNameLst>
                                      </p:cBhvr>
                                      <p:to>
                                        <p:clrVal>
                                          <a:srgbClr val="3399FF"/>
                                        </p:clrVal>
                                      </p:to>
                                    </p:set>
                                    <p:set>
                                      <p:cBhvr>
                                        <p:cTn id="24" dur="2000" fill="hold"/>
                                        <p:tgtEl>
                                          <p:spTgt spid="8">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grpId="4" nodeType="clickEffect">
                                  <p:stCondLst>
                                    <p:cond delay="0"/>
                                  </p:stCondLst>
                                  <p:childTnLst>
                                    <p:animMotion origin="layout" path="M 0.25834 0.33333 L -3.33333E-6 0.18889 " pathEditMode="relative" rAng="0" ptsTypes="AA">
                                      <p:cBhvr>
                                        <p:cTn id="28" dur="1000" fill="hold"/>
                                        <p:tgtEl>
                                          <p:spTgt spid="10"/>
                                        </p:tgtEl>
                                        <p:attrNameLst>
                                          <p:attrName>ppt_x</p:attrName>
                                          <p:attrName>ppt_y</p:attrName>
                                        </p:attrNameLst>
                                      </p:cBhvr>
                                      <p:rCtr x="-12917" y="-7222"/>
                                    </p:animMotion>
                                  </p:childTnLst>
                                </p:cTn>
                              </p:par>
                            </p:childTnLst>
                          </p:cTn>
                        </p:par>
                        <p:par>
                          <p:cTn id="29" fill="hold">
                            <p:stCondLst>
                              <p:cond delay="1000"/>
                            </p:stCondLst>
                            <p:childTnLst>
                              <p:par>
                                <p:cTn id="30" presetID="42" presetClass="path" presetSubtype="0" accel="50000" decel="50000" fill="hold" grpId="5" nodeType="afterEffect">
                                  <p:stCondLst>
                                    <p:cond delay="0"/>
                                  </p:stCondLst>
                                  <p:childTnLst>
                                    <p:animMotion origin="layout" path="M -3.33333E-6 0.18889 L -3.33333E-6 0.36666 " pathEditMode="relative" rAng="0" ptsTypes="AA">
                                      <p:cBhvr>
                                        <p:cTn id="31" dur="2000" fill="hold"/>
                                        <p:tgtEl>
                                          <p:spTgt spid="10"/>
                                        </p:tgtEl>
                                        <p:attrNameLst>
                                          <p:attrName>ppt_x</p:attrName>
                                          <p:attrName>ppt_y</p:attrName>
                                        </p:attrNameLst>
                                      </p:cBhvr>
                                      <p:rCtr x="0" y="8889"/>
                                    </p:animMotion>
                                  </p:childTnLst>
                                </p:cTn>
                              </p:par>
                              <p:par>
                                <p:cTn id="32" presetID="16" presetClass="emph" presetSubtype="0" fill="hold" nodeType="withEffect">
                                  <p:stCondLst>
                                    <p:cond delay="0"/>
                                  </p:stCondLst>
                                  <p:iterate type="lt">
                                    <p:tmPct val="4000"/>
                                  </p:iterate>
                                  <p:childTnLst>
                                    <p:set>
                                      <p:cBhvr override="childStyle">
                                        <p:cTn id="33" dur="2000" fill="hold"/>
                                        <p:tgtEl>
                                          <p:spTgt spid="7">
                                            <p:txEl>
                                              <p:pRg st="1" end="1"/>
                                            </p:txEl>
                                          </p:spTgt>
                                        </p:tgtEl>
                                        <p:attrNameLst>
                                          <p:attrName>style.color</p:attrName>
                                        </p:attrNameLst>
                                      </p:cBhvr>
                                      <p:to>
                                        <p:clrVal>
                                          <a:srgbClr val="3399FF"/>
                                        </p:clrVal>
                                      </p:to>
                                    </p:set>
                                    <p:set>
                                      <p:cBhvr>
                                        <p:cTn id="34" dur="2000" fill="hold"/>
                                        <p:tgtEl>
                                          <p:spTgt spid="7">
                                            <p:txEl>
                                              <p:pRg st="1" end="1"/>
                                            </p:txEl>
                                          </p:spTgt>
                                        </p:tgtEl>
                                        <p:attrNameLst>
                                          <p:attrName>fillcolor</p:attrName>
                                        </p:attrNameLst>
                                      </p:cBhvr>
                                      <p:to>
                                        <p:clrVal>
                                          <a:srgbClr val="3399FF"/>
                                        </p:clrVal>
                                      </p:to>
                                    </p:set>
                                    <p:set>
                                      <p:cBhvr>
                                        <p:cTn id="35" dur="2000" fill="hold"/>
                                        <p:tgtEl>
                                          <p:spTgt spid="7">
                                            <p:txEl>
                                              <p:pRg st="1" end="1"/>
                                            </p:txEl>
                                          </p:spTgt>
                                        </p:tgtEl>
                                        <p:attrNameLst>
                                          <p:attrName>fill.type</p:attrName>
                                        </p:attrNameLst>
                                      </p:cBhvr>
                                      <p:to>
                                        <p:strVal val="solid"/>
                                      </p:to>
                                    </p:set>
                                  </p:childTnLst>
                                </p:cTn>
                              </p:par>
                            </p:childTnLst>
                          </p:cTn>
                        </p:par>
                        <p:par>
                          <p:cTn id="36" fill="hold">
                            <p:stCondLst>
                              <p:cond delay="3880"/>
                            </p:stCondLst>
                            <p:childTnLst>
                              <p:par>
                                <p:cTn id="37" presetID="42" presetClass="path" presetSubtype="0" accel="50000" decel="50000" fill="hold" grpId="6" nodeType="afterEffect">
                                  <p:stCondLst>
                                    <p:cond delay="0"/>
                                  </p:stCondLst>
                                  <p:childTnLst>
                                    <p:animMotion origin="layout" path="M -3.33333E-6 0.36666 L -3.33333E-6 0.5 " pathEditMode="relative" rAng="0" ptsTypes="AA">
                                      <p:cBhvr>
                                        <p:cTn id="38" dur="3000" fill="hold"/>
                                        <p:tgtEl>
                                          <p:spTgt spid="10"/>
                                        </p:tgtEl>
                                        <p:attrNameLst>
                                          <p:attrName>ppt_x</p:attrName>
                                          <p:attrName>ppt_y</p:attrName>
                                        </p:attrNameLst>
                                      </p:cBhvr>
                                      <p:rCtr x="0" y="6667"/>
                                    </p:animMotion>
                                  </p:childTnLst>
                                </p:cTn>
                              </p:par>
                              <p:par>
                                <p:cTn id="39" presetID="16" presetClass="emph" presetSubtype="0" fill="hold" nodeType="withEffect">
                                  <p:stCondLst>
                                    <p:cond delay="0"/>
                                  </p:stCondLst>
                                  <p:iterate type="lt">
                                    <p:tmPct val="4000"/>
                                  </p:iterate>
                                  <p:childTnLst>
                                    <p:set>
                                      <p:cBhvr override="childStyle">
                                        <p:cTn id="40" dur="3000" fill="hold"/>
                                        <p:tgtEl>
                                          <p:spTgt spid="7">
                                            <p:txEl>
                                              <p:pRg st="2" end="2"/>
                                            </p:txEl>
                                          </p:spTgt>
                                        </p:tgtEl>
                                        <p:attrNameLst>
                                          <p:attrName>style.color</p:attrName>
                                        </p:attrNameLst>
                                      </p:cBhvr>
                                      <p:to>
                                        <p:clrVal>
                                          <a:srgbClr val="3399FF"/>
                                        </p:clrVal>
                                      </p:to>
                                    </p:set>
                                    <p:set>
                                      <p:cBhvr>
                                        <p:cTn id="41" dur="3000" fill="hold"/>
                                        <p:tgtEl>
                                          <p:spTgt spid="7">
                                            <p:txEl>
                                              <p:pRg st="2" end="2"/>
                                            </p:txEl>
                                          </p:spTgt>
                                        </p:tgtEl>
                                        <p:attrNameLst>
                                          <p:attrName>fillcolor</p:attrName>
                                        </p:attrNameLst>
                                      </p:cBhvr>
                                      <p:to>
                                        <p:clrVal>
                                          <a:srgbClr val="3399FF"/>
                                        </p:clrVal>
                                      </p:to>
                                    </p:set>
                                    <p:set>
                                      <p:cBhvr>
                                        <p:cTn id="42" dur="30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0" grpId="5" animBg="1"/>
      <p:bldP spid="10" grpId="6"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856060" y="498764"/>
            <a:ext cx="7429499" cy="1018309"/>
          </a:xfrm>
        </p:spPr>
        <p:txBody>
          <a:bodyPr>
            <a:normAutofit/>
          </a:bodyPr>
          <a:lstStyle/>
          <a:p>
            <a:r>
              <a:rPr lang="en-US" dirty="0" smtClean="0"/>
              <a:t>Work Stealing</a:t>
            </a:r>
            <a:br>
              <a:rPr lang="en-US" dirty="0" smtClean="0"/>
            </a:br>
            <a:r>
              <a:rPr lang="en-US" sz="2400" dirty="0" smtClean="0"/>
              <a:t>when no other worker is available</a:t>
            </a:r>
            <a:endParaRPr lang="en-US" sz="2400" dirty="0"/>
          </a:p>
        </p:txBody>
      </p:sp>
      <p:sp>
        <p:nvSpPr>
          <p:cNvPr id="7" name="Content Placeholder 6"/>
          <p:cNvSpPr>
            <a:spLocks noGrp="1"/>
          </p:cNvSpPr>
          <p:nvPr>
            <p:ph sz="half" idx="1"/>
          </p:nvPr>
        </p:nvSpPr>
        <p:spPr>
          <a:xfrm>
            <a:off x="856060" y="1600200"/>
            <a:ext cx="3658792" cy="4026626"/>
          </a:xfrm>
          <a:blipFill>
            <a:blip r:embed="rId3"/>
            <a:tile tx="0" ty="0" sx="100000" sy="100000" flip="none" algn="tl"/>
          </a:blipFill>
        </p:spPr>
        <p:txBody>
          <a:bodyPr>
            <a:noAutofit/>
          </a:bodyPr>
          <a:lstStyle/>
          <a:p>
            <a:pPr marL="0" indent="0">
              <a:spcBef>
                <a:spcPts val="0"/>
              </a:spcBef>
              <a:buNone/>
            </a:pPr>
            <a:r>
              <a:rPr lang="en-US" b="1" dirty="0" smtClean="0">
                <a:solidFill>
                  <a:schemeClr val="bg1"/>
                </a:solidFill>
                <a:latin typeface="Lucida Console" pitchFamily="49" charset="0"/>
              </a:rPr>
              <a:t>void f()</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  </a:t>
            </a:r>
            <a:r>
              <a:rPr lang="en-US" b="1" dirty="0" err="1" smtClean="0">
                <a:solidFill>
                  <a:schemeClr val="bg1"/>
                </a:solidFill>
                <a:latin typeface="Lucida Console" pitchFamily="49" charset="0"/>
              </a:rPr>
              <a:t>cilk_spawn</a:t>
            </a:r>
            <a:r>
              <a:rPr lang="en-US" b="1" dirty="0" smtClean="0">
                <a:solidFill>
                  <a:schemeClr val="bg1"/>
                </a:solidFill>
                <a:latin typeface="Lucida Console" pitchFamily="49" charset="0"/>
              </a:rPr>
              <a:t> g();</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p>
          <a:p>
            <a:pPr marL="0" indent="0">
              <a:spcBef>
                <a:spcPts val="0"/>
              </a:spcBef>
              <a:buNone/>
            </a:pPr>
            <a:r>
              <a:rPr lang="en-US" b="1" dirty="0" smtClean="0">
                <a:solidFill>
                  <a:schemeClr val="bg1"/>
                </a:solidFill>
                <a:latin typeface="Lucida Console" pitchFamily="49" charset="0"/>
              </a:rPr>
              <a:t>  cilk_sync;</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8" name="Content Placeholder 7"/>
          <p:cNvSpPr>
            <a:spLocks noGrp="1"/>
          </p:cNvSpPr>
          <p:nvPr>
            <p:ph sz="half" idx="2"/>
          </p:nvPr>
        </p:nvSpPr>
        <p:spPr>
          <a:xfrm>
            <a:off x="4629153" y="1600200"/>
            <a:ext cx="3656408" cy="4026626"/>
          </a:xfrm>
          <a:blipFill>
            <a:blip r:embed="rId3"/>
            <a:tile tx="0" ty="0" sx="100000" sy="100000" flip="none" algn="tl"/>
          </a:blipFill>
        </p:spPr>
        <p:txBody>
          <a:bodyPr lIns="91440">
            <a:normAutofit/>
          </a:bodyPr>
          <a:lstStyle/>
          <a:p>
            <a:pPr marL="0" indent="0">
              <a:spcBef>
                <a:spcPts val="0"/>
              </a:spcBef>
              <a:buNone/>
            </a:pPr>
            <a:r>
              <a:rPr lang="en-US" b="1" dirty="0" smtClean="0">
                <a:solidFill>
                  <a:schemeClr val="bg1"/>
                </a:solidFill>
                <a:latin typeface="Lucida Console" pitchFamily="49" charset="0"/>
              </a:rPr>
              <a:t>void g()</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9" name="Rounded Rectangle 8"/>
          <p:cNvSpPr/>
          <p:nvPr/>
        </p:nvSpPr>
        <p:spPr>
          <a:xfrm>
            <a:off x="4876802" y="4303714"/>
            <a:ext cx="1219200" cy="533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A</a:t>
            </a:r>
            <a:endParaRPr lang="en-US" dirty="0"/>
          </a:p>
        </p:txBody>
      </p:sp>
      <p:sp>
        <p:nvSpPr>
          <p:cNvPr id="10" name="Left Arrow 9"/>
          <p:cNvSpPr/>
          <p:nvPr/>
        </p:nvSpPr>
        <p:spPr>
          <a:xfrm>
            <a:off x="4191000" y="1600200"/>
            <a:ext cx="457200" cy="457200"/>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71010" y="4247248"/>
            <a:ext cx="2362200" cy="646331"/>
          </a:xfrm>
          <a:prstGeom prst="rect">
            <a:avLst/>
          </a:prstGeom>
          <a:noFill/>
        </p:spPr>
        <p:txBody>
          <a:bodyPr wrap="square" rtlCol="0">
            <a:spAutoFit/>
          </a:bodyPr>
          <a:lstStyle/>
          <a:p>
            <a:r>
              <a:rPr lang="en-US" dirty="0" smtClean="0">
                <a:solidFill>
                  <a:schemeClr val="bg1"/>
                </a:solidFill>
              </a:rPr>
              <a:t>Same behavior as serial execution!</a:t>
            </a:r>
            <a:endParaRPr lang="en-US" dirty="0">
              <a:solidFill>
                <a:schemeClr val="bg1"/>
              </a:solidFill>
            </a:endParaRPr>
          </a:p>
        </p:txBody>
      </p:sp>
      <p:sp>
        <p:nvSpPr>
          <p:cNvPr id="2" name="Footer Placeholder 1"/>
          <p:cNvSpPr>
            <a:spLocks noGrp="1"/>
          </p:cNvSpPr>
          <p:nvPr>
            <p:ph type="ftr" sz="quarter" idx="3"/>
          </p:nvPr>
        </p:nvSpPr>
        <p:spPr>
          <a:xfrm>
            <a:off x="856060" y="6492875"/>
            <a:ext cx="4679482" cy="365125"/>
          </a:xfrm>
        </p:spPr>
        <p:txBody>
          <a:bodyPr/>
          <a:lstStyle/>
          <a:p>
            <a:r>
              <a:rPr lang="en-US" smtClean="0"/>
              <a:t>Pablo Halpern, 2014  (CC BY 4.0)</a:t>
            </a:r>
            <a:endParaRPr lang="en-US" dirty="0"/>
          </a:p>
        </p:txBody>
      </p:sp>
      <p:sp>
        <p:nvSpPr>
          <p:cNvPr id="3" name="Slide Number Placeholder 2"/>
          <p:cNvSpPr>
            <a:spLocks noGrp="1"/>
          </p:cNvSpPr>
          <p:nvPr>
            <p:ph type="sldNum" sz="quarter" idx="4"/>
          </p:nvPr>
        </p:nvSpPr>
        <p:spPr>
          <a:xfrm>
            <a:off x="7707242" y="6492874"/>
            <a:ext cx="578317" cy="365125"/>
          </a:xfrm>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645836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grpId="0" nodeType="afterEffect">
                                  <p:stCondLst>
                                    <p:cond delay="0"/>
                                  </p:stCondLst>
                                  <p:childTnLst>
                                    <p:animMotion origin="layout" path="M -3.33333E-6 7.77778E-6 L -3.33333E-6 0.13333 " pathEditMode="fixed" rAng="0" ptsTypes="AA">
                                      <p:cBhvr>
                                        <p:cTn id="13" dur="2000" fill="hold"/>
                                        <p:tgtEl>
                                          <p:spTgt spid="10"/>
                                        </p:tgtEl>
                                        <p:attrNameLst>
                                          <p:attrName>ppt_x</p:attrName>
                                          <p:attrName>ppt_y</p:attrName>
                                        </p:attrNameLst>
                                      </p:cBhvr>
                                      <p:rCtr x="0" y="67"/>
                                    </p:animMotion>
                                  </p:childTnLst>
                                </p:cTn>
                              </p:par>
                              <p:par>
                                <p:cTn id="14" presetID="16" presetClass="emph" presetSubtype="0" fill="hold" nodeType="withEffect">
                                  <p:stCondLst>
                                    <p:cond delay="0"/>
                                  </p:stCondLst>
                                  <p:iterate type="lt">
                                    <p:tmPct val="4000"/>
                                  </p:iterate>
                                  <p:childTnLst>
                                    <p:set>
                                      <p:cBhvr override="childStyle">
                                        <p:cTn id="15" dur="2000" fill="hold"/>
                                        <p:tgtEl>
                                          <p:spTgt spid="7">
                                            <p:txEl>
                                              <p:pRg st="0" end="0"/>
                                            </p:txEl>
                                          </p:spTgt>
                                        </p:tgtEl>
                                        <p:attrNameLst>
                                          <p:attrName>style.color</p:attrName>
                                        </p:attrNameLst>
                                      </p:cBhvr>
                                      <p:to>
                                        <p:clrVal>
                                          <a:srgbClr val="3399FF"/>
                                        </p:clrVal>
                                      </p:to>
                                    </p:set>
                                    <p:set>
                                      <p:cBhvr>
                                        <p:cTn id="16" dur="2000" fill="hold"/>
                                        <p:tgtEl>
                                          <p:spTgt spid="7">
                                            <p:txEl>
                                              <p:pRg st="0" end="0"/>
                                            </p:txEl>
                                          </p:spTgt>
                                        </p:tgtEl>
                                        <p:attrNameLst>
                                          <p:attrName>fillcolor</p:attrName>
                                        </p:attrNameLst>
                                      </p:cBhvr>
                                      <p:to>
                                        <p:clrVal>
                                          <a:srgbClr val="3399FF"/>
                                        </p:clrVal>
                                      </p:to>
                                    </p:set>
                                    <p:set>
                                      <p:cBhvr>
                                        <p:cTn id="17" dur="2000" fill="hold"/>
                                        <p:tgtEl>
                                          <p:spTgt spid="7">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grpId="1" nodeType="clickEffect">
                                  <p:stCondLst>
                                    <p:cond delay="0"/>
                                  </p:stCondLst>
                                  <p:childTnLst>
                                    <p:animMotion origin="layout" path="M -3.33333E-6 0.13333 L 0.25834 7.77778E-6 " pathEditMode="fixed" rAng="0" ptsTypes="AA">
                                      <p:cBhvr>
                                        <p:cTn id="21" dur="1000" fill="hold"/>
                                        <p:tgtEl>
                                          <p:spTgt spid="10"/>
                                        </p:tgtEl>
                                        <p:attrNameLst>
                                          <p:attrName>ppt_x</p:attrName>
                                          <p:attrName>ppt_y</p:attrName>
                                        </p:attrNameLst>
                                      </p:cBhvr>
                                      <p:rCtr x="129" y="-67"/>
                                    </p:animMotion>
                                  </p:childTnLst>
                                </p:cTn>
                              </p:par>
                            </p:childTnLst>
                          </p:cTn>
                        </p:par>
                        <p:par>
                          <p:cTn id="22" fill="hold">
                            <p:stCondLst>
                              <p:cond delay="1000"/>
                            </p:stCondLst>
                            <p:childTnLst>
                              <p:par>
                                <p:cTn id="23" presetID="42" presetClass="path" presetSubtype="0" accel="50000" decel="50000" fill="hold" grpId="2" nodeType="afterEffect">
                                  <p:stCondLst>
                                    <p:cond delay="0"/>
                                  </p:stCondLst>
                                  <p:childTnLst>
                                    <p:animMotion origin="layout" path="M 0.25834 3.33333E-6 L 0.25834 0.33333 " pathEditMode="relative" rAng="0" ptsTypes="AA">
                                      <p:cBhvr>
                                        <p:cTn id="24" dur="2000" fill="hold"/>
                                        <p:tgtEl>
                                          <p:spTgt spid="10"/>
                                        </p:tgtEl>
                                        <p:attrNameLst>
                                          <p:attrName>ppt_x</p:attrName>
                                          <p:attrName>ppt_y</p:attrName>
                                        </p:attrNameLst>
                                      </p:cBhvr>
                                      <p:rCtr x="0" y="16667"/>
                                    </p:animMotion>
                                  </p:childTnLst>
                                </p:cTn>
                              </p:par>
                              <p:par>
                                <p:cTn id="25" presetID="16" presetClass="emph" presetSubtype="0" fill="hold" nodeType="withEffect">
                                  <p:stCondLst>
                                    <p:cond delay="0"/>
                                  </p:stCondLst>
                                  <p:iterate type="lt">
                                    <p:tmPct val="4000"/>
                                  </p:iterate>
                                  <p:childTnLst>
                                    <p:set>
                                      <p:cBhvr override="childStyle">
                                        <p:cTn id="26" dur="2000" fill="hold"/>
                                        <p:tgtEl>
                                          <p:spTgt spid="8">
                                            <p:txEl>
                                              <p:pRg st="0" end="0"/>
                                            </p:txEl>
                                          </p:spTgt>
                                        </p:tgtEl>
                                        <p:attrNameLst>
                                          <p:attrName>style.color</p:attrName>
                                        </p:attrNameLst>
                                      </p:cBhvr>
                                      <p:to>
                                        <p:clrVal>
                                          <a:srgbClr val="3399FF"/>
                                        </p:clrVal>
                                      </p:to>
                                    </p:set>
                                    <p:set>
                                      <p:cBhvr>
                                        <p:cTn id="27" dur="2000" fill="hold"/>
                                        <p:tgtEl>
                                          <p:spTgt spid="8">
                                            <p:txEl>
                                              <p:pRg st="0" end="0"/>
                                            </p:txEl>
                                          </p:spTgt>
                                        </p:tgtEl>
                                        <p:attrNameLst>
                                          <p:attrName>fillcolor</p:attrName>
                                        </p:attrNameLst>
                                      </p:cBhvr>
                                      <p:to>
                                        <p:clrVal>
                                          <a:srgbClr val="3399FF"/>
                                        </p:clrVal>
                                      </p:to>
                                    </p:set>
                                    <p:set>
                                      <p:cBhvr>
                                        <p:cTn id="28" dur="2000" fill="hold"/>
                                        <p:tgtEl>
                                          <p:spTgt spid="8">
                                            <p:txEl>
                                              <p:pRg st="0" end="0"/>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grpId="4" nodeType="clickEffect">
                                  <p:stCondLst>
                                    <p:cond delay="0"/>
                                  </p:stCondLst>
                                  <p:childTnLst>
                                    <p:animMotion origin="layout" path="M 0.25834 0.33333 L -3.33333E-6 0.18889 " pathEditMode="relative" rAng="0" ptsTypes="AA">
                                      <p:cBhvr>
                                        <p:cTn id="32" dur="1000" fill="hold"/>
                                        <p:tgtEl>
                                          <p:spTgt spid="10"/>
                                        </p:tgtEl>
                                        <p:attrNameLst>
                                          <p:attrName>ppt_x</p:attrName>
                                          <p:attrName>ppt_y</p:attrName>
                                        </p:attrNameLst>
                                      </p:cBhvr>
                                      <p:rCtr x="-12917" y="-7222"/>
                                    </p:animMotion>
                                  </p:childTnLst>
                                </p:cTn>
                              </p:par>
                            </p:childTnLst>
                          </p:cTn>
                        </p:par>
                        <p:par>
                          <p:cTn id="33" fill="hold">
                            <p:stCondLst>
                              <p:cond delay="1000"/>
                            </p:stCondLst>
                            <p:childTnLst>
                              <p:par>
                                <p:cTn id="34" presetID="42" presetClass="path" presetSubtype="0" accel="50000" decel="50000" fill="hold" grpId="5" nodeType="afterEffect">
                                  <p:stCondLst>
                                    <p:cond delay="0"/>
                                  </p:stCondLst>
                                  <p:childTnLst>
                                    <p:animMotion origin="layout" path="M -3.33333E-6 0.18889 L -3.33333E-6 0.36666 " pathEditMode="relative" rAng="0" ptsTypes="AA">
                                      <p:cBhvr>
                                        <p:cTn id="35" dur="2000" fill="hold"/>
                                        <p:tgtEl>
                                          <p:spTgt spid="10"/>
                                        </p:tgtEl>
                                        <p:attrNameLst>
                                          <p:attrName>ppt_x</p:attrName>
                                          <p:attrName>ppt_y</p:attrName>
                                        </p:attrNameLst>
                                      </p:cBhvr>
                                      <p:rCtr x="0" y="8889"/>
                                    </p:animMotion>
                                  </p:childTnLst>
                                </p:cTn>
                              </p:par>
                              <p:par>
                                <p:cTn id="36" presetID="16" presetClass="emph" presetSubtype="0" fill="hold" nodeType="withEffect">
                                  <p:stCondLst>
                                    <p:cond delay="0"/>
                                  </p:stCondLst>
                                  <p:iterate type="lt">
                                    <p:tmPct val="4000"/>
                                  </p:iterate>
                                  <p:childTnLst>
                                    <p:set>
                                      <p:cBhvr override="childStyle">
                                        <p:cTn id="37" dur="2000" fill="hold"/>
                                        <p:tgtEl>
                                          <p:spTgt spid="7">
                                            <p:txEl>
                                              <p:pRg st="1" end="1"/>
                                            </p:txEl>
                                          </p:spTgt>
                                        </p:tgtEl>
                                        <p:attrNameLst>
                                          <p:attrName>style.color</p:attrName>
                                        </p:attrNameLst>
                                      </p:cBhvr>
                                      <p:to>
                                        <p:clrVal>
                                          <a:srgbClr val="3399FF"/>
                                        </p:clrVal>
                                      </p:to>
                                    </p:set>
                                    <p:set>
                                      <p:cBhvr>
                                        <p:cTn id="38" dur="2000" fill="hold"/>
                                        <p:tgtEl>
                                          <p:spTgt spid="7">
                                            <p:txEl>
                                              <p:pRg st="1" end="1"/>
                                            </p:txEl>
                                          </p:spTgt>
                                        </p:tgtEl>
                                        <p:attrNameLst>
                                          <p:attrName>fillcolor</p:attrName>
                                        </p:attrNameLst>
                                      </p:cBhvr>
                                      <p:to>
                                        <p:clrVal>
                                          <a:srgbClr val="3399FF"/>
                                        </p:clrVal>
                                      </p:to>
                                    </p:set>
                                    <p:set>
                                      <p:cBhvr>
                                        <p:cTn id="39" dur="2000" fill="hold"/>
                                        <p:tgtEl>
                                          <p:spTgt spid="7">
                                            <p:txEl>
                                              <p:pRg st="1" end="1"/>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6" nodeType="clickEffect">
                                  <p:stCondLst>
                                    <p:cond delay="0"/>
                                  </p:stCondLst>
                                  <p:childTnLst>
                                    <p:animMotion origin="layout" path="M -3.33333E-6 0.36666 L -3.33333E-6 0.5 " pathEditMode="relative" rAng="0" ptsTypes="AA">
                                      <p:cBhvr>
                                        <p:cTn id="43" dur="2000" fill="hold"/>
                                        <p:tgtEl>
                                          <p:spTgt spid="10"/>
                                        </p:tgtEl>
                                        <p:attrNameLst>
                                          <p:attrName>ppt_x</p:attrName>
                                          <p:attrName>ppt_y</p:attrName>
                                        </p:attrNameLst>
                                      </p:cBhvr>
                                      <p:rCtr x="0" y="6667"/>
                                    </p:animMotion>
                                  </p:childTnLst>
                                </p:cTn>
                              </p:par>
                              <p:par>
                                <p:cTn id="44" presetID="16" presetClass="emph" presetSubtype="0" fill="hold" nodeType="withEffect">
                                  <p:stCondLst>
                                    <p:cond delay="0"/>
                                  </p:stCondLst>
                                  <p:iterate type="lt">
                                    <p:tmPct val="4000"/>
                                  </p:iterate>
                                  <p:childTnLst>
                                    <p:set>
                                      <p:cBhvr override="childStyle">
                                        <p:cTn id="45" dur="2000" fill="hold"/>
                                        <p:tgtEl>
                                          <p:spTgt spid="7">
                                            <p:txEl>
                                              <p:pRg st="2" end="2"/>
                                            </p:txEl>
                                          </p:spTgt>
                                        </p:tgtEl>
                                        <p:attrNameLst>
                                          <p:attrName>style.color</p:attrName>
                                        </p:attrNameLst>
                                      </p:cBhvr>
                                      <p:to>
                                        <p:clrVal>
                                          <a:srgbClr val="3399FF"/>
                                        </p:clrVal>
                                      </p:to>
                                    </p:set>
                                    <p:set>
                                      <p:cBhvr>
                                        <p:cTn id="46" dur="2000" fill="hold"/>
                                        <p:tgtEl>
                                          <p:spTgt spid="7">
                                            <p:txEl>
                                              <p:pRg st="2" end="2"/>
                                            </p:txEl>
                                          </p:spTgt>
                                        </p:tgtEl>
                                        <p:attrNameLst>
                                          <p:attrName>fillcolor</p:attrName>
                                        </p:attrNameLst>
                                      </p:cBhvr>
                                      <p:to>
                                        <p:clrVal>
                                          <a:srgbClr val="3399FF"/>
                                        </p:clrVal>
                                      </p:to>
                                    </p:set>
                                    <p:set>
                                      <p:cBhvr>
                                        <p:cTn id="47" dur="2000" fill="hold"/>
                                        <p:tgtEl>
                                          <p:spTgt spid="7">
                                            <p:txEl>
                                              <p:pRg st="2" end="2"/>
                                            </p:txEl>
                                          </p:spTgt>
                                        </p:tgtEl>
                                        <p:attrNameLst>
                                          <p:attrName>fill.type</p:attrName>
                                        </p:attrNameLst>
                                      </p:cBhvr>
                                      <p:to>
                                        <p:strVal val="solid"/>
                                      </p:to>
                                    </p:set>
                                  </p:childTnLst>
                                </p:cTn>
                              </p:par>
                            </p:childTnLst>
                          </p:cTn>
                        </p:par>
                        <p:par>
                          <p:cTn id="48" fill="hold">
                            <p:stCondLst>
                              <p:cond delay="3120"/>
                            </p:stCondLst>
                            <p:childTnLst>
                              <p:par>
                                <p:cTn id="49" presetID="2" presetClass="entr" presetSubtype="4"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animBg="1"/>
      <p:bldP spid="10" grpId="1" animBg="1"/>
      <p:bldP spid="10" grpId="2" animBg="1"/>
      <p:bldP spid="10" grpId="3" animBg="1"/>
      <p:bldP spid="10" grpId="4" animBg="1"/>
      <p:bldP spid="10" grpId="5" animBg="1"/>
      <p:bldP spid="10" grpId="6"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856060" y="502228"/>
            <a:ext cx="7429499" cy="976746"/>
          </a:xfrm>
        </p:spPr>
        <p:txBody>
          <a:bodyPr>
            <a:normAutofit/>
          </a:bodyPr>
          <a:lstStyle/>
          <a:p>
            <a:r>
              <a:rPr lang="en-US" dirty="0" smtClean="0"/>
              <a:t>Work Stealing</a:t>
            </a:r>
            <a:br>
              <a:rPr lang="en-US" dirty="0" smtClean="0"/>
            </a:br>
            <a:r>
              <a:rPr lang="en-US" sz="2400" dirty="0" smtClean="0"/>
              <a:t>when another worker is available</a:t>
            </a:r>
            <a:endParaRPr lang="en-US" sz="2400" dirty="0"/>
          </a:p>
        </p:txBody>
      </p:sp>
      <p:sp>
        <p:nvSpPr>
          <p:cNvPr id="7" name="Content Placeholder 6"/>
          <p:cNvSpPr>
            <a:spLocks noGrp="1"/>
          </p:cNvSpPr>
          <p:nvPr>
            <p:ph sz="half" idx="1"/>
          </p:nvPr>
        </p:nvSpPr>
        <p:spPr>
          <a:xfrm>
            <a:off x="856058" y="1565564"/>
            <a:ext cx="3658792" cy="4045527"/>
          </a:xfrm>
          <a:blipFill>
            <a:blip r:embed="rId3"/>
            <a:tile tx="0" ty="0" sx="100000" sy="100000" flip="none" algn="tl"/>
          </a:blipFill>
        </p:spPr>
        <p:txBody>
          <a:bodyPr>
            <a:noAutofit/>
          </a:bodyPr>
          <a:lstStyle/>
          <a:p>
            <a:pPr marL="0" indent="0">
              <a:spcBef>
                <a:spcPts val="0"/>
              </a:spcBef>
              <a:buNone/>
            </a:pPr>
            <a:r>
              <a:rPr lang="en-US" b="1" dirty="0" smtClean="0">
                <a:solidFill>
                  <a:schemeClr val="bg1"/>
                </a:solidFill>
                <a:latin typeface="Lucida Console" pitchFamily="49" charset="0"/>
              </a:rPr>
              <a:t>void f()</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  </a:t>
            </a:r>
            <a:r>
              <a:rPr lang="en-US" b="1" dirty="0" err="1" smtClean="0">
                <a:solidFill>
                  <a:schemeClr val="bg1"/>
                </a:solidFill>
                <a:latin typeface="Lucida Console" pitchFamily="49" charset="0"/>
              </a:rPr>
              <a:t>cilk_spawn</a:t>
            </a:r>
            <a:r>
              <a:rPr lang="en-US" b="1" dirty="0" smtClean="0">
                <a:solidFill>
                  <a:schemeClr val="bg1"/>
                </a:solidFill>
                <a:latin typeface="Lucida Console" pitchFamily="49" charset="0"/>
              </a:rPr>
              <a:t> g();</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p>
          <a:p>
            <a:pPr marL="0" indent="0">
              <a:spcBef>
                <a:spcPts val="0"/>
              </a:spcBef>
              <a:buNone/>
            </a:pPr>
            <a:r>
              <a:rPr lang="en-US" b="1" dirty="0" smtClean="0">
                <a:solidFill>
                  <a:schemeClr val="bg1"/>
                </a:solidFill>
                <a:latin typeface="Lucida Console" pitchFamily="49" charset="0"/>
              </a:rPr>
              <a:t>  cilk_sync;</a:t>
            </a:r>
            <a:br>
              <a:rPr lang="en-US" b="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8" name="Content Placeholder 7"/>
          <p:cNvSpPr>
            <a:spLocks noGrp="1"/>
          </p:cNvSpPr>
          <p:nvPr>
            <p:ph sz="half" idx="2"/>
          </p:nvPr>
        </p:nvSpPr>
        <p:spPr>
          <a:xfrm>
            <a:off x="4629151" y="1565564"/>
            <a:ext cx="3656408" cy="4045527"/>
          </a:xfrm>
          <a:blipFill>
            <a:blip r:embed="rId3"/>
            <a:tile tx="0" ty="0" sx="100000" sy="100000" flip="none" algn="tl"/>
          </a:blipFill>
        </p:spPr>
        <p:txBody>
          <a:bodyPr>
            <a:normAutofit/>
          </a:bodyPr>
          <a:lstStyle/>
          <a:p>
            <a:pPr marL="0" indent="0">
              <a:spcBef>
                <a:spcPts val="0"/>
              </a:spcBef>
              <a:buNone/>
            </a:pPr>
            <a:r>
              <a:rPr lang="en-US" b="1" dirty="0" smtClean="0">
                <a:solidFill>
                  <a:schemeClr val="bg1"/>
                </a:solidFill>
                <a:latin typeface="Lucida Console" pitchFamily="49" charset="0"/>
              </a:rPr>
              <a:t>void g()</a:t>
            </a:r>
            <a:br>
              <a:rPr lang="en-US" b="1" dirty="0" smtClean="0">
                <a:solidFill>
                  <a:schemeClr val="bg1"/>
                </a:solidFill>
                <a:latin typeface="Lucida Console" pitchFamily="49" charset="0"/>
              </a:rPr>
            </a:br>
            <a:r>
              <a:rPr lang="en-US" b="1" dirty="0" smtClean="0">
                <a:solidFill>
                  <a:schemeClr val="bg1"/>
                </a:solidFill>
                <a:latin typeface="Lucida Console" pitchFamily="49" charset="0"/>
              </a:rPr>
              <a:t>{</a:t>
            </a:r>
          </a:p>
          <a:p>
            <a:pPr marL="0" indent="0">
              <a:spcBef>
                <a:spcPts val="0"/>
              </a:spcBef>
              <a:buNone/>
            </a:pP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i="1" dirty="0" smtClean="0">
                <a:solidFill>
                  <a:schemeClr val="bg1"/>
                </a:solidFill>
                <a:latin typeface="Lucida Console" pitchFamily="49" charset="0"/>
              </a:rPr>
              <a:t>   work</a:t>
            </a:r>
            <a:br>
              <a:rPr lang="en-US" b="1" i="1" dirty="0" smtClean="0">
                <a:solidFill>
                  <a:schemeClr val="bg1"/>
                </a:solidFill>
                <a:latin typeface="Lucida Console" pitchFamily="49" charset="0"/>
              </a:rPr>
            </a:br>
            <a:r>
              <a:rPr lang="en-US" b="1" dirty="0" smtClean="0">
                <a:solidFill>
                  <a:schemeClr val="bg1"/>
                </a:solidFill>
                <a:latin typeface="Lucida Console" pitchFamily="49" charset="0"/>
              </a:rPr>
              <a:t>}</a:t>
            </a:r>
            <a:endParaRPr lang="en-US" b="1" dirty="0">
              <a:solidFill>
                <a:schemeClr val="bg1"/>
              </a:solidFill>
              <a:latin typeface="Lucida Console" pitchFamily="49" charset="0"/>
            </a:endParaRPr>
          </a:p>
        </p:txBody>
      </p:sp>
      <p:sp>
        <p:nvSpPr>
          <p:cNvPr id="9" name="Rounded Rectangle 8"/>
          <p:cNvSpPr/>
          <p:nvPr/>
        </p:nvSpPr>
        <p:spPr>
          <a:xfrm>
            <a:off x="5106592" y="4305300"/>
            <a:ext cx="1219200" cy="533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A</a:t>
            </a:r>
            <a:endParaRPr lang="en-US" dirty="0"/>
          </a:p>
        </p:txBody>
      </p:sp>
      <p:sp>
        <p:nvSpPr>
          <p:cNvPr id="10" name="Left Arrow 9"/>
          <p:cNvSpPr/>
          <p:nvPr/>
        </p:nvSpPr>
        <p:spPr>
          <a:xfrm>
            <a:off x="4191000" y="1600200"/>
            <a:ext cx="457200" cy="457200"/>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630592" y="4305300"/>
            <a:ext cx="12192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B</a:t>
            </a:r>
            <a:endParaRPr lang="en-US" dirty="0"/>
          </a:p>
        </p:txBody>
      </p:sp>
      <p:sp>
        <p:nvSpPr>
          <p:cNvPr id="12" name="Rounded Rectangle 11"/>
          <p:cNvSpPr/>
          <p:nvPr/>
        </p:nvSpPr>
        <p:spPr>
          <a:xfrm>
            <a:off x="5868592" y="4914900"/>
            <a:ext cx="1219200" cy="533400"/>
          </a:xfrm>
          <a:prstGeom prst="roundRect">
            <a:avLst/>
          </a:prstGeom>
          <a:gradFill flip="none" rotWithShape="1">
            <a:gsLst>
              <a:gs pos="0">
                <a:srgbClr val="00B0F0"/>
              </a:gs>
              <a:gs pos="79000">
                <a:srgbClr val="FF0000"/>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a:t>
            </a:r>
            <a:endParaRPr lang="en-US" dirty="0"/>
          </a:p>
        </p:txBody>
      </p:sp>
      <p:sp>
        <p:nvSpPr>
          <p:cNvPr id="13" name="Left Arrow 12"/>
          <p:cNvSpPr/>
          <p:nvPr/>
        </p:nvSpPr>
        <p:spPr>
          <a:xfrm>
            <a:off x="4191000" y="2895600"/>
            <a:ext cx="457200" cy="4572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4191000" y="4114800"/>
            <a:ext cx="457200" cy="457200"/>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xplosion 1 14"/>
          <p:cNvSpPr/>
          <p:nvPr/>
        </p:nvSpPr>
        <p:spPr>
          <a:xfrm>
            <a:off x="2514600" y="2743200"/>
            <a:ext cx="1600200" cy="7620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steal!</a:t>
            </a:r>
            <a:endParaRPr lang="en-US" sz="2000" dirty="0">
              <a:solidFill>
                <a:srgbClr val="FF0000"/>
              </a:solidFill>
            </a:endParaRPr>
          </a:p>
        </p:txBody>
      </p:sp>
      <p:sp>
        <p:nvSpPr>
          <p:cNvPr id="2" name="Footer Placeholder 1"/>
          <p:cNvSpPr>
            <a:spLocks noGrp="1"/>
          </p:cNvSpPr>
          <p:nvPr>
            <p:ph type="ftr" sz="quarter" idx="3"/>
          </p:nvPr>
        </p:nvSpPr>
        <p:spPr>
          <a:xfrm>
            <a:off x="856060" y="6492876"/>
            <a:ext cx="4679482" cy="365125"/>
          </a:xfrm>
        </p:spPr>
        <p:txBody>
          <a:bodyPr/>
          <a:lstStyle/>
          <a:p>
            <a:r>
              <a:rPr lang="en-US" smtClean="0"/>
              <a:t>Pablo Halpern, 2014  (CC BY 4.0)</a:t>
            </a:r>
            <a:endParaRPr lang="en-US" dirty="0"/>
          </a:p>
        </p:txBody>
      </p:sp>
      <p:sp>
        <p:nvSpPr>
          <p:cNvPr id="3" name="Slide Number Placeholder 2"/>
          <p:cNvSpPr>
            <a:spLocks noGrp="1"/>
          </p:cNvSpPr>
          <p:nvPr>
            <p:ph type="sldNum" sz="quarter" idx="4"/>
          </p:nvPr>
        </p:nvSpPr>
        <p:spPr>
          <a:xfrm>
            <a:off x="7707242" y="6492875"/>
            <a:ext cx="578317" cy="365125"/>
          </a:xfrm>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2718151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grpId="0" nodeType="afterEffect">
                                  <p:stCondLst>
                                    <p:cond delay="0"/>
                                  </p:stCondLst>
                                  <p:childTnLst>
                                    <p:animMotion origin="layout" path="M -3.33333E-6 3.33333E-6 L -3.33333E-6 0.13333 " pathEditMode="fixed" rAng="0" ptsTypes="AA">
                                      <p:cBhvr>
                                        <p:cTn id="13" dur="2000" fill="hold"/>
                                        <p:tgtEl>
                                          <p:spTgt spid="10"/>
                                        </p:tgtEl>
                                        <p:attrNameLst>
                                          <p:attrName>ppt_x</p:attrName>
                                          <p:attrName>ppt_y</p:attrName>
                                        </p:attrNameLst>
                                      </p:cBhvr>
                                      <p:rCtr x="0" y="67"/>
                                    </p:animMotion>
                                  </p:childTnLst>
                                </p:cTn>
                              </p:par>
                              <p:par>
                                <p:cTn id="14" presetID="16" presetClass="emph" presetSubtype="0" fill="hold" nodeType="withEffect">
                                  <p:stCondLst>
                                    <p:cond delay="0"/>
                                  </p:stCondLst>
                                  <p:iterate type="lt">
                                    <p:tmPct val="4000"/>
                                  </p:iterate>
                                  <p:childTnLst>
                                    <p:set>
                                      <p:cBhvr override="childStyle">
                                        <p:cTn id="15" dur="2000" fill="hold"/>
                                        <p:tgtEl>
                                          <p:spTgt spid="7">
                                            <p:txEl>
                                              <p:pRg st="0" end="0"/>
                                            </p:txEl>
                                          </p:spTgt>
                                        </p:tgtEl>
                                        <p:attrNameLst>
                                          <p:attrName>style.color</p:attrName>
                                        </p:attrNameLst>
                                      </p:cBhvr>
                                      <p:to>
                                        <p:clrVal>
                                          <a:srgbClr val="3399FF"/>
                                        </p:clrVal>
                                      </p:to>
                                    </p:set>
                                    <p:set>
                                      <p:cBhvr>
                                        <p:cTn id="16" dur="2000" fill="hold"/>
                                        <p:tgtEl>
                                          <p:spTgt spid="7">
                                            <p:txEl>
                                              <p:pRg st="0" end="0"/>
                                            </p:txEl>
                                          </p:spTgt>
                                        </p:tgtEl>
                                        <p:attrNameLst>
                                          <p:attrName>fillcolor</p:attrName>
                                        </p:attrNameLst>
                                      </p:cBhvr>
                                      <p:to>
                                        <p:clrVal>
                                          <a:srgbClr val="3399FF"/>
                                        </p:clrVal>
                                      </p:to>
                                    </p:set>
                                    <p:set>
                                      <p:cBhvr>
                                        <p:cTn id="17" dur="2000" fill="hold"/>
                                        <p:tgtEl>
                                          <p:spTgt spid="7">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grpId="1" nodeType="clickEffect">
                                  <p:stCondLst>
                                    <p:cond delay="0"/>
                                  </p:stCondLst>
                                  <p:childTnLst>
                                    <p:animMotion origin="layout" path="M -3.33333E-6 0.13333 L 0.25834 3.33333E-6 " pathEditMode="fixed" rAng="0" ptsTypes="AA">
                                      <p:cBhvr>
                                        <p:cTn id="21" dur="1000" fill="hold"/>
                                        <p:tgtEl>
                                          <p:spTgt spid="10"/>
                                        </p:tgtEl>
                                        <p:attrNameLst>
                                          <p:attrName>ppt_x</p:attrName>
                                          <p:attrName>ppt_y</p:attrName>
                                        </p:attrNameLst>
                                      </p:cBhvr>
                                      <p:rCtr x="129" y="-67"/>
                                    </p:animMotion>
                                  </p:childTnLst>
                                </p:cTn>
                              </p:par>
                            </p:childTnLst>
                          </p:cTn>
                        </p:par>
                        <p:par>
                          <p:cTn id="22" fill="hold">
                            <p:stCondLst>
                              <p:cond delay="1000"/>
                            </p:stCondLst>
                            <p:childTnLst>
                              <p:par>
                                <p:cTn id="23" presetID="42" presetClass="path" presetSubtype="0" accel="50000" decel="50000" fill="hold" grpId="2" nodeType="afterEffect">
                                  <p:stCondLst>
                                    <p:cond delay="0"/>
                                  </p:stCondLst>
                                  <p:childTnLst>
                                    <p:animMotion origin="layout" path="M 0.25834 3.33333E-6 L 0.25834 0.06666 " pathEditMode="relative" rAng="0" ptsTypes="AA">
                                      <p:cBhvr>
                                        <p:cTn id="24" dur="2000" fill="hold"/>
                                        <p:tgtEl>
                                          <p:spTgt spid="10"/>
                                        </p:tgtEl>
                                        <p:attrNameLst>
                                          <p:attrName>ppt_x</p:attrName>
                                          <p:attrName>ppt_y</p:attrName>
                                        </p:attrNameLst>
                                      </p:cBhvr>
                                      <p:rCtr x="0" y="33"/>
                                    </p:animMotion>
                                  </p:childTnLst>
                                </p:cTn>
                              </p:par>
                              <p:par>
                                <p:cTn id="25" presetID="16" presetClass="emph" presetSubtype="0" fill="hold" nodeType="withEffect">
                                  <p:stCondLst>
                                    <p:cond delay="0"/>
                                  </p:stCondLst>
                                  <p:iterate type="lt">
                                    <p:tmPct val="4000"/>
                                  </p:iterate>
                                  <p:childTnLst>
                                    <p:set>
                                      <p:cBhvr override="childStyle">
                                        <p:cTn id="26" dur="2000" fill="hold"/>
                                        <p:tgtEl>
                                          <p:spTgt spid="8">
                                            <p:txEl>
                                              <p:pRg st="0" end="0"/>
                                            </p:txEl>
                                          </p:spTgt>
                                        </p:tgtEl>
                                        <p:attrNameLst>
                                          <p:attrName>style.color</p:attrName>
                                        </p:attrNameLst>
                                      </p:cBhvr>
                                      <p:to>
                                        <p:clrVal>
                                          <a:srgbClr val="3399FF"/>
                                        </p:clrVal>
                                      </p:to>
                                    </p:set>
                                    <p:set>
                                      <p:cBhvr>
                                        <p:cTn id="27" dur="2000" fill="hold"/>
                                        <p:tgtEl>
                                          <p:spTgt spid="8">
                                            <p:txEl>
                                              <p:pRg st="0" end="0"/>
                                            </p:txEl>
                                          </p:spTgt>
                                        </p:tgtEl>
                                        <p:attrNameLst>
                                          <p:attrName>fillcolor</p:attrName>
                                        </p:attrNameLst>
                                      </p:cBhvr>
                                      <p:to>
                                        <p:clrVal>
                                          <a:srgbClr val="3399FF"/>
                                        </p:clrVal>
                                      </p:to>
                                    </p:set>
                                    <p:set>
                                      <p:cBhvr>
                                        <p:cTn id="28" dur="2000" fill="hold"/>
                                        <p:tgtEl>
                                          <p:spTgt spid="8">
                                            <p:txEl>
                                              <p:pRg st="0" end="0"/>
                                            </p:txEl>
                                          </p:spTgt>
                                        </p:tgtEl>
                                        <p:attrNameLst>
                                          <p:attrName>fill.type</p:attrName>
                                        </p:attrNameLst>
                                      </p:cBhvr>
                                      <p:to>
                                        <p:strVal val="solid"/>
                                      </p:to>
                                    </p:set>
                                  </p:childTnLst>
                                </p:cTn>
                              </p:par>
                            </p:childTnLst>
                          </p:cTn>
                        </p:par>
                        <p:par>
                          <p:cTn id="29" fill="hold">
                            <p:stCondLst>
                              <p:cond delay="3560"/>
                            </p:stCondLst>
                            <p:childTnLst>
                              <p:par>
                                <p:cTn id="30" presetID="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000" fill="hold"/>
                                        <p:tgtEl>
                                          <p:spTgt spid="13"/>
                                        </p:tgtEl>
                                        <p:attrNameLst>
                                          <p:attrName>ppt_x</p:attrName>
                                        </p:attrNameLst>
                                      </p:cBhvr>
                                      <p:tavLst>
                                        <p:tav tm="0">
                                          <p:val>
                                            <p:strVal val="1+#ppt_w/2"/>
                                          </p:val>
                                        </p:tav>
                                        <p:tav tm="100000">
                                          <p:val>
                                            <p:strVal val="#ppt_x"/>
                                          </p:val>
                                        </p:tav>
                                      </p:tavLst>
                                    </p:anim>
                                    <p:anim calcmode="lin" valueType="num">
                                      <p:cBhvr additive="base">
                                        <p:cTn id="33" dur="1000" fill="hold"/>
                                        <p:tgtEl>
                                          <p:spTgt spid="13"/>
                                        </p:tgtEl>
                                        <p:attrNameLst>
                                          <p:attrName>ppt_y</p:attrName>
                                        </p:attrNameLst>
                                      </p:cBhvr>
                                      <p:tavLst>
                                        <p:tav tm="0">
                                          <p:val>
                                            <p:strVal val="#ppt_y"/>
                                          </p:val>
                                        </p:tav>
                                        <p:tav tm="100000">
                                          <p:val>
                                            <p:strVal val="#ppt_y"/>
                                          </p:val>
                                        </p:tav>
                                      </p:tavLst>
                                    </p:anim>
                                  </p:childTnLst>
                                </p:cTn>
                              </p:par>
                              <p:par>
                                <p:cTn id="34" presetID="1" presetClass="entr" presetSubtype="0" fill="hold" grpId="0" nodeType="withEffect">
                                  <p:stCondLst>
                                    <p:cond delay="0"/>
                                  </p:stCondLst>
                                  <p:childTnLst>
                                    <p:set>
                                      <p:cBhvr>
                                        <p:cTn id="35" dur="1" fill="hold">
                                          <p:stCondLst>
                                            <p:cond delay="0"/>
                                          </p:stCondLst>
                                        </p:cTn>
                                        <p:tgtEl>
                                          <p:spTgt spid="11">
                                            <p:bg/>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childTnLst>
                                </p:cTn>
                              </p:par>
                            </p:childTnLst>
                          </p:cTn>
                        </p:par>
                        <p:par>
                          <p:cTn id="38" fill="hold">
                            <p:stCondLst>
                              <p:cond delay="4560"/>
                            </p:stCondLst>
                            <p:childTnLst>
                              <p:par>
                                <p:cTn id="39" presetID="1"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3.33333E-6 4.44444E-6 L -3.33333E-6 0.14444 " pathEditMode="relative" rAng="0" ptsTypes="AA">
                                      <p:cBhvr>
                                        <p:cTn id="44" dur="2000" fill="hold"/>
                                        <p:tgtEl>
                                          <p:spTgt spid="13"/>
                                        </p:tgtEl>
                                        <p:attrNameLst>
                                          <p:attrName>ppt_x</p:attrName>
                                          <p:attrName>ppt_y</p:attrName>
                                        </p:attrNameLst>
                                      </p:cBhvr>
                                      <p:rCtr x="0" y="72"/>
                                    </p:animMotion>
                                  </p:childTnLst>
                                </p:cTn>
                              </p:par>
                              <p:par>
                                <p:cTn id="45" presetID="42" presetClass="path" presetSubtype="0" accel="50000" decel="50000" fill="hold" grpId="6" nodeType="withEffect">
                                  <p:stCondLst>
                                    <p:cond delay="0"/>
                                  </p:stCondLst>
                                  <p:childTnLst>
                                    <p:animMotion origin="layout" path="M 0.25834 0.06666 L 0.25834 0.33333 " pathEditMode="relative" rAng="0" ptsTypes="AA">
                                      <p:cBhvr>
                                        <p:cTn id="46" dur="2000" fill="hold"/>
                                        <p:tgtEl>
                                          <p:spTgt spid="10"/>
                                        </p:tgtEl>
                                        <p:attrNameLst>
                                          <p:attrName>ppt_x</p:attrName>
                                          <p:attrName>ppt_y</p:attrName>
                                        </p:attrNameLst>
                                      </p:cBhvr>
                                      <p:rCtr x="0" y="133"/>
                                    </p:animMotion>
                                  </p:childTnLst>
                                </p:cTn>
                              </p:par>
                              <p:par>
                                <p:cTn id="47" presetID="3" presetClass="exit" presetSubtype="10" fill="hold" grpId="1" nodeType="withEffect">
                                  <p:stCondLst>
                                    <p:cond delay="0"/>
                                  </p:stCondLst>
                                  <p:childTnLst>
                                    <p:animEffect transition="out" filter="blinds(horizontal)">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6" presetClass="emph" presetSubtype="0" fill="hold" nodeType="withEffect">
                                  <p:stCondLst>
                                    <p:cond delay="0"/>
                                  </p:stCondLst>
                                  <p:iterate type="lt">
                                    <p:tmPct val="4000"/>
                                  </p:iterate>
                                  <p:childTnLst>
                                    <p:set>
                                      <p:cBhvr override="childStyle">
                                        <p:cTn id="51" dur="2000" fill="hold"/>
                                        <p:tgtEl>
                                          <p:spTgt spid="8">
                                            <p:txEl>
                                              <p:pRg st="1" end="1"/>
                                            </p:txEl>
                                          </p:spTgt>
                                        </p:tgtEl>
                                        <p:attrNameLst>
                                          <p:attrName>style.color</p:attrName>
                                        </p:attrNameLst>
                                      </p:cBhvr>
                                      <p:to>
                                        <p:clrVal>
                                          <a:srgbClr val="3399FF"/>
                                        </p:clrVal>
                                      </p:to>
                                    </p:set>
                                    <p:set>
                                      <p:cBhvr>
                                        <p:cTn id="52" dur="2000" fill="hold"/>
                                        <p:tgtEl>
                                          <p:spTgt spid="8">
                                            <p:txEl>
                                              <p:pRg st="1" end="1"/>
                                            </p:txEl>
                                          </p:spTgt>
                                        </p:tgtEl>
                                        <p:attrNameLst>
                                          <p:attrName>fillcolor</p:attrName>
                                        </p:attrNameLst>
                                      </p:cBhvr>
                                      <p:to>
                                        <p:clrVal>
                                          <a:srgbClr val="3399FF"/>
                                        </p:clrVal>
                                      </p:to>
                                    </p:set>
                                    <p:set>
                                      <p:cBhvr>
                                        <p:cTn id="53" dur="2000" fill="hold"/>
                                        <p:tgtEl>
                                          <p:spTgt spid="8">
                                            <p:txEl>
                                              <p:pRg st="1" end="1"/>
                                            </p:txEl>
                                          </p:spTgt>
                                        </p:tgtEl>
                                        <p:attrNameLst>
                                          <p:attrName>fill.type</p:attrName>
                                        </p:attrNameLst>
                                      </p:cBhvr>
                                      <p:to>
                                        <p:strVal val="solid"/>
                                      </p:to>
                                    </p:set>
                                  </p:childTnLst>
                                </p:cTn>
                              </p:par>
                              <p:par>
                                <p:cTn id="54" presetID="16" presetClass="emph" presetSubtype="0" fill="hold" nodeType="withEffect">
                                  <p:stCondLst>
                                    <p:cond delay="0"/>
                                  </p:stCondLst>
                                  <p:iterate type="lt">
                                    <p:tmPct val="4000"/>
                                  </p:iterate>
                                  <p:childTnLst>
                                    <p:set>
                                      <p:cBhvr override="childStyle">
                                        <p:cTn id="55" dur="2000" fill="hold"/>
                                        <p:tgtEl>
                                          <p:spTgt spid="7">
                                            <p:txEl>
                                              <p:pRg st="1" end="1"/>
                                            </p:txEl>
                                          </p:spTgt>
                                        </p:tgtEl>
                                        <p:attrNameLst>
                                          <p:attrName>style.color</p:attrName>
                                        </p:attrNameLst>
                                      </p:cBhvr>
                                      <p:to>
                                        <p:clrVal>
                                          <a:srgbClr val="FE0000"/>
                                        </p:clrVal>
                                      </p:to>
                                    </p:set>
                                    <p:set>
                                      <p:cBhvr>
                                        <p:cTn id="56" dur="2000" fill="hold"/>
                                        <p:tgtEl>
                                          <p:spTgt spid="7">
                                            <p:txEl>
                                              <p:pRg st="1" end="1"/>
                                            </p:txEl>
                                          </p:spTgt>
                                        </p:tgtEl>
                                        <p:attrNameLst>
                                          <p:attrName>fillcolor</p:attrName>
                                        </p:attrNameLst>
                                      </p:cBhvr>
                                      <p:to>
                                        <p:clrVal>
                                          <a:srgbClr val="FE0000"/>
                                        </p:clrVal>
                                      </p:to>
                                    </p:set>
                                    <p:set>
                                      <p:cBhvr>
                                        <p:cTn id="57" dur="2000" fill="hold"/>
                                        <p:tgtEl>
                                          <p:spTgt spid="7">
                                            <p:txEl>
                                              <p:pRg st="1" end="1"/>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35" presetClass="path" presetSubtype="0" accel="50000" decel="50000" fill="hold" grpId="4" nodeType="clickEffect">
                                  <p:stCondLst>
                                    <p:cond delay="0"/>
                                  </p:stCondLst>
                                  <p:childTnLst>
                                    <p:animMotion origin="layout" path="M 0.25834 0.33333 L -3.33333E-6 0.36666 " pathEditMode="relative" rAng="0" ptsTypes="AA">
                                      <p:cBhvr>
                                        <p:cTn id="61" dur="500" fill="hold"/>
                                        <p:tgtEl>
                                          <p:spTgt spid="10"/>
                                        </p:tgtEl>
                                        <p:attrNameLst>
                                          <p:attrName>ppt_x</p:attrName>
                                          <p:attrName>ppt_y</p:attrName>
                                        </p:attrNameLst>
                                      </p:cBhvr>
                                      <p:rCtr x="-129" y="17"/>
                                    </p:animMotion>
                                  </p:childTnLst>
                                </p:cTn>
                              </p:par>
                              <p:par>
                                <p:cTn id="62" presetID="42" presetClass="path" presetSubtype="0" accel="50000" decel="50000" fill="hold" grpId="2" nodeType="withEffect">
                                  <p:stCondLst>
                                    <p:cond delay="0"/>
                                  </p:stCondLst>
                                  <p:childTnLst>
                                    <p:animMotion origin="layout" path="M -3.33333E-6 0.14444 L -3.33333E-6 0.17777 " pathEditMode="relative" rAng="0" ptsTypes="AA">
                                      <p:cBhvr>
                                        <p:cTn id="63" dur="500" fill="hold"/>
                                        <p:tgtEl>
                                          <p:spTgt spid="13"/>
                                        </p:tgtEl>
                                        <p:attrNameLst>
                                          <p:attrName>ppt_x</p:attrName>
                                          <p:attrName>ppt_y</p:attrName>
                                        </p:attrNameLst>
                                      </p:cBhvr>
                                      <p:rCtr x="0" y="17"/>
                                    </p:animMotion>
                                  </p:childTnLst>
                                </p:cTn>
                              </p:par>
                            </p:childTnLst>
                          </p:cTn>
                        </p:par>
                        <p:par>
                          <p:cTn id="64" fill="hold">
                            <p:stCondLst>
                              <p:cond delay="500"/>
                            </p:stCondLst>
                            <p:childTnLst>
                              <p:par>
                                <p:cTn id="65" presetID="1" presetClass="exit" presetSubtype="0" fill="hold" grpId="5" nodeType="after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grpId="3" nodeType="with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bg/>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childTnLst>
                                </p:cTn>
                              </p:par>
                            </p:childTnLst>
                          </p:cTn>
                        </p:par>
                        <p:par>
                          <p:cTn id="75" fill="hold">
                            <p:stCondLst>
                              <p:cond delay="500"/>
                            </p:stCondLst>
                            <p:childTnLst>
                              <p:par>
                                <p:cTn id="76" presetID="42" presetClass="path" presetSubtype="0" accel="50000" decel="50000" fill="hold" grpId="1" nodeType="afterEffect">
                                  <p:stCondLst>
                                    <p:cond delay="0"/>
                                  </p:stCondLst>
                                  <p:childTnLst>
                                    <p:animMotion origin="layout" path="M -3.33333E-6 1.11022E-16 L -3.33333E-6 0.16667 " pathEditMode="relative" rAng="0" ptsTypes="AA">
                                      <p:cBhvr>
                                        <p:cTn id="77" dur="2000" fill="hold"/>
                                        <p:tgtEl>
                                          <p:spTgt spid="14"/>
                                        </p:tgtEl>
                                        <p:attrNameLst>
                                          <p:attrName>ppt_x</p:attrName>
                                          <p:attrName>ppt_y</p:attrName>
                                        </p:attrNameLst>
                                      </p:cBhvr>
                                      <p:rCtr x="0" y="83"/>
                                    </p:animMotion>
                                  </p:childTnLst>
                                </p:cTn>
                              </p:par>
                              <p:par>
                                <p:cTn id="78" presetID="16" presetClass="emph" presetSubtype="0" fill="hold" nodeType="withEffect">
                                  <p:stCondLst>
                                    <p:cond delay="0"/>
                                  </p:stCondLst>
                                  <p:iterate type="lt">
                                    <p:tmPct val="4000"/>
                                  </p:iterate>
                                  <p:childTnLst>
                                    <p:set>
                                      <p:cBhvr override="childStyle">
                                        <p:cTn id="79" dur="2000" fill="hold"/>
                                        <p:tgtEl>
                                          <p:spTgt spid="7">
                                            <p:txEl>
                                              <p:pRg st="2" end="2"/>
                                            </p:txEl>
                                          </p:spTgt>
                                        </p:tgtEl>
                                        <p:attrNameLst>
                                          <p:attrName>style.color</p:attrName>
                                        </p:attrNameLst>
                                      </p:cBhvr>
                                      <p:to>
                                        <p:clrVal>
                                          <a:srgbClr val="993366"/>
                                        </p:clrVal>
                                      </p:to>
                                    </p:set>
                                    <p:set>
                                      <p:cBhvr>
                                        <p:cTn id="80" dur="2000" fill="hold"/>
                                        <p:tgtEl>
                                          <p:spTgt spid="7">
                                            <p:txEl>
                                              <p:pRg st="2" end="2"/>
                                            </p:txEl>
                                          </p:spTgt>
                                        </p:tgtEl>
                                        <p:attrNameLst>
                                          <p:attrName>fillcolor</p:attrName>
                                        </p:attrNameLst>
                                      </p:cBhvr>
                                      <p:to>
                                        <p:clrVal>
                                          <a:srgbClr val="993366"/>
                                        </p:clrVal>
                                      </p:to>
                                    </p:set>
                                    <p:set>
                                      <p:cBhvr>
                                        <p:cTn id="81" dur="20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animBg="1"/>
      <p:bldP spid="10" grpId="1" animBg="1"/>
      <p:bldP spid="10" grpId="2" animBg="1"/>
      <p:bldP spid="10" grpId="3" animBg="1"/>
      <p:bldP spid="10" grpId="4" animBg="1"/>
      <p:bldP spid="10" grpId="5" animBg="1"/>
      <p:bldP spid="10" grpId="6" animBg="1"/>
      <p:bldP spid="11" grpId="0" build="allAtOnce" animBg="1"/>
      <p:bldP spid="12" grpId="0" build="allAtOnce" animBg="1"/>
      <p:bldP spid="13" grpId="0" animBg="1"/>
      <p:bldP spid="13" grpId="1" animBg="1"/>
      <p:bldP spid="13" grpId="2" animBg="1"/>
      <p:bldP spid="13" grpId="3" animBg="1"/>
      <p:bldP spid="14" grpId="0" animBg="1"/>
      <p:bldP spid="14" grpId="1" animBg="1"/>
      <p:bldP spid="15" grpId="0" animBg="1"/>
      <p:bldP spid="1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 parallel?</a:t>
            </a:r>
            <a:endParaRPr lang="en-US" dirty="0"/>
          </a:p>
        </p:txBody>
      </p:sp>
      <p:sp>
        <p:nvSpPr>
          <p:cNvPr id="3" name="Content Placeholder 2"/>
          <p:cNvSpPr>
            <a:spLocks noGrp="1"/>
          </p:cNvSpPr>
          <p:nvPr>
            <p:ph idx="1"/>
          </p:nvPr>
        </p:nvSpPr>
        <p:spPr/>
        <p:txBody>
          <a:bodyPr/>
          <a:lstStyle/>
          <a:p>
            <a:r>
              <a:rPr lang="en-US" dirty="0" smtClean="0"/>
              <a:t>Parallel programming is needed to efficiently exploit today’s multicore hardware:</a:t>
            </a:r>
          </a:p>
          <a:p>
            <a:pPr lvl="1"/>
            <a:r>
              <a:rPr lang="en-US" dirty="0" smtClean="0"/>
              <a:t>Increase throughput</a:t>
            </a:r>
          </a:p>
          <a:p>
            <a:pPr lvl="1"/>
            <a:r>
              <a:rPr lang="en-US" dirty="0" smtClean="0"/>
              <a:t>Reduce latency</a:t>
            </a:r>
          </a:p>
          <a:p>
            <a:pPr lvl="1"/>
            <a:r>
              <a:rPr lang="en-US" dirty="0" smtClean="0"/>
              <a:t>Reduce power consumption</a:t>
            </a:r>
          </a:p>
          <a:p>
            <a:pPr lvl="1"/>
            <a:endParaRPr lang="en-US" dirty="0" smtClean="0"/>
          </a:p>
          <a:p>
            <a:r>
              <a:rPr lang="en-US" sz="3200" dirty="0" smtClean="0"/>
              <a:t>But why did it become necessary?</a:t>
            </a:r>
            <a:endParaRPr lang="en-US" sz="3200" dirty="0"/>
          </a:p>
        </p:txBody>
      </p:sp>
      <p:sp>
        <p:nvSpPr>
          <p:cNvPr id="6" name="Footer Placeholder 5"/>
          <p:cNvSpPr>
            <a:spLocks noGrp="1"/>
          </p:cNvSpPr>
          <p:nvPr>
            <p:ph type="ftr" sz="quarter" idx="3"/>
          </p:nvPr>
        </p:nvSpPr>
        <p:spPr>
          <a:xfrm>
            <a:off x="856060" y="6492874"/>
            <a:ext cx="4679482" cy="365125"/>
          </a:xfrm>
        </p:spPr>
        <p:txBody>
          <a:bodyPr/>
          <a:lstStyle/>
          <a:p>
            <a:r>
              <a:rPr lang="en-US" smtClean="0"/>
              <a:t>Pablo Halpern, 2014  (CC BY 4.0)</a:t>
            </a:r>
            <a:endParaRPr lang="en-US" dirty="0"/>
          </a:p>
        </p:txBody>
      </p:sp>
      <p:sp>
        <p:nvSpPr>
          <p:cNvPr id="7" name="Slide Number Placeholder 6"/>
          <p:cNvSpPr>
            <a:spLocks noGrp="1"/>
          </p:cNvSpPr>
          <p:nvPr>
            <p:ph type="sldNum" sz="quarter" idx="4"/>
          </p:nvPr>
        </p:nvSpPr>
        <p:spPr>
          <a:xfrm>
            <a:off x="7707242" y="6492873"/>
            <a:ext cx="578317" cy="365125"/>
          </a:xfrm>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399261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811719"/>
            <a:ext cx="8382000" cy="600037"/>
          </a:xfrm>
          <a:prstGeom prst="rect">
            <a:avLst/>
          </a:prstGeom>
          <a:noFill/>
          <a:ln w="9525">
            <a:noFill/>
            <a:round/>
            <a:headEnd/>
            <a:tailEnd/>
          </a:ln>
        </p:spPr>
        <p:txBody>
          <a:bodyPr wrap="square" lIns="90000" tIns="46800" rIns="90000" bIns="46800">
            <a:spAutoFit/>
          </a:bodyPr>
          <a:lstStyle/>
          <a:p>
            <a:pPr defTabSz="457200" eaLnBrk="0" hangingPunct="0">
              <a:lnSpc>
                <a:spcPct val="90000"/>
              </a:lnSpc>
              <a:spcBef>
                <a:spcPts val="4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i="1" dirty="0">
                <a:solidFill>
                  <a:schemeClr val="bg1">
                    <a:lumMod val="50000"/>
                    <a:lumOff val="50000"/>
                  </a:schemeClr>
                </a:solidFill>
                <a:latin typeface="Lucida Sans Unicode" pitchFamily="34" charset="0"/>
                <a:ea typeface="Arial Unicode MS" pitchFamily="34" charset="-128"/>
                <a:cs typeface="Arial Unicode MS" pitchFamily="34" charset="-128"/>
              </a:rPr>
              <a:t>Source:</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 Herb Sutter, “The </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free </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l</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unch </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i</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s </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o</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ver</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 </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a fundamental turn toward concurrency </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in </a:t>
            </a:r>
            <a:r>
              <a:rPr lang="en-GB" dirty="0" smtClean="0">
                <a:solidFill>
                  <a:schemeClr val="bg1">
                    <a:lumMod val="50000"/>
                    <a:lumOff val="50000"/>
                  </a:schemeClr>
                </a:solidFill>
                <a:latin typeface="Lucida Sans Unicode" pitchFamily="34" charset="0"/>
                <a:ea typeface="Arial Unicode MS" pitchFamily="34" charset="-128"/>
                <a:cs typeface="Arial Unicode MS" pitchFamily="34" charset="-128"/>
              </a:rPr>
              <a:t>software</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 </a:t>
            </a:r>
            <a:r>
              <a:rPr lang="en-GB" i="1" dirty="0">
                <a:solidFill>
                  <a:schemeClr val="bg1">
                    <a:lumMod val="50000"/>
                    <a:lumOff val="50000"/>
                  </a:schemeClr>
                </a:solidFill>
                <a:latin typeface="Lucida Sans Unicode" pitchFamily="34" charset="0"/>
                <a:ea typeface="Arial Unicode MS" pitchFamily="34" charset="-128"/>
                <a:cs typeface="Arial Unicode MS" pitchFamily="34" charset="-128"/>
              </a:rPr>
              <a:t>Dr. Dobb's Journal</a:t>
            </a:r>
            <a:r>
              <a:rPr lang="en-GB" dirty="0">
                <a:solidFill>
                  <a:schemeClr val="bg1">
                    <a:lumMod val="50000"/>
                    <a:lumOff val="50000"/>
                  </a:schemeClr>
                </a:solidFill>
                <a:latin typeface="Lucida Sans Unicode" pitchFamily="34" charset="0"/>
                <a:ea typeface="Arial Unicode MS" pitchFamily="34" charset="-128"/>
                <a:cs typeface="Arial Unicode MS" pitchFamily="34" charset="-128"/>
              </a:rPr>
              <a:t>, 30(3), March 2005</a:t>
            </a:r>
            <a:r>
              <a:rPr lang="en-GB" sz="1600" dirty="0">
                <a:solidFill>
                  <a:schemeClr val="bg1">
                    <a:lumMod val="50000"/>
                    <a:lumOff val="50000"/>
                  </a:schemeClr>
                </a:solidFill>
                <a:latin typeface="Lucida Sans Unicode" pitchFamily="34" charset="0"/>
                <a:ea typeface="Arial Unicode MS" pitchFamily="34" charset="-128"/>
                <a:cs typeface="Arial Unicode MS" pitchFamily="34" charset="-128"/>
              </a:rPr>
              <a:t>.</a:t>
            </a:r>
          </a:p>
        </p:txBody>
      </p:sp>
      <p:pic>
        <p:nvPicPr>
          <p:cNvPr id="7171" name="Picture 3"/>
          <p:cNvPicPr>
            <a:picLocks noChangeAspect="1" noChangeArrowheads="1"/>
          </p:cNvPicPr>
          <p:nvPr/>
        </p:nvPicPr>
        <p:blipFill>
          <a:blip r:embed="rId4" cstate="print">
            <a:clrChange>
              <a:clrFrom>
                <a:srgbClr val="FCFCFC"/>
              </a:clrFrom>
              <a:clrTo>
                <a:srgbClr val="FCFCFC">
                  <a:alpha val="0"/>
                </a:srgbClr>
              </a:clrTo>
            </a:clrChange>
          </a:blip>
          <a:srcRect/>
          <a:stretch>
            <a:fillRect/>
          </a:stretch>
        </p:blipFill>
        <p:spPr bwMode="auto">
          <a:xfrm>
            <a:off x="381000" y="1220788"/>
            <a:ext cx="5800725" cy="4570412"/>
          </a:xfrm>
          <a:prstGeom prst="rect">
            <a:avLst/>
          </a:prstGeom>
          <a:noFill/>
          <a:ln w="9525">
            <a:noFill/>
            <a:round/>
            <a:headEnd/>
            <a:tailEnd/>
          </a:ln>
        </p:spPr>
      </p:pic>
      <p:sp>
        <p:nvSpPr>
          <p:cNvPr id="152580" name="AutoShape 4"/>
          <p:cNvSpPr>
            <a:spLocks noChangeArrowheads="1"/>
          </p:cNvSpPr>
          <p:nvPr/>
        </p:nvSpPr>
        <p:spPr bwMode="auto">
          <a:xfrm>
            <a:off x="6440488" y="1406525"/>
            <a:ext cx="2403475" cy="1207850"/>
          </a:xfrm>
          <a:prstGeom prst="wedgeRoundRectCallout">
            <a:avLst>
              <a:gd name="adj1" fmla="val -113079"/>
              <a:gd name="adj2" fmla="val 23718"/>
              <a:gd name="adj3" fmla="val 16667"/>
            </a:avLst>
          </a:prstGeom>
          <a:solidFill>
            <a:schemeClr val="accent1">
              <a:lumMod val="20000"/>
              <a:lumOff val="80000"/>
            </a:schemeClr>
          </a:solidFill>
          <a:ln w="12700">
            <a:solidFill>
              <a:srgbClr val="000000"/>
            </a:solidFill>
            <a:miter lim="800000"/>
            <a:headEnd/>
            <a:tailEnd/>
          </a:ln>
          <a:effectLst>
            <a:outerShdw blurRad="50800" dist="38100" dir="2700000" algn="tl" rotWithShape="0">
              <a:prstClr val="black">
                <a:alpha val="40000"/>
              </a:prstClr>
            </a:outerShdw>
          </a:effectLst>
        </p:spPr>
        <p:txBody>
          <a:bodyPr lIns="90000" tIns="46800" rIns="90000" bIns="46800">
            <a:spAutoFit/>
          </a:bodyPr>
          <a:lstStyle/>
          <a:p>
            <a:pPr algn="ctr" defTabSz="457200" eaLnBrk="0" hangingPunct="0">
              <a:lnSpc>
                <a:spcPct val="90000"/>
              </a:lnSpc>
              <a:spcBef>
                <a:spcPts val="8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i="1">
                <a:solidFill>
                  <a:schemeClr val="bg2"/>
                </a:solidFill>
                <a:ea typeface="Arial Unicode MS" pitchFamily="34" charset="-128"/>
                <a:cs typeface="Arial Unicode MS" pitchFamily="34" charset="-128"/>
              </a:rPr>
              <a:t>Transistor count is still rising, …</a:t>
            </a:r>
          </a:p>
        </p:txBody>
      </p:sp>
      <p:sp>
        <p:nvSpPr>
          <p:cNvPr id="152581" name="AutoShape 5"/>
          <p:cNvSpPr>
            <a:spLocks noChangeArrowheads="1"/>
          </p:cNvSpPr>
          <p:nvPr/>
        </p:nvSpPr>
        <p:spPr bwMode="auto">
          <a:xfrm>
            <a:off x="6440488" y="2871617"/>
            <a:ext cx="2403475" cy="1207850"/>
          </a:xfrm>
          <a:prstGeom prst="wedgeRoundRectCallout">
            <a:avLst>
              <a:gd name="adj1" fmla="val -67377"/>
              <a:gd name="adj2" fmla="val -58532"/>
              <a:gd name="adj3" fmla="val 16667"/>
            </a:avLst>
          </a:prstGeom>
          <a:solidFill>
            <a:schemeClr val="accent1">
              <a:lumMod val="20000"/>
              <a:lumOff val="80000"/>
            </a:schemeClr>
          </a:solidFill>
          <a:ln w="12700">
            <a:solidFill>
              <a:srgbClr val="000000"/>
            </a:solidFill>
            <a:miter lim="800000"/>
            <a:headEnd/>
            <a:tailEnd/>
          </a:ln>
          <a:effectLst>
            <a:outerShdw blurRad="50800" dist="38100" dir="2700000" algn="tl" rotWithShape="0">
              <a:prstClr val="black">
                <a:alpha val="40000"/>
              </a:prstClr>
            </a:outerShdw>
          </a:effectLst>
        </p:spPr>
        <p:txBody>
          <a:bodyPr lIns="90000" tIns="46800" rIns="90000" bIns="46800">
            <a:spAutoFit/>
          </a:bodyPr>
          <a:lstStyle/>
          <a:p>
            <a:pPr algn="ctr" defTabSz="457200" eaLnBrk="0" hangingPunct="0">
              <a:lnSpc>
                <a:spcPct val="90000"/>
              </a:lnSpc>
              <a:spcBef>
                <a:spcPts val="8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i="1" dirty="0">
                <a:solidFill>
                  <a:schemeClr val="bg2"/>
                </a:solidFill>
                <a:ea typeface="Arial Unicode MS" pitchFamily="34" charset="-128"/>
                <a:cs typeface="Arial Unicode MS" pitchFamily="34" charset="-128"/>
              </a:rPr>
              <a:t>but clock speed </a:t>
            </a:r>
            <a:r>
              <a:rPr lang="en-GB" sz="2400" i="1" dirty="0" smtClean="0">
                <a:solidFill>
                  <a:schemeClr val="bg2"/>
                </a:solidFill>
                <a:ea typeface="Arial Unicode MS" pitchFamily="34" charset="-128"/>
                <a:cs typeface="Arial Unicode MS" pitchFamily="34" charset="-128"/>
              </a:rPr>
              <a:t>tops out </a:t>
            </a:r>
            <a:r>
              <a:rPr lang="en-GB" sz="2400" i="1" dirty="0">
                <a:solidFill>
                  <a:schemeClr val="bg2"/>
                </a:solidFill>
                <a:ea typeface="Arial Unicode MS" pitchFamily="34" charset="-128"/>
                <a:cs typeface="Arial Unicode MS" pitchFamily="34" charset="-128"/>
              </a:rPr>
              <a:t>at ~5GHz.</a:t>
            </a:r>
          </a:p>
        </p:txBody>
      </p:sp>
      <p:sp>
        <p:nvSpPr>
          <p:cNvPr id="7174" name="Text Box 6"/>
          <p:cNvSpPr txBox="1">
            <a:spLocks noChangeArrowheads="1"/>
          </p:cNvSpPr>
          <p:nvPr/>
        </p:nvSpPr>
        <p:spPr bwMode="auto">
          <a:xfrm>
            <a:off x="1219200" y="1594814"/>
            <a:ext cx="2703513" cy="880883"/>
          </a:xfrm>
          <a:prstGeom prst="rect">
            <a:avLst/>
          </a:prstGeom>
          <a:noFill/>
          <a:ln w="9525">
            <a:noFill/>
            <a:round/>
            <a:headEnd/>
            <a:tailEnd/>
          </a:ln>
        </p:spPr>
        <p:txBody>
          <a:bodyPr lIns="90000" tIns="46800" rIns="90000" bIns="46800" anchor="ctr" anchorCtr="1">
            <a:spAutoFit/>
          </a:bodyPr>
          <a:lstStyle/>
          <a:p>
            <a:pPr defTabSz="457200">
              <a:lnSpc>
                <a:spcPct val="90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chemeClr val="bg2"/>
                </a:solidFill>
                <a:latin typeface="Lucida Sans Unicode" pitchFamily="34" charset="0"/>
                <a:ea typeface="Arial Unicode MS" pitchFamily="34" charset="-128"/>
                <a:cs typeface="Arial Unicode MS" pitchFamily="34" charset="-128"/>
              </a:rPr>
              <a:t>Intel CPU Introductions</a:t>
            </a:r>
          </a:p>
        </p:txBody>
      </p:sp>
      <p:sp>
        <p:nvSpPr>
          <p:cNvPr id="7175" name="Rectangle 7"/>
          <p:cNvSpPr>
            <a:spLocks noGrp="1" noChangeArrowheads="1"/>
          </p:cNvSpPr>
          <p:nvPr>
            <p:ph type="title"/>
          </p:nvPr>
        </p:nvSpPr>
        <p:spPr>
          <a:xfrm>
            <a:off x="856060" y="618518"/>
            <a:ext cx="7429499" cy="635607"/>
          </a:xfrm>
        </p:spPr>
        <p:txBody>
          <a:bodyPr/>
          <a:lstStyle/>
          <a:p>
            <a:r>
              <a:rPr lang="en-US" dirty="0" smtClean="0"/>
              <a:t>Moore’s Law</a:t>
            </a:r>
            <a:endParaRPr lang="en-US" sz="4800" dirty="0" smtClean="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980" y="3064984"/>
            <a:ext cx="1102247" cy="1322696"/>
          </a:xfrm>
          <a:prstGeom prst="rect">
            <a:avLst/>
          </a:prstGeom>
          <a:effectLst>
            <a:glow rad="152400">
              <a:srgbClr val="FFFF00">
                <a:alpha val="50000"/>
              </a:srgbClr>
            </a:glow>
          </a:effectLst>
        </p:spPr>
      </p:pic>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custDataLst>
      <p:tags r:id="rId1"/>
    </p:custDataLst>
    <p:extLst>
      <p:ext uri="{BB962C8B-B14F-4D97-AF65-F5344CB8AC3E}">
        <p14:creationId xmlns:p14="http://schemas.microsoft.com/office/powerpoint/2010/main" val="2815949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P spid="1525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The single-core power/heat wall</a:t>
            </a:r>
            <a:endParaRPr lang="en-US" dirty="0"/>
          </a:p>
        </p:txBody>
      </p:sp>
      <p:grpSp>
        <p:nvGrpSpPr>
          <p:cNvPr id="39" name="Group 38"/>
          <p:cNvGrpSpPr/>
          <p:nvPr/>
        </p:nvGrpSpPr>
        <p:grpSpPr>
          <a:xfrm>
            <a:off x="152400" y="1784844"/>
            <a:ext cx="8839200" cy="4343400"/>
            <a:chOff x="152400" y="2286000"/>
            <a:chExt cx="8839200" cy="4343400"/>
          </a:xfrm>
        </p:grpSpPr>
        <p:pic>
          <p:nvPicPr>
            <p:cNvPr id="3" name="Picture 3"/>
            <p:cNvPicPr>
              <a:picLocks noChangeAspect="1" noChangeArrowheads="1"/>
            </p:cNvPicPr>
            <p:nvPr/>
          </p:nvPicPr>
          <p:blipFill>
            <a:blip r:embed="rId3" cstate="print"/>
            <a:srcRect/>
            <a:stretch>
              <a:fillRect/>
            </a:stretch>
          </p:blipFill>
          <p:spPr bwMode="auto">
            <a:xfrm>
              <a:off x="152400" y="2286000"/>
              <a:ext cx="8839200" cy="4343400"/>
            </a:xfrm>
            <a:prstGeom prst="rect">
              <a:avLst/>
            </a:prstGeom>
            <a:noFill/>
            <a:ln w="9525">
              <a:noFill/>
              <a:miter lim="800000"/>
              <a:headEnd/>
              <a:tailEnd/>
            </a:ln>
          </p:spPr>
        </p:pic>
        <p:sp>
          <p:nvSpPr>
            <p:cNvPr id="4" name="TextBox 3"/>
            <p:cNvSpPr txBox="1"/>
            <p:nvPr/>
          </p:nvSpPr>
          <p:spPr>
            <a:xfrm>
              <a:off x="167810" y="4013537"/>
              <a:ext cx="1203790" cy="1015663"/>
            </a:xfrm>
            <a:prstGeom prst="rect">
              <a:avLst/>
            </a:prstGeom>
            <a:noFill/>
          </p:spPr>
          <p:txBody>
            <a:bodyPr wrap="square" rtlCol="0">
              <a:spAutoFit/>
            </a:bodyPr>
            <a:lstStyle/>
            <a:p>
              <a:pPr algn="ctr"/>
              <a:r>
                <a:rPr lang="en-US" sz="2000" dirty="0" smtClean="0"/>
                <a:t>Power Density</a:t>
              </a:r>
            </a:p>
            <a:p>
              <a:pPr algn="r"/>
              <a:r>
                <a:rPr lang="en-US" sz="2000" dirty="0" smtClean="0"/>
                <a:t>(W/cm</a:t>
              </a:r>
              <a:r>
                <a:rPr lang="en-US" sz="2000" baseline="30000" dirty="0" smtClean="0"/>
                <a:t>2</a:t>
              </a:r>
              <a:r>
                <a:rPr lang="en-US" sz="2000" dirty="0" smtClean="0"/>
                <a:t>)</a:t>
              </a:r>
              <a:endParaRPr lang="en-US" sz="2000" dirty="0"/>
            </a:p>
          </p:txBody>
        </p:sp>
        <p:cxnSp>
          <p:nvCxnSpPr>
            <p:cNvPr id="5" name="Straight Connector 4"/>
            <p:cNvCxnSpPr/>
            <p:nvPr/>
          </p:nvCxnSpPr>
          <p:spPr>
            <a:xfrm>
              <a:off x="1905000" y="2667000"/>
              <a:ext cx="0" cy="3200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14400" y="2590800"/>
              <a:ext cx="914400" cy="2923877"/>
            </a:xfrm>
            <a:prstGeom prst="rect">
              <a:avLst/>
            </a:prstGeom>
            <a:noFill/>
          </p:spPr>
          <p:txBody>
            <a:bodyPr wrap="square" rtlCol="0">
              <a:spAutoFit/>
            </a:bodyPr>
            <a:lstStyle/>
            <a:p>
              <a:pPr algn="r"/>
              <a:r>
                <a:rPr lang="en-US" sz="1600" dirty="0" smtClean="0"/>
                <a:t>10,000</a:t>
              </a:r>
            </a:p>
            <a:p>
              <a:pPr algn="r">
                <a:spcBef>
                  <a:spcPts val="600"/>
                </a:spcBef>
              </a:pPr>
              <a:endParaRPr lang="en-US" sz="1600" dirty="0" smtClean="0"/>
            </a:p>
            <a:p>
              <a:pPr algn="r">
                <a:spcBef>
                  <a:spcPts val="600"/>
                </a:spcBef>
              </a:pPr>
              <a:r>
                <a:rPr lang="en-US" sz="1600" dirty="0" smtClean="0"/>
                <a:t>1,000</a:t>
              </a:r>
            </a:p>
            <a:p>
              <a:pPr algn="r">
                <a:spcBef>
                  <a:spcPts val="600"/>
                </a:spcBef>
              </a:pPr>
              <a:endParaRPr lang="en-US" sz="1600" dirty="0" smtClean="0"/>
            </a:p>
            <a:p>
              <a:pPr algn="r">
                <a:spcBef>
                  <a:spcPts val="600"/>
                </a:spcBef>
              </a:pPr>
              <a:r>
                <a:rPr lang="en-US" sz="1600" dirty="0" smtClean="0"/>
                <a:t>100</a:t>
              </a:r>
            </a:p>
            <a:p>
              <a:pPr algn="r">
                <a:spcBef>
                  <a:spcPts val="600"/>
                </a:spcBef>
              </a:pPr>
              <a:endParaRPr lang="en-US" sz="1600" dirty="0" smtClean="0"/>
            </a:p>
            <a:p>
              <a:pPr algn="r">
                <a:spcBef>
                  <a:spcPts val="600"/>
                </a:spcBef>
              </a:pPr>
              <a:r>
                <a:rPr lang="en-US" sz="1600" dirty="0" smtClean="0"/>
                <a:t>10</a:t>
              </a:r>
            </a:p>
            <a:p>
              <a:pPr algn="r">
                <a:spcBef>
                  <a:spcPts val="600"/>
                </a:spcBef>
              </a:pPr>
              <a:endParaRPr lang="en-US" sz="1600" dirty="0" smtClean="0"/>
            </a:p>
            <a:p>
              <a:pPr algn="r">
                <a:spcBef>
                  <a:spcPts val="600"/>
                </a:spcBef>
              </a:pPr>
              <a:r>
                <a:rPr lang="en-US" sz="1600" dirty="0"/>
                <a:t>1</a:t>
              </a:r>
            </a:p>
          </p:txBody>
        </p:sp>
        <p:cxnSp>
          <p:nvCxnSpPr>
            <p:cNvPr id="7" name="Straight Connector 6"/>
            <p:cNvCxnSpPr/>
            <p:nvPr/>
          </p:nvCxnSpPr>
          <p:spPr>
            <a:xfrm flipH="1">
              <a:off x="1905000" y="5867400"/>
              <a:ext cx="381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98497" y="5322014"/>
              <a:ext cx="174660" cy="3082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83431" y="5322013"/>
              <a:ext cx="205483" cy="2054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88914" y="5322013"/>
              <a:ext cx="246580" cy="2054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56043" y="5003514"/>
              <a:ext cx="215757" cy="318499"/>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5003514"/>
              <a:ext cx="493159" cy="1335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54685" y="5137078"/>
              <a:ext cx="400692" cy="29795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75926" y="5342561"/>
              <a:ext cx="452063" cy="10274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327989" y="5106255"/>
              <a:ext cx="369869" cy="23630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708132" y="4931595"/>
              <a:ext cx="359596" cy="17466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067728" y="4582273"/>
              <a:ext cx="626724" cy="36987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20584" y="5280916"/>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2191820" y="5238107"/>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2417851" y="5258655"/>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2643883" y="5248381"/>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2900738" y="4909335"/>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3393896" y="5042898"/>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3774040" y="5351123"/>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4236377" y="5258656"/>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p:cNvSpPr/>
            <p:nvPr/>
          </p:nvSpPr>
          <p:spPr>
            <a:xfrm>
              <a:off x="4626795" y="502235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4986391" y="4847689"/>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p:cNvSpPr/>
            <p:nvPr/>
          </p:nvSpPr>
          <p:spPr>
            <a:xfrm>
              <a:off x="5613114" y="4498368"/>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1605338" y="5928189"/>
              <a:ext cx="5862262" cy="338554"/>
            </a:xfrm>
            <a:prstGeom prst="rect">
              <a:avLst/>
            </a:prstGeom>
            <a:noFill/>
          </p:spPr>
          <p:txBody>
            <a:bodyPr wrap="square" rtlCol="0">
              <a:spAutoFit/>
            </a:bodyPr>
            <a:lstStyle/>
            <a:p>
              <a:r>
                <a:rPr lang="en-US" sz="1600" dirty="0" smtClean="0"/>
                <a:t>1970           1980           1990           2000</a:t>
              </a:r>
              <a:endParaRPr lang="en-US" sz="1600" dirty="0"/>
            </a:p>
          </p:txBody>
        </p:sp>
        <p:sp>
          <p:nvSpPr>
            <p:cNvPr id="32" name="TextBox 31"/>
            <p:cNvSpPr txBox="1"/>
            <p:nvPr/>
          </p:nvSpPr>
          <p:spPr>
            <a:xfrm>
              <a:off x="4267200" y="6224952"/>
              <a:ext cx="1219200" cy="369332"/>
            </a:xfrm>
            <a:prstGeom prst="rect">
              <a:avLst/>
            </a:prstGeom>
            <a:noFill/>
          </p:spPr>
          <p:txBody>
            <a:bodyPr wrap="square" rtlCol="0">
              <a:spAutoFit/>
            </a:bodyPr>
            <a:lstStyle/>
            <a:p>
              <a:pPr algn="ctr"/>
              <a:r>
                <a:rPr lang="en-US" dirty="0" smtClean="0"/>
                <a:t>Year</a:t>
              </a:r>
              <a:endParaRPr lang="en-US" dirty="0"/>
            </a:p>
          </p:txBody>
        </p:sp>
        <p:sp>
          <p:nvSpPr>
            <p:cNvPr id="33" name="TextBox 32"/>
            <p:cNvSpPr txBox="1"/>
            <p:nvPr/>
          </p:nvSpPr>
          <p:spPr>
            <a:xfrm>
              <a:off x="1981200" y="5029200"/>
              <a:ext cx="457200" cy="215444"/>
            </a:xfrm>
            <a:prstGeom prst="rect">
              <a:avLst/>
            </a:prstGeom>
            <a:noFill/>
          </p:spPr>
          <p:txBody>
            <a:bodyPr wrap="square" lIns="0" tIns="0" rIns="0" bIns="0" rtlCol="0">
              <a:spAutoFit/>
            </a:bodyPr>
            <a:lstStyle/>
            <a:p>
              <a:r>
                <a:rPr lang="en-US" sz="1400" dirty="0" smtClean="0"/>
                <a:t>4004</a:t>
              </a:r>
              <a:endParaRPr lang="en-US" sz="1400" dirty="0"/>
            </a:p>
          </p:txBody>
        </p:sp>
        <p:sp>
          <p:nvSpPr>
            <p:cNvPr id="34" name="TextBox 33"/>
            <p:cNvSpPr txBox="1"/>
            <p:nvPr/>
          </p:nvSpPr>
          <p:spPr>
            <a:xfrm>
              <a:off x="2743200" y="5410200"/>
              <a:ext cx="457200" cy="215444"/>
            </a:xfrm>
            <a:prstGeom prst="rect">
              <a:avLst/>
            </a:prstGeom>
            <a:noFill/>
          </p:spPr>
          <p:txBody>
            <a:bodyPr wrap="square" lIns="0" tIns="0" rIns="0" bIns="0" rtlCol="0">
              <a:spAutoFit/>
            </a:bodyPr>
            <a:lstStyle/>
            <a:p>
              <a:r>
                <a:rPr lang="en-US" sz="1400" dirty="0" smtClean="0"/>
                <a:t>8085</a:t>
              </a:r>
              <a:endParaRPr lang="en-US" sz="1400" dirty="0"/>
            </a:p>
          </p:txBody>
        </p:sp>
        <p:sp>
          <p:nvSpPr>
            <p:cNvPr id="35" name="TextBox 34"/>
            <p:cNvSpPr txBox="1"/>
            <p:nvPr/>
          </p:nvSpPr>
          <p:spPr>
            <a:xfrm>
              <a:off x="2590800" y="4724400"/>
              <a:ext cx="457200" cy="215444"/>
            </a:xfrm>
            <a:prstGeom prst="rect">
              <a:avLst/>
            </a:prstGeom>
            <a:noFill/>
          </p:spPr>
          <p:txBody>
            <a:bodyPr wrap="square" lIns="0" tIns="0" rIns="0" bIns="0" rtlCol="0">
              <a:spAutoFit/>
            </a:bodyPr>
            <a:lstStyle/>
            <a:p>
              <a:r>
                <a:rPr lang="en-US" sz="1400" dirty="0" smtClean="0"/>
                <a:t>8086</a:t>
              </a:r>
              <a:endParaRPr lang="en-US" sz="1400" dirty="0"/>
            </a:p>
          </p:txBody>
        </p:sp>
        <p:sp>
          <p:nvSpPr>
            <p:cNvPr id="36" name="TextBox 35"/>
            <p:cNvSpPr txBox="1"/>
            <p:nvPr/>
          </p:nvSpPr>
          <p:spPr>
            <a:xfrm>
              <a:off x="3505200" y="5562600"/>
              <a:ext cx="457200" cy="215444"/>
            </a:xfrm>
            <a:prstGeom prst="rect">
              <a:avLst/>
            </a:prstGeom>
            <a:noFill/>
          </p:spPr>
          <p:txBody>
            <a:bodyPr wrap="square" lIns="0" tIns="0" rIns="0" bIns="0" rtlCol="0">
              <a:spAutoFit/>
            </a:bodyPr>
            <a:lstStyle/>
            <a:p>
              <a:pPr algn="r"/>
              <a:r>
                <a:rPr lang="en-US" sz="1400" dirty="0" smtClean="0"/>
                <a:t>386</a:t>
              </a:r>
              <a:endParaRPr lang="en-US" sz="1400" dirty="0"/>
            </a:p>
          </p:txBody>
        </p:sp>
        <p:sp>
          <p:nvSpPr>
            <p:cNvPr id="37" name="TextBox 36"/>
            <p:cNvSpPr txBox="1"/>
            <p:nvPr/>
          </p:nvSpPr>
          <p:spPr>
            <a:xfrm>
              <a:off x="4572000" y="5181600"/>
              <a:ext cx="457200" cy="215444"/>
            </a:xfrm>
            <a:prstGeom prst="rect">
              <a:avLst/>
            </a:prstGeom>
            <a:noFill/>
          </p:spPr>
          <p:txBody>
            <a:bodyPr wrap="square" lIns="0" tIns="0" rIns="0" bIns="0" rtlCol="0">
              <a:spAutoFit/>
            </a:bodyPr>
            <a:lstStyle/>
            <a:p>
              <a:r>
                <a:rPr lang="en-US" sz="1400" dirty="0" smtClean="0"/>
                <a:t>486</a:t>
              </a:r>
              <a:endParaRPr lang="en-US" sz="1400" dirty="0"/>
            </a:p>
          </p:txBody>
        </p:sp>
        <p:sp>
          <p:nvSpPr>
            <p:cNvPr id="38" name="TextBox 37"/>
            <p:cNvSpPr txBox="1"/>
            <p:nvPr/>
          </p:nvSpPr>
          <p:spPr>
            <a:xfrm>
              <a:off x="5257800" y="4800600"/>
              <a:ext cx="838200" cy="430887"/>
            </a:xfrm>
            <a:prstGeom prst="rect">
              <a:avLst/>
            </a:prstGeom>
            <a:noFill/>
          </p:spPr>
          <p:txBody>
            <a:bodyPr wrap="square" lIns="0" tIns="0" rIns="0" bIns="0" rtlCol="0">
              <a:spAutoFit/>
            </a:bodyPr>
            <a:lstStyle/>
            <a:p>
              <a:r>
                <a:rPr lang="en-US" sz="1400" dirty="0" smtClean="0"/>
                <a:t>Pentium®</a:t>
              </a:r>
            </a:p>
            <a:p>
              <a:r>
                <a:rPr lang="en-US" sz="1400" dirty="0" smtClean="0"/>
                <a:t>line</a:t>
              </a:r>
            </a:p>
          </p:txBody>
        </p:sp>
      </p:grpSp>
      <p:cxnSp>
        <p:nvCxnSpPr>
          <p:cNvPr id="40" name="Straight Connector 39"/>
          <p:cNvCxnSpPr/>
          <p:nvPr/>
        </p:nvCxnSpPr>
        <p:spPr>
          <a:xfrm flipH="1">
            <a:off x="5715000" y="5366244"/>
            <a:ext cx="1752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715000" y="2699244"/>
            <a:ext cx="1524000" cy="1360470"/>
          </a:xfrm>
          <a:prstGeom prst="line">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44" name="Right Arrow 43"/>
          <p:cNvSpPr/>
          <p:nvPr/>
        </p:nvSpPr>
        <p:spPr>
          <a:xfrm>
            <a:off x="3546399" y="3953612"/>
            <a:ext cx="1421258" cy="685800"/>
          </a:xfrm>
          <a:prstGeom prst="rightArrow">
            <a:avLst/>
          </a:prstGeom>
          <a:gradFill flip="none" rotWithShape="1">
            <a:gsLst>
              <a:gs pos="0">
                <a:srgbClr val="FFF200"/>
              </a:gs>
              <a:gs pos="45000">
                <a:srgbClr val="FF7A00"/>
              </a:gs>
              <a:gs pos="70000">
                <a:srgbClr val="FF0300"/>
              </a:gs>
              <a:gs pos="100000">
                <a:srgbClr val="4D0808"/>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bg1"/>
                  </a:solidFill>
                  <a:prstDash val="solid"/>
                </a:ln>
                <a:solidFill>
                  <a:schemeClr val="bg1"/>
                </a:solidFill>
              </a:rPr>
              <a:t>Hot Plate</a:t>
            </a:r>
            <a:endParaRPr lang="en-US" b="1" dirty="0">
              <a:ln w="12700">
                <a:solidFill>
                  <a:schemeClr val="bg1"/>
                </a:solidFill>
                <a:prstDash val="solid"/>
              </a:ln>
              <a:solidFill>
                <a:schemeClr val="bg1"/>
              </a:solidFill>
            </a:endParaRPr>
          </a:p>
        </p:txBody>
      </p:sp>
      <p:sp>
        <p:nvSpPr>
          <p:cNvPr id="45" name="Right Arrow 44"/>
          <p:cNvSpPr/>
          <p:nvPr/>
        </p:nvSpPr>
        <p:spPr>
          <a:xfrm>
            <a:off x="3862657" y="3115412"/>
            <a:ext cx="2309544" cy="685800"/>
          </a:xfrm>
          <a:prstGeom prst="rightArrow">
            <a:avLst/>
          </a:prstGeom>
          <a:gradFill flip="none" rotWithShape="1">
            <a:gsLst>
              <a:gs pos="0">
                <a:srgbClr val="FFF200"/>
              </a:gs>
              <a:gs pos="45000">
                <a:srgbClr val="FF7A00"/>
              </a:gs>
              <a:gs pos="70000">
                <a:srgbClr val="FF0300"/>
              </a:gs>
              <a:gs pos="100000">
                <a:srgbClr val="4D0808"/>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bg1"/>
                  </a:solidFill>
                  <a:prstDash val="solid"/>
                </a:ln>
                <a:solidFill>
                  <a:schemeClr val="bg1"/>
                </a:solidFill>
              </a:rPr>
              <a:t>Nuclear Reactor</a:t>
            </a:r>
            <a:endParaRPr lang="en-US" b="1" dirty="0">
              <a:ln w="12700">
                <a:solidFill>
                  <a:schemeClr val="bg1"/>
                </a:solidFill>
                <a:prstDash val="solid"/>
              </a:ln>
              <a:solidFill>
                <a:schemeClr val="bg1"/>
              </a:solidFill>
            </a:endParaRPr>
          </a:p>
        </p:txBody>
      </p:sp>
      <p:sp>
        <p:nvSpPr>
          <p:cNvPr id="46" name="Right Arrow 45"/>
          <p:cNvSpPr/>
          <p:nvPr/>
        </p:nvSpPr>
        <p:spPr>
          <a:xfrm>
            <a:off x="4713484" y="2505812"/>
            <a:ext cx="2220716" cy="685800"/>
          </a:xfrm>
          <a:prstGeom prst="rightArrow">
            <a:avLst/>
          </a:prstGeom>
          <a:gradFill flip="none" rotWithShape="1">
            <a:gsLst>
              <a:gs pos="0">
                <a:srgbClr val="FFF200"/>
              </a:gs>
              <a:gs pos="45000">
                <a:srgbClr val="FF7A00"/>
              </a:gs>
              <a:gs pos="70000">
                <a:srgbClr val="FF0300"/>
              </a:gs>
              <a:gs pos="100000">
                <a:srgbClr val="4D0808"/>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bg1"/>
                  </a:solidFill>
                  <a:prstDash val="solid"/>
                </a:ln>
                <a:solidFill>
                  <a:schemeClr val="bg1"/>
                </a:solidFill>
              </a:rPr>
              <a:t>Rocket Nozzle</a:t>
            </a:r>
            <a:endParaRPr lang="en-US" b="1" dirty="0">
              <a:ln w="12700">
                <a:solidFill>
                  <a:schemeClr val="bg1"/>
                </a:solidFill>
                <a:prstDash val="solid"/>
              </a:ln>
              <a:solidFill>
                <a:schemeClr val="bg1"/>
              </a:solidFill>
            </a:endParaRPr>
          </a:p>
        </p:txBody>
      </p:sp>
      <p:sp>
        <p:nvSpPr>
          <p:cNvPr id="47" name="Right Arrow 46"/>
          <p:cNvSpPr/>
          <p:nvPr/>
        </p:nvSpPr>
        <p:spPr>
          <a:xfrm>
            <a:off x="5424543" y="1896212"/>
            <a:ext cx="2043058" cy="685800"/>
          </a:xfrm>
          <a:prstGeom prst="rightArrow">
            <a:avLst/>
          </a:prstGeom>
          <a:gradFill flip="none" rotWithShape="1">
            <a:gsLst>
              <a:gs pos="0">
                <a:srgbClr val="FFF200"/>
              </a:gs>
              <a:gs pos="45000">
                <a:srgbClr val="FF7A00"/>
              </a:gs>
              <a:gs pos="70000">
                <a:srgbClr val="FF0300"/>
              </a:gs>
              <a:gs pos="100000">
                <a:srgbClr val="4D0808"/>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bg1"/>
                  </a:solidFill>
                  <a:prstDash val="solid"/>
                </a:ln>
                <a:solidFill>
                  <a:schemeClr val="bg1"/>
                </a:solidFill>
              </a:rPr>
              <a:t>Sun’s Surface</a:t>
            </a:r>
            <a:endParaRPr lang="en-US" b="1" dirty="0">
              <a:ln w="12700">
                <a:solidFill>
                  <a:schemeClr val="bg1"/>
                </a:solidFill>
                <a:prstDash val="solid"/>
              </a:ln>
              <a:solidFill>
                <a:schemeClr val="bg1"/>
              </a:solidFill>
            </a:endParaRPr>
          </a:p>
        </p:txBody>
      </p:sp>
      <p:sp>
        <p:nvSpPr>
          <p:cNvPr id="51" name="TextBox 50"/>
          <p:cNvSpPr txBox="1"/>
          <p:nvPr/>
        </p:nvSpPr>
        <p:spPr>
          <a:xfrm>
            <a:off x="2057400" y="2013444"/>
            <a:ext cx="2743200" cy="830997"/>
          </a:xfrm>
          <a:prstGeom prst="rect">
            <a:avLst/>
          </a:prstGeom>
          <a:noFill/>
        </p:spPr>
        <p:txBody>
          <a:bodyPr wrap="square" rtlCol="0">
            <a:spAutoFit/>
          </a:bodyPr>
          <a:lstStyle/>
          <a:p>
            <a:r>
              <a:rPr lang="en-US" sz="1600" i="1" dirty="0" smtClean="0">
                <a:solidFill>
                  <a:schemeClr val="bg2">
                    <a:lumMod val="20000"/>
                    <a:lumOff val="80000"/>
                  </a:schemeClr>
                </a:solidFill>
              </a:rPr>
              <a:t>Source:</a:t>
            </a:r>
            <a:r>
              <a:rPr lang="en-US" sz="1600" dirty="0" smtClean="0">
                <a:solidFill>
                  <a:schemeClr val="bg2">
                    <a:lumMod val="20000"/>
                    <a:lumOff val="80000"/>
                  </a:schemeClr>
                </a:solidFill>
              </a:rPr>
              <a:t> Patrick </a:t>
            </a:r>
            <a:r>
              <a:rPr lang="en-US" sz="1600" smtClean="0">
                <a:solidFill>
                  <a:schemeClr val="bg2">
                    <a:lumMod val="20000"/>
                    <a:lumOff val="80000"/>
                  </a:schemeClr>
                </a:solidFill>
              </a:rPr>
              <a:t>Gelsinger</a:t>
            </a:r>
            <a:r>
              <a:rPr lang="en-US" sz="1600" dirty="0" smtClean="0">
                <a:solidFill>
                  <a:schemeClr val="bg2">
                    <a:lumMod val="20000"/>
                    <a:lumOff val="80000"/>
                  </a:schemeClr>
                </a:solidFill>
              </a:rPr>
              <a:t>,</a:t>
            </a:r>
          </a:p>
          <a:p>
            <a:r>
              <a:rPr lang="en-US" sz="1600" i="1" dirty="0" smtClean="0">
                <a:solidFill>
                  <a:schemeClr val="bg2">
                    <a:lumMod val="20000"/>
                    <a:lumOff val="80000"/>
                  </a:schemeClr>
                </a:solidFill>
              </a:rPr>
              <a:t>Intel Developer’s Forum</a:t>
            </a:r>
            <a:r>
              <a:rPr lang="en-US" sz="1600" dirty="0" smtClean="0">
                <a:solidFill>
                  <a:schemeClr val="bg2">
                    <a:lumMod val="20000"/>
                    <a:lumOff val="80000"/>
                  </a:schemeClr>
                </a:solidFill>
              </a:rPr>
              <a:t>,</a:t>
            </a:r>
          </a:p>
          <a:p>
            <a:r>
              <a:rPr lang="en-US" sz="1600" dirty="0" smtClean="0">
                <a:solidFill>
                  <a:schemeClr val="bg2">
                    <a:lumMod val="20000"/>
                    <a:lumOff val="80000"/>
                  </a:schemeClr>
                </a:solidFill>
              </a:rPr>
              <a:t>Intel Corp., 2004</a:t>
            </a:r>
            <a:endParaRPr lang="en-US" sz="1600" dirty="0">
              <a:solidFill>
                <a:schemeClr val="bg2">
                  <a:lumMod val="20000"/>
                  <a:lumOff val="80000"/>
                </a:schemeClr>
              </a:solidFill>
            </a:endParaRPr>
          </a:p>
        </p:txBody>
      </p:sp>
      <p:sp>
        <p:nvSpPr>
          <p:cNvPr id="54" name="Footer Placeholder 53"/>
          <p:cNvSpPr>
            <a:spLocks noGrp="1"/>
          </p:cNvSpPr>
          <p:nvPr>
            <p:ph type="ftr" sz="quarter" idx="11"/>
          </p:nvPr>
        </p:nvSpPr>
        <p:spPr/>
        <p:txBody>
          <a:bodyPr/>
          <a:lstStyle/>
          <a:p>
            <a:r>
              <a:rPr lang="en-US" smtClean="0"/>
              <a:t>Pablo Halpern, 2014  (CC BY 4.0)</a:t>
            </a:r>
            <a:endParaRPr lang="en-US" dirty="0"/>
          </a:p>
        </p:txBody>
      </p:sp>
      <p:sp>
        <p:nvSpPr>
          <p:cNvPr id="55" name="Slide Number Placeholder 54"/>
          <p:cNvSpPr>
            <a:spLocks noGrp="1"/>
          </p:cNvSpPr>
          <p:nvPr>
            <p:ph type="sldNum" sz="quarter" idx="12"/>
          </p:nvPr>
        </p:nvSpPr>
        <p:spPr/>
        <p:txBody>
          <a:bodyPr/>
          <a:lstStyle/>
          <a:p>
            <a:fld id="{6D22F896-40B5-4ADD-8801-0D06FADFA095}" type="slidenum">
              <a:rPr lang="en-US" smtClean="0"/>
              <a:t>7</a:t>
            </a:fld>
            <a:endParaRPr lang="en-US" dirty="0"/>
          </a:p>
        </p:txBody>
      </p:sp>
      <p:sp>
        <p:nvSpPr>
          <p:cNvPr id="58" name="TextBox 57"/>
          <p:cNvSpPr txBox="1"/>
          <p:nvPr/>
        </p:nvSpPr>
        <p:spPr>
          <a:xfrm rot="19059386">
            <a:off x="5848360" y="3595045"/>
            <a:ext cx="1214063" cy="523220"/>
          </a:xfrm>
          <a:prstGeom prst="rect">
            <a:avLst/>
          </a:prstGeom>
          <a:noFill/>
        </p:spPr>
        <p:txBody>
          <a:bodyPr wrap="square" rtlCol="0">
            <a:spAutoFit/>
          </a:bodyPr>
          <a:lstStyle/>
          <a:p>
            <a:pPr algn="ctr"/>
            <a:r>
              <a:rPr lang="en-US" sz="1400" dirty="0" smtClean="0">
                <a:solidFill>
                  <a:srgbClr val="FFFF00"/>
                </a:solidFill>
              </a:rPr>
              <a:t>If trend had continued</a:t>
            </a:r>
          </a:p>
        </p:txBody>
      </p:sp>
    </p:spTree>
    <p:extLst>
      <p:ext uri="{BB962C8B-B14F-4D97-AF65-F5344CB8AC3E}">
        <p14:creationId xmlns:p14="http://schemas.microsoft.com/office/powerpoint/2010/main" val="34780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8"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1001559"/>
          </a:xfrm>
        </p:spPr>
        <p:txBody>
          <a:bodyPr/>
          <a:lstStyle/>
          <a:p>
            <a:r>
              <a:rPr lang="en-US" dirty="0" smtClean="0"/>
              <a:t>Vendor solution: Multicore</a:t>
            </a:r>
            <a:endParaRPr lang="en-US" dirty="0"/>
          </a:p>
        </p:txBody>
      </p:sp>
      <p:sp>
        <p:nvSpPr>
          <p:cNvPr id="3" name="Content Placeholder 2"/>
          <p:cNvSpPr>
            <a:spLocks noGrp="1"/>
          </p:cNvSpPr>
          <p:nvPr>
            <p:ph idx="1"/>
          </p:nvPr>
        </p:nvSpPr>
        <p:spPr>
          <a:xfrm>
            <a:off x="856060" y="5040823"/>
            <a:ext cx="7429499" cy="1685298"/>
          </a:xfrm>
        </p:spPr>
        <p:txBody>
          <a:bodyPr>
            <a:normAutofit/>
          </a:bodyPr>
          <a:lstStyle/>
          <a:p>
            <a:r>
              <a:rPr lang="en-US" sz="2000" dirty="0"/>
              <a:t>2</a:t>
            </a:r>
            <a:r>
              <a:rPr lang="en-US" sz="2000" dirty="0" smtClean="0"/>
              <a:t> cores running at 2.5 GHz use less power and generate less heat than 1 Core at 5 GHz for the same GFLOPS.</a:t>
            </a:r>
          </a:p>
          <a:p>
            <a:r>
              <a:rPr lang="en-US" sz="2000" dirty="0" smtClean="0"/>
              <a:t>4 cores are even better.</a:t>
            </a:r>
          </a:p>
        </p:txBody>
      </p:sp>
      <p:sp>
        <p:nvSpPr>
          <p:cNvPr id="4" name="TextBox 3"/>
          <p:cNvSpPr txBox="1"/>
          <p:nvPr/>
        </p:nvSpPr>
        <p:spPr>
          <a:xfrm>
            <a:off x="6190060" y="3213652"/>
            <a:ext cx="1600200" cy="646331"/>
          </a:xfrm>
          <a:prstGeom prst="rect">
            <a:avLst/>
          </a:prstGeom>
          <a:noFill/>
        </p:spPr>
        <p:txBody>
          <a:bodyPr wrap="square" rtlCol="0">
            <a:spAutoFit/>
          </a:bodyPr>
          <a:lstStyle/>
          <a:p>
            <a:r>
              <a:rPr lang="en-US" dirty="0" smtClean="0">
                <a:solidFill>
                  <a:schemeClr val="bg2"/>
                </a:solidFill>
                <a:latin typeface="Lucida Sans Unicode" pitchFamily="34" charset="0"/>
              </a:rPr>
              <a:t>Intel Core i7 processor</a:t>
            </a:r>
            <a:endParaRPr lang="en-US" dirty="0">
              <a:solidFill>
                <a:schemeClr val="bg2"/>
              </a:solidFill>
              <a:latin typeface="Lucida Sans Unicode" pitchFamily="34" charset="0"/>
            </a:endParaRPr>
          </a:p>
        </p:txBody>
      </p:sp>
      <p:pic>
        <p:nvPicPr>
          <p:cNvPr id="5" name="Picture 4" descr="Nehalem_Die_Shot_3.jpg"/>
          <p:cNvPicPr>
            <a:picLocks noChangeAspect="1"/>
          </p:cNvPicPr>
          <p:nvPr/>
        </p:nvPicPr>
        <p:blipFill>
          <a:blip r:embed="rId3" cstate="print"/>
          <a:stretch>
            <a:fillRect/>
          </a:stretch>
        </p:blipFill>
        <p:spPr>
          <a:xfrm>
            <a:off x="856060" y="1488198"/>
            <a:ext cx="5125844" cy="3552624"/>
          </a:xfrm>
          <a:prstGeom prst="rect">
            <a:avLst/>
          </a:prstGeom>
          <a:effectLst>
            <a:outerShdw blurRad="50800" dist="38100" dir="2700000" algn="tl" rotWithShape="0">
              <a:prstClr val="black">
                <a:alpha val="40000"/>
              </a:prstClr>
            </a:outerShdw>
          </a:effectLst>
        </p:spPr>
      </p:pic>
      <p:sp>
        <p:nvSpPr>
          <p:cNvPr id="8" name="Footer Placeholder 7"/>
          <p:cNvSpPr>
            <a:spLocks noGrp="1"/>
          </p:cNvSpPr>
          <p:nvPr>
            <p:ph type="ftr" sz="quarter" idx="3"/>
          </p:nvPr>
        </p:nvSpPr>
        <p:spPr>
          <a:xfrm>
            <a:off x="856060" y="6492874"/>
            <a:ext cx="4679482" cy="365125"/>
          </a:xfrm>
        </p:spPr>
        <p:txBody>
          <a:bodyPr/>
          <a:lstStyle/>
          <a:p>
            <a:r>
              <a:rPr lang="en-US" smtClean="0"/>
              <a:t>Pablo Halpern, 2014  (CC BY 4.0)</a:t>
            </a:r>
            <a:endParaRPr lang="en-US" dirty="0"/>
          </a:p>
        </p:txBody>
      </p:sp>
      <p:sp>
        <p:nvSpPr>
          <p:cNvPr id="9" name="Slide Number Placeholder 8"/>
          <p:cNvSpPr>
            <a:spLocks noGrp="1"/>
          </p:cNvSpPr>
          <p:nvPr>
            <p:ph type="sldNum" sz="quarter" idx="4"/>
          </p:nvPr>
        </p:nvSpPr>
        <p:spPr>
          <a:xfrm>
            <a:off x="7707242" y="6492873"/>
            <a:ext cx="578317" cy="365125"/>
          </a:xfrm>
        </p:spPr>
        <p:txBody>
          <a:bodyPr/>
          <a:lstStyle/>
          <a:p>
            <a:fld id="{6D22F896-40B5-4ADD-8801-0D06FADFA095}" type="slidenum">
              <a:rPr lang="en-US" smtClean="0"/>
              <a:pPr/>
              <a:t>8</a:t>
            </a:fld>
            <a:endParaRPr lang="en-US" dirty="0"/>
          </a:p>
        </p:txBody>
      </p:sp>
      <p:sp>
        <p:nvSpPr>
          <p:cNvPr id="11" name="Rectangle 10"/>
          <p:cNvSpPr/>
          <p:nvPr/>
        </p:nvSpPr>
        <p:spPr>
          <a:xfrm>
            <a:off x="1160585" y="1969477"/>
            <a:ext cx="1125415" cy="307134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12412" y="1969476"/>
            <a:ext cx="1125415" cy="307134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37827" y="1969476"/>
            <a:ext cx="1125415" cy="307134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89654" y="1969475"/>
            <a:ext cx="1125415" cy="307134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560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and Parallelism</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200399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4">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134770"/>
      </a:hlink>
      <a:folHlink>
        <a:srgbClr val="13477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lnDef>
      <a:spPr>
        <a:ln w="28575">
          <a:solidFill>
            <a:schemeClr val="bg1"/>
          </a:solidFill>
          <a:headEnd type="none" w="lg" len="med"/>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bg2"/>
            </a:solidFill>
          </a:defRPr>
        </a:defPPr>
      </a:lstStyle>
    </a:tx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15517</TotalTime>
  <Words>5523</Words>
  <Application>Microsoft Office PowerPoint</Application>
  <PresentationFormat>On-screen Show (4:3)</PresentationFormat>
  <Paragraphs>762</Paragraphs>
  <Slides>42</Slides>
  <Notes>42</Notes>
  <HiddenSlides>5</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 Unicode MS</vt:lpstr>
      <vt:lpstr>Arial</vt:lpstr>
      <vt:lpstr>Bookman Old Style</vt:lpstr>
      <vt:lpstr>Calibri</vt:lpstr>
      <vt:lpstr>Consolas</vt:lpstr>
      <vt:lpstr>Lucida Console</vt:lpstr>
      <vt:lpstr>Lucida Sans Typewriter</vt:lpstr>
      <vt:lpstr>Lucida Sans Unicode</vt:lpstr>
      <vt:lpstr>Neo Sans Intel</vt:lpstr>
      <vt:lpstr>Times New Roman</vt:lpstr>
      <vt:lpstr>Trebuchet MS</vt:lpstr>
      <vt:lpstr>Tw Cen MT</vt:lpstr>
      <vt:lpstr>Verdana</vt:lpstr>
      <vt:lpstr>Wingdings</vt:lpstr>
      <vt:lpstr>Circuit</vt:lpstr>
      <vt:lpstr>Overview of Parallel Programming in C++</vt:lpstr>
      <vt:lpstr>Questions to be answered</vt:lpstr>
      <vt:lpstr>What and Why?</vt:lpstr>
      <vt:lpstr>What is parallelism?</vt:lpstr>
      <vt:lpstr>Why go parallel?</vt:lpstr>
      <vt:lpstr>Moore’s Law</vt:lpstr>
      <vt:lpstr>The single-core power/heat wall</vt:lpstr>
      <vt:lpstr>Vendor solution: Multicore</vt:lpstr>
      <vt:lpstr>Concurrency and Parallelism</vt:lpstr>
      <vt:lpstr>Concurrency and parallelism: They’re not the same thing!</vt:lpstr>
      <vt:lpstr>Sports analogy</vt:lpstr>
      <vt:lpstr>Basic concepts and vocabulary</vt:lpstr>
      <vt:lpstr>Parallelism is a graph-theoretical property of the algorithm</vt:lpstr>
      <vt:lpstr>Types of parallelism</vt:lpstr>
      <vt:lpstr>A modest example</vt:lpstr>
      <vt:lpstr>The world’s worst Fibonacci algorithm</vt:lpstr>
      <vt:lpstr>Parallelizing fib using Cilk™ Plus</vt:lpstr>
      <vt:lpstr>Fibonacci Execution</vt:lpstr>
      <vt:lpstr>A more realistic example: Quicksort</vt:lpstr>
      <vt:lpstr>Languages and libraries for parallel programming in C++</vt:lpstr>
      <vt:lpstr>Parallelism Libraries: TBB and PPL</vt:lpstr>
      <vt:lpstr>Parallelism pragmas: OpenMP</vt:lpstr>
      <vt:lpstr>Parallel language extensions: Cilk™ Plus</vt:lpstr>
      <vt:lpstr>Future C++ standard library for parallelism</vt:lpstr>
      <vt:lpstr>C++ supports concurrency, too, but don’t confuse it with parallelism!</vt:lpstr>
      <vt:lpstr>Problems and Challenges</vt:lpstr>
      <vt:lpstr>Data Races</vt:lpstr>
      <vt:lpstr>Mitigating data races: Mutexes and atomics</vt:lpstr>
      <vt:lpstr>Mitigating data races: Reduction operations</vt:lpstr>
      <vt:lpstr>Avoiding data races: Divide into disjoint data sets</vt:lpstr>
      <vt:lpstr>Performance problem: False sharing</vt:lpstr>
      <vt:lpstr>Avoiding false sharing</vt:lpstr>
      <vt:lpstr>Performance bug: Insufficient parallelism</vt:lpstr>
      <vt:lpstr>Serial challenges magnified</vt:lpstr>
      <vt:lpstr>Next steps</vt:lpstr>
      <vt:lpstr>Resources</vt:lpstr>
      <vt:lpstr>Thank You!</vt:lpstr>
      <vt:lpstr>Growth of parallel resources on Xeons </vt:lpstr>
      <vt:lpstr>How does it work? Anatomy of a spawn (vocabulary)</vt:lpstr>
      <vt:lpstr>Serial Execution</vt:lpstr>
      <vt:lpstr>Work Stealing when no other worker is available</vt:lpstr>
      <vt:lpstr>Work Stealing when another worker is available</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Halpern, Pablo G</dc:creator>
  <cp:lastModifiedBy>Halpern, Pablo G</cp:lastModifiedBy>
  <cp:revision>316</cp:revision>
  <dcterms:created xsi:type="dcterms:W3CDTF">2014-08-20T18:05:06Z</dcterms:created>
  <dcterms:modified xsi:type="dcterms:W3CDTF">2014-09-19T18:20:14Z</dcterms:modified>
</cp:coreProperties>
</file>