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357" r:id="rId3"/>
    <p:sldId id="358" r:id="rId4"/>
    <p:sldId id="359" r:id="rId5"/>
    <p:sldId id="360" r:id="rId6"/>
    <p:sldId id="349" r:id="rId7"/>
    <p:sldId id="294" r:id="rId8"/>
    <p:sldId id="308" r:id="rId9"/>
    <p:sldId id="307" r:id="rId10"/>
    <p:sldId id="306" r:id="rId11"/>
    <p:sldId id="305" r:id="rId12"/>
    <p:sldId id="309" r:id="rId13"/>
    <p:sldId id="310" r:id="rId14"/>
    <p:sldId id="311" r:id="rId15"/>
    <p:sldId id="312" r:id="rId16"/>
    <p:sldId id="317" r:id="rId17"/>
    <p:sldId id="315" r:id="rId18"/>
    <p:sldId id="320" r:id="rId19"/>
    <p:sldId id="314" r:id="rId20"/>
    <p:sldId id="319" r:id="rId21"/>
    <p:sldId id="321" r:id="rId22"/>
    <p:sldId id="322" r:id="rId23"/>
    <p:sldId id="323" r:id="rId24"/>
    <p:sldId id="350" r:id="rId25"/>
    <p:sldId id="324" r:id="rId26"/>
    <p:sldId id="325" r:id="rId27"/>
    <p:sldId id="326" r:id="rId28"/>
    <p:sldId id="327" r:id="rId29"/>
    <p:sldId id="328" r:id="rId30"/>
    <p:sldId id="330" r:id="rId31"/>
    <p:sldId id="332" r:id="rId32"/>
    <p:sldId id="333" r:id="rId33"/>
    <p:sldId id="351" r:id="rId34"/>
    <p:sldId id="334" r:id="rId35"/>
    <p:sldId id="337" r:id="rId36"/>
    <p:sldId id="335" r:id="rId37"/>
    <p:sldId id="336" r:id="rId38"/>
    <p:sldId id="339" r:id="rId39"/>
    <p:sldId id="356" r:id="rId40"/>
    <p:sldId id="340" r:id="rId41"/>
    <p:sldId id="353" r:id="rId42"/>
    <p:sldId id="361" r:id="rId43"/>
    <p:sldId id="362" r:id="rId44"/>
    <p:sldId id="363" r:id="rId45"/>
    <p:sldId id="365" r:id="rId46"/>
    <p:sldId id="366" r:id="rId47"/>
    <p:sldId id="364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492"/>
    <a:srgbClr val="FFFFFF"/>
    <a:srgbClr val="2E2EDE"/>
    <a:srgbClr val="3333FF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740" autoAdjust="0"/>
    <p:restoredTop sz="93328" autoAdjust="0"/>
  </p:normalViewPr>
  <p:slideViewPr>
    <p:cSldViewPr>
      <p:cViewPr varScale="1">
        <p:scale>
          <a:sx n="149" d="100"/>
          <a:sy n="149" d="100"/>
        </p:scale>
        <p:origin x="12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AC0E-D046-4208-B8FC-9056EA6EA36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E8BE-7973-4F74-A7C8-FAC71FD6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AE8BE-7973-4F74-A7C8-FAC71FD6E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E8F-3F54-43FC-B894-A1BC5C01E93B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1074-56E3-433D-B7E9-B62EA0E8A0C7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AA2-F300-4897-83DA-E9948DD8A674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F85-6FDE-4687-B8E8-6274195E3ABD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D44-0195-4B27-8CB1-A4427D782853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E11E-5D92-47AA-985F-66FCD9099F8D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7067-CC70-4875-AA6A-80F27B161600}" type="datetime1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192-AFD0-473A-ADB4-D27AD2011CFA}" type="datetime1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EB79-20D1-4CD2-892D-33B0E4F0FC01}" type="datetime1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24C3-5F3E-4044-B821-281C87733ABF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E191-24EA-43A4-8E28-429A8BF5FD81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541554-FEC6-4819-BEC6-7E59612BB7B6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/>
              <a:t>STL Features And Implementation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Stephan T. </a:t>
            </a:r>
            <a:r>
              <a:rPr lang="en-US" dirty="0" smtClean="0">
                <a:solidFill>
                  <a:schemeClr val="tx1"/>
                </a:solidFill>
              </a:rPr>
              <a:t>Lavavej </a:t>
            </a:r>
            <a:r>
              <a:rPr lang="en-US" dirty="0" smtClean="0">
                <a:solidFill>
                  <a:schemeClr val="accent1"/>
                </a:solidFill>
              </a:rPr>
              <a:t>("</a:t>
            </a:r>
            <a:r>
              <a:rPr lang="en-US" dirty="0" err="1" smtClean="0">
                <a:solidFill>
                  <a:schemeClr val="accent1"/>
                </a:solidFill>
              </a:rPr>
              <a:t>Steh</a:t>
            </a:r>
            <a:r>
              <a:rPr lang="en-US" dirty="0" smtClean="0">
                <a:solidFill>
                  <a:schemeClr val="accent1"/>
                </a:solidFill>
              </a:rPr>
              <a:t>-fin </a:t>
            </a:r>
            <a:r>
              <a:rPr lang="en-US" dirty="0" err="1" smtClean="0">
                <a:solidFill>
                  <a:schemeClr val="accent1"/>
                </a:solidFill>
              </a:rPr>
              <a:t>Lah</a:t>
            </a:r>
            <a:r>
              <a:rPr lang="en-US" dirty="0" smtClean="0">
                <a:solidFill>
                  <a:schemeClr val="accent1"/>
                </a:solidFill>
              </a:rPr>
              <a:t>-</a:t>
            </a:r>
            <a:r>
              <a:rPr lang="en-US" dirty="0" err="1" smtClean="0">
                <a:solidFill>
                  <a:schemeClr val="accent1"/>
                </a:solidFill>
              </a:rPr>
              <a:t>wah</a:t>
            </a:r>
            <a:r>
              <a:rPr lang="en-US" dirty="0" smtClean="0">
                <a:solidFill>
                  <a:schemeClr val="accent1"/>
                </a:solidFill>
              </a:rPr>
              <a:t>-wade")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Senior </a:t>
            </a:r>
            <a:r>
              <a:rPr lang="en-US" dirty="0">
                <a:solidFill>
                  <a:schemeClr val="tx1"/>
                </a:solidFill>
              </a:rPr>
              <a:t>Developer - Visual C++ Libraries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stl@microsoft.com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1.1 - September 11,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 "Kirk", "McCoy", "Spock"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vector&lt;string&gt; ds9 = {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 *&gt; humans = { "Kirk", "McCoy" };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ds9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good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humans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equal(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tos.begin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tos.end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humans.begin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UNDEFINED BEHAVIOR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equal(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tos.begin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tos.end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humans.begin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humans.end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 "Kirk", "McCoy", "Spock"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vector&lt;string&gt; ds9 = {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 *&gt; humans = { "Kirk", "McCoy" };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ds9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good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humans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equal(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tos.begin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tos.end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humans.begin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UNDEFINED BEHAVIOR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equal(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tos.begin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tos.end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humans.begin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humans.end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good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equal(first1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equal(first1,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mismatch(first1,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mismatch(first1,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(first1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(first1,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equal(first1, last1,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first2, last2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// C++14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equal(first1, last1,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first2, last2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 C++14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mismatch(first1, last1,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first2, last2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// C++14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mismatch(first1, last1,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first2, last2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 C++14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(first1, last1,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first2, last2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// C++14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(first1, last1,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first2, last2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 C++14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1.5-range algorithms </a:t>
            </a:r>
            <a:r>
              <a:rPr lang="en-US" dirty="0" smtClean="0">
                <a:solidFill>
                  <a:schemeClr val="accent6"/>
                </a:solidFill>
              </a:rPr>
              <a:t>assume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identical</a:t>
            </a:r>
            <a:r>
              <a:rPr lang="en-US" dirty="0" smtClean="0"/>
              <a:t> lengths</a:t>
            </a:r>
          </a:p>
          <a:p>
            <a:r>
              <a:rPr lang="en-US" dirty="0" smtClean="0"/>
              <a:t>Dual-range algorithms </a:t>
            </a:r>
            <a:r>
              <a:rPr lang="en-US" dirty="0" smtClean="0">
                <a:solidFill>
                  <a:schemeClr val="accent1"/>
                </a:solidFill>
              </a:rPr>
              <a:t>handle different</a:t>
            </a:r>
            <a:r>
              <a:rPr lang="en-US" dirty="0" smtClean="0"/>
              <a:t> lengths: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equal()</a:t>
            </a:r>
            <a:r>
              <a:rPr lang="en-US" dirty="0" smtClean="0">
                <a:cs typeface="Consolas" panose="020B0609020204030204" pitchFamily="49" charset="0"/>
              </a:rPr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Consolas" panose="020B0609020204030204" pitchFamily="49" charset="0"/>
              </a:rPr>
              <a:t>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Immediately for dual </a:t>
            </a:r>
            <a:r>
              <a:rPr lang="en-US" dirty="0" err="1" smtClean="0">
                <a:cs typeface="Consolas" panose="020B0609020204030204" pitchFamily="49" charset="0"/>
              </a:rPr>
              <a:t>RanIts</a:t>
            </a:r>
            <a:r>
              <a:rPr lang="en-US" dirty="0" smtClean="0">
                <a:cs typeface="Consolas" panose="020B0609020204030204" pitchFamily="49" charset="0"/>
              </a:rPr>
              <a:t>, guaranteed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mismatch()</a:t>
            </a:r>
            <a:r>
              <a:rPr lang="en-US" dirty="0" smtClean="0">
                <a:cs typeface="Consolas" panose="020B0609020204030204" pitchFamily="49" charset="0"/>
              </a:rPr>
              <a:t>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pair&lt;InIt1, InIt2&gt;</a:t>
            </a:r>
            <a:r>
              <a:rPr lang="en-US" dirty="0" smtClean="0">
                <a:cs typeface="Consolas" panose="020B0609020204030204" pitchFamily="49" charset="0"/>
              </a:rPr>
              <a:t>, pointing to: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The first pair of unequal elements, if found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Where one range was exhausted,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prefer dual-range algorithms</a:t>
            </a:r>
          </a:p>
          <a:p>
            <a:pPr lvl="1"/>
            <a:r>
              <a:rPr lang="en-US" dirty="0" smtClean="0"/>
              <a:t>Resistant to misuse</a:t>
            </a:r>
          </a:p>
          <a:p>
            <a:pPr lvl="1"/>
            <a:r>
              <a:rPr lang="en-US" dirty="0" smtClean="0"/>
              <a:t>Zero-to-minimal performance costs</a:t>
            </a:r>
          </a:p>
          <a:p>
            <a:r>
              <a:rPr lang="en-US" dirty="0" smtClean="0"/>
              <a:t>Rare counterexample: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 smtClean="0"/>
              <a:t> equality</a:t>
            </a:r>
          </a:p>
          <a:p>
            <a:pPr lvl="1"/>
            <a:r>
              <a:rPr lang="en-US" dirty="0" smtClean="0"/>
              <a:t>Performance is critical and mandated</a:t>
            </a:r>
          </a:p>
          <a:p>
            <a:pPr lvl="1"/>
            <a:r>
              <a:rPr lang="en-US" dirty="0" err="1" smtClean="0"/>
              <a:t>BidIts</a:t>
            </a:r>
            <a:r>
              <a:rPr lang="en-US" dirty="0" smtClean="0"/>
              <a:t> prevent dual-range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equal()</a:t>
            </a:r>
            <a:r>
              <a:rPr lang="en-US" dirty="0" smtClean="0"/>
              <a:t> from immediately sensing different lengths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list::size()</a:t>
            </a:r>
            <a:r>
              <a:rPr lang="en-US" dirty="0" smtClean="0"/>
              <a:t> is constant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equal(InIt1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InIt1, InIt2)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equal(InIt1, InIt1, InIt2,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equal(InIt1, InIt1, InIt2,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equal(InIt1, InIt1, InIt2, InIt2,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BiPred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Each parameter is </a:t>
            </a:r>
            <a:r>
              <a:rPr lang="en-US" b="1" dirty="0" err="1" smtClean="0">
                <a:cs typeface="Consolas" panose="020B0609020204030204" pitchFamily="49" charset="0"/>
              </a:rPr>
              <a:t>templated</a:t>
            </a:r>
            <a:r>
              <a:rPr lang="en-US" dirty="0" smtClean="0">
                <a:cs typeface="Consolas" panose="020B0609020204030204" pitchFamily="49" charset="0"/>
              </a:rPr>
              <a:t> and taken by value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Are these overloads ambiguous?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cs typeface="Consolas" panose="020B0609020204030204" pitchFamily="49" charset="0"/>
              </a:rPr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</a:t>
            </a:r>
            <a:r>
              <a:rPr lang="en-US" dirty="0" smtClean="0">
                <a:cs typeface="Consolas" panose="020B0609020204030204" pitchFamily="49" charset="0"/>
              </a:rPr>
              <a:t> needs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enable_if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Or are they somehow unambiguous?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They're </a:t>
            </a:r>
            <a:r>
              <a:rPr lang="en-US" dirty="0" smtClean="0">
                <a:solidFill>
                  <a:schemeClr val="accent1"/>
                </a:solidFill>
                <a:cs typeface="Consolas" panose="020B0609020204030204" pitchFamily="49" charset="0"/>
              </a:rPr>
              <a:t>unambiguous</a:t>
            </a:r>
            <a:r>
              <a:rPr lang="en-US" dirty="0" smtClean="0">
                <a:cs typeface="Consolas" panose="020B0609020204030204" pitchFamily="49" charset="0"/>
              </a:rPr>
              <a:t> thanks to partial ordering!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1.5-Range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copy(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first,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doesn't count</a:t>
            </a:r>
          </a:p>
          <a:p>
            <a:pPr lvl="1"/>
            <a:r>
              <a:rPr lang="en-US" dirty="0" err="1" smtClean="0"/>
              <a:t>OutIts</a:t>
            </a:r>
            <a:r>
              <a:rPr lang="en-US" dirty="0" smtClean="0"/>
              <a:t> aren't comparable, so they don't form ranges</a:t>
            </a:r>
          </a:p>
          <a:p>
            <a:r>
              <a:rPr lang="en-US" dirty="0">
                <a:cs typeface="Consolas" panose="020B0609020204030204" pitchFamily="49" charset="0"/>
              </a:rPr>
              <a:t>Binary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transform()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transform(InIt1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first1, InIt1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InIt2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cs typeface="Consolas" panose="020B0609020204030204" pitchFamily="49" charset="0"/>
              </a:rPr>
              <a:t>Some outputs are required to be stronger than </a:t>
            </a:r>
            <a:r>
              <a:rPr lang="en-US" dirty="0" err="1">
                <a:cs typeface="Consolas" panose="020B0609020204030204" pitchFamily="49" charset="0"/>
              </a:rPr>
              <a:t>OutIts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copy_backward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(BidIt1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BidIt1 last,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BidIt2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move_backward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(BidIt1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BidIt1 last,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BidIt2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swap_ranges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(FwdIt1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first1, FwdIt1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FwdIt2 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&lt;numeric&gt;</a:t>
            </a:r>
            <a:r>
              <a:rPr lang="en-US" dirty="0" smtClean="0"/>
              <a:t>, where algorithms go to hide: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inner_product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(InIt1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first1, InIt1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InIt2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inner_product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(InIt1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first1, InIt1 last1,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InIt2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BinOp1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bo1, BinOp2 bo2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One, Get One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_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FwdIt1, class _FwdIt2&gt; inline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(_FwdIt1 _First1, _FwdIt1 _Last1,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_FwdIt2 _First2, _FwdIt2 _Last2)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test if [_First1, _Last1) == permuted [_First2, _Last2)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(_STD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(_First1, _Last1,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_First2, _Last2,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equal_to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Default template/function </a:t>
            </a:r>
            <a:r>
              <a:rPr lang="en-US" dirty="0" err="1" smtClean="0"/>
              <a:t>args</a:t>
            </a:r>
            <a:r>
              <a:rPr lang="en-US" dirty="0" smtClean="0"/>
              <a:t> would be ideal</a:t>
            </a:r>
          </a:p>
          <a:p>
            <a:pPr lvl="1"/>
            <a:r>
              <a:rPr lang="en-US" dirty="0" smtClean="0"/>
              <a:t>But we must provide the Standard's mandated signatures</a:t>
            </a:r>
          </a:p>
          <a:p>
            <a:r>
              <a:rPr lang="en-US" dirty="0" smtClean="0"/>
              <a:t>Also, we </a:t>
            </a:r>
            <a:r>
              <a:rPr lang="en-US" dirty="0"/>
              <a:t>defend against ADL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Tag Dispatch For Detecting </a:t>
            </a:r>
            <a:r>
              <a:rPr lang="en-US" dirty="0" err="1" smtClean="0"/>
              <a:t>RanIts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_FwdIt1, class _FwdIt2, class 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inline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(_FwdIt1 _First1, _FwdIt1 _Last1,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_FwdIt2 _First2, _FwdIt2 _Last2, 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test if [_First1, _Last1) == permuted [_First2, _Last2),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_DEBUG_RANGE(_First1, _Last1);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_DEBUG_RANGE(_First2, _Last2);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(_Unchecked(_First1), _Unchecked(_Last1),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_Unchecked(_First2), _Unchecked(_Last2), 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Iter_cat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(_First1), _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Iter_cat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(_First2)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You're A Kitty! Hi, Kitty!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_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 inline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iterator_traits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&lt;_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iterator_category</a:t>
            </a:r>
            <a:endParaRPr lang="en-US" sz="19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_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Iter_cat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category from iterator argument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iterator_traits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&lt;_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iterator_category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_Cat;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(_Cat);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UDLs And</a:t>
            </a:r>
            <a:br>
              <a:rPr lang="en-US" cap="none" dirty="0" smtClean="0"/>
            </a:br>
            <a:r>
              <a:rPr lang="en-US" cap="none" dirty="0" smtClean="0"/>
              <a:t>Inline Namespaces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 Tag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input_iterator_tag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forward_iterator_tag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input_iterator_tag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bidirectional_iterator_tag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forward_iterator_tag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random_access_iterator_tag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bidirectional_iterator_tag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output_iterator_tag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RanIts</a:t>
            </a:r>
            <a:r>
              <a:rPr lang="en-US" dirty="0" smtClean="0"/>
              <a:t> Are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_FwdIt1, class _FwdIt2, class 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inline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(_FwdIt1 _First1, _FwdIt1 _Last1,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_FwdIt2 _First2, _FwdIt2 _Last2, 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random_access_iterator_tag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random_access_iterator_tag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 // test if [_First1, _Last1) == permuted [_First2, _Last2),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using 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random-access iterators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(_Last1 - _First1 != _Last2 - _First2)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(false);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_DEBUG_POINTER_IF(_First1 != _Last1, 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(_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(_First1, _Last1,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_First2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 smtClean="0"/>
              <a:t>Checking immediately for different lengths is required by the Standard</a:t>
            </a:r>
          </a:p>
          <a:p>
            <a:r>
              <a:rPr lang="en-US" dirty="0" smtClean="0"/>
              <a:t>Calling the 1.5-range machinery is an extra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Absorbing Weaker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_FwdIt1, class _FwdIt2, class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inline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(_FwdIt1 _First1, _FwdIt1 _Last1,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_FwdIt2 _First2, _FwdIt2 _Last2,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forward_iterator_tag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forward_iterator_tag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 // test if [_First1, _Last1) == permuted [_First2, _Last2),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// using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arbitrary iterators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_DEBUG_POINTER_IF(_First1 != _Last1 &amp;&amp; _First2 != _Last2,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(;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_First1 != _Last1 &amp;&amp; _First2 != _Last2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++_First1, (void)++_First2)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(!_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(*_First1, *_First2))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{    // found first inequality, check match counts in suffix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stuff */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_First1 == _Last1 &amp;&amp; _First2 == _Last2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 smtClean="0"/>
              <a:t>Absorbs (</a:t>
            </a:r>
            <a:r>
              <a:rPr lang="en-US" sz="1600" dirty="0" err="1" smtClean="0"/>
              <a:t>FwdIt</a:t>
            </a:r>
            <a:r>
              <a:rPr lang="en-US" sz="1600" dirty="0" smtClean="0"/>
              <a:t>, </a:t>
            </a:r>
            <a:r>
              <a:rPr lang="en-US" sz="1600" dirty="0" err="1" smtClean="0"/>
              <a:t>FwdIt</a:t>
            </a:r>
            <a:r>
              <a:rPr lang="en-US" sz="1600" dirty="0" smtClean="0"/>
              <a:t>), (</a:t>
            </a:r>
            <a:r>
              <a:rPr lang="en-US" sz="1600" dirty="0" err="1" smtClean="0"/>
              <a:t>RanIt</a:t>
            </a:r>
            <a:r>
              <a:rPr lang="en-US" sz="1600" dirty="0" smtClean="0"/>
              <a:t>, </a:t>
            </a:r>
            <a:r>
              <a:rPr lang="en-US" sz="1600" dirty="0" err="1" smtClean="0"/>
              <a:t>BidIt</a:t>
            </a:r>
            <a:r>
              <a:rPr lang="en-US" sz="1600" dirty="0" smtClean="0"/>
              <a:t>), etc.</a:t>
            </a:r>
          </a:p>
          <a:p>
            <a:r>
              <a:rPr lang="en-US" sz="1600" dirty="0" smtClean="0"/>
              <a:t>Also, we defend against overloaded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operator,()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Literally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worst-case quadratic time</a:t>
            </a:r>
          </a:p>
          <a:p>
            <a:pPr lvl="1"/>
            <a:r>
              <a:rPr lang="en-US" dirty="0" smtClean="0"/>
              <a:t>But it's required to detect equal ranges in linear time</a:t>
            </a:r>
          </a:p>
          <a:p>
            <a:pPr lvl="2"/>
            <a:r>
              <a:rPr lang="en-US" dirty="0" smtClean="0"/>
              <a:t>Trimming matching prefixes achieves that and reduces N in 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We use tag dispatch again to detect </a:t>
            </a:r>
            <a:r>
              <a:rPr lang="en-US" dirty="0" err="1" smtClean="0"/>
              <a:t>BidIts</a:t>
            </a:r>
            <a:r>
              <a:rPr lang="en-US" dirty="0" smtClean="0"/>
              <a:t> or stronger</a:t>
            </a:r>
          </a:p>
          <a:p>
            <a:pPr lvl="2"/>
            <a:r>
              <a:rPr lang="en-US" dirty="0" smtClean="0"/>
              <a:t>Trimming matching suffixes reduces N in N</a:t>
            </a:r>
            <a:r>
              <a:rPr lang="en-US" baseline="30000" dirty="0" smtClean="0"/>
              <a:t>2</a:t>
            </a:r>
            <a:r>
              <a:rPr lang="en-US" dirty="0" smtClean="0"/>
              <a:t> further</a:t>
            </a:r>
          </a:p>
          <a:p>
            <a:pPr lvl="2"/>
            <a:r>
              <a:rPr lang="en-US" dirty="0" smtClean="0"/>
              <a:t>More work to do: detecting reversed ranges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equal()</a:t>
            </a:r>
            <a:r>
              <a:rPr lang="en-US" dirty="0" smtClean="0"/>
              <a:t> has other optimizations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equal_to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More work to do: should detect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Must be careful: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can't be used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Minimal Allocators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allocator</a:t>
            </a:r>
            <a:r>
              <a:rPr lang="en-US" dirty="0" smtClean="0"/>
              <a:t> Spam,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&lt;class T&gt; class allocator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ptrdiff_t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difference_type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T* pointer;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T*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const_pointer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T&amp; reference;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T&amp;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const_reference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template &lt;class U&gt;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rebind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allocator&lt;U&gt; other;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true_type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propagate_on_container_move_assignment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allocator</a:t>
            </a:r>
            <a:r>
              <a:rPr lang="en-US" dirty="0" smtClean="0"/>
              <a:t> </a:t>
            </a:r>
            <a:r>
              <a:rPr lang="en-US" dirty="0"/>
              <a:t>Spam, Part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allocator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allocator(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allocator&amp;)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template &lt;class U&gt; allocator(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allocator&lt;U&gt;&amp;)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~allocator();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pointer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address(reference)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const_pointer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const_reference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pointer allocate(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allocator&lt;void&gt;::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const_pointer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(pointer,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max_size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template &lt;class U, class...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void construct(U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&amp;&amp;...);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template &lt;class U&gt; void destroy(U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allocator</a:t>
            </a:r>
            <a:r>
              <a:rPr lang="en-US" dirty="0" smtClean="0"/>
              <a:t> </a:t>
            </a:r>
            <a:r>
              <a:rPr lang="en-US" dirty="0"/>
              <a:t>Spam, Part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template &lt;class T, class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U&gt;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==(</a:t>
            </a:r>
          </a:p>
          <a:p>
            <a:pPr marL="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allocator&lt;T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&gt;&amp;,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allocator&lt;U&gt;&amp;)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&lt;class T, class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U&gt;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!=(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allocator&lt;T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&gt;&amp;,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allocator&lt;U&gt;&amp;)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/>
              <a:t>And you thought it was finished!</a:t>
            </a:r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HA</a:t>
            </a:r>
            <a:r>
              <a:rPr lang="en-US" dirty="0" smtClean="0"/>
              <a:t> </a:t>
            </a:r>
            <a:r>
              <a:rPr lang="en-US" dirty="0" err="1" smtClean="0"/>
              <a:t>HA</a:t>
            </a:r>
            <a:r>
              <a:rPr lang="en-US" dirty="0" smtClean="0"/>
              <a:t> </a:t>
            </a:r>
            <a:r>
              <a:rPr lang="en-US" dirty="0" err="1" smtClean="0"/>
              <a:t>HA</a:t>
            </a:r>
            <a:r>
              <a:rPr lang="en-US" dirty="0" smtClean="0"/>
              <a:t> </a:t>
            </a:r>
            <a:r>
              <a:rPr lang="en-US" dirty="0" err="1" smtClean="0"/>
              <a:t>HA</a:t>
            </a:r>
            <a:r>
              <a:rPr lang="en-US" dirty="0" smtClean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 smtClean="0"/>
              <a:t>HA</a:t>
            </a:r>
            <a:r>
              <a:rPr lang="en-US" dirty="0" smtClean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/>
              <a:t>HA</a:t>
            </a:r>
            <a:r>
              <a:rPr lang="en-US" dirty="0"/>
              <a:t> </a:t>
            </a:r>
            <a:r>
              <a:rPr lang="en-US" dirty="0" err="1" smtClean="0"/>
              <a:t>HA</a:t>
            </a:r>
            <a:r>
              <a:rPr lang="en-US" dirty="0" smtClean="0"/>
              <a:t> </a:t>
            </a:r>
            <a:r>
              <a:rPr lang="en-US" dirty="0" err="1" smtClean="0"/>
              <a:t>HA</a:t>
            </a:r>
            <a:endParaRPr lang="en-US" dirty="0" smtClean="0"/>
          </a:p>
          <a:p>
            <a:pPr lvl="1"/>
            <a:r>
              <a:rPr lang="en-US" dirty="0" smtClean="0"/>
              <a:t>ALLOCATORS ARE NEVER FINISHED</a:t>
            </a:r>
          </a:p>
          <a:p>
            <a:r>
              <a:rPr lang="en-US" dirty="0" smtClean="0"/>
              <a:t>In C++03, user-defined allocators were required to have </a:t>
            </a:r>
            <a:r>
              <a:rPr lang="en-US" dirty="0" err="1" smtClean="0"/>
              <a:t>spammy</a:t>
            </a:r>
            <a:r>
              <a:rPr lang="en-US" dirty="0" smtClean="0"/>
              <a:t> machinery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Mallocator</a:t>
            </a:r>
            <a:r>
              <a:rPr lang="en-US" dirty="0" smtClean="0"/>
              <a:t>: The Next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free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&lt;new&gt;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bad_array_new_length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&lt;class T&gt;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 // default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U&gt;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&lt;U&gt;&amp;)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U&gt;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operator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&lt;U&gt;&amp;)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return true;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U&gt;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operator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&lt;U&gt;&amp;)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return false;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allocate(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*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Mallocator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allocate(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(n == 0) {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(n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&gt;(-1) 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bad_array_new_length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void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throw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 *&gt;(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free(p);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"User"-Defined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meow = "meow";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 s = meow +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purr"s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meowpurr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::seconds t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86407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complex&lt;double&gt; c = (2.0 +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*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(4.0 +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c.real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"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c.imag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-7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22i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STL accepts both:</a:t>
            </a:r>
          </a:p>
          <a:p>
            <a:pPr lvl="1"/>
            <a:r>
              <a:rPr lang="en-US" dirty="0" smtClean="0"/>
              <a:t>C++03 verbose allocators</a:t>
            </a:r>
          </a:p>
          <a:p>
            <a:pPr lvl="1"/>
            <a:r>
              <a:rPr lang="en-US" dirty="0" smtClean="0"/>
              <a:t>C++11 minimal allocators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r>
              <a:rPr lang="en-US" dirty="0" smtClean="0"/>
              <a:t> makes this possible</a:t>
            </a:r>
          </a:p>
          <a:p>
            <a:pPr lvl="1"/>
            <a:r>
              <a:rPr lang="en-US" dirty="0" smtClean="0"/>
              <a:t>Similar: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iterator_traits</a:t>
            </a:r>
            <a:r>
              <a:rPr lang="en-US" dirty="0" smtClean="0"/>
              <a:t> accepts both iterators and pointers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r>
              <a:rPr lang="en-US" dirty="0" smtClean="0"/>
              <a:t> is: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r>
              <a:rPr lang="en-US" dirty="0" smtClean="0"/>
              <a:t> if that exists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otherwise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r>
              <a:rPr lang="en-US" dirty="0" smtClean="0"/>
              <a:t> detects this automatically</a:t>
            </a:r>
          </a:p>
          <a:p>
            <a:pPr lvl="1"/>
            <a:r>
              <a:rPr lang="en-US" dirty="0" smtClean="0"/>
              <a:t>Don't specialize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Walter E. </a:t>
            </a:r>
            <a:r>
              <a:rPr lang="en-US" dirty="0" smtClean="0"/>
              <a:t>Brown's SFINAE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AlwaysVoid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void type;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HasPointer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false_type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HasPointer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AlwaysVoid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T::pointer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&gt;::type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true_type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construct()</a:t>
            </a:r>
            <a:r>
              <a:rPr lang="en-US" dirty="0" smtClean="0"/>
              <a:t> Considered Harmful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C++03-era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inhibits move semantics</a:t>
            </a:r>
            <a:r>
              <a:rPr lang="en-US" dirty="0" smtClean="0"/>
              <a:t>: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construct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(T * p, </a:t>
            </a:r>
            <a:r>
              <a:rPr lang="fr-FR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T&amp; val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::new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((void *) p)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C++11-era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respects move semantics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allocator&lt;T&gt;::construct(U * p,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::new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((void *) p)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)...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r>
              <a:rPr lang="en-US" dirty="0" smtClean="0">
                <a:cs typeface="Consolas" panose="020B0609020204030204" pitchFamily="49" charset="0"/>
              </a:rPr>
              <a:t> senses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construct()</a:t>
            </a:r>
            <a:r>
              <a:rPr lang="en-US" dirty="0" smtClean="0">
                <a:cs typeface="Consolas" panose="020B0609020204030204" pitchFamily="49" charset="0"/>
              </a:rPr>
              <a:t>'s existence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Can't sense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construct()</a:t>
            </a:r>
            <a:r>
              <a:rPr lang="en-US" dirty="0" smtClean="0">
                <a:cs typeface="Consolas" panose="020B0609020204030204" pitchFamily="49" charset="0"/>
              </a:rPr>
              <a:t>'s behavior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construct()</a:t>
            </a:r>
            <a:r>
              <a:rPr lang="en-US" dirty="0" smtClean="0">
                <a:cs typeface="Consolas" panose="020B0609020204030204" pitchFamily="49" charset="0"/>
              </a:rPr>
              <a:t> should be </a:t>
            </a:r>
            <a:r>
              <a:rPr lang="en-US" b="1" dirty="0" smtClean="0">
                <a:cs typeface="Consolas" panose="020B0609020204030204" pitchFamily="49" charset="0"/>
              </a:rPr>
              <a:t>removed</a:t>
            </a:r>
            <a:r>
              <a:rPr lang="en-US" dirty="0" smtClean="0">
                <a:cs typeface="Consolas" panose="020B0609020204030204" pitchFamily="49" charset="0"/>
              </a:rPr>
              <a:t> from your allocators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Heterogeneous Associative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v = {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Mars", "Earth", "Venus", "Saturn", "Uranus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Jupiter", "Mercury", "Neptune" };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lower_bound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string&amp; s,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n;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? "end" :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Earth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partition_point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string&amp; s) { return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6;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(k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? "end" : *k)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Saturn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map&lt;Starship, Captain&gt;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Starship</a:t>
            </a:r>
            <a:r>
              <a:rPr lang="en-US" dirty="0" smtClean="0"/>
              <a:t> is a big complicated class, containing: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RegistryNum</a:t>
            </a:r>
            <a:r>
              <a:rPr lang="en-US" dirty="0" smtClean="0"/>
              <a:t>, e.g.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"NCC-1701-D"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WarpCore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SickBay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PhotonTorpedo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etc.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Starship</a:t>
            </a:r>
            <a:r>
              <a:rPr lang="en-US" dirty="0" smtClean="0"/>
              <a:t>s are sorted by their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RegistryNum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Starship &lt; Starship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RegistryNum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RegistryNum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Starship 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RegistryNum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RegistryNum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Starship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Given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RegistryNum</a:t>
            </a:r>
            <a:r>
              <a:rPr lang="en-US" dirty="0" smtClean="0">
                <a:cs typeface="Consolas" panose="020B0609020204030204" pitchFamily="49" charset="0"/>
              </a:rPr>
              <a:t>, you need to find its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Captain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map&lt;K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V&gt;::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dirty="0" smtClean="0">
                <a:cs typeface="Consolas" panose="020B0609020204030204" pitchFamily="49" charset="0"/>
              </a:rPr>
              <a:t> takes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Should you have to </a:t>
            </a:r>
            <a:r>
              <a:rPr lang="en-US" b="1" dirty="0" smtClean="0">
                <a:cs typeface="Consolas" panose="020B0609020204030204" pitchFamily="49" charset="0"/>
              </a:rPr>
              <a:t>construct a whole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Starship</a:t>
            </a:r>
            <a:r>
              <a:rPr lang="en-US" b="1" dirty="0" smtClean="0">
                <a:cs typeface="Consolas" panose="020B0609020204030204" pitchFamily="49" charset="0"/>
              </a:rPr>
              <a:t>?</a:t>
            </a: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Heterogeneous Associative Lookup...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class V, class C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less&lt;K&gt;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class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allocator&lt;pair&lt;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K, 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public: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iterator        find(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iterator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lower_bound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iterator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upper_bound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pair&lt;iterator, iterator&gt;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equal_range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count(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    iterator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    iterator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lower_bound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    iterator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upper_bound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above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equal_range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count(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more stuff, including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overloads */ 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 Enabled By Diamond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back-</a:t>
            </a:r>
            <a:r>
              <a:rPr lang="en-US" dirty="0" err="1" smtClean="0"/>
              <a:t>compat</a:t>
            </a:r>
            <a:r>
              <a:rPr lang="en-US" dirty="0" smtClean="0"/>
              <a:t>, this new behavior is opt-in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map&lt;K, V,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less&lt;K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provides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map&lt;K, V,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less&lt;&gt;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cs typeface="Consolas" panose="020B0609020204030204" pitchFamily="49" charset="0"/>
              </a:rPr>
              <a:t> enables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cs typeface="Consolas" panose="020B0609020204030204" pitchFamily="49" charset="0"/>
              </a:rPr>
              <a:t> overload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Correctness: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 &lt; U</a:t>
            </a:r>
            <a:r>
              <a:rPr lang="en-US" dirty="0" smtClean="0">
                <a:cs typeface="Consolas" panose="020B0609020204030204" pitchFamily="49" charset="0"/>
              </a:rPr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 &lt; K</a:t>
            </a:r>
            <a:r>
              <a:rPr lang="en-US" dirty="0" smtClean="0">
                <a:cs typeface="Consolas" panose="020B0609020204030204" pitchFamily="49" charset="0"/>
              </a:rPr>
              <a:t> must behave properly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Performance: compare directly, avoid implicit conversions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Your comparators can also activate this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map&lt;K, V, C&gt;</a:t>
            </a:r>
            <a:r>
              <a:rPr lang="en-US" dirty="0" smtClean="0">
                <a:cs typeface="Consolas" panose="020B0609020204030204" pitchFamily="49" charset="0"/>
              </a:rPr>
              <a:t> detects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C::is_transparent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typedefs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is_transparent</a:t>
            </a:r>
            <a:r>
              <a:rPr lang="en-US" dirty="0" smtClean="0">
                <a:cs typeface="Consolas" panose="020B0609020204030204" pitchFamily="49" charset="0"/>
              </a:rPr>
              <a:t> can be any type, it just needs to exist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Only the </a:t>
            </a:r>
            <a:r>
              <a:rPr lang="en-US" b="1" dirty="0" smtClean="0">
                <a:cs typeface="Consolas" panose="020B0609020204030204" pitchFamily="49" charset="0"/>
              </a:rPr>
              <a:t>ordered</a:t>
            </a:r>
            <a:r>
              <a:rPr lang="en-US" dirty="0" smtClean="0">
                <a:cs typeface="Consolas" panose="020B0609020204030204" pitchFamily="49" charset="0"/>
              </a:rPr>
              <a:t> associative containers have this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hash&lt;T&gt;</a:t>
            </a:r>
            <a:r>
              <a:rPr lang="en-US" dirty="0" smtClean="0">
                <a:cs typeface="Consolas" panose="020B0609020204030204" pitchFamily="49" charset="0"/>
              </a:rPr>
              <a:t> doesn't behave transparently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Sorcery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"Find(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void Find(U u)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"Find(U) " &lt;&lt; u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Puppy { };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Kitty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void Meow; };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Map&lt;Puppy&gt;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Map&lt;Kitty&gt;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mp.Find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(343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343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('a');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97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mk.Find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(2401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// Find(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2401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('b');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Find(U)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Insufficiently Advanced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C::Meow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/>
              <a:t>Accepted by clang 3.4 and VC 14 (incorrectly?)</a:t>
            </a:r>
          </a:p>
          <a:p>
            <a:r>
              <a:rPr lang="en-US" dirty="0"/>
              <a:t>Rejected by EDG 4.9 and GCC 4.8.1 (correctly</a:t>
            </a:r>
            <a:r>
              <a:rPr lang="en-US" dirty="0" smtClean="0"/>
              <a:t>?)</a:t>
            </a:r>
          </a:p>
          <a:p>
            <a:r>
              <a:rPr lang="en-US" dirty="0" smtClean="0"/>
              <a:t>Go not to the compilers for counsel, for they will say both no and yes and Internal Compiler Error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 namespace literals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 namespace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string_literals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// &lt;string&gt;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string operator "" 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 *,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/*more*/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chrono_literals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//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::hours operator "" h(unsigned long long);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::seconds operator "" s(unsigned long long); /*more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complex_literals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// &lt;complex&gt;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complex&lt;double&gt; operator""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(long double); /*more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//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using namespace literals::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chrono_literals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P.J. </a:t>
            </a:r>
            <a:r>
              <a:rPr lang="en-US" dirty="0" err="1" smtClean="0"/>
              <a:t>Plauger's</a:t>
            </a:r>
            <a:r>
              <a:rPr lang="en-US" dirty="0" smtClean="0"/>
              <a:t> SFINAE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C2::Meow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/>
              <a:t>Universally accepted!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Const</a:t>
            </a:r>
            <a:r>
              <a:rPr lang="en-US" cap="none" dirty="0" smtClean="0"/>
              <a:t> </a:t>
            </a:r>
            <a:r>
              <a:rPr lang="en-US" cap="none" dirty="0" err="1" smtClean="0"/>
              <a:t>Rvalue</a:t>
            </a:r>
            <a:r>
              <a:rPr lang="en-US" cap="none" dirty="0" smtClean="0"/>
              <a:t> References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Actually Wrote This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regex r(R"(meow(\d+)\.txt)");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smatch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regex_match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dir_iter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-&gt;path().filename().string(), m, r))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DoSomethingWith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(m[1]);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What's wrong with this code?</a:t>
            </a:r>
          </a:p>
          <a:p>
            <a:pPr lvl="1"/>
            <a:r>
              <a:rPr lang="en-US" dirty="0" smtClean="0"/>
              <a:t>Undefined behavior in C++11</a:t>
            </a:r>
          </a:p>
          <a:p>
            <a:pPr lvl="1"/>
            <a:r>
              <a:rPr lang="en-US" dirty="0" smtClean="0"/>
              <a:t>Compiler error in C++14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.string()</a:t>
            </a:r>
            <a:r>
              <a:rPr lang="en-US" dirty="0" smtClean="0"/>
              <a:t> returns a temporary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m[1]</a:t>
            </a:r>
            <a:r>
              <a:rPr lang="en-US" dirty="0" smtClean="0">
                <a:cs typeface="Consolas" panose="020B0609020204030204" pitchFamily="49" charset="0"/>
              </a:rPr>
              <a:t> contains iterators to a destroyed temporary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Overload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 semantics: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meow(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copies from modifiable/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lvalues</a:t>
            </a:r>
            <a:endParaRPr lang="en-US" dirty="0" smtClean="0"/>
          </a:p>
          <a:p>
            <a:pPr lvl="2"/>
            <a:r>
              <a:rPr lang="en-US" dirty="0" smtClean="0"/>
              <a:t>And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rvalues</a:t>
            </a:r>
            <a:r>
              <a:rPr lang="en-US" dirty="0" smtClean="0"/>
              <a:t> (obscure, but they do exist)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meow(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X&amp;&amp;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moves from modifiable </a:t>
            </a:r>
            <a:r>
              <a:rPr lang="en-US" dirty="0" err="1" smtClean="0"/>
              <a:t>rvalues</a:t>
            </a:r>
            <a:endParaRPr lang="en-US" dirty="0" smtClean="0"/>
          </a:p>
          <a:p>
            <a:r>
              <a:rPr lang="en-US" dirty="0" smtClean="0"/>
              <a:t>Perfect forwarding: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purr(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T&amp;&amp; 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Takes modifiable/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lvalues</a:t>
            </a:r>
            <a:r>
              <a:rPr lang="en-US" dirty="0" smtClean="0"/>
              <a:t>/</a:t>
            </a:r>
            <a:r>
              <a:rPr lang="en-US" dirty="0" err="1" smtClean="0"/>
              <a:t>rvalues</a:t>
            </a:r>
            <a:endParaRPr lang="en-US" dirty="0" smtClean="0"/>
          </a:p>
          <a:p>
            <a:pPr lvl="1"/>
            <a:r>
              <a:rPr lang="en-US" dirty="0" smtClean="0"/>
              <a:t>Preserves the original </a:t>
            </a:r>
            <a:r>
              <a:rPr lang="en-US" dirty="0" err="1" smtClean="0"/>
              <a:t>arg's</a:t>
            </a:r>
            <a:r>
              <a:rPr lang="en-US" dirty="0" smtClean="0"/>
              <a:t> cv-qualifiers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forward&lt;T&gt;(t)</a:t>
            </a:r>
            <a:r>
              <a:rPr lang="en-US" dirty="0" smtClean="0"/>
              <a:t> restores the original </a:t>
            </a:r>
            <a:r>
              <a:rPr lang="en-US" dirty="0" err="1" smtClean="0"/>
              <a:t>arg's</a:t>
            </a:r>
            <a:r>
              <a:rPr lang="en-US" dirty="0" smtClean="0"/>
              <a:t> value category</a:t>
            </a:r>
          </a:p>
          <a:p>
            <a:r>
              <a:rPr lang="en-US" dirty="0" smtClean="0"/>
              <a:t>Neither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X&amp;&amp;</a:t>
            </a:r>
            <a:r>
              <a:rPr lang="en-US" dirty="0" smtClean="0"/>
              <a:t> nor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T&amp;&amp;</a:t>
            </a:r>
            <a:r>
              <a:rPr lang="en-US" dirty="0" smtClean="0"/>
              <a:t> is used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Useful Overload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Rejecting temporaries: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takes modifiable/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lvalues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X&amp;&amp;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delete;</a:t>
            </a:r>
            <a:r>
              <a:rPr lang="en-US" dirty="0" smtClean="0"/>
              <a:t> rejects modifiable/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rvalues</a:t>
            </a:r>
            <a:endParaRPr lang="en-US" dirty="0" smtClean="0"/>
          </a:p>
          <a:p>
            <a:pPr lvl="1"/>
            <a:r>
              <a:rPr lang="en-US" dirty="0" smtClean="0"/>
              <a:t>Can be </a:t>
            </a:r>
            <a:r>
              <a:rPr lang="en-US" dirty="0" err="1" smtClean="0"/>
              <a:t>templated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bar(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bar(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delete;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STL avoids storing pointers to temporaries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Consolas" panose="020B0609020204030204" pitchFamily="49" charset="0"/>
              </a:rPr>
              <a:t> rejects temporary objects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regex_match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Consolas" panose="020B0609020204030204" pitchFamily="49" charset="0"/>
              </a:rPr>
              <a:t>/etc. rejects temporary strings when unsafe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regex_iterator</a:t>
            </a:r>
            <a:r>
              <a:rPr lang="en-US" dirty="0" smtClean="0">
                <a:cs typeface="Consolas" panose="020B0609020204030204" pitchFamily="49" charset="0"/>
              </a:rPr>
              <a:t>/etc. rejects temporary regexes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Bonus Slide: 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auto&amp;&amp;</a:t>
            </a:r>
            <a:endParaRPr lang="en-US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 smtClean="0"/>
              <a:t> vs.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auto&amp;</a:t>
            </a:r>
            <a:r>
              <a:rPr lang="en-US" dirty="0" smtClean="0"/>
              <a:t> vs.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auto&amp;&amp;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      auto  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range) // Bad (even for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  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range) // Bad (even for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      auto&amp;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range) // Good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auto&amp;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range) // Good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      auto&amp;&amp;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range) // Rare, experts only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auto&amp;&amp;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range) // Nonsense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for 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range) // Ideal (C++17)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auto   a = stuff; // Good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   b = stuff; // Good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auto&amp;  c = stuff; // Good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auto&amp;  d = stuff; // Good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auto&amp;&amp; e = stuff; // Rare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, experts only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auto&amp;&amp; f = stuff; // Nonsense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Using-Directives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::literals::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string_literals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/>
              <a:t>Unnecessarily verbose; </a:t>
            </a:r>
            <a:r>
              <a:rPr lang="en-US" dirty="0" smtClean="0">
                <a:solidFill>
                  <a:schemeClr val="accent6"/>
                </a:solidFill>
              </a:rPr>
              <a:t>don't do this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string_literals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purr"s</a:t>
            </a:r>
            <a:r>
              <a:rPr lang="en-US" dirty="0" smtClean="0"/>
              <a:t>, but not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24h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3.0i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::literals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purr"s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24h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3.0i</a:t>
            </a:r>
            <a:r>
              <a:rPr lang="en-US" dirty="0"/>
              <a:t>, </a:t>
            </a:r>
            <a:r>
              <a:rPr lang="en-US" dirty="0" smtClean="0"/>
              <a:t>but not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/>
              <a:t>, etc.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purr"s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24h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3.0i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/>
              <a:t>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chrono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milliseconds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high_resolution_clock</a:t>
            </a:r>
            <a:r>
              <a:rPr lang="en-US" dirty="0" smtClean="0"/>
              <a:t>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equal()</a:t>
            </a:r>
            <a:r>
              <a:rPr lang="en-US" cap="none" dirty="0" smtClean="0"/>
              <a:t>, 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mismatch()</a:t>
            </a:r>
            <a:r>
              <a:rPr lang="en-US" cap="none" dirty="0" smtClean="0"/>
              <a:t>, </a:t>
            </a:r>
            <a:r>
              <a:rPr lang="en-US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is_permutation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 "Kirk", "McCoy", "Spock"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vector&lt;string&gt; ds9 = {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 *&gt; humans = { "Kirk", "McCoy" };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ds9)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 "Kirk", "McCoy", "Spock"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vector&lt;string&gt; ds9 = {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 *&gt; humans = { "Kirk", "McCoy" };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ds9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good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humans)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 "Kirk", "McCoy", "Spock"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vector&lt;string&gt; ds9 = {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};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 *&gt; humans = { "Kirk", "McCoy" };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ds9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good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humans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equal(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tos.begin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tos.end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humans.begin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5389</TotalTime>
  <Words>3644</Words>
  <Application>Microsoft Office PowerPoint</Application>
  <PresentationFormat>On-screen Show (16:9)</PresentationFormat>
  <Paragraphs>486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Verdana</vt:lpstr>
      <vt:lpstr>Clarity</vt:lpstr>
      <vt:lpstr>STL Features And Implementation Techniques</vt:lpstr>
      <vt:lpstr>UDLs And Inline Namespaces</vt:lpstr>
      <vt:lpstr>"User"-Defined Literals</vt:lpstr>
      <vt:lpstr>Inline Namespaces</vt:lpstr>
      <vt:lpstr>Using-Directives</vt:lpstr>
      <vt:lpstr>equal(), mismatch(), is_permutation()</vt:lpstr>
      <vt:lpstr>Equality Comparisons</vt:lpstr>
      <vt:lpstr>Equality Comparisons</vt:lpstr>
      <vt:lpstr>Equality Comparisons</vt:lpstr>
      <vt:lpstr>Equality Comparisons</vt:lpstr>
      <vt:lpstr>Equality Comparisons</vt:lpstr>
      <vt:lpstr>Overloads</vt:lpstr>
      <vt:lpstr>Behaviors</vt:lpstr>
      <vt:lpstr>Recommendations</vt:lpstr>
      <vt:lpstr>Ambiguous Or Not?</vt:lpstr>
      <vt:lpstr>Other 1.5-Range Algorithms?</vt:lpstr>
      <vt:lpstr>Buy One, Get One Free</vt:lpstr>
      <vt:lpstr>Tag Dispatch For Detecting RanIts</vt:lpstr>
      <vt:lpstr>You're A Kitty! Hi, Kitty!</vt:lpstr>
      <vt:lpstr>The Iterator Tag Hierarchy</vt:lpstr>
      <vt:lpstr>RanIts Are Awesome</vt:lpstr>
      <vt:lpstr>Absorbing Weaker Iterators</vt:lpstr>
      <vt:lpstr>Optimize Literally Everything</vt:lpstr>
      <vt:lpstr>Minimal Allocators</vt:lpstr>
      <vt:lpstr>allocator Spam, Part I</vt:lpstr>
      <vt:lpstr>allocator Spam, Part II</vt:lpstr>
      <vt:lpstr>allocator Spam, Part III</vt:lpstr>
      <vt:lpstr>Mallocator: The Next Generation</vt:lpstr>
      <vt:lpstr>Mallocator Implementation</vt:lpstr>
      <vt:lpstr>allocator_traits</vt:lpstr>
      <vt:lpstr>Walter E. Brown's SFINAE Trick</vt:lpstr>
      <vt:lpstr>construct() Considered Harmful</vt:lpstr>
      <vt:lpstr>Heterogeneous Associative Lookup</vt:lpstr>
      <vt:lpstr>Heterogeneous Binary Search</vt:lpstr>
      <vt:lpstr>map&lt;Starship, Captain&gt;</vt:lpstr>
      <vt:lpstr>Heterogeneous Associative Lookup...</vt:lpstr>
      <vt:lpstr>... Enabled By Diamond Functors</vt:lpstr>
      <vt:lpstr>What Sorcery Is This?</vt:lpstr>
      <vt:lpstr>Insufficiently Advanced Magic</vt:lpstr>
      <vt:lpstr>P.J. Plauger's SFINAE Trick</vt:lpstr>
      <vt:lpstr>Const Rvalue References</vt:lpstr>
      <vt:lpstr>I Actually Wrote This Code</vt:lpstr>
      <vt:lpstr>Traditional Overload Sets</vt:lpstr>
      <vt:lpstr>Another Useful Overload Set</vt:lpstr>
      <vt:lpstr>Bonus Slide: auto&amp;&amp;</vt:lpstr>
      <vt:lpstr>auto vs. auto&amp; vs. auto&amp;&amp;</vt:lpstr>
      <vt:lpstr>Questions?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T. Lavavej</dc:creator>
  <cp:lastModifiedBy>Stephan T. Lavavej</cp:lastModifiedBy>
  <cp:revision>508</cp:revision>
  <dcterms:created xsi:type="dcterms:W3CDTF">2013-02-18T22:14:23Z</dcterms:created>
  <dcterms:modified xsi:type="dcterms:W3CDTF">2014-09-11T07:41:54Z</dcterms:modified>
</cp:coreProperties>
</file>