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 id="2147483686" r:id="rId3"/>
  </p:sldMasterIdLst>
  <p:notesMasterIdLst>
    <p:notesMasterId r:id="rId34"/>
  </p:notesMasterIdLst>
  <p:handoutMasterIdLst>
    <p:handoutMasterId r:id="rId35"/>
  </p:handoutMasterIdLst>
  <p:sldIdLst>
    <p:sldId id="257" r:id="rId4"/>
    <p:sldId id="274" r:id="rId5"/>
    <p:sldId id="259" r:id="rId6"/>
    <p:sldId id="264" r:id="rId7"/>
    <p:sldId id="262" r:id="rId8"/>
    <p:sldId id="275" r:id="rId9"/>
    <p:sldId id="263" r:id="rId10"/>
    <p:sldId id="276" r:id="rId11"/>
    <p:sldId id="290" r:id="rId12"/>
    <p:sldId id="277" r:id="rId13"/>
    <p:sldId id="278" r:id="rId14"/>
    <p:sldId id="292" r:id="rId15"/>
    <p:sldId id="265" r:id="rId16"/>
    <p:sldId id="268" r:id="rId17"/>
    <p:sldId id="267" r:id="rId18"/>
    <p:sldId id="279" r:id="rId19"/>
    <p:sldId id="280" r:id="rId20"/>
    <p:sldId id="281" r:id="rId21"/>
    <p:sldId id="282" r:id="rId22"/>
    <p:sldId id="283" r:id="rId23"/>
    <p:sldId id="293" r:id="rId24"/>
    <p:sldId id="271" r:id="rId25"/>
    <p:sldId id="287" r:id="rId26"/>
    <p:sldId id="270" r:id="rId27"/>
    <p:sldId id="284" r:id="rId28"/>
    <p:sldId id="285" r:id="rId29"/>
    <p:sldId id="273" r:id="rId30"/>
    <p:sldId id="272" r:id="rId31"/>
    <p:sldId id="288" r:id="rId32"/>
    <p:sldId id="286" r:id="rId33"/>
  </p:sldIdLst>
  <p:sldSz cx="9144000" cy="6858000" type="screen4x3"/>
  <p:notesSz cx="6934200" cy="92329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8" autoAdjust="0"/>
  </p:normalViewPr>
  <p:slideViewPr>
    <p:cSldViewPr snapToGrid="0" snapToObjects="1">
      <p:cViewPr varScale="1">
        <p:scale>
          <a:sx n="77" d="100"/>
          <a:sy n="77" d="100"/>
        </p:scale>
        <p:origin x="-175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sz="quarter" idx="1"/>
          </p:nvPr>
        </p:nvSpPr>
        <p:spPr>
          <a:xfrm>
            <a:off x="3927775" y="0"/>
            <a:ext cx="3004820" cy="461645"/>
          </a:xfrm>
          <a:prstGeom prst="rect">
            <a:avLst/>
          </a:prstGeom>
        </p:spPr>
        <p:txBody>
          <a:bodyPr vert="horz" lIns="92382" tIns="46191" rIns="92382" bIns="46191" rtlCol="0"/>
          <a:lstStyle>
            <a:lvl1pPr algn="r">
              <a:defRPr sz="1200"/>
            </a:lvl1pPr>
          </a:lstStyle>
          <a:p>
            <a:fld id="{29300ACA-19C7-4430-853C-427351E21763}" type="datetimeFigureOut">
              <a:rPr lang="en-US" smtClean="0"/>
              <a:t>9/10/2014</a:t>
            </a:fld>
            <a:endParaRPr lang="en-US"/>
          </a:p>
        </p:txBody>
      </p:sp>
      <p:sp>
        <p:nvSpPr>
          <p:cNvPr id="4" name="Footer Placeholder 3"/>
          <p:cNvSpPr>
            <a:spLocks noGrp="1"/>
          </p:cNvSpPr>
          <p:nvPr>
            <p:ph type="ftr" sz="quarter" idx="2"/>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a:p>
        </p:txBody>
      </p:sp>
      <p:sp>
        <p:nvSpPr>
          <p:cNvPr id="5" name="Slide Number Placeholder 4"/>
          <p:cNvSpPr>
            <a:spLocks noGrp="1"/>
          </p:cNvSpPr>
          <p:nvPr>
            <p:ph type="sldNum" sz="quarter" idx="3"/>
          </p:nvPr>
        </p:nvSpPr>
        <p:spPr>
          <a:xfrm>
            <a:off x="3927775" y="8769653"/>
            <a:ext cx="3004820" cy="461645"/>
          </a:xfrm>
          <a:prstGeom prst="rect">
            <a:avLst/>
          </a:prstGeom>
        </p:spPr>
        <p:txBody>
          <a:bodyPr vert="horz" lIns="92382" tIns="46191" rIns="92382" bIns="46191" rtlCol="0" anchor="b"/>
          <a:lstStyle>
            <a:lvl1pPr algn="r">
              <a:defRPr sz="1200"/>
            </a:lvl1pPr>
          </a:lstStyle>
          <a:p>
            <a:fld id="{4434F874-D76C-4F17-8E0A-F3CECD5FAB30}" type="slidenum">
              <a:rPr lang="en-US" smtClean="0"/>
              <a:t>‹#›</a:t>
            </a:fld>
            <a:endParaRPr lang="en-US"/>
          </a:p>
        </p:txBody>
      </p:sp>
    </p:spTree>
    <p:extLst>
      <p:ext uri="{BB962C8B-B14F-4D97-AF65-F5344CB8AC3E}">
        <p14:creationId xmlns:p14="http://schemas.microsoft.com/office/powerpoint/2010/main" val="309513915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idx="1"/>
          </p:nvPr>
        </p:nvSpPr>
        <p:spPr>
          <a:xfrm>
            <a:off x="3927775" y="0"/>
            <a:ext cx="3004820" cy="461645"/>
          </a:xfrm>
          <a:prstGeom prst="rect">
            <a:avLst/>
          </a:prstGeom>
        </p:spPr>
        <p:txBody>
          <a:bodyPr vert="horz" lIns="92382" tIns="46191" rIns="92382" bIns="46191" rtlCol="0"/>
          <a:lstStyle>
            <a:lvl1pPr algn="r">
              <a:defRPr sz="1200"/>
            </a:lvl1pPr>
          </a:lstStyle>
          <a:p>
            <a:fld id="{B8BE355A-6B2A-894E-8A28-8E99BF68D53A}" type="datetimeFigureOut">
              <a:rPr lang="en-US" smtClean="0"/>
              <a:t>9/10/2014</a:t>
            </a:fld>
            <a:endParaRPr lang="en-US"/>
          </a:p>
        </p:txBody>
      </p:sp>
      <p:sp>
        <p:nvSpPr>
          <p:cNvPr id="4" name="Slide Image Placeholder 3"/>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2382" tIns="46191" rIns="92382" bIns="46191" rtlCol="0" anchor="ctr"/>
          <a:lstStyle/>
          <a:p>
            <a:endParaRPr lang="en-US"/>
          </a:p>
        </p:txBody>
      </p:sp>
      <p:sp>
        <p:nvSpPr>
          <p:cNvPr id="5" name="Notes Placeholder 4"/>
          <p:cNvSpPr>
            <a:spLocks noGrp="1"/>
          </p:cNvSpPr>
          <p:nvPr>
            <p:ph type="body" sz="quarter" idx="3"/>
          </p:nvPr>
        </p:nvSpPr>
        <p:spPr>
          <a:xfrm>
            <a:off x="693420" y="4385628"/>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69653"/>
            <a:ext cx="3004820" cy="461645"/>
          </a:xfrm>
          <a:prstGeom prst="rect">
            <a:avLst/>
          </a:prstGeom>
        </p:spPr>
        <p:txBody>
          <a:bodyPr vert="horz" lIns="92382" tIns="46191" rIns="92382" bIns="46191" rtlCol="0" anchor="b"/>
          <a:lstStyle>
            <a:lvl1pPr algn="r">
              <a:defRPr sz="1200"/>
            </a:lvl1pPr>
          </a:lstStyle>
          <a:p>
            <a:fld id="{C343AED8-1F03-D840-B627-BD8D1DCBC9B4}" type="slidenum">
              <a:rPr lang="en-US" smtClean="0"/>
              <a:t>‹#›</a:t>
            </a:fld>
            <a:endParaRPr lang="en-US"/>
          </a:p>
        </p:txBody>
      </p:sp>
    </p:spTree>
    <p:extLst>
      <p:ext uri="{BB962C8B-B14F-4D97-AF65-F5344CB8AC3E}">
        <p14:creationId xmlns:p14="http://schemas.microsoft.com/office/powerpoint/2010/main" val="2965884975"/>
      </p:ext>
    </p:extLst>
  </p:cSld>
  <p:clrMap bg1="lt1" tx1="dk1" bg2="lt2" tx2="dk2" accent1="accent1" accent2="accent2" accent3="accent3" accent4="accent4" accent5="accent5" accent6="accent6" hlink="hlink" folHlink="folHlink"/>
  <p:hf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43AED8-1F03-D840-B627-BD8D1DCBC9B4}" type="slidenum">
              <a:rPr lang="en-US" smtClean="0"/>
              <a:t>1</a:t>
            </a:fld>
            <a:endParaRPr lang="en-US" dirty="0"/>
          </a:p>
        </p:txBody>
      </p:sp>
    </p:spTree>
    <p:extLst>
      <p:ext uri="{BB962C8B-B14F-4D97-AF65-F5344CB8AC3E}">
        <p14:creationId xmlns:p14="http://schemas.microsoft.com/office/powerpoint/2010/main" val="1971733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JSF </a:t>
            </a:r>
            <a:r>
              <a:rPr lang="en-US" sz="1200" b="1" i="0" u="none" strike="noStrike" kern="1200" baseline="0" dirty="0" smtClean="0">
                <a:solidFill>
                  <a:schemeClr val="tx1"/>
                </a:solidFill>
                <a:latin typeface="+mn-lt"/>
                <a:ea typeface="+mn-ea"/>
                <a:cs typeface="+mn-cs"/>
              </a:rPr>
              <a:t>AV Rule 97 </a:t>
            </a:r>
            <a:r>
              <a:rPr lang="en-US" sz="1200" b="0" i="0" u="none" strike="noStrike" kern="1200" baseline="0" dirty="0" smtClean="0">
                <a:solidFill>
                  <a:schemeClr val="tx1"/>
                </a:solidFill>
                <a:latin typeface="+mn-lt"/>
                <a:ea typeface="+mn-ea"/>
                <a:cs typeface="+mn-cs"/>
              </a:rPr>
              <a:t>Arrays </a:t>
            </a:r>
            <a:r>
              <a:rPr lang="en-US" sz="1200" b="1" i="0" u="none" strike="noStrike" kern="1200" baseline="0" dirty="0" smtClean="0">
                <a:solidFill>
                  <a:schemeClr val="tx1"/>
                </a:solidFill>
                <a:latin typeface="+mn-lt"/>
                <a:ea typeface="+mn-ea"/>
                <a:cs typeface="+mn-cs"/>
              </a:rPr>
              <a:t>shall not </a:t>
            </a:r>
            <a:r>
              <a:rPr lang="en-US" sz="1200" b="0" i="0" u="none" strike="noStrike" kern="1200" baseline="0" dirty="0" smtClean="0">
                <a:solidFill>
                  <a:schemeClr val="tx1"/>
                </a:solidFill>
                <a:latin typeface="+mn-lt"/>
                <a:ea typeface="+mn-ea"/>
                <a:cs typeface="+mn-cs"/>
              </a:rPr>
              <a:t>be used in interfaces. Instead, the </a:t>
            </a:r>
            <a:r>
              <a:rPr lang="en-US" sz="1200" b="0" i="1" u="none" strike="noStrike" kern="1200" baseline="0" dirty="0" smtClean="0">
                <a:solidFill>
                  <a:schemeClr val="tx1"/>
                </a:solidFill>
                <a:latin typeface="+mn-lt"/>
                <a:ea typeface="+mn-ea"/>
                <a:cs typeface="+mn-cs"/>
              </a:rPr>
              <a:t>Array </a:t>
            </a:r>
            <a:r>
              <a:rPr lang="en-US" sz="1200" b="0" i="0" u="none" strike="noStrike" kern="1200" baseline="0" dirty="0" smtClean="0">
                <a:solidFill>
                  <a:schemeClr val="tx1"/>
                </a:solidFill>
                <a:latin typeface="+mn-lt"/>
                <a:ea typeface="+mn-ea"/>
                <a:cs typeface="+mn-cs"/>
              </a:rPr>
              <a:t>class should be used.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13</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14</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JSF </a:t>
            </a:r>
            <a:r>
              <a:rPr lang="en-US" sz="1200" b="1" i="0" u="none" strike="noStrike" kern="1200" baseline="0" dirty="0" smtClean="0">
                <a:solidFill>
                  <a:schemeClr val="tx1"/>
                </a:solidFill>
                <a:latin typeface="+mn-lt"/>
                <a:ea typeface="+mn-ea"/>
                <a:cs typeface="+mn-cs"/>
              </a:rPr>
              <a:t>AV Rule 208 </a:t>
            </a:r>
            <a:r>
              <a:rPr lang="en-US" sz="1200" b="0" i="0" u="none" strike="noStrike" kern="1200" baseline="0" dirty="0" smtClean="0">
                <a:solidFill>
                  <a:schemeClr val="tx1"/>
                </a:solidFill>
                <a:latin typeface="+mn-lt"/>
                <a:ea typeface="+mn-ea"/>
                <a:cs typeface="+mn-cs"/>
              </a:rPr>
              <a:t>C++ exceptions </a:t>
            </a:r>
            <a:r>
              <a:rPr lang="en-US" sz="1200" b="1" i="0" u="none" strike="noStrike" kern="1200" baseline="0" dirty="0" smtClean="0">
                <a:solidFill>
                  <a:schemeClr val="tx1"/>
                </a:solidFill>
                <a:latin typeface="+mn-lt"/>
                <a:ea typeface="+mn-ea"/>
                <a:cs typeface="+mn-cs"/>
              </a:rPr>
              <a:t>shall not </a:t>
            </a:r>
            <a:r>
              <a:rPr lang="en-US" sz="1200" b="0" i="0" u="none" strike="noStrike" kern="1200" baseline="0" dirty="0" smtClean="0">
                <a:solidFill>
                  <a:schemeClr val="tx1"/>
                </a:solidFill>
                <a:latin typeface="+mn-lt"/>
                <a:ea typeface="+mn-ea"/>
                <a:cs typeface="+mn-cs"/>
              </a:rPr>
              <a:t>be used </a:t>
            </a:r>
          </a:p>
          <a:p>
            <a:endParaRPr lang="en-US" b="1"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15</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16</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17</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18</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19</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20</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21</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22</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a:t>
            </a:r>
            <a:r>
              <a:rPr lang="en-US" baseline="0" dirty="0" smtClean="0"/>
              <a:t>  efficiency, programming-in-the-large, mature tool chains, popular (i.e., widely-known)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7D16D2-EE98-4C2E-AD45-32A309C4A553}" type="slidenum">
              <a:rPr lang="en-US" smtClean="0"/>
              <a:t>3</a:t>
            </a:fld>
            <a:endParaRPr lang="en-US" dirty="0"/>
          </a:p>
        </p:txBody>
      </p:sp>
    </p:spTree>
    <p:extLst>
      <p:ext uri="{BB962C8B-B14F-4D97-AF65-F5344CB8AC3E}">
        <p14:creationId xmlns:p14="http://schemas.microsoft.com/office/powerpoint/2010/main" val="1902079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23</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24</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 to rule 142:</a:t>
            </a:r>
            <a:r>
              <a:rPr lang="en-US" baseline="0" dirty="0" smtClean="0"/>
              <a:t> rule 143, variables will not be introduced until they can be initialized with meaningful values; rule 73, Unnecessary default constructors shall not be defined.  Initializing using the ternary operator </a:t>
            </a:r>
            <a:r>
              <a:rPr lang="en-US" baseline="0" dirty="0" smtClean="0"/>
              <a:t>can eliminate </a:t>
            </a:r>
            <a:r>
              <a:rPr lang="en-US" baseline="0" dirty="0" smtClean="0"/>
              <a:t>most need for declaring a variable in an uninitialized state.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25</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26</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27</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28</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29</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30</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4</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stronger </a:t>
            </a:r>
            <a:r>
              <a:rPr lang="en-US" dirty="0" smtClean="0"/>
              <a:t>type</a:t>
            </a:r>
            <a:r>
              <a:rPr lang="en-US" baseline="0" dirty="0" smtClean="0"/>
              <a:t>-checking in C++ over C: Implicit casts from void*, and assignments from </a:t>
            </a:r>
            <a:r>
              <a:rPr lang="en-US" baseline="0" dirty="0" err="1" smtClean="0"/>
              <a:t>int</a:t>
            </a:r>
            <a:r>
              <a:rPr lang="en-US" baseline="0" dirty="0" smtClean="0"/>
              <a:t> to </a:t>
            </a:r>
            <a:r>
              <a:rPr lang="en-US" baseline="0" dirty="0" err="1" smtClean="0"/>
              <a:t>enum</a:t>
            </a:r>
            <a:r>
              <a:rPr lang="en-US" baseline="0" dirty="0" smtClean="0"/>
              <a:t> are allowed in 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5</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7</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JSF </a:t>
            </a:r>
            <a:r>
              <a:rPr lang="en-US" dirty="0" err="1" smtClean="0"/>
              <a:t>LM_Aero</a:t>
            </a:r>
            <a:r>
              <a:rPr lang="en-US" dirty="0" smtClean="0"/>
              <a:t> container library was</a:t>
            </a:r>
            <a:r>
              <a:rPr lang="en-US" baseline="0" dirty="0" smtClean="0"/>
              <a:t> developed in conjunction w/ development of the </a:t>
            </a:r>
            <a:r>
              <a:rPr lang="en-US" baseline="0" smtClean="0"/>
              <a:t>coding standard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9</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1800" dirty="0" smtClean="0"/>
              <a:t>Related</a:t>
            </a:r>
            <a:r>
              <a:rPr lang="en-US" sz="1800" baseline="0" dirty="0" smtClean="0"/>
              <a:t> JSF coding </a:t>
            </a:r>
            <a:r>
              <a:rPr lang="en-US" sz="1800" baseline="0" dirty="0" err="1" smtClean="0"/>
              <a:t>std</a:t>
            </a:r>
            <a:r>
              <a:rPr lang="en-US" sz="1800" baseline="0" dirty="0" smtClean="0"/>
              <a:t> rules:</a:t>
            </a:r>
          </a:p>
          <a:p>
            <a:pPr marL="0" marR="0" lvl="3" indent="0" algn="l" defTabSz="457200" rtl="0" eaLnBrk="1" fontAlgn="auto" latinLnBrk="0" hangingPunct="1">
              <a:lnSpc>
                <a:spcPct val="100000"/>
              </a:lnSpc>
              <a:spcBef>
                <a:spcPts val="0"/>
              </a:spcBef>
              <a:spcAft>
                <a:spcPts val="0"/>
              </a:spcAft>
              <a:buClrTx/>
              <a:buSzTx/>
              <a:buFontTx/>
              <a:buNone/>
              <a:tabLst/>
              <a:defRPr/>
            </a:pPr>
            <a:r>
              <a:rPr lang="en-US" sz="1800" dirty="0" smtClean="0"/>
              <a:t>An object shall not be improperly used before its lifetime begins or after its lifetime ends</a:t>
            </a:r>
            <a:r>
              <a:rPr lang="en-US" sz="1800" baseline="0" dirty="0" smtClean="0"/>
              <a:t> [</a:t>
            </a:r>
            <a:r>
              <a:rPr lang="en-US" sz="1800" dirty="0" smtClean="0"/>
              <a:t>JSF AV Rule 70.1</a:t>
            </a:r>
            <a:r>
              <a:rPr lang="en-US" sz="1800" baseline="0" dirty="0" smtClean="0"/>
              <a:t>].</a:t>
            </a:r>
            <a:endParaRPr lang="en-US" sz="1800" dirty="0" smtClean="0"/>
          </a:p>
          <a:p>
            <a:pPr marL="0" marR="0" lvl="3" indent="0" algn="l" defTabSz="457200" rtl="0" eaLnBrk="1" fontAlgn="auto" latinLnBrk="0" hangingPunct="1">
              <a:lnSpc>
                <a:spcPct val="100000"/>
              </a:lnSpc>
              <a:spcBef>
                <a:spcPts val="0"/>
              </a:spcBef>
              <a:spcAft>
                <a:spcPts val="0"/>
              </a:spcAft>
              <a:buClrTx/>
              <a:buSzTx/>
              <a:buFontTx/>
              <a:buNone/>
              <a:tabLst/>
              <a:defRPr/>
            </a:pPr>
            <a:r>
              <a:rPr lang="en-US" sz="1800" dirty="0" smtClean="0"/>
              <a:t>Return values should not obscure resource ownership [JSF AV rule 112]</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If a pointer is defined as a class attribute, the class implementer is forced to declare (at minimum) : a copy constructor and assignment operator [JSF AV rule 76], and if</a:t>
            </a:r>
            <a:r>
              <a:rPr lang="en-US" sz="1200" baseline="0" dirty="0" smtClean="0"/>
              <a:t> the pointer needs </a:t>
            </a:r>
            <a:r>
              <a:rPr lang="en-US" sz="1200" b="0" baseline="0" dirty="0" smtClean="0"/>
              <a:t>to be released, a </a:t>
            </a:r>
            <a:r>
              <a:rPr lang="en-US" sz="1200" b="0" dirty="0" smtClean="0"/>
              <a:t>destructor [JSF AV rule 79</a:t>
            </a:r>
            <a:r>
              <a:rPr lang="en-US" sz="1200" b="0" dirty="0" smtClean="0"/>
              <a:t>]</a:t>
            </a:r>
            <a:endParaRPr lang="en-US" sz="1200" dirty="0" smtClean="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10</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11</a:t>
            </a:fld>
            <a:endParaRPr lang="en-US"/>
          </a:p>
        </p:txBody>
      </p:sp>
    </p:spTree>
    <p:extLst>
      <p:ext uri="{BB962C8B-B14F-4D97-AF65-F5344CB8AC3E}">
        <p14:creationId xmlns:p14="http://schemas.microsoft.com/office/powerpoint/2010/main" val="190207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worth</a:t>
            </a:r>
            <a:r>
              <a:rPr lang="en-US" baseline="0" dirty="0" smtClean="0"/>
              <a:t> noting that user-created assignment operators have been a frequent source of error, but they wouldn’t need exist at all if classes only contained objects that had value semantics.</a:t>
            </a:r>
          </a:p>
          <a:p>
            <a:r>
              <a:rPr lang="en-US" sz="1200" b="1" i="0" u="none" strike="noStrike" kern="1200" baseline="0" dirty="0" smtClean="0">
                <a:solidFill>
                  <a:schemeClr val="tx1"/>
                </a:solidFill>
                <a:latin typeface="+mn-lt"/>
                <a:ea typeface="+mn-ea"/>
                <a:cs typeface="+mn-cs"/>
              </a:rPr>
              <a:t>JSF AV Rule 79 </a:t>
            </a:r>
            <a:r>
              <a:rPr lang="en-US" sz="1200" b="0" i="0" u="none" strike="noStrike" kern="1200" baseline="0" dirty="0" smtClean="0">
                <a:solidFill>
                  <a:schemeClr val="tx1"/>
                </a:solidFill>
                <a:latin typeface="+mn-lt"/>
                <a:ea typeface="+mn-ea"/>
                <a:cs typeface="+mn-cs"/>
              </a:rPr>
              <a:t>… if it is possible that a resource could be leaked, then that resource should be wrapped in a class whose destructor automatically cleans up the resource.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JSF AV Rule 80 </a:t>
            </a:r>
            <a:r>
              <a:rPr lang="en-US" sz="1200" b="0" i="0" u="none" strike="noStrike" kern="1200" baseline="0" dirty="0" smtClean="0">
                <a:solidFill>
                  <a:schemeClr val="tx1"/>
                </a:solidFill>
                <a:latin typeface="+mn-lt"/>
                <a:ea typeface="+mn-ea"/>
                <a:cs typeface="+mn-cs"/>
              </a:rPr>
              <a:t>The default copy and assignment operators </a:t>
            </a:r>
            <a:r>
              <a:rPr lang="en-US" sz="1200" b="1" i="0" u="none" strike="noStrike" kern="1200" baseline="0" dirty="0" smtClean="0">
                <a:solidFill>
                  <a:schemeClr val="tx1"/>
                </a:solidFill>
                <a:latin typeface="+mn-lt"/>
                <a:ea typeface="+mn-ea"/>
                <a:cs typeface="+mn-cs"/>
              </a:rPr>
              <a:t>will </a:t>
            </a:r>
            <a:r>
              <a:rPr lang="en-US" sz="1200" b="0" i="0" u="none" strike="noStrike" kern="1200" baseline="0" dirty="0" smtClean="0">
                <a:solidFill>
                  <a:schemeClr val="tx1"/>
                </a:solidFill>
                <a:latin typeface="+mn-lt"/>
                <a:ea typeface="+mn-ea"/>
                <a:cs typeface="+mn-cs"/>
              </a:rPr>
              <a:t>be used for classes when those operators offer reasonable semantics.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D16D2-EE98-4C2E-AD45-32A309C4A553}" type="slidenum">
              <a:rPr lang="en-US" smtClean="0"/>
              <a:t>12</a:t>
            </a:fld>
            <a:endParaRPr lang="en-US"/>
          </a:p>
        </p:txBody>
      </p:sp>
    </p:spTree>
    <p:extLst>
      <p:ext uri="{BB962C8B-B14F-4D97-AF65-F5344CB8AC3E}">
        <p14:creationId xmlns:p14="http://schemas.microsoft.com/office/powerpoint/2010/main" val="1902079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01442" name="Text Box 2"/>
          <p:cNvSpPr txBox="1">
            <a:spLocks noChangeArrowheads="1"/>
          </p:cNvSpPr>
          <p:nvPr/>
        </p:nvSpPr>
        <p:spPr bwMode="auto">
          <a:xfrm>
            <a:off x="8086631" y="6718198"/>
            <a:ext cx="82554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marL="0" marR="0" indent="0" algn="r" defTabSz="876300" rtl="0" eaLnBrk="1" fontAlgn="auto" latinLnBrk="0" hangingPunct="1">
              <a:lnSpc>
                <a:spcPct val="100000"/>
              </a:lnSpc>
              <a:spcBef>
                <a:spcPts val="0"/>
              </a:spcBef>
              <a:spcAft>
                <a:spcPts val="0"/>
              </a:spcAft>
              <a:buClrTx/>
              <a:buSzTx/>
              <a:buFontTx/>
              <a:buNone/>
              <a:tabLst/>
              <a:defRPr/>
            </a:pPr>
            <a:r>
              <a:rPr lang="en-US" altLang="en-US" sz="800" dirty="0" err="1" smtClean="0">
                <a:latin typeface="Arial" charset="0"/>
              </a:rPr>
              <a:t>CppCon</a:t>
            </a:r>
            <a:r>
              <a:rPr lang="en-US" altLang="en-US" sz="800" dirty="0" smtClean="0">
                <a:latin typeface="Arial" charset="0"/>
              </a:rPr>
              <a:t> 2014- </a:t>
            </a:r>
            <a:fld id="{030B3F0C-9AEB-4443-BA15-B33F7A4853FB}" type="slidenum">
              <a:rPr lang="en-US" altLang="en-US" sz="800" smtClean="0">
                <a:latin typeface="Arial" charset="0"/>
              </a:rPr>
              <a:pPr marL="0" marR="0" indent="0" algn="r" defTabSz="876300" rtl="0" eaLnBrk="1" fontAlgn="auto" latinLnBrk="0" hangingPunct="1">
                <a:lnSpc>
                  <a:spcPct val="100000"/>
                </a:lnSpc>
                <a:spcBef>
                  <a:spcPts val="0"/>
                </a:spcBef>
                <a:spcAft>
                  <a:spcPts val="0"/>
                </a:spcAft>
                <a:buClrTx/>
                <a:buSzTx/>
                <a:buFontTx/>
                <a:buNone/>
                <a:tabLst/>
                <a:defRPr/>
              </a:pPr>
              <a:t>‹#›</a:t>
            </a:fld>
            <a:endParaRPr lang="en-US" altLang="en-US" sz="800" dirty="0" smtClean="0">
              <a:latin typeface="Arial" charset="0"/>
            </a:endParaRPr>
          </a:p>
        </p:txBody>
      </p:sp>
      <p:sp>
        <p:nvSpPr>
          <p:cNvPr id="701443" name="Text Box 3"/>
          <p:cNvSpPr txBox="1">
            <a:spLocks noChangeArrowheads="1"/>
          </p:cNvSpPr>
          <p:nvPr/>
        </p:nvSpPr>
        <p:spPr bwMode="auto">
          <a:xfrm>
            <a:off x="3988904" y="79888"/>
            <a:ext cx="1184620"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800" dirty="0" smtClean="0">
                <a:latin typeface="Arial" charset="0"/>
              </a:rPr>
              <a:t>Public Release PENDING</a:t>
            </a:r>
            <a:endParaRPr lang="en-US" altLang="en-US" sz="800" dirty="0">
              <a:latin typeface="Arial" charset="0"/>
            </a:endParaRPr>
          </a:p>
          <a:p>
            <a:pPr algn="ctr">
              <a:lnSpc>
                <a:spcPct val="85000"/>
              </a:lnSpc>
            </a:pPr>
            <a:endParaRPr lang="en-US" altLang="en-US" sz="800" dirty="0">
              <a:latin typeface="Arial" charset="0"/>
            </a:endParaRPr>
          </a:p>
        </p:txBody>
      </p:sp>
      <p:sp>
        <p:nvSpPr>
          <p:cNvPr id="701444" name="Rectangle 4"/>
          <p:cNvSpPr>
            <a:spLocks noGrp="1" noChangeArrowheads="1"/>
          </p:cNvSpPr>
          <p:nvPr>
            <p:ph type="ctrTitle"/>
          </p:nvPr>
        </p:nvSpPr>
        <p:spPr>
          <a:xfrm>
            <a:off x="233360" y="4908448"/>
            <a:ext cx="8677281" cy="921774"/>
          </a:xfrm>
        </p:spPr>
        <p:txBody>
          <a:bodyPr lIns="91421" tIns="45712" rIns="91421" bIns="45712" anchorCtr="1"/>
          <a:lstStyle>
            <a:lvl1pPr>
              <a:defRPr sz="3200">
                <a:solidFill>
                  <a:srgbClr val="2F598E"/>
                </a:solidFill>
              </a:defRPr>
            </a:lvl1pPr>
          </a:lstStyle>
          <a:p>
            <a:pPr lvl="0"/>
            <a:r>
              <a:rPr lang="en-US" altLang="en-US" noProof="0" smtClean="0"/>
              <a:t>Click to edit Master title style</a:t>
            </a:r>
          </a:p>
        </p:txBody>
      </p:sp>
      <p:sp>
        <p:nvSpPr>
          <p:cNvPr id="701445" name="Rectangle 5"/>
          <p:cNvSpPr>
            <a:spLocks noGrp="1" noChangeArrowheads="1"/>
          </p:cNvSpPr>
          <p:nvPr>
            <p:ph type="subTitle" idx="1"/>
          </p:nvPr>
        </p:nvSpPr>
        <p:spPr>
          <a:xfrm>
            <a:off x="233360" y="5923936"/>
            <a:ext cx="8677281" cy="631416"/>
          </a:xfrm>
        </p:spPr>
        <p:txBody>
          <a:bodyPr lIns="91421" tIns="45712" rIns="91421" bIns="45712" anchor="ctr" anchorCtr="1"/>
          <a:lstStyle>
            <a:lvl1pPr marL="0" indent="0" algn="ctr">
              <a:buFontTx/>
              <a:buNone/>
              <a:defRPr sz="2800">
                <a:solidFill>
                  <a:srgbClr val="2F598E"/>
                </a:solidFill>
              </a:defRPr>
            </a:lvl1pPr>
          </a:lstStyle>
          <a:p>
            <a:pPr lvl="0"/>
            <a:r>
              <a:rPr lang="en-US" altLang="en-US" noProof="0" smtClean="0"/>
              <a:t>Click to edit Master subtitle style</a:t>
            </a:r>
          </a:p>
        </p:txBody>
      </p:sp>
      <p:pic>
        <p:nvPicPr>
          <p:cNvPr id="701446" name="Picture 6" descr="LII Lg Color Outline Logo-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777" y="279605"/>
            <a:ext cx="8116913" cy="4624234"/>
          </a:xfrm>
          <a:prstGeom prst="rect">
            <a:avLst/>
          </a:prstGeom>
          <a:noFill/>
          <a:extLst>
            <a:ext uri="{909E8E84-426E-40DD-AFC4-6F175D3DCCD1}">
              <a14:hiddenFill xmlns:a14="http://schemas.microsoft.com/office/drawing/2010/main">
                <a:solidFill>
                  <a:srgbClr val="FFFFFF"/>
                </a:solidFill>
              </a14:hiddenFill>
            </a:ext>
          </a:extLst>
        </p:spPr>
      </p:pic>
      <p:sp>
        <p:nvSpPr>
          <p:cNvPr id="701447" name="Text Box 7"/>
          <p:cNvSpPr txBox="1">
            <a:spLocks noChangeArrowheads="1"/>
          </p:cNvSpPr>
          <p:nvPr/>
        </p:nvSpPr>
        <p:spPr bwMode="auto">
          <a:xfrm>
            <a:off x="1" y="6619876"/>
            <a:ext cx="1921233" cy="2365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332" tIns="56166" rIns="112332" bIns="56166">
            <a:spAutoFit/>
          </a:bodyPr>
          <a:lstStyle>
            <a:lvl1pPr defTabSz="976313">
              <a:defRPr sz="2400">
                <a:solidFill>
                  <a:schemeClr val="tx1"/>
                </a:solidFill>
                <a:latin typeface="Times New Roman" pitchFamily="18" charset="0"/>
              </a:defRPr>
            </a:lvl1pPr>
            <a:lvl2pPr marL="473075" defTabSz="976313">
              <a:defRPr sz="2400">
                <a:solidFill>
                  <a:schemeClr val="tx1"/>
                </a:solidFill>
                <a:latin typeface="Times New Roman" pitchFamily="18" charset="0"/>
              </a:defRPr>
            </a:lvl2pPr>
            <a:lvl3pPr marL="944563" defTabSz="976313">
              <a:defRPr sz="2400">
                <a:solidFill>
                  <a:schemeClr val="tx1"/>
                </a:solidFill>
                <a:latin typeface="Times New Roman" pitchFamily="18" charset="0"/>
              </a:defRPr>
            </a:lvl3pPr>
            <a:lvl4pPr marL="1417638" defTabSz="976313">
              <a:defRPr sz="2400">
                <a:solidFill>
                  <a:schemeClr val="tx1"/>
                </a:solidFill>
                <a:latin typeface="Times New Roman" pitchFamily="18" charset="0"/>
              </a:defRPr>
            </a:lvl4pPr>
            <a:lvl5pPr marL="1890713" defTabSz="976313">
              <a:defRPr sz="2400">
                <a:solidFill>
                  <a:schemeClr val="tx1"/>
                </a:solidFill>
                <a:latin typeface="Times New Roman" pitchFamily="18" charset="0"/>
              </a:defRPr>
            </a:lvl5pPr>
            <a:lvl6pPr marL="2347913" defTabSz="976313" fontAlgn="base">
              <a:spcBef>
                <a:spcPct val="0"/>
              </a:spcBef>
              <a:spcAft>
                <a:spcPct val="0"/>
              </a:spcAft>
              <a:defRPr sz="2400">
                <a:solidFill>
                  <a:schemeClr val="tx1"/>
                </a:solidFill>
                <a:latin typeface="Times New Roman" pitchFamily="18" charset="0"/>
              </a:defRPr>
            </a:lvl6pPr>
            <a:lvl7pPr marL="2805113" defTabSz="976313" fontAlgn="base">
              <a:spcBef>
                <a:spcPct val="0"/>
              </a:spcBef>
              <a:spcAft>
                <a:spcPct val="0"/>
              </a:spcAft>
              <a:defRPr sz="2400">
                <a:solidFill>
                  <a:schemeClr val="tx1"/>
                </a:solidFill>
                <a:latin typeface="Times New Roman" pitchFamily="18" charset="0"/>
              </a:defRPr>
            </a:lvl7pPr>
            <a:lvl8pPr marL="3262313" defTabSz="976313" fontAlgn="base">
              <a:spcBef>
                <a:spcPct val="0"/>
              </a:spcBef>
              <a:spcAft>
                <a:spcPct val="0"/>
              </a:spcAft>
              <a:defRPr sz="2400">
                <a:solidFill>
                  <a:schemeClr val="tx1"/>
                </a:solidFill>
                <a:latin typeface="Times New Roman" pitchFamily="18" charset="0"/>
              </a:defRPr>
            </a:lvl8pPr>
            <a:lvl9pPr marL="3719513" defTabSz="976313" fontAlgn="base">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tx1"/>
              </a:buClr>
            </a:pPr>
            <a:r>
              <a:rPr lang="en-US" altLang="en-US" sz="800" dirty="0">
                <a:latin typeface="Arial" charset="0"/>
              </a:rPr>
              <a:t>© </a:t>
            </a:r>
            <a:r>
              <a:rPr lang="en-US" altLang="en-US" sz="800" dirty="0" smtClean="0">
                <a:latin typeface="Arial" charset="0"/>
              </a:rPr>
              <a:t>2014 Lockheed </a:t>
            </a:r>
            <a:r>
              <a:rPr lang="en-US" altLang="en-US" sz="800" dirty="0">
                <a:latin typeface="Arial" charset="0"/>
              </a:rPr>
              <a:t>Martin Corporation</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2607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7173" y="310331"/>
            <a:ext cx="1946708" cy="593929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5514" y="310331"/>
            <a:ext cx="5694274" cy="59392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15969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07586" name="Text Box 2"/>
          <p:cNvSpPr txBox="1">
            <a:spLocks noChangeArrowheads="1"/>
          </p:cNvSpPr>
          <p:nvPr/>
        </p:nvSpPr>
        <p:spPr bwMode="auto">
          <a:xfrm>
            <a:off x="8086631" y="6718200"/>
            <a:ext cx="82554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r"/>
            <a:r>
              <a:rPr lang="en-US" altLang="en-US" sz="800" dirty="0" err="1" smtClean="0">
                <a:latin typeface="Arial" charset="0"/>
              </a:rPr>
              <a:t>CppCon</a:t>
            </a:r>
            <a:r>
              <a:rPr lang="en-US" altLang="en-US" sz="800" dirty="0" smtClean="0">
                <a:latin typeface="Arial" charset="0"/>
              </a:rPr>
              <a:t> 2014- </a:t>
            </a:r>
            <a:fld id="{030B3F0C-9AEB-4443-BA15-B33F7A4853FB}" type="slidenum">
              <a:rPr lang="en-US" altLang="en-US" sz="800">
                <a:latin typeface="Arial" charset="0"/>
              </a:rPr>
              <a:pPr algn="r"/>
              <a:t>‹#›</a:t>
            </a:fld>
            <a:endParaRPr lang="en-US" altLang="en-US" sz="800" dirty="0">
              <a:latin typeface="Arial" charset="0"/>
            </a:endParaRPr>
          </a:p>
        </p:txBody>
      </p:sp>
      <p:sp>
        <p:nvSpPr>
          <p:cNvPr id="707587" name="Text Box 3"/>
          <p:cNvSpPr txBox="1">
            <a:spLocks noChangeArrowheads="1"/>
          </p:cNvSpPr>
          <p:nvPr/>
        </p:nvSpPr>
        <p:spPr bwMode="auto">
          <a:xfrm>
            <a:off x="3988903" y="79890"/>
            <a:ext cx="1184619"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800" dirty="0" smtClean="0">
                <a:latin typeface="Arial" charset="0"/>
              </a:rPr>
              <a:t>Public Release PENDING</a:t>
            </a:r>
          </a:p>
          <a:p>
            <a:pPr algn="ctr">
              <a:lnSpc>
                <a:spcPct val="85000"/>
              </a:lnSpc>
            </a:pPr>
            <a:endParaRPr lang="en-US" altLang="en-US" sz="800" dirty="0">
              <a:latin typeface="Arial" charset="0"/>
            </a:endParaRPr>
          </a:p>
        </p:txBody>
      </p:sp>
      <p:sp>
        <p:nvSpPr>
          <p:cNvPr id="707588" name="Rectangle 4"/>
          <p:cNvSpPr>
            <a:spLocks noGrp="1" noChangeArrowheads="1"/>
          </p:cNvSpPr>
          <p:nvPr>
            <p:ph type="ctrTitle"/>
          </p:nvPr>
        </p:nvSpPr>
        <p:spPr>
          <a:xfrm>
            <a:off x="207263" y="3917127"/>
            <a:ext cx="8677281" cy="2361694"/>
          </a:xfrm>
        </p:spPr>
        <p:txBody>
          <a:bodyPr lIns="91403" tIns="45702" rIns="91403" bIns="45702" anchorCtr="1"/>
          <a:lstStyle>
            <a:lvl1pPr>
              <a:defRPr sz="3200">
                <a:solidFill>
                  <a:srgbClr val="2F598E"/>
                </a:solidFill>
              </a:defRPr>
            </a:lvl1pPr>
          </a:lstStyle>
          <a:p>
            <a:pPr lvl="0"/>
            <a:r>
              <a:rPr lang="en-US" altLang="en-US" noProof="0" dirty="0" smtClean="0"/>
              <a:t>Click to edit Master title style</a:t>
            </a:r>
          </a:p>
        </p:txBody>
      </p:sp>
      <p:sp>
        <p:nvSpPr>
          <p:cNvPr id="707590" name="Text Box 6"/>
          <p:cNvSpPr txBox="1">
            <a:spLocks noChangeArrowheads="1"/>
          </p:cNvSpPr>
          <p:nvPr/>
        </p:nvSpPr>
        <p:spPr bwMode="auto">
          <a:xfrm>
            <a:off x="2" y="6619876"/>
            <a:ext cx="1921186" cy="23651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309" tIns="56155" rIns="112309" bIns="56155">
            <a:spAutoFit/>
          </a:bodyPr>
          <a:lstStyle>
            <a:lvl1pPr defTabSz="976313">
              <a:defRPr sz="2400">
                <a:solidFill>
                  <a:schemeClr val="tx1"/>
                </a:solidFill>
                <a:latin typeface="Times New Roman" pitchFamily="18" charset="0"/>
              </a:defRPr>
            </a:lvl1pPr>
            <a:lvl2pPr marL="473075" defTabSz="976313">
              <a:defRPr sz="2400">
                <a:solidFill>
                  <a:schemeClr val="tx1"/>
                </a:solidFill>
                <a:latin typeface="Times New Roman" pitchFamily="18" charset="0"/>
              </a:defRPr>
            </a:lvl2pPr>
            <a:lvl3pPr marL="944563" defTabSz="976313">
              <a:defRPr sz="2400">
                <a:solidFill>
                  <a:schemeClr val="tx1"/>
                </a:solidFill>
                <a:latin typeface="Times New Roman" pitchFamily="18" charset="0"/>
              </a:defRPr>
            </a:lvl3pPr>
            <a:lvl4pPr marL="1417638" defTabSz="976313">
              <a:defRPr sz="2400">
                <a:solidFill>
                  <a:schemeClr val="tx1"/>
                </a:solidFill>
                <a:latin typeface="Times New Roman" pitchFamily="18" charset="0"/>
              </a:defRPr>
            </a:lvl4pPr>
            <a:lvl5pPr marL="1890713" defTabSz="976313">
              <a:defRPr sz="2400">
                <a:solidFill>
                  <a:schemeClr val="tx1"/>
                </a:solidFill>
                <a:latin typeface="Times New Roman" pitchFamily="18" charset="0"/>
              </a:defRPr>
            </a:lvl5pPr>
            <a:lvl6pPr marL="2347913" defTabSz="976313" fontAlgn="base">
              <a:spcBef>
                <a:spcPct val="0"/>
              </a:spcBef>
              <a:spcAft>
                <a:spcPct val="0"/>
              </a:spcAft>
              <a:defRPr sz="2400">
                <a:solidFill>
                  <a:schemeClr val="tx1"/>
                </a:solidFill>
                <a:latin typeface="Times New Roman" pitchFamily="18" charset="0"/>
              </a:defRPr>
            </a:lvl6pPr>
            <a:lvl7pPr marL="2805113" defTabSz="976313" fontAlgn="base">
              <a:spcBef>
                <a:spcPct val="0"/>
              </a:spcBef>
              <a:spcAft>
                <a:spcPct val="0"/>
              </a:spcAft>
              <a:defRPr sz="2400">
                <a:solidFill>
                  <a:schemeClr val="tx1"/>
                </a:solidFill>
                <a:latin typeface="Times New Roman" pitchFamily="18" charset="0"/>
              </a:defRPr>
            </a:lvl7pPr>
            <a:lvl8pPr marL="3262313" defTabSz="976313" fontAlgn="base">
              <a:spcBef>
                <a:spcPct val="0"/>
              </a:spcBef>
              <a:spcAft>
                <a:spcPct val="0"/>
              </a:spcAft>
              <a:defRPr sz="2400">
                <a:solidFill>
                  <a:schemeClr val="tx1"/>
                </a:solidFill>
                <a:latin typeface="Times New Roman" pitchFamily="18" charset="0"/>
              </a:defRPr>
            </a:lvl8pPr>
            <a:lvl9pPr marL="3719513" defTabSz="976313" fontAlgn="base">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tx1"/>
              </a:buClr>
            </a:pPr>
            <a:r>
              <a:rPr lang="en-US" altLang="en-US" sz="800" dirty="0">
                <a:latin typeface="Arial" charset="0"/>
              </a:rPr>
              <a:t>© </a:t>
            </a:r>
            <a:r>
              <a:rPr lang="en-US" altLang="en-US" sz="800" dirty="0" smtClean="0">
                <a:latin typeface="Arial" charset="0"/>
              </a:rPr>
              <a:t>2014 Lockheed </a:t>
            </a:r>
            <a:r>
              <a:rPr lang="en-US" altLang="en-US" sz="800" dirty="0">
                <a:latin typeface="Arial" charset="0"/>
              </a:rPr>
              <a:t>Martin Corporation</a:t>
            </a:r>
          </a:p>
        </p:txBody>
      </p:sp>
      <p:pic>
        <p:nvPicPr>
          <p:cNvPr id="707591" name="Picture 7" descr="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282" y="901932"/>
            <a:ext cx="6105131" cy="3002866"/>
          </a:xfrm>
          <a:prstGeom prst="rect">
            <a:avLst/>
          </a:prstGeom>
          <a:noFill/>
          <a:extLst>
            <a:ext uri="{909E8E84-426E-40DD-AFC4-6F175D3DCCD1}">
              <a14:hiddenFill xmlns:a14="http://schemas.microsoft.com/office/drawing/2010/main">
                <a:solidFill>
                  <a:srgbClr val="FFFFFF"/>
                </a:solidFill>
              </a14:hiddenFill>
            </a:ext>
          </a:extLst>
        </p:spPr>
      </p:pic>
      <p:pic>
        <p:nvPicPr>
          <p:cNvPr id="707592" name="Picture 8" descr="jsf_title_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06" y="364101"/>
            <a:ext cx="3501924" cy="643705"/>
          </a:xfrm>
          <a:prstGeom prst="rect">
            <a:avLst/>
          </a:prstGeom>
          <a:noFill/>
          <a:extLst>
            <a:ext uri="{909E8E84-426E-40DD-AFC4-6F175D3DCCD1}">
              <a14:hiddenFill xmlns:a14="http://schemas.microsoft.com/office/drawing/2010/main">
                <a:solidFill>
                  <a:srgbClr val="FFFFFF"/>
                </a:solidFill>
              </a14:hiddenFill>
            </a:ext>
          </a:extLst>
        </p:spPr>
      </p:pic>
      <p:sp>
        <p:nvSpPr>
          <p:cNvPr id="707593" name="Text Box 9"/>
          <p:cNvSpPr txBox="1">
            <a:spLocks noChangeArrowheads="1"/>
          </p:cNvSpPr>
          <p:nvPr/>
        </p:nvSpPr>
        <p:spPr bwMode="auto">
          <a:xfrm>
            <a:off x="2359696" y="6278821"/>
            <a:ext cx="4410797" cy="58740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309" tIns="56155" rIns="112309" bIns="56155">
            <a:spAutoFit/>
          </a:bodyPr>
          <a:lstStyle>
            <a:lvl1pPr defTabSz="976313">
              <a:defRPr sz="2400">
                <a:solidFill>
                  <a:schemeClr val="tx1"/>
                </a:solidFill>
                <a:latin typeface="Times New Roman" pitchFamily="18" charset="0"/>
              </a:defRPr>
            </a:lvl1pPr>
            <a:lvl2pPr marL="473075" defTabSz="976313">
              <a:defRPr sz="2400">
                <a:solidFill>
                  <a:schemeClr val="tx1"/>
                </a:solidFill>
                <a:latin typeface="Times New Roman" pitchFamily="18" charset="0"/>
              </a:defRPr>
            </a:lvl2pPr>
            <a:lvl3pPr marL="944563" defTabSz="976313">
              <a:defRPr sz="2400">
                <a:solidFill>
                  <a:schemeClr val="tx1"/>
                </a:solidFill>
                <a:latin typeface="Times New Roman" pitchFamily="18" charset="0"/>
              </a:defRPr>
            </a:lvl3pPr>
            <a:lvl4pPr marL="1417638" defTabSz="976313">
              <a:defRPr sz="2400">
                <a:solidFill>
                  <a:schemeClr val="tx1"/>
                </a:solidFill>
                <a:latin typeface="Times New Roman" pitchFamily="18" charset="0"/>
              </a:defRPr>
            </a:lvl4pPr>
            <a:lvl5pPr marL="1890713" defTabSz="976313">
              <a:defRPr sz="2400">
                <a:solidFill>
                  <a:schemeClr val="tx1"/>
                </a:solidFill>
                <a:latin typeface="Times New Roman" pitchFamily="18" charset="0"/>
              </a:defRPr>
            </a:lvl5pPr>
            <a:lvl6pPr marL="2347913" defTabSz="976313" fontAlgn="base">
              <a:spcBef>
                <a:spcPct val="0"/>
              </a:spcBef>
              <a:spcAft>
                <a:spcPct val="0"/>
              </a:spcAft>
              <a:defRPr sz="2400">
                <a:solidFill>
                  <a:schemeClr val="tx1"/>
                </a:solidFill>
                <a:latin typeface="Times New Roman" pitchFamily="18" charset="0"/>
              </a:defRPr>
            </a:lvl6pPr>
            <a:lvl7pPr marL="2805113" defTabSz="976313" fontAlgn="base">
              <a:spcBef>
                <a:spcPct val="0"/>
              </a:spcBef>
              <a:spcAft>
                <a:spcPct val="0"/>
              </a:spcAft>
              <a:defRPr sz="2400">
                <a:solidFill>
                  <a:schemeClr val="tx1"/>
                </a:solidFill>
                <a:latin typeface="Times New Roman" pitchFamily="18" charset="0"/>
              </a:defRPr>
            </a:lvl7pPr>
            <a:lvl8pPr marL="3262313" defTabSz="976313" fontAlgn="base">
              <a:spcBef>
                <a:spcPct val="0"/>
              </a:spcBef>
              <a:spcAft>
                <a:spcPct val="0"/>
              </a:spcAft>
              <a:defRPr sz="2400">
                <a:solidFill>
                  <a:schemeClr val="tx1"/>
                </a:solidFill>
                <a:latin typeface="Times New Roman" pitchFamily="18" charset="0"/>
              </a:defRPr>
            </a:lvl8pPr>
            <a:lvl9pPr marL="3719513" defTabSz="976313"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1400" b="1" i="1" dirty="0" err="1" smtClean="0">
                <a:solidFill>
                  <a:srgbClr val="CC0000"/>
                </a:solidFill>
                <a:latin typeface="Arial" charset="0"/>
              </a:rPr>
              <a:t>CppCon</a:t>
            </a:r>
            <a:r>
              <a:rPr lang="en-US" altLang="en-US" sz="1400" b="1" i="1" dirty="0" smtClean="0">
                <a:solidFill>
                  <a:srgbClr val="CC0000"/>
                </a:solidFill>
                <a:latin typeface="Arial" charset="0"/>
              </a:rPr>
              <a:t> 2014</a:t>
            </a:r>
            <a:endParaRPr lang="en-US" altLang="en-US" sz="1400" b="1" i="1" dirty="0">
              <a:solidFill>
                <a:srgbClr val="CC0000"/>
              </a:solidFill>
              <a:latin typeface="Arial" charset="0"/>
            </a:endParaRPr>
          </a:p>
          <a:p>
            <a:pPr algn="ctr" eaLnBrk="1" hangingPunct="1">
              <a:spcBef>
                <a:spcPct val="20000"/>
              </a:spcBef>
              <a:buClr>
                <a:schemeClr val="tx1"/>
              </a:buClr>
            </a:pPr>
            <a:r>
              <a:rPr lang="en-US" altLang="en-US" sz="1400" b="1" i="1" dirty="0" smtClean="0">
                <a:solidFill>
                  <a:srgbClr val="CC0000"/>
                </a:solidFill>
                <a:latin typeface="Arial" charset="0"/>
              </a:rPr>
              <a:t>September</a:t>
            </a:r>
            <a:r>
              <a:rPr lang="en-US" altLang="en-US" sz="1400" b="1" i="1" baseline="0" dirty="0" smtClean="0">
                <a:solidFill>
                  <a:srgbClr val="CC0000"/>
                </a:solidFill>
                <a:latin typeface="Arial" charset="0"/>
              </a:rPr>
              <a:t> 7-12, </a:t>
            </a:r>
            <a:r>
              <a:rPr lang="en-US" altLang="en-US" sz="1400" b="1" i="1" dirty="0" smtClean="0">
                <a:solidFill>
                  <a:srgbClr val="CC0000"/>
                </a:solidFill>
                <a:latin typeface="Arial" charset="0"/>
              </a:rPr>
              <a:t>2014 </a:t>
            </a:r>
            <a:r>
              <a:rPr lang="en-US" altLang="en-US" sz="1400" b="1" i="1" dirty="0">
                <a:solidFill>
                  <a:srgbClr val="CC0000"/>
                </a:solidFill>
                <a:latin typeface="Arial" charset="0"/>
              </a:rPr>
              <a:t>– </a:t>
            </a:r>
            <a:r>
              <a:rPr lang="en-US" altLang="en-US" sz="1400" b="1" i="1" dirty="0" smtClean="0">
                <a:solidFill>
                  <a:srgbClr val="CC0000"/>
                </a:solidFill>
                <a:latin typeface="Arial" charset="0"/>
              </a:rPr>
              <a:t>Bellevue, WA, USA</a:t>
            </a:r>
            <a:endParaRPr lang="en-US" altLang="en-US" sz="1400" b="1" i="1" dirty="0">
              <a:solidFill>
                <a:srgbClr val="CC0000"/>
              </a:solidFill>
              <a:latin typeface="Arial"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47630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574" y="4407620"/>
            <a:ext cx="7773015" cy="1361153"/>
          </a:xfrm>
        </p:spPr>
        <p:txBody>
          <a:bodyPr anchor="t"/>
          <a:lstStyle>
            <a:lvl1pPr algn="l">
              <a:defRPr sz="3900" b="1" cap="all"/>
            </a:lvl1pPr>
          </a:lstStyle>
          <a:p>
            <a:r>
              <a:rPr lang="en-US" smtClean="0"/>
              <a:t>Click to edit Master title style</a:t>
            </a:r>
            <a:endParaRPr lang="en-US"/>
          </a:p>
        </p:txBody>
      </p:sp>
      <p:sp>
        <p:nvSpPr>
          <p:cNvPr id="3" name="Text Placeholder 2"/>
          <p:cNvSpPr>
            <a:spLocks noGrp="1"/>
          </p:cNvSpPr>
          <p:nvPr>
            <p:ph type="body" idx="1"/>
          </p:nvPr>
        </p:nvSpPr>
        <p:spPr>
          <a:xfrm>
            <a:off x="721574" y="2906661"/>
            <a:ext cx="7773015" cy="1500956"/>
          </a:xfrm>
        </p:spPr>
        <p:txBody>
          <a:bodyPr anchor="b"/>
          <a:lstStyle>
            <a:lvl1pPr marL="0" indent="0">
              <a:buNone/>
              <a:defRPr sz="1900"/>
            </a:lvl1pPr>
            <a:lvl2pPr marL="442160" indent="0">
              <a:buNone/>
              <a:defRPr sz="1700"/>
            </a:lvl2pPr>
            <a:lvl3pPr marL="884319" indent="0">
              <a:buNone/>
              <a:defRPr sz="1500"/>
            </a:lvl3pPr>
            <a:lvl4pPr marL="1326478" indent="0">
              <a:buNone/>
              <a:defRPr sz="1400"/>
            </a:lvl4pPr>
            <a:lvl5pPr marL="1768636" indent="0">
              <a:buNone/>
              <a:defRPr sz="1400"/>
            </a:lvl5pPr>
            <a:lvl6pPr marL="2210796" indent="0">
              <a:buNone/>
              <a:defRPr sz="1400"/>
            </a:lvl6pPr>
            <a:lvl7pPr marL="2652957" indent="0">
              <a:buNone/>
              <a:defRPr sz="1400"/>
            </a:lvl7pPr>
            <a:lvl8pPr marL="3095116" indent="0">
              <a:buNone/>
              <a:defRPr sz="1400"/>
            </a:lvl8pPr>
            <a:lvl9pPr marL="3537274" indent="0">
              <a:buNone/>
              <a:defRPr sz="1400"/>
            </a:lvl9pPr>
          </a:lstStyle>
          <a:p>
            <a:pPr lvl="0"/>
            <a:r>
              <a:rPr lang="en-US" smtClean="0"/>
              <a:t>Click to edit Master text styles</a:t>
            </a:r>
          </a:p>
        </p:txBody>
      </p:sp>
    </p:spTree>
    <p:extLst>
      <p:ext uri="{BB962C8B-B14F-4D97-AF65-F5344CB8AC3E}">
        <p14:creationId xmlns:p14="http://schemas.microsoft.com/office/powerpoint/2010/main" val="387237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5516" y="1281269"/>
            <a:ext cx="3819723" cy="5091266"/>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624" y="1281269"/>
            <a:ext cx="3821259" cy="5091266"/>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328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07" y="274996"/>
            <a:ext cx="822898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507" y="1534757"/>
            <a:ext cx="4039266" cy="640633"/>
          </a:xfrm>
        </p:spPr>
        <p:txBody>
          <a:bodyPr anchor="b"/>
          <a:lstStyle>
            <a:lvl1pPr marL="0" indent="0">
              <a:buNone/>
              <a:defRPr sz="2300" b="1"/>
            </a:lvl1pPr>
            <a:lvl2pPr marL="442160" indent="0">
              <a:buNone/>
              <a:defRPr sz="1900" b="1"/>
            </a:lvl2pPr>
            <a:lvl3pPr marL="884319" indent="0">
              <a:buNone/>
              <a:defRPr sz="1700" b="1"/>
            </a:lvl3pPr>
            <a:lvl4pPr marL="1326478" indent="0">
              <a:buNone/>
              <a:defRPr sz="1500" b="1"/>
            </a:lvl4pPr>
            <a:lvl5pPr marL="1768636" indent="0">
              <a:buNone/>
              <a:defRPr sz="1500" b="1"/>
            </a:lvl5pPr>
            <a:lvl6pPr marL="2210796" indent="0">
              <a:buNone/>
              <a:defRPr sz="1500" b="1"/>
            </a:lvl6pPr>
            <a:lvl7pPr marL="2652957" indent="0">
              <a:buNone/>
              <a:defRPr sz="1500" b="1"/>
            </a:lvl7pPr>
            <a:lvl8pPr marL="3095116" indent="0">
              <a:buNone/>
              <a:defRPr sz="1500" b="1"/>
            </a:lvl8pPr>
            <a:lvl9pPr marL="3537274"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507" y="2175389"/>
            <a:ext cx="4039266" cy="395133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692" y="1534757"/>
            <a:ext cx="4040801" cy="640633"/>
          </a:xfrm>
        </p:spPr>
        <p:txBody>
          <a:bodyPr anchor="b"/>
          <a:lstStyle>
            <a:lvl1pPr marL="0" indent="0">
              <a:buNone/>
              <a:defRPr sz="2300" b="1"/>
            </a:lvl1pPr>
            <a:lvl2pPr marL="442160" indent="0">
              <a:buNone/>
              <a:defRPr sz="1900" b="1"/>
            </a:lvl2pPr>
            <a:lvl3pPr marL="884319" indent="0">
              <a:buNone/>
              <a:defRPr sz="1700" b="1"/>
            </a:lvl3pPr>
            <a:lvl4pPr marL="1326478" indent="0">
              <a:buNone/>
              <a:defRPr sz="1500" b="1"/>
            </a:lvl4pPr>
            <a:lvl5pPr marL="1768636" indent="0">
              <a:buNone/>
              <a:defRPr sz="1500" b="1"/>
            </a:lvl5pPr>
            <a:lvl6pPr marL="2210796" indent="0">
              <a:buNone/>
              <a:defRPr sz="1500" b="1"/>
            </a:lvl6pPr>
            <a:lvl7pPr marL="2652957" indent="0">
              <a:buNone/>
              <a:defRPr sz="1500" b="1"/>
            </a:lvl7pPr>
            <a:lvl8pPr marL="3095116" indent="0">
              <a:buNone/>
              <a:defRPr sz="1500" b="1"/>
            </a:lvl8pPr>
            <a:lvl9pPr marL="3537274"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692" y="2175389"/>
            <a:ext cx="4040801" cy="395133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162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6770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02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09" y="273462"/>
            <a:ext cx="3007572" cy="1161435"/>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75620" y="273460"/>
            <a:ext cx="5110875" cy="5853266"/>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509" y="1434897"/>
            <a:ext cx="3007572" cy="4691831"/>
          </a:xfrm>
        </p:spPr>
        <p:txBody>
          <a:bodyPr/>
          <a:lstStyle>
            <a:lvl1pPr marL="0" indent="0">
              <a:buNone/>
              <a:defRPr sz="1400"/>
            </a:lvl1pPr>
            <a:lvl2pPr marL="442160" indent="0">
              <a:buNone/>
              <a:defRPr sz="1200"/>
            </a:lvl2pPr>
            <a:lvl3pPr marL="884319" indent="0">
              <a:buNone/>
              <a:defRPr sz="1000"/>
            </a:lvl3pPr>
            <a:lvl4pPr marL="1326478" indent="0">
              <a:buNone/>
              <a:defRPr sz="900"/>
            </a:lvl4pPr>
            <a:lvl5pPr marL="1768636" indent="0">
              <a:buNone/>
              <a:defRPr sz="900"/>
            </a:lvl5pPr>
            <a:lvl6pPr marL="2210796" indent="0">
              <a:buNone/>
              <a:defRPr sz="900"/>
            </a:lvl6pPr>
            <a:lvl7pPr marL="2652957" indent="0">
              <a:buNone/>
              <a:defRPr sz="900"/>
            </a:lvl7pPr>
            <a:lvl8pPr marL="3095116" indent="0">
              <a:buNone/>
              <a:defRPr sz="900"/>
            </a:lvl8pPr>
            <a:lvl9pPr marL="3537274" indent="0">
              <a:buNone/>
              <a:defRPr sz="900"/>
            </a:lvl9pPr>
          </a:lstStyle>
          <a:p>
            <a:pPr lvl="0"/>
            <a:r>
              <a:rPr lang="en-US" smtClean="0"/>
              <a:t>Click to edit Master text styles</a:t>
            </a:r>
          </a:p>
        </p:txBody>
      </p:sp>
    </p:spTree>
    <p:extLst>
      <p:ext uri="{BB962C8B-B14F-4D97-AF65-F5344CB8AC3E}">
        <p14:creationId xmlns:p14="http://schemas.microsoft.com/office/powerpoint/2010/main" val="133481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3946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50" y="4800910"/>
            <a:ext cx="5487014" cy="566891"/>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1650" y="612983"/>
            <a:ext cx="5487014" cy="4114185"/>
          </a:xfrm>
        </p:spPr>
        <p:txBody>
          <a:bodyPr/>
          <a:lstStyle>
            <a:lvl1pPr marL="0" indent="0">
              <a:buNone/>
              <a:defRPr sz="3100"/>
            </a:lvl1pPr>
            <a:lvl2pPr marL="442160" indent="0">
              <a:buNone/>
              <a:defRPr sz="2700"/>
            </a:lvl2pPr>
            <a:lvl3pPr marL="884319" indent="0">
              <a:buNone/>
              <a:defRPr sz="2300"/>
            </a:lvl3pPr>
            <a:lvl4pPr marL="1326478" indent="0">
              <a:buNone/>
              <a:defRPr sz="1900"/>
            </a:lvl4pPr>
            <a:lvl5pPr marL="1768636" indent="0">
              <a:buNone/>
              <a:defRPr sz="1900"/>
            </a:lvl5pPr>
            <a:lvl6pPr marL="2210796" indent="0">
              <a:buNone/>
              <a:defRPr sz="1900"/>
            </a:lvl6pPr>
            <a:lvl7pPr marL="2652957" indent="0">
              <a:buNone/>
              <a:defRPr sz="1900"/>
            </a:lvl7pPr>
            <a:lvl8pPr marL="3095116" indent="0">
              <a:buNone/>
              <a:defRPr sz="1900"/>
            </a:lvl8pPr>
            <a:lvl9pPr marL="3537274" indent="0">
              <a:buNone/>
              <a:defRPr sz="1900"/>
            </a:lvl9pPr>
          </a:lstStyle>
          <a:p>
            <a:r>
              <a:rPr lang="en-US" smtClean="0"/>
              <a:t>Click icon to add picture</a:t>
            </a:r>
            <a:endParaRPr lang="en-US"/>
          </a:p>
        </p:txBody>
      </p:sp>
      <p:sp>
        <p:nvSpPr>
          <p:cNvPr id="4" name="Text Placeholder 3"/>
          <p:cNvSpPr>
            <a:spLocks noGrp="1"/>
          </p:cNvSpPr>
          <p:nvPr>
            <p:ph type="body" sz="half" idx="2"/>
          </p:nvPr>
        </p:nvSpPr>
        <p:spPr>
          <a:xfrm>
            <a:off x="1791650" y="5367798"/>
            <a:ext cx="5487014" cy="805016"/>
          </a:xfrm>
        </p:spPr>
        <p:txBody>
          <a:bodyPr/>
          <a:lstStyle>
            <a:lvl1pPr marL="0" indent="0">
              <a:buNone/>
              <a:defRPr sz="1400"/>
            </a:lvl1pPr>
            <a:lvl2pPr marL="442160" indent="0">
              <a:buNone/>
              <a:defRPr sz="1200"/>
            </a:lvl2pPr>
            <a:lvl3pPr marL="884319" indent="0">
              <a:buNone/>
              <a:defRPr sz="1000"/>
            </a:lvl3pPr>
            <a:lvl4pPr marL="1326478" indent="0">
              <a:buNone/>
              <a:defRPr sz="900"/>
            </a:lvl4pPr>
            <a:lvl5pPr marL="1768636" indent="0">
              <a:buNone/>
              <a:defRPr sz="900"/>
            </a:lvl5pPr>
            <a:lvl6pPr marL="2210796" indent="0">
              <a:buNone/>
              <a:defRPr sz="900"/>
            </a:lvl6pPr>
            <a:lvl7pPr marL="2652957" indent="0">
              <a:buNone/>
              <a:defRPr sz="900"/>
            </a:lvl7pPr>
            <a:lvl8pPr marL="3095116" indent="0">
              <a:buNone/>
              <a:defRPr sz="900"/>
            </a:lvl8pPr>
            <a:lvl9pPr marL="3537274" indent="0">
              <a:buNone/>
              <a:defRPr sz="900"/>
            </a:lvl9pPr>
          </a:lstStyle>
          <a:p>
            <a:pPr lvl="0"/>
            <a:r>
              <a:rPr lang="en-US" smtClean="0"/>
              <a:t>Click to edit Master text styles</a:t>
            </a:r>
          </a:p>
        </p:txBody>
      </p:sp>
    </p:spTree>
    <p:extLst>
      <p:ext uri="{BB962C8B-B14F-4D97-AF65-F5344CB8AC3E}">
        <p14:creationId xmlns:p14="http://schemas.microsoft.com/office/powerpoint/2010/main" val="2319929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334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7173" y="310333"/>
            <a:ext cx="1946708" cy="60622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5514" y="310333"/>
            <a:ext cx="5694274" cy="6062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3972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6258" y="310333"/>
            <a:ext cx="6469580" cy="735884"/>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5516" y="1281269"/>
            <a:ext cx="3819723" cy="5091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624" y="1281269"/>
            <a:ext cx="3821259" cy="5091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3564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26258" y="310333"/>
            <a:ext cx="6469580" cy="735884"/>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75516" y="1281269"/>
            <a:ext cx="7788367" cy="5091266"/>
          </a:xfrm>
        </p:spPr>
        <p:txBody>
          <a:bodyPr/>
          <a:lstStyle/>
          <a:p>
            <a:r>
              <a:rPr lang="en-US" smtClean="0"/>
              <a:t>Click icon to add table</a:t>
            </a:r>
            <a:endParaRPr lang="en-US"/>
          </a:p>
        </p:txBody>
      </p:sp>
    </p:spTree>
    <p:extLst>
      <p:ext uri="{BB962C8B-B14F-4D97-AF65-F5344CB8AC3E}">
        <p14:creationId xmlns:p14="http://schemas.microsoft.com/office/powerpoint/2010/main" val="334610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41" name="Rectangle 40"/>
          <p:cNvSpPr/>
          <p:nvPr/>
        </p:nvSpPr>
        <p:spPr bwMode="auto">
          <a:xfrm>
            <a:off x="0" y="0"/>
            <a:ext cx="9144000" cy="6858000"/>
          </a:xfrm>
          <a:prstGeom prst="rect">
            <a:avLst/>
          </a:prstGeom>
          <a:solidFill>
            <a:schemeClr val="tx1">
              <a:alpha val="80000"/>
            </a:schemeClr>
          </a:solidFill>
          <a:ln w="12700" cap="flat" cmpd="sng" algn="ctr">
            <a:noFill/>
            <a:prstDash val="solid"/>
            <a:round/>
            <a:headEnd type="none" w="med" len="med"/>
            <a:tailEnd type="none" w="med" len="med"/>
          </a:ln>
          <a:effectLst/>
        </p:spPr>
        <p:txBody>
          <a:bodyPr vert="horz" wrap="square" lIns="91421" tIns="45710" rIns="91421" bIns="45710" numCol="1" rtlCol="0" anchor="t" anchorCtr="0" compatLnSpc="1">
            <a:prstTxWarp prst="textNoShape">
              <a:avLst/>
            </a:prstTxWarp>
          </a:bodyPr>
          <a:lstStyle/>
          <a:p>
            <a:pPr marL="0" marR="0" indent="0" algn="l" defTabSz="914223"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AFD00"/>
              </a:solidFill>
              <a:effectLst>
                <a:outerShdw blurRad="38100" dist="38100" dir="2700000" algn="tl">
                  <a:srgbClr val="000000">
                    <a:alpha val="43137"/>
                  </a:srgbClr>
                </a:outerShdw>
              </a:effectLst>
              <a:latin typeface="Arial" pitchFamily="-112" charset="0"/>
            </a:endParaRPr>
          </a:p>
        </p:txBody>
      </p:sp>
      <p:sp>
        <p:nvSpPr>
          <p:cNvPr id="7172" name="Rectangle 4"/>
          <p:cNvSpPr>
            <a:spLocks noGrp="1" noChangeArrowheads="1"/>
          </p:cNvSpPr>
          <p:nvPr>
            <p:ph type="ctrTitle"/>
          </p:nvPr>
        </p:nvSpPr>
        <p:spPr>
          <a:xfrm>
            <a:off x="685800" y="1752600"/>
            <a:ext cx="7772400" cy="1143000"/>
          </a:xfrm>
        </p:spPr>
        <p:txBody>
          <a:bodyPr anchor="ctr"/>
          <a:lstStyle>
            <a:lvl1pPr algn="ctr" defTabSz="877718">
              <a:defRPr sz="4200"/>
            </a:lvl1pPr>
          </a:lstStyle>
          <a:p>
            <a:r>
              <a:rPr lang="en-US" smtClean="0"/>
              <a:t>Click to edit Master title style</a:t>
            </a:r>
            <a:endParaRPr lang="en-US" dirty="0"/>
          </a:p>
        </p:txBody>
      </p:sp>
      <p:sp>
        <p:nvSpPr>
          <p:cNvPr id="7173" name="Rectangle 5"/>
          <p:cNvSpPr>
            <a:spLocks noGrp="1" noChangeArrowheads="1"/>
          </p:cNvSpPr>
          <p:nvPr>
            <p:ph type="subTitle" idx="1"/>
          </p:nvPr>
        </p:nvSpPr>
        <p:spPr>
          <a:xfrm>
            <a:off x="1371605" y="3225800"/>
            <a:ext cx="6400800" cy="369332"/>
          </a:xfrm>
        </p:spPr>
        <p:txBody>
          <a:bodyPr/>
          <a:lstStyle>
            <a:lvl1pPr marL="0" indent="0" algn="ctr">
              <a:buFontTx/>
              <a:buNone/>
              <a:defRPr>
                <a:effectLst/>
              </a:defRPr>
            </a:lvl1pPr>
          </a:lstStyle>
          <a:p>
            <a:r>
              <a:rPr lang="en-US" smtClean="0"/>
              <a:t>Click to edit Master subtitle style</a:t>
            </a:r>
            <a:endParaRPr lang="en-US" dirty="0"/>
          </a:p>
        </p:txBody>
      </p:sp>
      <p:sp>
        <p:nvSpPr>
          <p:cNvPr id="6" name="Freeform 6"/>
          <p:cNvSpPr>
            <a:spLocks/>
          </p:cNvSpPr>
          <p:nvPr/>
        </p:nvSpPr>
        <p:spPr bwMode="black">
          <a:xfrm>
            <a:off x="7203494" y="79057"/>
            <a:ext cx="1839913" cy="661987"/>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rgbClr val="003399"/>
          </a:solidFill>
          <a:ln w="127000" cap="rnd" cmpd="sng">
            <a:noFill/>
            <a:prstDash val="solid"/>
            <a:round/>
            <a:headEnd type="none" w="med" len="med"/>
            <a:tailEnd type="none" w="med" len="med"/>
          </a:ln>
          <a:effectLst/>
        </p:spPr>
        <p:txBody>
          <a:bodyPr lIns="91421" tIns="45710" rIns="91421" bIns="45710"/>
          <a:lstStyle/>
          <a:p>
            <a:endParaRPr lang="en-US">
              <a:effectLst>
                <a:outerShdw blurRad="38100" dist="38100" dir="2700000" algn="tl">
                  <a:srgbClr val="000000"/>
                </a:outerShdw>
              </a:effectLst>
            </a:endParaRPr>
          </a:p>
        </p:txBody>
      </p:sp>
      <p:sp>
        <p:nvSpPr>
          <p:cNvPr id="16" name="Rectangle 42"/>
          <p:cNvSpPr>
            <a:spLocks noChangeArrowheads="1"/>
          </p:cNvSpPr>
          <p:nvPr/>
        </p:nvSpPr>
        <p:spPr bwMode="auto">
          <a:xfrm>
            <a:off x="7264959" y="6680656"/>
            <a:ext cx="1879041" cy="215444"/>
          </a:xfrm>
          <a:prstGeom prst="rect">
            <a:avLst/>
          </a:prstGeom>
          <a:noFill/>
          <a:ln w="12700">
            <a:noFill/>
            <a:miter lim="800000"/>
            <a:headEnd/>
            <a:tailEnd/>
          </a:ln>
          <a:effectLst/>
        </p:spPr>
        <p:txBody>
          <a:bodyPr wrap="none">
            <a:spAutoFit/>
          </a:bodyPr>
          <a:lstStyle/>
          <a:p>
            <a:pPr algn="r" eaLnBrk="0" hangingPunct="0">
              <a:defRPr/>
            </a:pPr>
            <a:r>
              <a:rPr lang="en-US" sz="800" b="0" dirty="0" smtClean="0">
                <a:solidFill>
                  <a:schemeClr val="bg2">
                    <a:lumMod val="75000"/>
                    <a:lumOff val="25000"/>
                  </a:schemeClr>
                </a:solidFill>
                <a:effectLst/>
              </a:rPr>
              <a:t>© 2014 Lockheed Martin Corporation</a:t>
            </a:r>
          </a:p>
        </p:txBody>
      </p:sp>
      <p:sp>
        <p:nvSpPr>
          <p:cNvPr id="11" name="TextBox 10"/>
          <p:cNvSpPr txBox="1"/>
          <p:nvPr/>
        </p:nvSpPr>
        <p:spPr>
          <a:xfrm>
            <a:off x="0" y="6553200"/>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lumMod val="75000"/>
                    <a:lumOff val="25000"/>
                  </a:srgbClr>
                </a:solidFill>
                <a:effectLst/>
                <a:uLnTx/>
                <a:uFillTx/>
              </a:rPr>
              <a:t>NON EXPORT CONTROLLED INFORMATION – RELEASABLE TO FOREIGN PERSONS</a:t>
            </a:r>
          </a:p>
          <a:p>
            <a:pPr algn="ctr"/>
            <a:r>
              <a:rPr kumimoji="0" lang="en-US" sz="800" b="0"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Distribution Statement A: Approved for Public Release, Distribution is unlimited.(ADD JSF and PIRA #s)</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01" y="125926"/>
            <a:ext cx="850392" cy="85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998663"/>
            <a:ext cx="7553325" cy="1994392"/>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title"/>
          </p:nvPr>
        </p:nvSpPr>
        <p:spPr bwMode="auto">
          <a:xfrm>
            <a:off x="1103176" y="161097"/>
            <a:ext cx="7312025" cy="531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094584"/>
            <a:ext cx="7772400" cy="312321"/>
          </a:xfrm>
        </p:spPr>
        <p:txBody>
          <a:bodyPr anchor="b"/>
          <a:lstStyle>
            <a:lvl1pPr marL="0" indent="0">
              <a:buNone/>
              <a:defRPr sz="2000"/>
            </a:lvl1pPr>
            <a:lvl2pPr marL="457112" indent="0">
              <a:buNone/>
              <a:defRPr sz="1800"/>
            </a:lvl2pPr>
            <a:lvl3pPr marL="914223" indent="0">
              <a:buNone/>
              <a:defRPr sz="1600"/>
            </a:lvl3pPr>
            <a:lvl4pPr marL="1371334" indent="0">
              <a:buNone/>
              <a:defRPr sz="1400"/>
            </a:lvl4pPr>
            <a:lvl5pPr marL="1828446" indent="0">
              <a:buNone/>
              <a:defRPr sz="1400"/>
            </a:lvl5pPr>
            <a:lvl6pPr marL="2285560" indent="0">
              <a:buNone/>
              <a:defRPr sz="1400"/>
            </a:lvl6pPr>
            <a:lvl7pPr marL="2742669" indent="0">
              <a:buNone/>
              <a:defRPr sz="1400"/>
            </a:lvl7pPr>
            <a:lvl8pPr marL="3199780" indent="0">
              <a:buNone/>
              <a:defRPr sz="1400"/>
            </a:lvl8pPr>
            <a:lvl9pPr marL="3656891"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71000" y="1017660"/>
            <a:ext cx="7642104" cy="1930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noChangeArrowheads="1"/>
          </p:cNvSpPr>
          <p:nvPr>
            <p:ph type="title"/>
          </p:nvPr>
        </p:nvSpPr>
        <p:spPr bwMode="auto">
          <a:xfrm>
            <a:off x="1103176" y="161097"/>
            <a:ext cx="7312025" cy="531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5338" y="1998668"/>
            <a:ext cx="3700462" cy="23617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98668"/>
            <a:ext cx="3700463" cy="23617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noChangeArrowheads="1"/>
          </p:cNvSpPr>
          <p:nvPr>
            <p:ph type="title"/>
          </p:nvPr>
        </p:nvSpPr>
        <p:spPr bwMode="auto">
          <a:xfrm>
            <a:off x="1103176" y="161097"/>
            <a:ext cx="7312025" cy="531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572" y="4407618"/>
            <a:ext cx="7773015" cy="1361153"/>
          </a:xfrm>
        </p:spPr>
        <p:txBody>
          <a:bodyPr anchor="t"/>
          <a:lstStyle>
            <a:lvl1pPr algn="l">
              <a:defRPr sz="3900" b="1" cap="all"/>
            </a:lvl1pPr>
          </a:lstStyle>
          <a:p>
            <a:r>
              <a:rPr lang="en-US" smtClean="0"/>
              <a:t>Click to edit Master title style</a:t>
            </a:r>
            <a:endParaRPr lang="en-US"/>
          </a:p>
        </p:txBody>
      </p:sp>
      <p:sp>
        <p:nvSpPr>
          <p:cNvPr id="3" name="Text Placeholder 2"/>
          <p:cNvSpPr>
            <a:spLocks noGrp="1"/>
          </p:cNvSpPr>
          <p:nvPr>
            <p:ph type="body" idx="1"/>
          </p:nvPr>
        </p:nvSpPr>
        <p:spPr>
          <a:xfrm>
            <a:off x="721572" y="2906661"/>
            <a:ext cx="7773015" cy="1500956"/>
          </a:xfrm>
        </p:spPr>
        <p:txBody>
          <a:bodyPr anchor="b"/>
          <a:lstStyle>
            <a:lvl1pPr marL="0" indent="0">
              <a:buNone/>
              <a:defRPr sz="1900"/>
            </a:lvl1pPr>
            <a:lvl2pPr marL="442250" indent="0">
              <a:buNone/>
              <a:defRPr sz="1700"/>
            </a:lvl2pPr>
            <a:lvl3pPr marL="884499" indent="0">
              <a:buNone/>
              <a:defRPr sz="1500"/>
            </a:lvl3pPr>
            <a:lvl4pPr marL="1326749" indent="0">
              <a:buNone/>
              <a:defRPr sz="1400"/>
            </a:lvl4pPr>
            <a:lvl5pPr marL="1768998" indent="0">
              <a:buNone/>
              <a:defRPr sz="1400"/>
            </a:lvl5pPr>
            <a:lvl6pPr marL="2211248" indent="0">
              <a:buNone/>
              <a:defRPr sz="1400"/>
            </a:lvl6pPr>
            <a:lvl7pPr marL="2653497" indent="0">
              <a:buNone/>
              <a:defRPr sz="1400"/>
            </a:lvl7pPr>
            <a:lvl8pPr marL="3095747" indent="0">
              <a:buNone/>
              <a:defRPr sz="1400"/>
            </a:lvl8pPr>
            <a:lvl9pPr marL="3537996" indent="0">
              <a:buNone/>
              <a:defRPr sz="1400"/>
            </a:lvl9pPr>
          </a:lstStyle>
          <a:p>
            <a:pPr lvl="0"/>
            <a:r>
              <a:rPr lang="en-US" smtClean="0"/>
              <a:t>Click to edit Master text styles</a:t>
            </a:r>
          </a:p>
        </p:txBody>
      </p:sp>
    </p:spTree>
    <p:extLst>
      <p:ext uri="{BB962C8B-B14F-4D97-AF65-F5344CB8AC3E}">
        <p14:creationId xmlns:p14="http://schemas.microsoft.com/office/powerpoint/2010/main" val="31500745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431259"/>
            <a:ext cx="4040188" cy="743621"/>
          </a:xfrm>
        </p:spPr>
        <p:txBody>
          <a:bodyPr anchor="b"/>
          <a:lstStyle>
            <a:lvl1pPr marL="0" indent="0">
              <a:buNone/>
              <a:defRPr sz="2400" b="1"/>
            </a:lvl1pPr>
            <a:lvl2pPr marL="457112" indent="0">
              <a:buNone/>
              <a:defRPr sz="2000" b="1"/>
            </a:lvl2pPr>
            <a:lvl3pPr marL="914223" indent="0">
              <a:buNone/>
              <a:defRPr sz="1800" b="1"/>
            </a:lvl3pPr>
            <a:lvl4pPr marL="1371334" indent="0">
              <a:buNone/>
              <a:defRPr sz="1600" b="1"/>
            </a:lvl4pPr>
            <a:lvl5pPr marL="1828446" indent="0">
              <a:buNone/>
              <a:defRPr sz="1600" b="1"/>
            </a:lvl5pPr>
            <a:lvl6pPr marL="2285560" indent="0">
              <a:buNone/>
              <a:defRPr sz="1600" b="1"/>
            </a:lvl6pPr>
            <a:lvl7pPr marL="2742669" indent="0">
              <a:buNone/>
              <a:defRPr sz="1600" b="1"/>
            </a:lvl7pPr>
            <a:lvl8pPr marL="3199780" indent="0">
              <a:buNone/>
              <a:defRPr sz="1600" b="1"/>
            </a:lvl8pPr>
            <a:lvl9pPr marL="365689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2064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31259"/>
            <a:ext cx="4041775" cy="743621"/>
          </a:xfrm>
        </p:spPr>
        <p:txBody>
          <a:bodyPr anchor="b"/>
          <a:lstStyle>
            <a:lvl1pPr marL="0" indent="0">
              <a:buNone/>
              <a:defRPr sz="2400" b="1"/>
            </a:lvl1pPr>
            <a:lvl2pPr marL="457112" indent="0">
              <a:buNone/>
              <a:defRPr sz="2000" b="1"/>
            </a:lvl2pPr>
            <a:lvl3pPr marL="914223" indent="0">
              <a:buNone/>
              <a:defRPr sz="1800" b="1"/>
            </a:lvl3pPr>
            <a:lvl4pPr marL="1371334" indent="0">
              <a:buNone/>
              <a:defRPr sz="1600" b="1"/>
            </a:lvl4pPr>
            <a:lvl5pPr marL="1828446" indent="0">
              <a:buNone/>
              <a:defRPr sz="1600" b="1"/>
            </a:lvl5pPr>
            <a:lvl6pPr marL="2285560" indent="0">
              <a:buNone/>
              <a:defRPr sz="1600" b="1"/>
            </a:lvl6pPr>
            <a:lvl7pPr marL="2742669" indent="0">
              <a:buNone/>
              <a:defRPr sz="1600" b="1"/>
            </a:lvl7pPr>
            <a:lvl8pPr marL="3199780" indent="0">
              <a:buNone/>
              <a:defRPr sz="1600" b="1"/>
            </a:lvl8pPr>
            <a:lvl9pPr marL="365689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2064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bwMode="auto">
          <a:xfrm>
            <a:off x="1103176" y="161097"/>
            <a:ext cx="7312025" cy="531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lvl1pPr>
              <a:defRPr>
                <a:solidFill>
                  <a:srgbClr val="003366"/>
                </a:solidFill>
              </a:defRPr>
            </a:lvl1pPr>
          </a:lstStyle>
          <a:p>
            <a:pPr lvl="0"/>
            <a:r>
              <a:rPr lang="en-US" smtClean="0"/>
              <a:t>Click to edit Master title style</a:t>
            </a:r>
            <a:endParaRPr lang="en-US" dirty="0" smtClean="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3"/>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26948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4"/>
            <a:ext cx="3008313" cy="215444"/>
          </a:xfrm>
        </p:spPr>
        <p:txBody>
          <a:bodyPr/>
          <a:lstStyle>
            <a:lvl1pPr marL="0" indent="0">
              <a:buNone/>
              <a:defRPr sz="1400"/>
            </a:lvl1pPr>
            <a:lvl2pPr marL="457112" indent="0">
              <a:buNone/>
              <a:defRPr sz="1200"/>
            </a:lvl2pPr>
            <a:lvl3pPr marL="914223" indent="0">
              <a:buNone/>
              <a:defRPr sz="1000"/>
            </a:lvl3pPr>
            <a:lvl4pPr marL="1371334" indent="0">
              <a:buNone/>
              <a:defRPr sz="900"/>
            </a:lvl4pPr>
            <a:lvl5pPr marL="1828446" indent="0">
              <a:buNone/>
              <a:defRPr sz="900"/>
            </a:lvl5pPr>
            <a:lvl6pPr marL="2285560" indent="0">
              <a:buNone/>
              <a:defRPr sz="900"/>
            </a:lvl6pPr>
            <a:lvl7pPr marL="2742669" indent="0">
              <a:buNone/>
              <a:defRPr sz="900"/>
            </a:lvl7pPr>
            <a:lvl8pPr marL="3199780" indent="0">
              <a:buNone/>
              <a:defRPr sz="900"/>
            </a:lvl8pPr>
            <a:lvl9pPr marL="3656891"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90790"/>
          </a:xfrm>
        </p:spPr>
        <p:txBody>
          <a:bodyPr/>
          <a:lstStyle>
            <a:lvl1pPr marL="0" indent="0">
              <a:buNone/>
              <a:defRPr sz="3200"/>
            </a:lvl1pPr>
            <a:lvl2pPr marL="457112" indent="0">
              <a:buNone/>
              <a:defRPr sz="2800"/>
            </a:lvl2pPr>
            <a:lvl3pPr marL="914223" indent="0">
              <a:buNone/>
              <a:defRPr sz="2400"/>
            </a:lvl3pPr>
            <a:lvl4pPr marL="1371334" indent="0">
              <a:buNone/>
              <a:defRPr sz="2000"/>
            </a:lvl4pPr>
            <a:lvl5pPr marL="1828446" indent="0">
              <a:buNone/>
              <a:defRPr sz="2000"/>
            </a:lvl5pPr>
            <a:lvl6pPr marL="2285560" indent="0">
              <a:buNone/>
              <a:defRPr sz="2000"/>
            </a:lvl6pPr>
            <a:lvl7pPr marL="2742669" indent="0">
              <a:buNone/>
              <a:defRPr sz="2000"/>
            </a:lvl7pPr>
            <a:lvl8pPr marL="3199780" indent="0">
              <a:buNone/>
              <a:defRPr sz="2000"/>
            </a:lvl8pPr>
            <a:lvl9pPr marL="3656891"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42"/>
            <a:ext cx="5486400" cy="215444"/>
          </a:xfrm>
        </p:spPr>
        <p:txBody>
          <a:bodyPr/>
          <a:lstStyle>
            <a:lvl1pPr marL="0" indent="0">
              <a:buNone/>
              <a:defRPr sz="1400"/>
            </a:lvl1pPr>
            <a:lvl2pPr marL="457112" indent="0">
              <a:buNone/>
              <a:defRPr sz="1200"/>
            </a:lvl2pPr>
            <a:lvl3pPr marL="914223" indent="0">
              <a:buNone/>
              <a:defRPr sz="1000"/>
            </a:lvl3pPr>
            <a:lvl4pPr marL="1371334" indent="0">
              <a:buNone/>
              <a:defRPr sz="900"/>
            </a:lvl4pPr>
            <a:lvl5pPr marL="1828446" indent="0">
              <a:buNone/>
              <a:defRPr sz="900"/>
            </a:lvl5pPr>
            <a:lvl6pPr marL="2285560" indent="0">
              <a:buNone/>
              <a:defRPr sz="900"/>
            </a:lvl6pPr>
            <a:lvl7pPr marL="2742669" indent="0">
              <a:buNone/>
              <a:defRPr sz="900"/>
            </a:lvl7pPr>
            <a:lvl8pPr marL="3199780" indent="0">
              <a:buNone/>
              <a:defRPr sz="900"/>
            </a:lvl8pPr>
            <a:lvl9pPr marL="3656891"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44784" y="860937"/>
            <a:ext cx="7780592" cy="2013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473080"/>
            <a:ext cx="1968500" cy="34972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64039" y="473080"/>
            <a:ext cx="2363724" cy="34972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46634" y="248545"/>
            <a:ext cx="6317589" cy="95735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507" y="1600201"/>
            <a:ext cx="8228986" cy="369332"/>
          </a:xfrm>
          <a:prstGeom prst="rect">
            <a:avLst/>
          </a:prstGeo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Star">
    <p:bg>
      <p:bgPr>
        <a:gradFill flip="none" rotWithShape="1">
          <a:gsLst>
            <a:gs pos="100000">
              <a:schemeClr val="tx2">
                <a:lumMod val="65000"/>
                <a:alpha val="25000"/>
              </a:schemeClr>
            </a:gs>
            <a:gs pos="86000">
              <a:schemeClr val="tx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6" name="Freeform 2"/>
          <p:cNvSpPr>
            <a:spLocks/>
          </p:cNvSpPr>
          <p:nvPr/>
        </p:nvSpPr>
        <p:spPr bwMode="black">
          <a:xfrm>
            <a:off x="969963" y="1962150"/>
            <a:ext cx="7204075" cy="2592388"/>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chemeClr val="bg1"/>
          </a:solidFill>
          <a:ln w="127000" cap="rnd" cmpd="sng">
            <a:noFill/>
            <a:prstDash val="solid"/>
            <a:round/>
            <a:headEnd type="none" w="med" len="med"/>
            <a:tailEnd type="none" w="med" len="med"/>
          </a:ln>
          <a:effectLst>
            <a:outerShdw blurRad="76200" dir="13500000" sy="23000" kx="1200000" algn="br" rotWithShape="0">
              <a:prstClr val="black">
                <a:alpha val="10000"/>
              </a:prstClr>
            </a:outerShdw>
            <a:reflection blurRad="6350" stA="50000" endA="300" endPos="38500" dist="50800" dir="5400000" sy="-100000" algn="bl" rotWithShape="0"/>
          </a:effectLst>
        </p:spPr>
        <p:txBody>
          <a:bodyPr/>
          <a:lstStyle/>
          <a:p>
            <a:pPr eaLnBrk="0" fontAlgn="base" hangingPunct="0">
              <a:spcBef>
                <a:spcPct val="0"/>
              </a:spcBef>
              <a:spcAft>
                <a:spcPct val="0"/>
              </a:spcAft>
            </a:pPr>
            <a:endParaRPr lang="en-US" sz="2000" b="1">
              <a:solidFill>
                <a:srgbClr val="FAFD00"/>
              </a:solidFill>
              <a:effectLst>
                <a:outerShdw blurRad="38100" dist="38100" dir="2700000" algn="tl">
                  <a:srgbClr val="C0C0C0"/>
                </a:outerShdw>
              </a:effectLst>
            </a:endParaRPr>
          </a:p>
        </p:txBody>
      </p:sp>
      <p:sp>
        <p:nvSpPr>
          <p:cNvPr id="4" name="Rectangle 42"/>
          <p:cNvSpPr>
            <a:spLocks noChangeArrowheads="1"/>
          </p:cNvSpPr>
          <p:nvPr/>
        </p:nvSpPr>
        <p:spPr bwMode="auto">
          <a:xfrm>
            <a:off x="7264959" y="6642556"/>
            <a:ext cx="1879041" cy="215444"/>
          </a:xfrm>
          <a:prstGeom prst="rect">
            <a:avLst/>
          </a:prstGeom>
          <a:noFill/>
          <a:ln w="12700">
            <a:noFill/>
            <a:miter lim="800000"/>
            <a:headEnd/>
            <a:tailEnd/>
          </a:ln>
          <a:effectLst/>
        </p:spPr>
        <p:txBody>
          <a:bodyPr wrap="none">
            <a:spAutoFit/>
          </a:bodyPr>
          <a:lstStyle/>
          <a:p>
            <a:pPr algn="r" eaLnBrk="0" hangingPunct="0">
              <a:defRPr/>
            </a:pPr>
            <a:r>
              <a:rPr lang="en-US" sz="800" b="0" dirty="0" smtClean="0">
                <a:solidFill>
                  <a:schemeClr val="bg2">
                    <a:lumMod val="75000"/>
                    <a:lumOff val="25000"/>
                  </a:schemeClr>
                </a:solidFill>
                <a:effectLst/>
              </a:rPr>
              <a:t>© 2014 Lockheed Martin Corporation</a:t>
            </a:r>
          </a:p>
        </p:txBody>
      </p:sp>
      <p:sp>
        <p:nvSpPr>
          <p:cNvPr id="5" name="TextBox 4"/>
          <p:cNvSpPr txBox="1"/>
          <p:nvPr/>
        </p:nvSpPr>
        <p:spPr>
          <a:xfrm>
            <a:off x="0" y="6553200"/>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lumMod val="75000"/>
                    <a:lumOff val="25000"/>
                  </a:srgbClr>
                </a:solidFill>
                <a:effectLst/>
                <a:uLnTx/>
                <a:uFillTx/>
              </a:rPr>
              <a:t>NON EXPORT CONTROLLED INFORMATION – RELEASABLE TO FOREIGN PERSONS</a:t>
            </a:r>
          </a:p>
          <a:p>
            <a:pPr algn="ctr"/>
            <a:r>
              <a:rPr kumimoji="0" lang="en-US" sz="800" b="0"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Distribution Statement A: Approved for Public Release, Distribution is unlimited. JSF12-472, 5/17/12. </a:t>
            </a:r>
            <a:r>
              <a:rPr kumimoji="0" lang="en-US" sz="800" b="0" i="0" u="none" strike="noStrike" kern="0" cap="none" spc="0" normalizeH="0" baseline="0" noProof="0" dirty="0" smtClean="0">
                <a:ln>
                  <a:noFill/>
                </a:ln>
                <a:solidFill>
                  <a:srgbClr val="000000">
                    <a:lumMod val="75000"/>
                    <a:lumOff val="25000"/>
                  </a:srgbClr>
                </a:solidFill>
                <a:effectLst/>
                <a:uLnTx/>
                <a:uFillTx/>
                <a:latin typeface="Arial" charset="0"/>
                <a:ea typeface="+mn-ea"/>
                <a:cs typeface="+mn-cs"/>
              </a:rPr>
              <a:t>AER201406012</a:t>
            </a:r>
            <a:endParaRPr kumimoji="0" lang="en-US" sz="800" b="0" i="0" u="none" strike="noStrike" kern="0" cap="none" spc="0" normalizeH="0" baseline="0" noProof="0" dirty="0" smtClean="0">
              <a:ln>
                <a:noFill/>
              </a:ln>
              <a:solidFill>
                <a:srgbClr val="000000">
                  <a:lumMod val="75000"/>
                  <a:lumOff val="25000"/>
                </a:srgbClr>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07586" name="Text Box 2"/>
          <p:cNvSpPr txBox="1">
            <a:spLocks noChangeArrowheads="1"/>
          </p:cNvSpPr>
          <p:nvPr/>
        </p:nvSpPr>
        <p:spPr bwMode="auto">
          <a:xfrm>
            <a:off x="8312770" y="6607689"/>
            <a:ext cx="75180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r"/>
            <a:r>
              <a:rPr lang="en-US" altLang="en-US" sz="800" dirty="0" err="1" smtClean="0">
                <a:latin typeface="Arial" charset="0"/>
              </a:rPr>
              <a:t>Cppon</a:t>
            </a:r>
            <a:r>
              <a:rPr lang="en-US" altLang="en-US" sz="800" dirty="0" smtClean="0">
                <a:latin typeface="Arial" charset="0"/>
              </a:rPr>
              <a:t> 2014- </a:t>
            </a:r>
            <a:fld id="{030B3F0C-9AEB-4443-BA15-B33F7A4853FB}" type="slidenum">
              <a:rPr lang="en-US" altLang="en-US" sz="800">
                <a:latin typeface="Arial" charset="0"/>
              </a:rPr>
              <a:pPr algn="r"/>
              <a:t>‹#›</a:t>
            </a:fld>
            <a:endParaRPr lang="en-US" altLang="en-US" sz="800" dirty="0">
              <a:latin typeface="Arial" charset="0"/>
            </a:endParaRPr>
          </a:p>
        </p:txBody>
      </p:sp>
      <p:sp>
        <p:nvSpPr>
          <p:cNvPr id="707587" name="Text Box 3"/>
          <p:cNvSpPr txBox="1">
            <a:spLocks noChangeArrowheads="1"/>
          </p:cNvSpPr>
          <p:nvPr/>
        </p:nvSpPr>
        <p:spPr bwMode="auto">
          <a:xfrm>
            <a:off x="3988903" y="79890"/>
            <a:ext cx="1184619"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800" dirty="0" smtClean="0">
                <a:latin typeface="Arial" charset="0"/>
              </a:rPr>
              <a:t>Public Release PENDING</a:t>
            </a:r>
          </a:p>
          <a:p>
            <a:pPr algn="ctr">
              <a:lnSpc>
                <a:spcPct val="85000"/>
              </a:lnSpc>
            </a:pPr>
            <a:endParaRPr lang="en-US" altLang="en-US" sz="800" dirty="0">
              <a:latin typeface="Arial" charset="0"/>
            </a:endParaRPr>
          </a:p>
        </p:txBody>
      </p:sp>
      <p:sp>
        <p:nvSpPr>
          <p:cNvPr id="707588" name="Rectangle 4"/>
          <p:cNvSpPr>
            <a:spLocks noGrp="1" noChangeArrowheads="1"/>
          </p:cNvSpPr>
          <p:nvPr>
            <p:ph type="ctrTitle"/>
          </p:nvPr>
        </p:nvSpPr>
        <p:spPr>
          <a:xfrm>
            <a:off x="207263" y="3917127"/>
            <a:ext cx="8677281" cy="2361694"/>
          </a:xfrm>
        </p:spPr>
        <p:txBody>
          <a:bodyPr lIns="91403" tIns="45702" rIns="91403" bIns="45702" anchorCtr="1"/>
          <a:lstStyle>
            <a:lvl1pPr>
              <a:defRPr sz="3200">
                <a:solidFill>
                  <a:srgbClr val="2F598E"/>
                </a:solidFill>
              </a:defRPr>
            </a:lvl1pPr>
          </a:lstStyle>
          <a:p>
            <a:pPr lvl="0"/>
            <a:r>
              <a:rPr lang="en-US" altLang="en-US" noProof="0" dirty="0" smtClean="0"/>
              <a:t>Click to edit Master title style</a:t>
            </a:r>
          </a:p>
        </p:txBody>
      </p:sp>
      <p:sp>
        <p:nvSpPr>
          <p:cNvPr id="707590" name="Text Box 6"/>
          <p:cNvSpPr txBox="1">
            <a:spLocks noChangeArrowheads="1"/>
          </p:cNvSpPr>
          <p:nvPr/>
        </p:nvSpPr>
        <p:spPr bwMode="auto">
          <a:xfrm>
            <a:off x="2" y="6619876"/>
            <a:ext cx="1921186" cy="23651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309" tIns="56155" rIns="112309" bIns="56155">
            <a:spAutoFit/>
          </a:bodyPr>
          <a:lstStyle>
            <a:lvl1pPr defTabSz="976313">
              <a:defRPr sz="2400">
                <a:solidFill>
                  <a:schemeClr val="tx1"/>
                </a:solidFill>
                <a:latin typeface="Times New Roman" pitchFamily="18" charset="0"/>
              </a:defRPr>
            </a:lvl1pPr>
            <a:lvl2pPr marL="473075" defTabSz="976313">
              <a:defRPr sz="2400">
                <a:solidFill>
                  <a:schemeClr val="tx1"/>
                </a:solidFill>
                <a:latin typeface="Times New Roman" pitchFamily="18" charset="0"/>
              </a:defRPr>
            </a:lvl2pPr>
            <a:lvl3pPr marL="944563" defTabSz="976313">
              <a:defRPr sz="2400">
                <a:solidFill>
                  <a:schemeClr val="tx1"/>
                </a:solidFill>
                <a:latin typeface="Times New Roman" pitchFamily="18" charset="0"/>
              </a:defRPr>
            </a:lvl3pPr>
            <a:lvl4pPr marL="1417638" defTabSz="976313">
              <a:defRPr sz="2400">
                <a:solidFill>
                  <a:schemeClr val="tx1"/>
                </a:solidFill>
                <a:latin typeface="Times New Roman" pitchFamily="18" charset="0"/>
              </a:defRPr>
            </a:lvl4pPr>
            <a:lvl5pPr marL="1890713" defTabSz="976313">
              <a:defRPr sz="2400">
                <a:solidFill>
                  <a:schemeClr val="tx1"/>
                </a:solidFill>
                <a:latin typeface="Times New Roman" pitchFamily="18" charset="0"/>
              </a:defRPr>
            </a:lvl5pPr>
            <a:lvl6pPr marL="2347913" defTabSz="976313" fontAlgn="base">
              <a:spcBef>
                <a:spcPct val="0"/>
              </a:spcBef>
              <a:spcAft>
                <a:spcPct val="0"/>
              </a:spcAft>
              <a:defRPr sz="2400">
                <a:solidFill>
                  <a:schemeClr val="tx1"/>
                </a:solidFill>
                <a:latin typeface="Times New Roman" pitchFamily="18" charset="0"/>
              </a:defRPr>
            </a:lvl6pPr>
            <a:lvl7pPr marL="2805113" defTabSz="976313" fontAlgn="base">
              <a:spcBef>
                <a:spcPct val="0"/>
              </a:spcBef>
              <a:spcAft>
                <a:spcPct val="0"/>
              </a:spcAft>
              <a:defRPr sz="2400">
                <a:solidFill>
                  <a:schemeClr val="tx1"/>
                </a:solidFill>
                <a:latin typeface="Times New Roman" pitchFamily="18" charset="0"/>
              </a:defRPr>
            </a:lvl7pPr>
            <a:lvl8pPr marL="3262313" defTabSz="976313" fontAlgn="base">
              <a:spcBef>
                <a:spcPct val="0"/>
              </a:spcBef>
              <a:spcAft>
                <a:spcPct val="0"/>
              </a:spcAft>
              <a:defRPr sz="2400">
                <a:solidFill>
                  <a:schemeClr val="tx1"/>
                </a:solidFill>
                <a:latin typeface="Times New Roman" pitchFamily="18" charset="0"/>
              </a:defRPr>
            </a:lvl8pPr>
            <a:lvl9pPr marL="3719513" defTabSz="976313" fontAlgn="base">
              <a:spcBef>
                <a:spcPct val="0"/>
              </a:spcBef>
              <a:spcAft>
                <a:spcPct val="0"/>
              </a:spcAft>
              <a:defRPr sz="2400">
                <a:solidFill>
                  <a:schemeClr val="tx1"/>
                </a:solidFill>
                <a:latin typeface="Times New Roman" pitchFamily="18" charset="0"/>
              </a:defRPr>
            </a:lvl9pPr>
          </a:lstStyle>
          <a:p>
            <a:pPr eaLnBrk="1" hangingPunct="1">
              <a:spcBef>
                <a:spcPct val="20000"/>
              </a:spcBef>
              <a:buClr>
                <a:schemeClr val="tx1"/>
              </a:buClr>
            </a:pPr>
            <a:r>
              <a:rPr lang="en-US" altLang="en-US" sz="800" dirty="0">
                <a:latin typeface="Arial" charset="0"/>
              </a:rPr>
              <a:t>© </a:t>
            </a:r>
            <a:r>
              <a:rPr lang="en-US" altLang="en-US" sz="800" dirty="0" smtClean="0">
                <a:latin typeface="Arial" charset="0"/>
              </a:rPr>
              <a:t>2014 Lockheed </a:t>
            </a:r>
            <a:r>
              <a:rPr lang="en-US" altLang="en-US" sz="800" dirty="0">
                <a:latin typeface="Arial" charset="0"/>
              </a:rPr>
              <a:t>Martin Corporation</a:t>
            </a:r>
          </a:p>
        </p:txBody>
      </p:sp>
      <p:pic>
        <p:nvPicPr>
          <p:cNvPr id="707591" name="Picture 7" descr="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282" y="901932"/>
            <a:ext cx="6105131" cy="3002866"/>
          </a:xfrm>
          <a:prstGeom prst="rect">
            <a:avLst/>
          </a:prstGeom>
          <a:noFill/>
          <a:extLst>
            <a:ext uri="{909E8E84-426E-40DD-AFC4-6F175D3DCCD1}">
              <a14:hiddenFill xmlns:a14="http://schemas.microsoft.com/office/drawing/2010/main">
                <a:solidFill>
                  <a:srgbClr val="FFFFFF"/>
                </a:solidFill>
              </a14:hiddenFill>
            </a:ext>
          </a:extLst>
        </p:spPr>
      </p:pic>
      <p:pic>
        <p:nvPicPr>
          <p:cNvPr id="707592" name="Picture 8" descr="jsf_title_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06" y="364101"/>
            <a:ext cx="3501924" cy="643705"/>
          </a:xfrm>
          <a:prstGeom prst="rect">
            <a:avLst/>
          </a:prstGeom>
          <a:noFill/>
          <a:extLst>
            <a:ext uri="{909E8E84-426E-40DD-AFC4-6F175D3DCCD1}">
              <a14:hiddenFill xmlns:a14="http://schemas.microsoft.com/office/drawing/2010/main">
                <a:solidFill>
                  <a:srgbClr val="FFFFFF"/>
                </a:solidFill>
              </a14:hiddenFill>
            </a:ext>
          </a:extLst>
        </p:spPr>
      </p:pic>
      <p:sp>
        <p:nvSpPr>
          <p:cNvPr id="707593" name="Text Box 9"/>
          <p:cNvSpPr txBox="1">
            <a:spLocks noChangeArrowheads="1"/>
          </p:cNvSpPr>
          <p:nvPr/>
        </p:nvSpPr>
        <p:spPr bwMode="auto">
          <a:xfrm>
            <a:off x="2359696" y="6278821"/>
            <a:ext cx="4410797" cy="58740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309" tIns="56155" rIns="112309" bIns="56155">
            <a:spAutoFit/>
          </a:bodyPr>
          <a:lstStyle>
            <a:lvl1pPr defTabSz="976313">
              <a:defRPr sz="2400">
                <a:solidFill>
                  <a:schemeClr val="tx1"/>
                </a:solidFill>
                <a:latin typeface="Times New Roman" pitchFamily="18" charset="0"/>
              </a:defRPr>
            </a:lvl1pPr>
            <a:lvl2pPr marL="473075" defTabSz="976313">
              <a:defRPr sz="2400">
                <a:solidFill>
                  <a:schemeClr val="tx1"/>
                </a:solidFill>
                <a:latin typeface="Times New Roman" pitchFamily="18" charset="0"/>
              </a:defRPr>
            </a:lvl2pPr>
            <a:lvl3pPr marL="944563" defTabSz="976313">
              <a:defRPr sz="2400">
                <a:solidFill>
                  <a:schemeClr val="tx1"/>
                </a:solidFill>
                <a:latin typeface="Times New Roman" pitchFamily="18" charset="0"/>
              </a:defRPr>
            </a:lvl3pPr>
            <a:lvl4pPr marL="1417638" defTabSz="976313">
              <a:defRPr sz="2400">
                <a:solidFill>
                  <a:schemeClr val="tx1"/>
                </a:solidFill>
                <a:latin typeface="Times New Roman" pitchFamily="18" charset="0"/>
              </a:defRPr>
            </a:lvl4pPr>
            <a:lvl5pPr marL="1890713" defTabSz="976313">
              <a:defRPr sz="2400">
                <a:solidFill>
                  <a:schemeClr val="tx1"/>
                </a:solidFill>
                <a:latin typeface="Times New Roman" pitchFamily="18" charset="0"/>
              </a:defRPr>
            </a:lvl5pPr>
            <a:lvl6pPr marL="2347913" defTabSz="976313" fontAlgn="base">
              <a:spcBef>
                <a:spcPct val="0"/>
              </a:spcBef>
              <a:spcAft>
                <a:spcPct val="0"/>
              </a:spcAft>
              <a:defRPr sz="2400">
                <a:solidFill>
                  <a:schemeClr val="tx1"/>
                </a:solidFill>
                <a:latin typeface="Times New Roman" pitchFamily="18" charset="0"/>
              </a:defRPr>
            </a:lvl6pPr>
            <a:lvl7pPr marL="2805113" defTabSz="976313" fontAlgn="base">
              <a:spcBef>
                <a:spcPct val="0"/>
              </a:spcBef>
              <a:spcAft>
                <a:spcPct val="0"/>
              </a:spcAft>
              <a:defRPr sz="2400">
                <a:solidFill>
                  <a:schemeClr val="tx1"/>
                </a:solidFill>
                <a:latin typeface="Times New Roman" pitchFamily="18" charset="0"/>
              </a:defRPr>
            </a:lvl7pPr>
            <a:lvl8pPr marL="3262313" defTabSz="976313" fontAlgn="base">
              <a:spcBef>
                <a:spcPct val="0"/>
              </a:spcBef>
              <a:spcAft>
                <a:spcPct val="0"/>
              </a:spcAft>
              <a:defRPr sz="2400">
                <a:solidFill>
                  <a:schemeClr val="tx1"/>
                </a:solidFill>
                <a:latin typeface="Times New Roman" pitchFamily="18" charset="0"/>
              </a:defRPr>
            </a:lvl8pPr>
            <a:lvl9pPr marL="3719513" defTabSz="976313"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1400" b="1" i="1" dirty="0" err="1" smtClean="0">
                <a:solidFill>
                  <a:srgbClr val="CC0000"/>
                </a:solidFill>
                <a:latin typeface="Arial" charset="0"/>
              </a:rPr>
              <a:t>CppCon</a:t>
            </a:r>
            <a:r>
              <a:rPr lang="en-US" altLang="en-US" sz="1400" b="1" i="1" dirty="0" smtClean="0">
                <a:solidFill>
                  <a:srgbClr val="CC0000"/>
                </a:solidFill>
                <a:latin typeface="Arial" charset="0"/>
              </a:rPr>
              <a:t> 2014</a:t>
            </a:r>
            <a:endParaRPr lang="en-US" altLang="en-US" sz="1400" b="1" i="1" dirty="0">
              <a:solidFill>
                <a:srgbClr val="CC0000"/>
              </a:solidFill>
              <a:latin typeface="Arial" charset="0"/>
            </a:endParaRPr>
          </a:p>
          <a:p>
            <a:pPr algn="ctr" eaLnBrk="1" hangingPunct="1">
              <a:spcBef>
                <a:spcPct val="20000"/>
              </a:spcBef>
              <a:buClr>
                <a:schemeClr val="tx1"/>
              </a:buClr>
            </a:pPr>
            <a:r>
              <a:rPr lang="en-US" altLang="en-US" sz="1400" b="1" i="1" dirty="0" smtClean="0">
                <a:solidFill>
                  <a:srgbClr val="CC0000"/>
                </a:solidFill>
                <a:latin typeface="Arial" charset="0"/>
              </a:rPr>
              <a:t>September</a:t>
            </a:r>
            <a:r>
              <a:rPr lang="en-US" altLang="en-US" sz="1400" b="1" i="1" baseline="0" dirty="0" smtClean="0">
                <a:solidFill>
                  <a:srgbClr val="CC0000"/>
                </a:solidFill>
                <a:latin typeface="Arial" charset="0"/>
              </a:rPr>
              <a:t> 7-12, </a:t>
            </a:r>
            <a:r>
              <a:rPr lang="en-US" altLang="en-US" sz="1400" b="1" i="1" dirty="0" smtClean="0">
                <a:solidFill>
                  <a:srgbClr val="CC0000"/>
                </a:solidFill>
                <a:latin typeface="Arial" charset="0"/>
              </a:rPr>
              <a:t>2014 </a:t>
            </a:r>
            <a:r>
              <a:rPr lang="en-US" altLang="en-US" sz="1400" b="1" i="1" dirty="0">
                <a:solidFill>
                  <a:srgbClr val="CC0000"/>
                </a:solidFill>
                <a:latin typeface="Arial" charset="0"/>
              </a:rPr>
              <a:t>– </a:t>
            </a:r>
            <a:r>
              <a:rPr lang="en-US" altLang="en-US" sz="1400" b="1" i="1" dirty="0" smtClean="0">
                <a:solidFill>
                  <a:srgbClr val="CC0000"/>
                </a:solidFill>
                <a:latin typeface="Arial" charset="0"/>
              </a:rPr>
              <a:t>Bellevue, WA, USA</a:t>
            </a:r>
            <a:endParaRPr lang="en-US" altLang="en-US" sz="1400" b="1" i="1" dirty="0">
              <a:solidFill>
                <a:srgbClr val="CC0000"/>
              </a:solidFill>
              <a:latin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5514" y="1556263"/>
            <a:ext cx="3819723" cy="4693366"/>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622" y="1556263"/>
            <a:ext cx="3821259" cy="4693366"/>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44039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07" y="274996"/>
            <a:ext cx="822898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507" y="1534755"/>
            <a:ext cx="4039266" cy="640633"/>
          </a:xfrm>
        </p:spPr>
        <p:txBody>
          <a:bodyPr anchor="b"/>
          <a:lstStyle>
            <a:lvl1pPr marL="0" indent="0">
              <a:buNone/>
              <a:defRPr sz="2300" b="1"/>
            </a:lvl1pPr>
            <a:lvl2pPr marL="442250" indent="0">
              <a:buNone/>
              <a:defRPr sz="1900" b="1"/>
            </a:lvl2pPr>
            <a:lvl3pPr marL="884499" indent="0">
              <a:buNone/>
              <a:defRPr sz="1700" b="1"/>
            </a:lvl3pPr>
            <a:lvl4pPr marL="1326749" indent="0">
              <a:buNone/>
              <a:defRPr sz="1500" b="1"/>
            </a:lvl4pPr>
            <a:lvl5pPr marL="1768998" indent="0">
              <a:buNone/>
              <a:defRPr sz="1500" b="1"/>
            </a:lvl5pPr>
            <a:lvl6pPr marL="2211248" indent="0">
              <a:buNone/>
              <a:defRPr sz="1500" b="1"/>
            </a:lvl6pPr>
            <a:lvl7pPr marL="2653497" indent="0">
              <a:buNone/>
              <a:defRPr sz="1500" b="1"/>
            </a:lvl7pPr>
            <a:lvl8pPr marL="3095747" indent="0">
              <a:buNone/>
              <a:defRPr sz="1500" b="1"/>
            </a:lvl8pPr>
            <a:lvl9pPr marL="353799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507" y="2175387"/>
            <a:ext cx="4039266" cy="395133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692" y="1534755"/>
            <a:ext cx="4040801" cy="640633"/>
          </a:xfrm>
        </p:spPr>
        <p:txBody>
          <a:bodyPr anchor="b"/>
          <a:lstStyle>
            <a:lvl1pPr marL="0" indent="0">
              <a:buNone/>
              <a:defRPr sz="2300" b="1"/>
            </a:lvl1pPr>
            <a:lvl2pPr marL="442250" indent="0">
              <a:buNone/>
              <a:defRPr sz="1900" b="1"/>
            </a:lvl2pPr>
            <a:lvl3pPr marL="884499" indent="0">
              <a:buNone/>
              <a:defRPr sz="1700" b="1"/>
            </a:lvl3pPr>
            <a:lvl4pPr marL="1326749" indent="0">
              <a:buNone/>
              <a:defRPr sz="1500" b="1"/>
            </a:lvl4pPr>
            <a:lvl5pPr marL="1768998" indent="0">
              <a:buNone/>
              <a:defRPr sz="1500" b="1"/>
            </a:lvl5pPr>
            <a:lvl6pPr marL="2211248" indent="0">
              <a:buNone/>
              <a:defRPr sz="1500" b="1"/>
            </a:lvl6pPr>
            <a:lvl7pPr marL="2653497" indent="0">
              <a:buNone/>
              <a:defRPr sz="1500" b="1"/>
            </a:lvl7pPr>
            <a:lvl8pPr marL="3095747" indent="0">
              <a:buNone/>
              <a:defRPr sz="1500" b="1"/>
            </a:lvl8pPr>
            <a:lvl9pPr marL="353799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692" y="2175387"/>
            <a:ext cx="4040801" cy="395133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83935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13318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4384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08" y="273460"/>
            <a:ext cx="3007572" cy="1161435"/>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75618" y="273460"/>
            <a:ext cx="5110875" cy="5853266"/>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508" y="1434895"/>
            <a:ext cx="3007572" cy="4691831"/>
          </a:xfrm>
        </p:spPr>
        <p:txBody>
          <a:bodyPr/>
          <a:lstStyle>
            <a:lvl1pPr marL="0" indent="0">
              <a:buNone/>
              <a:defRPr sz="1400"/>
            </a:lvl1pPr>
            <a:lvl2pPr marL="442250" indent="0">
              <a:buNone/>
              <a:defRPr sz="1200"/>
            </a:lvl2pPr>
            <a:lvl3pPr marL="884499" indent="0">
              <a:buNone/>
              <a:defRPr sz="1000"/>
            </a:lvl3pPr>
            <a:lvl4pPr marL="1326749" indent="0">
              <a:buNone/>
              <a:defRPr sz="900"/>
            </a:lvl4pPr>
            <a:lvl5pPr marL="1768998" indent="0">
              <a:buNone/>
              <a:defRPr sz="900"/>
            </a:lvl5pPr>
            <a:lvl6pPr marL="2211248" indent="0">
              <a:buNone/>
              <a:defRPr sz="900"/>
            </a:lvl6pPr>
            <a:lvl7pPr marL="2653497" indent="0">
              <a:buNone/>
              <a:defRPr sz="900"/>
            </a:lvl7pPr>
            <a:lvl8pPr marL="3095747" indent="0">
              <a:buNone/>
              <a:defRPr sz="900"/>
            </a:lvl8pPr>
            <a:lvl9pPr marL="3537996" indent="0">
              <a:buNone/>
              <a:defRPr sz="900"/>
            </a:lvl9pPr>
          </a:lstStyle>
          <a:p>
            <a:pPr lvl="0"/>
            <a:r>
              <a:rPr lang="en-US" smtClean="0"/>
              <a:t>Click to edit Master text styles</a:t>
            </a:r>
          </a:p>
        </p:txBody>
      </p:sp>
    </p:spTree>
    <p:extLst>
      <p:ext uri="{BB962C8B-B14F-4D97-AF65-F5344CB8AC3E}">
        <p14:creationId xmlns:p14="http://schemas.microsoft.com/office/powerpoint/2010/main" val="23283644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48" y="4800908"/>
            <a:ext cx="5487014" cy="566891"/>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1648" y="612981"/>
            <a:ext cx="5487014" cy="4114185"/>
          </a:xfrm>
        </p:spPr>
        <p:txBody>
          <a:bodyPr/>
          <a:lstStyle>
            <a:lvl1pPr marL="0" indent="0">
              <a:buNone/>
              <a:defRPr sz="3100"/>
            </a:lvl1pPr>
            <a:lvl2pPr marL="442250" indent="0">
              <a:buNone/>
              <a:defRPr sz="2700"/>
            </a:lvl2pPr>
            <a:lvl3pPr marL="884499" indent="0">
              <a:buNone/>
              <a:defRPr sz="2300"/>
            </a:lvl3pPr>
            <a:lvl4pPr marL="1326749" indent="0">
              <a:buNone/>
              <a:defRPr sz="1900"/>
            </a:lvl4pPr>
            <a:lvl5pPr marL="1768998" indent="0">
              <a:buNone/>
              <a:defRPr sz="1900"/>
            </a:lvl5pPr>
            <a:lvl6pPr marL="2211248" indent="0">
              <a:buNone/>
              <a:defRPr sz="1900"/>
            </a:lvl6pPr>
            <a:lvl7pPr marL="2653497" indent="0">
              <a:buNone/>
              <a:defRPr sz="1900"/>
            </a:lvl7pPr>
            <a:lvl8pPr marL="3095747" indent="0">
              <a:buNone/>
              <a:defRPr sz="1900"/>
            </a:lvl8pPr>
            <a:lvl9pPr marL="3537996" indent="0">
              <a:buNone/>
              <a:defRPr sz="1900"/>
            </a:lvl9pPr>
          </a:lstStyle>
          <a:p>
            <a:r>
              <a:rPr lang="en-US" smtClean="0"/>
              <a:t>Click icon to add picture</a:t>
            </a:r>
            <a:endParaRPr lang="en-US"/>
          </a:p>
        </p:txBody>
      </p:sp>
      <p:sp>
        <p:nvSpPr>
          <p:cNvPr id="4" name="Text Placeholder 3"/>
          <p:cNvSpPr>
            <a:spLocks noGrp="1"/>
          </p:cNvSpPr>
          <p:nvPr>
            <p:ph type="body" sz="half" idx="2"/>
          </p:nvPr>
        </p:nvSpPr>
        <p:spPr>
          <a:xfrm>
            <a:off x="1791648" y="5367798"/>
            <a:ext cx="5487014" cy="805016"/>
          </a:xfrm>
        </p:spPr>
        <p:txBody>
          <a:bodyPr/>
          <a:lstStyle>
            <a:lvl1pPr marL="0" indent="0">
              <a:buNone/>
              <a:defRPr sz="1400"/>
            </a:lvl1pPr>
            <a:lvl2pPr marL="442250" indent="0">
              <a:buNone/>
              <a:defRPr sz="1200"/>
            </a:lvl2pPr>
            <a:lvl3pPr marL="884499" indent="0">
              <a:buNone/>
              <a:defRPr sz="1000"/>
            </a:lvl3pPr>
            <a:lvl4pPr marL="1326749" indent="0">
              <a:buNone/>
              <a:defRPr sz="900"/>
            </a:lvl4pPr>
            <a:lvl5pPr marL="1768998" indent="0">
              <a:buNone/>
              <a:defRPr sz="900"/>
            </a:lvl5pPr>
            <a:lvl6pPr marL="2211248" indent="0">
              <a:buNone/>
              <a:defRPr sz="900"/>
            </a:lvl6pPr>
            <a:lvl7pPr marL="2653497" indent="0">
              <a:buNone/>
              <a:defRPr sz="900"/>
            </a:lvl7pPr>
            <a:lvl8pPr marL="3095747" indent="0">
              <a:buNone/>
              <a:defRPr sz="900"/>
            </a:lvl8pPr>
            <a:lvl9pPr marL="3537996" indent="0">
              <a:buNone/>
              <a:defRPr sz="900"/>
            </a:lvl9pPr>
          </a:lstStyle>
          <a:p>
            <a:pPr lvl="0"/>
            <a:r>
              <a:rPr lang="en-US" smtClean="0"/>
              <a:t>Click to edit Master text styles</a:t>
            </a:r>
          </a:p>
        </p:txBody>
      </p:sp>
    </p:spTree>
    <p:extLst>
      <p:ext uri="{BB962C8B-B14F-4D97-AF65-F5344CB8AC3E}">
        <p14:creationId xmlns:p14="http://schemas.microsoft.com/office/powerpoint/2010/main" val="749515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6.pn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0418" name="Rectangle 2"/>
          <p:cNvSpPr>
            <a:spLocks noGrp="1" noChangeArrowheads="1"/>
          </p:cNvSpPr>
          <p:nvPr>
            <p:ph type="body" idx="1"/>
          </p:nvPr>
        </p:nvSpPr>
        <p:spPr bwMode="auto">
          <a:xfrm>
            <a:off x="675514" y="1556263"/>
            <a:ext cx="7788367" cy="469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387" tIns="41195" rIns="82387" bIns="4119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700419" name="Rectangle 3"/>
          <p:cNvSpPr>
            <a:spLocks noGrp="1" noChangeArrowheads="1"/>
          </p:cNvSpPr>
          <p:nvPr>
            <p:ph type="title"/>
          </p:nvPr>
        </p:nvSpPr>
        <p:spPr bwMode="auto">
          <a:xfrm>
            <a:off x="1426256" y="310331"/>
            <a:ext cx="6469580" cy="735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387" tIns="41195" rIns="82387" bIns="41195" numCol="1" anchor="ctr" anchorCtr="0" compatLnSpc="1">
            <a:prstTxWarp prst="textNoShape">
              <a:avLst/>
            </a:prstTxWarp>
          </a:bodyPr>
          <a:lstStyle/>
          <a:p>
            <a:pPr lvl="0"/>
            <a:r>
              <a:rPr lang="en-US" altLang="en-US" smtClean="0"/>
              <a:t>Click to edit Title</a:t>
            </a:r>
          </a:p>
        </p:txBody>
      </p:sp>
      <p:sp>
        <p:nvSpPr>
          <p:cNvPr id="700420" name="Text Box 4"/>
          <p:cNvSpPr txBox="1">
            <a:spLocks noChangeArrowheads="1"/>
          </p:cNvSpPr>
          <p:nvPr/>
        </p:nvSpPr>
        <p:spPr bwMode="auto">
          <a:xfrm>
            <a:off x="8086631" y="6718198"/>
            <a:ext cx="825546"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marL="0" marR="0" indent="0" algn="r" defTabSz="876300" rtl="0" eaLnBrk="1" fontAlgn="auto" latinLnBrk="0" hangingPunct="1">
              <a:lnSpc>
                <a:spcPct val="100000"/>
              </a:lnSpc>
              <a:spcBef>
                <a:spcPts val="0"/>
              </a:spcBef>
              <a:spcAft>
                <a:spcPts val="0"/>
              </a:spcAft>
              <a:buClrTx/>
              <a:buSzTx/>
              <a:buFontTx/>
              <a:buNone/>
              <a:tabLst/>
              <a:defRPr/>
            </a:pPr>
            <a:r>
              <a:rPr lang="en-US" altLang="en-US" sz="800" dirty="0" err="1" smtClean="0">
                <a:latin typeface="Arial" charset="0"/>
              </a:rPr>
              <a:t>CppCon</a:t>
            </a:r>
            <a:r>
              <a:rPr lang="en-US" altLang="en-US" sz="800" dirty="0" smtClean="0">
                <a:latin typeface="Arial" charset="0"/>
              </a:rPr>
              <a:t> 2014- </a:t>
            </a:r>
            <a:fld id="{030B3F0C-9AEB-4443-BA15-B33F7A4853FB}" type="slidenum">
              <a:rPr lang="en-US" altLang="en-US" sz="800" smtClean="0">
                <a:latin typeface="Arial" charset="0"/>
              </a:rPr>
              <a:pPr marL="0" marR="0" indent="0" algn="r" defTabSz="876300" rtl="0" eaLnBrk="1" fontAlgn="auto" latinLnBrk="0" hangingPunct="1">
                <a:lnSpc>
                  <a:spcPct val="100000"/>
                </a:lnSpc>
                <a:spcBef>
                  <a:spcPts val="0"/>
                </a:spcBef>
                <a:spcAft>
                  <a:spcPts val="0"/>
                </a:spcAft>
                <a:buClrTx/>
                <a:buSzTx/>
                <a:buFontTx/>
                <a:buNone/>
                <a:tabLst/>
                <a:defRPr/>
              </a:pPr>
              <a:t>‹#›</a:t>
            </a:fld>
            <a:endParaRPr lang="en-US" altLang="en-US" sz="800" dirty="0" smtClean="0">
              <a:latin typeface="Arial" charset="0"/>
            </a:endParaRPr>
          </a:p>
        </p:txBody>
      </p:sp>
      <p:pic>
        <p:nvPicPr>
          <p:cNvPr id="700421" name="Picture 5" desc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7219" y="152093"/>
            <a:ext cx="913479" cy="914092"/>
          </a:xfrm>
          <a:prstGeom prst="rect">
            <a:avLst/>
          </a:prstGeom>
          <a:noFill/>
          <a:extLst>
            <a:ext uri="{909E8E84-426E-40DD-AFC4-6F175D3DCCD1}">
              <a14:hiddenFill xmlns:a14="http://schemas.microsoft.com/office/drawing/2010/main">
                <a:solidFill>
                  <a:srgbClr val="FFFFFF"/>
                </a:solidFill>
              </a14:hiddenFill>
            </a:ext>
          </a:extLst>
        </p:spPr>
      </p:pic>
      <p:pic>
        <p:nvPicPr>
          <p:cNvPr id="700423" name="Picture 7" descr="LII Lg Color Outline Logo-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18786" y="12290"/>
            <a:ext cx="1877622" cy="1070795"/>
          </a:xfrm>
          <a:prstGeom prst="rect">
            <a:avLst/>
          </a:prstGeom>
          <a:noFill/>
          <a:extLst>
            <a:ext uri="{909E8E84-426E-40DD-AFC4-6F175D3DCCD1}">
              <a14:hiddenFill xmlns:a14="http://schemas.microsoft.com/office/drawing/2010/main">
                <a:solidFill>
                  <a:srgbClr val="FFFFFF"/>
                </a:solidFill>
              </a14:hiddenFill>
            </a:ext>
          </a:extLst>
        </p:spPr>
      </p:pic>
      <p:sp>
        <p:nvSpPr>
          <p:cNvPr id="700424" name="Text Box 8"/>
          <p:cNvSpPr txBox="1">
            <a:spLocks noChangeArrowheads="1"/>
          </p:cNvSpPr>
          <p:nvPr/>
        </p:nvSpPr>
        <p:spPr bwMode="auto">
          <a:xfrm>
            <a:off x="4042636" y="53771"/>
            <a:ext cx="1184619"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800" dirty="0" smtClean="0">
                <a:latin typeface="Arial" charset="0"/>
              </a:rPr>
              <a:t>Public Release PENDING</a:t>
            </a:r>
          </a:p>
          <a:p>
            <a:pPr algn="ctr">
              <a:lnSpc>
                <a:spcPct val="85000"/>
              </a:lnSpc>
            </a:pPr>
            <a:endParaRPr lang="en-US" altLang="en-US" sz="800" dirty="0">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ctr" defTabSz="830754" rtl="0" eaLnBrk="1" fontAlgn="base" hangingPunct="1">
        <a:spcBef>
          <a:spcPct val="0"/>
        </a:spcBef>
        <a:spcAft>
          <a:spcPct val="0"/>
        </a:spcAft>
        <a:defRPr sz="2800" b="1">
          <a:solidFill>
            <a:schemeClr val="tx2"/>
          </a:solidFill>
          <a:latin typeface="+mj-lt"/>
          <a:ea typeface="+mj-ea"/>
          <a:cs typeface="+mj-cs"/>
        </a:defRPr>
      </a:lvl1pPr>
      <a:lvl2pPr algn="ctr" defTabSz="830754" rtl="0" eaLnBrk="1" fontAlgn="base" hangingPunct="1">
        <a:spcBef>
          <a:spcPct val="0"/>
        </a:spcBef>
        <a:spcAft>
          <a:spcPct val="0"/>
        </a:spcAft>
        <a:defRPr sz="2800" b="1">
          <a:solidFill>
            <a:schemeClr val="tx2"/>
          </a:solidFill>
          <a:latin typeface="Arial" charset="0"/>
        </a:defRPr>
      </a:lvl2pPr>
      <a:lvl3pPr algn="ctr" defTabSz="830754" rtl="0" eaLnBrk="1" fontAlgn="base" hangingPunct="1">
        <a:spcBef>
          <a:spcPct val="0"/>
        </a:spcBef>
        <a:spcAft>
          <a:spcPct val="0"/>
        </a:spcAft>
        <a:defRPr sz="2800" b="1">
          <a:solidFill>
            <a:schemeClr val="tx2"/>
          </a:solidFill>
          <a:latin typeface="Arial" charset="0"/>
        </a:defRPr>
      </a:lvl3pPr>
      <a:lvl4pPr algn="ctr" defTabSz="830754" rtl="0" eaLnBrk="1" fontAlgn="base" hangingPunct="1">
        <a:spcBef>
          <a:spcPct val="0"/>
        </a:spcBef>
        <a:spcAft>
          <a:spcPct val="0"/>
        </a:spcAft>
        <a:defRPr sz="2800" b="1">
          <a:solidFill>
            <a:schemeClr val="tx2"/>
          </a:solidFill>
          <a:latin typeface="Arial" charset="0"/>
        </a:defRPr>
      </a:lvl4pPr>
      <a:lvl5pPr algn="ctr" defTabSz="830754" rtl="0" eaLnBrk="1" fontAlgn="base" hangingPunct="1">
        <a:spcBef>
          <a:spcPct val="0"/>
        </a:spcBef>
        <a:spcAft>
          <a:spcPct val="0"/>
        </a:spcAft>
        <a:defRPr sz="2800" b="1">
          <a:solidFill>
            <a:schemeClr val="tx2"/>
          </a:solidFill>
          <a:latin typeface="Arial" charset="0"/>
        </a:defRPr>
      </a:lvl5pPr>
      <a:lvl6pPr marL="442250" algn="ctr" defTabSz="830754" rtl="0" eaLnBrk="1" fontAlgn="base" hangingPunct="1">
        <a:spcBef>
          <a:spcPct val="0"/>
        </a:spcBef>
        <a:spcAft>
          <a:spcPct val="0"/>
        </a:spcAft>
        <a:defRPr sz="2800" b="1">
          <a:solidFill>
            <a:schemeClr val="tx2"/>
          </a:solidFill>
          <a:latin typeface="Arial" charset="0"/>
        </a:defRPr>
      </a:lvl6pPr>
      <a:lvl7pPr marL="884499" algn="ctr" defTabSz="830754" rtl="0" eaLnBrk="1" fontAlgn="base" hangingPunct="1">
        <a:spcBef>
          <a:spcPct val="0"/>
        </a:spcBef>
        <a:spcAft>
          <a:spcPct val="0"/>
        </a:spcAft>
        <a:defRPr sz="2800" b="1">
          <a:solidFill>
            <a:schemeClr val="tx2"/>
          </a:solidFill>
          <a:latin typeface="Arial" charset="0"/>
        </a:defRPr>
      </a:lvl7pPr>
      <a:lvl8pPr marL="1326749" algn="ctr" defTabSz="830754" rtl="0" eaLnBrk="1" fontAlgn="base" hangingPunct="1">
        <a:spcBef>
          <a:spcPct val="0"/>
        </a:spcBef>
        <a:spcAft>
          <a:spcPct val="0"/>
        </a:spcAft>
        <a:defRPr sz="2800" b="1">
          <a:solidFill>
            <a:schemeClr val="tx2"/>
          </a:solidFill>
          <a:latin typeface="Arial" charset="0"/>
        </a:defRPr>
      </a:lvl8pPr>
      <a:lvl9pPr marL="1768998" algn="ctr" defTabSz="830754" rtl="0" eaLnBrk="1" fontAlgn="base" hangingPunct="1">
        <a:spcBef>
          <a:spcPct val="0"/>
        </a:spcBef>
        <a:spcAft>
          <a:spcPct val="0"/>
        </a:spcAft>
        <a:defRPr sz="2800" b="1">
          <a:solidFill>
            <a:schemeClr val="tx2"/>
          </a:solidFill>
          <a:latin typeface="Arial" charset="0"/>
        </a:defRPr>
      </a:lvl9pPr>
    </p:titleStyle>
    <p:bodyStyle>
      <a:lvl1pPr marL="233409" indent="-233409" algn="l" defTabSz="830754" rtl="0" eaLnBrk="1" fontAlgn="base" hangingPunct="1">
        <a:lnSpc>
          <a:spcPct val="105000"/>
        </a:lnSpc>
        <a:spcBef>
          <a:spcPct val="20000"/>
        </a:spcBef>
        <a:spcAft>
          <a:spcPct val="0"/>
        </a:spcAft>
        <a:buClr>
          <a:schemeClr val="tx1"/>
        </a:buClr>
        <a:buChar char="•"/>
        <a:defRPr sz="2100" b="1">
          <a:solidFill>
            <a:schemeClr val="tx1"/>
          </a:solidFill>
          <a:latin typeface="+mn-lt"/>
          <a:ea typeface="+mn-ea"/>
          <a:cs typeface="+mn-cs"/>
        </a:defRPr>
      </a:lvl1pPr>
      <a:lvl2pPr marL="558954" indent="-210376" algn="l" defTabSz="830754" rtl="0" eaLnBrk="1" fontAlgn="base" hangingPunct="1">
        <a:lnSpc>
          <a:spcPct val="105000"/>
        </a:lnSpc>
        <a:spcBef>
          <a:spcPct val="20000"/>
        </a:spcBef>
        <a:spcAft>
          <a:spcPct val="0"/>
        </a:spcAft>
        <a:buChar char="–"/>
        <a:defRPr sz="2100" b="1" i="1">
          <a:solidFill>
            <a:schemeClr val="tx1"/>
          </a:solidFill>
          <a:latin typeface="+mn-lt"/>
        </a:defRPr>
      </a:lvl2pPr>
      <a:lvl3pPr marL="913676" indent="-233409" algn="l" defTabSz="830754" rtl="0" eaLnBrk="1" fontAlgn="base" hangingPunct="1">
        <a:lnSpc>
          <a:spcPct val="105000"/>
        </a:lnSpc>
        <a:spcBef>
          <a:spcPct val="20000"/>
        </a:spcBef>
        <a:spcAft>
          <a:spcPct val="0"/>
        </a:spcAft>
        <a:buChar char="•"/>
        <a:defRPr sz="2100">
          <a:solidFill>
            <a:schemeClr val="tx1"/>
          </a:solidFill>
          <a:latin typeface="+mn-lt"/>
        </a:defRPr>
      </a:lvl3pPr>
      <a:lvl4pPr marL="1263790" indent="-234946" algn="l" defTabSz="830754" rtl="0" eaLnBrk="1" fontAlgn="base" hangingPunct="1">
        <a:lnSpc>
          <a:spcPct val="105000"/>
        </a:lnSpc>
        <a:spcBef>
          <a:spcPct val="20000"/>
        </a:spcBef>
        <a:spcAft>
          <a:spcPct val="0"/>
        </a:spcAft>
        <a:buChar char="–"/>
        <a:defRPr sz="2100" i="1">
          <a:solidFill>
            <a:schemeClr val="tx1"/>
          </a:solidFill>
          <a:latin typeface="+mn-lt"/>
        </a:defRPr>
      </a:lvl4pPr>
      <a:lvl5pPr marL="1666114" indent="-175057" algn="l" defTabSz="830754" rtl="0" eaLnBrk="1" fontAlgn="base" hangingPunct="1">
        <a:spcBef>
          <a:spcPct val="20000"/>
        </a:spcBef>
        <a:spcAft>
          <a:spcPct val="0"/>
        </a:spcAft>
        <a:buChar char="»"/>
        <a:defRPr sz="1800">
          <a:solidFill>
            <a:schemeClr val="tx1"/>
          </a:solidFill>
          <a:latin typeface="+mn-lt"/>
        </a:defRPr>
      </a:lvl5pPr>
      <a:lvl6pPr marL="2108364" indent="-175057" algn="l" defTabSz="830754" rtl="0" eaLnBrk="1" fontAlgn="base" hangingPunct="1">
        <a:spcBef>
          <a:spcPct val="20000"/>
        </a:spcBef>
        <a:spcAft>
          <a:spcPct val="0"/>
        </a:spcAft>
        <a:buChar char="»"/>
        <a:defRPr sz="1800">
          <a:solidFill>
            <a:schemeClr val="tx1"/>
          </a:solidFill>
          <a:latin typeface="+mn-lt"/>
        </a:defRPr>
      </a:lvl6pPr>
      <a:lvl7pPr marL="2550613" indent="-175057" algn="l" defTabSz="830754" rtl="0" eaLnBrk="1" fontAlgn="base" hangingPunct="1">
        <a:spcBef>
          <a:spcPct val="20000"/>
        </a:spcBef>
        <a:spcAft>
          <a:spcPct val="0"/>
        </a:spcAft>
        <a:buChar char="»"/>
        <a:defRPr sz="1800">
          <a:solidFill>
            <a:schemeClr val="tx1"/>
          </a:solidFill>
          <a:latin typeface="+mn-lt"/>
        </a:defRPr>
      </a:lvl7pPr>
      <a:lvl8pPr marL="2992863" indent="-175057" algn="l" defTabSz="830754" rtl="0" eaLnBrk="1" fontAlgn="base" hangingPunct="1">
        <a:spcBef>
          <a:spcPct val="20000"/>
        </a:spcBef>
        <a:spcAft>
          <a:spcPct val="0"/>
        </a:spcAft>
        <a:buChar char="»"/>
        <a:defRPr sz="1800">
          <a:solidFill>
            <a:schemeClr val="tx1"/>
          </a:solidFill>
          <a:latin typeface="+mn-lt"/>
        </a:defRPr>
      </a:lvl8pPr>
      <a:lvl9pPr marL="3435113" indent="-175057" algn="l" defTabSz="830754"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84499" rtl="0" eaLnBrk="1" latinLnBrk="0" hangingPunct="1">
        <a:defRPr sz="1700" kern="1200">
          <a:solidFill>
            <a:schemeClr val="tx1"/>
          </a:solidFill>
          <a:latin typeface="+mn-lt"/>
          <a:ea typeface="+mn-ea"/>
          <a:cs typeface="+mn-cs"/>
        </a:defRPr>
      </a:lvl1pPr>
      <a:lvl2pPr marL="442250" algn="l" defTabSz="884499" rtl="0" eaLnBrk="1" latinLnBrk="0" hangingPunct="1">
        <a:defRPr sz="1700" kern="1200">
          <a:solidFill>
            <a:schemeClr val="tx1"/>
          </a:solidFill>
          <a:latin typeface="+mn-lt"/>
          <a:ea typeface="+mn-ea"/>
          <a:cs typeface="+mn-cs"/>
        </a:defRPr>
      </a:lvl2pPr>
      <a:lvl3pPr marL="884499" algn="l" defTabSz="884499" rtl="0" eaLnBrk="1" latinLnBrk="0" hangingPunct="1">
        <a:defRPr sz="1700" kern="1200">
          <a:solidFill>
            <a:schemeClr val="tx1"/>
          </a:solidFill>
          <a:latin typeface="+mn-lt"/>
          <a:ea typeface="+mn-ea"/>
          <a:cs typeface="+mn-cs"/>
        </a:defRPr>
      </a:lvl3pPr>
      <a:lvl4pPr marL="1326749" algn="l" defTabSz="884499" rtl="0" eaLnBrk="1" latinLnBrk="0" hangingPunct="1">
        <a:defRPr sz="1700" kern="1200">
          <a:solidFill>
            <a:schemeClr val="tx1"/>
          </a:solidFill>
          <a:latin typeface="+mn-lt"/>
          <a:ea typeface="+mn-ea"/>
          <a:cs typeface="+mn-cs"/>
        </a:defRPr>
      </a:lvl4pPr>
      <a:lvl5pPr marL="1768998" algn="l" defTabSz="884499" rtl="0" eaLnBrk="1" latinLnBrk="0" hangingPunct="1">
        <a:defRPr sz="1700" kern="1200">
          <a:solidFill>
            <a:schemeClr val="tx1"/>
          </a:solidFill>
          <a:latin typeface="+mn-lt"/>
          <a:ea typeface="+mn-ea"/>
          <a:cs typeface="+mn-cs"/>
        </a:defRPr>
      </a:lvl5pPr>
      <a:lvl6pPr marL="2211248" algn="l" defTabSz="884499" rtl="0" eaLnBrk="1" latinLnBrk="0" hangingPunct="1">
        <a:defRPr sz="1700" kern="1200">
          <a:solidFill>
            <a:schemeClr val="tx1"/>
          </a:solidFill>
          <a:latin typeface="+mn-lt"/>
          <a:ea typeface="+mn-ea"/>
          <a:cs typeface="+mn-cs"/>
        </a:defRPr>
      </a:lvl6pPr>
      <a:lvl7pPr marL="2653497" algn="l" defTabSz="884499" rtl="0" eaLnBrk="1" latinLnBrk="0" hangingPunct="1">
        <a:defRPr sz="1700" kern="1200">
          <a:solidFill>
            <a:schemeClr val="tx1"/>
          </a:solidFill>
          <a:latin typeface="+mn-lt"/>
          <a:ea typeface="+mn-ea"/>
          <a:cs typeface="+mn-cs"/>
        </a:defRPr>
      </a:lvl7pPr>
      <a:lvl8pPr marL="3095747" algn="l" defTabSz="884499" rtl="0" eaLnBrk="1" latinLnBrk="0" hangingPunct="1">
        <a:defRPr sz="1700" kern="1200">
          <a:solidFill>
            <a:schemeClr val="tx1"/>
          </a:solidFill>
          <a:latin typeface="+mn-lt"/>
          <a:ea typeface="+mn-ea"/>
          <a:cs typeface="+mn-cs"/>
        </a:defRPr>
      </a:lvl8pPr>
      <a:lvl9pPr marL="3537996" algn="l" defTabSz="884499"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6562" name="Rectangle 2"/>
          <p:cNvSpPr>
            <a:spLocks noGrp="1" noChangeArrowheads="1"/>
          </p:cNvSpPr>
          <p:nvPr>
            <p:ph type="body" idx="1"/>
          </p:nvPr>
        </p:nvSpPr>
        <p:spPr bwMode="auto">
          <a:xfrm>
            <a:off x="675515" y="1281268"/>
            <a:ext cx="7788367" cy="509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378" tIns="41191" rIns="82378" bIns="4119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706563" name="Rectangle 3"/>
          <p:cNvSpPr>
            <a:spLocks noGrp="1" noChangeArrowheads="1"/>
          </p:cNvSpPr>
          <p:nvPr>
            <p:ph type="title"/>
          </p:nvPr>
        </p:nvSpPr>
        <p:spPr bwMode="auto">
          <a:xfrm>
            <a:off x="1426257" y="310332"/>
            <a:ext cx="6469580" cy="735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378" tIns="41191" rIns="82378" bIns="41191" numCol="1" anchor="ctr" anchorCtr="0" compatLnSpc="1">
            <a:prstTxWarp prst="textNoShape">
              <a:avLst/>
            </a:prstTxWarp>
          </a:bodyPr>
          <a:lstStyle/>
          <a:p>
            <a:pPr lvl="0"/>
            <a:r>
              <a:rPr lang="en-US" altLang="en-US" smtClean="0"/>
              <a:t>Click to edit Title</a:t>
            </a:r>
          </a:p>
        </p:txBody>
      </p:sp>
      <p:pic>
        <p:nvPicPr>
          <p:cNvPr id="706564" name="Picture 4" descr="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220" y="152093"/>
            <a:ext cx="913479" cy="914092"/>
          </a:xfrm>
          <a:prstGeom prst="rect">
            <a:avLst/>
          </a:prstGeom>
          <a:noFill/>
          <a:extLst>
            <a:ext uri="{909E8E84-426E-40DD-AFC4-6F175D3DCCD1}">
              <a14:hiddenFill xmlns:a14="http://schemas.microsoft.com/office/drawing/2010/main">
                <a:solidFill>
                  <a:srgbClr val="FFFFFF"/>
                </a:solidFill>
              </a14:hiddenFill>
            </a:ext>
          </a:extLst>
        </p:spPr>
      </p:pic>
      <p:pic>
        <p:nvPicPr>
          <p:cNvPr id="706566" name="Picture 6" descr="LII Lg Color Outline Logo-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18786" y="12290"/>
            <a:ext cx="1877622" cy="1070795"/>
          </a:xfrm>
          <a:prstGeom prst="rect">
            <a:avLst/>
          </a:prstGeom>
          <a:noFill/>
          <a:extLst>
            <a:ext uri="{909E8E84-426E-40DD-AFC4-6F175D3DCCD1}">
              <a14:hiddenFill xmlns:a14="http://schemas.microsoft.com/office/drawing/2010/main">
                <a:solidFill>
                  <a:srgbClr val="FFFFFF"/>
                </a:solidFill>
              </a14:hiddenFill>
            </a:ext>
          </a:extLst>
        </p:spPr>
      </p:pic>
      <p:sp>
        <p:nvSpPr>
          <p:cNvPr id="706567" name="Text Box 7"/>
          <p:cNvSpPr txBox="1">
            <a:spLocks noChangeArrowheads="1"/>
          </p:cNvSpPr>
          <p:nvPr/>
        </p:nvSpPr>
        <p:spPr bwMode="auto">
          <a:xfrm>
            <a:off x="4039568" y="53772"/>
            <a:ext cx="118462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tx1"/>
              </a:buClr>
            </a:pPr>
            <a:r>
              <a:rPr lang="en-US" altLang="en-US" sz="800" dirty="0" smtClean="0">
                <a:latin typeface="Arial" charset="0"/>
              </a:rPr>
              <a:t>Public Release PENDING</a:t>
            </a:r>
            <a:endParaRPr lang="en-US" altLang="en-US" sz="800" dirty="0">
              <a:latin typeface="Arial" charset="0"/>
            </a:endParaRPr>
          </a:p>
        </p:txBody>
      </p:sp>
      <p:sp>
        <p:nvSpPr>
          <p:cNvPr id="706568" name="Text Box 8"/>
          <p:cNvSpPr txBox="1">
            <a:spLocks noChangeArrowheads="1"/>
          </p:cNvSpPr>
          <p:nvPr/>
        </p:nvSpPr>
        <p:spPr bwMode="auto">
          <a:xfrm>
            <a:off x="8086630" y="6718199"/>
            <a:ext cx="82554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76300">
              <a:defRPr sz="2400">
                <a:solidFill>
                  <a:schemeClr val="tx1"/>
                </a:solidFill>
                <a:latin typeface="Times New Roman" pitchFamily="18" charset="0"/>
              </a:defRPr>
            </a:lvl1pPr>
            <a:lvl2pPr marL="438150" defTabSz="876300">
              <a:defRPr sz="2400">
                <a:solidFill>
                  <a:schemeClr val="tx1"/>
                </a:solidFill>
                <a:latin typeface="Times New Roman" pitchFamily="18" charset="0"/>
              </a:defRPr>
            </a:lvl2pPr>
            <a:lvl3pPr marL="876300" defTabSz="876300">
              <a:defRPr sz="2400">
                <a:solidFill>
                  <a:schemeClr val="tx1"/>
                </a:solidFill>
                <a:latin typeface="Times New Roman" pitchFamily="18" charset="0"/>
              </a:defRPr>
            </a:lvl3pPr>
            <a:lvl4pPr marL="1314450" defTabSz="876300">
              <a:defRPr sz="2400">
                <a:solidFill>
                  <a:schemeClr val="tx1"/>
                </a:solidFill>
                <a:latin typeface="Times New Roman" pitchFamily="18" charset="0"/>
              </a:defRPr>
            </a:lvl4pPr>
            <a:lvl5pPr marL="1754188" defTabSz="876300">
              <a:defRPr sz="2400">
                <a:solidFill>
                  <a:schemeClr val="tx1"/>
                </a:solidFill>
                <a:latin typeface="Times New Roman" pitchFamily="18" charset="0"/>
              </a:defRPr>
            </a:lvl5pPr>
            <a:lvl6pPr marL="2211388" defTabSz="876300" fontAlgn="base">
              <a:spcBef>
                <a:spcPct val="0"/>
              </a:spcBef>
              <a:spcAft>
                <a:spcPct val="0"/>
              </a:spcAft>
              <a:defRPr sz="2400">
                <a:solidFill>
                  <a:schemeClr val="tx1"/>
                </a:solidFill>
                <a:latin typeface="Times New Roman" pitchFamily="18" charset="0"/>
              </a:defRPr>
            </a:lvl6pPr>
            <a:lvl7pPr marL="2668588" defTabSz="876300" fontAlgn="base">
              <a:spcBef>
                <a:spcPct val="0"/>
              </a:spcBef>
              <a:spcAft>
                <a:spcPct val="0"/>
              </a:spcAft>
              <a:defRPr sz="2400">
                <a:solidFill>
                  <a:schemeClr val="tx1"/>
                </a:solidFill>
                <a:latin typeface="Times New Roman" pitchFamily="18" charset="0"/>
              </a:defRPr>
            </a:lvl7pPr>
            <a:lvl8pPr marL="3125788" defTabSz="876300" fontAlgn="base">
              <a:spcBef>
                <a:spcPct val="0"/>
              </a:spcBef>
              <a:spcAft>
                <a:spcPct val="0"/>
              </a:spcAft>
              <a:defRPr sz="2400">
                <a:solidFill>
                  <a:schemeClr val="tx1"/>
                </a:solidFill>
                <a:latin typeface="Times New Roman" pitchFamily="18" charset="0"/>
              </a:defRPr>
            </a:lvl8pPr>
            <a:lvl9pPr marL="3582988" defTabSz="876300" fontAlgn="base">
              <a:spcBef>
                <a:spcPct val="0"/>
              </a:spcBef>
              <a:spcAft>
                <a:spcPct val="0"/>
              </a:spcAft>
              <a:defRPr sz="2400">
                <a:solidFill>
                  <a:schemeClr val="tx1"/>
                </a:solidFill>
                <a:latin typeface="Times New Roman" pitchFamily="18" charset="0"/>
              </a:defRPr>
            </a:lvl9pPr>
          </a:lstStyle>
          <a:p>
            <a:pPr algn="r"/>
            <a:r>
              <a:rPr lang="en-US" altLang="en-US" sz="800" dirty="0" err="1" smtClean="0">
                <a:latin typeface="Arial" charset="0"/>
              </a:rPr>
              <a:t>CppCon</a:t>
            </a:r>
            <a:r>
              <a:rPr lang="en-US" altLang="en-US" sz="800" dirty="0" smtClean="0">
                <a:latin typeface="Arial" charset="0"/>
              </a:rPr>
              <a:t> 2014- </a:t>
            </a:r>
            <a:fld id="{030B3F0C-9AEB-4443-BA15-B33F7A4853FB}" type="slidenum">
              <a:rPr lang="en-US" altLang="en-US" sz="800" smtClean="0">
                <a:latin typeface="Arial" charset="0"/>
              </a:rPr>
              <a:pPr algn="r"/>
              <a:t>‹#›</a:t>
            </a:fld>
            <a:endParaRPr lang="en-US" altLang="en-US" sz="800" dirty="0">
              <a:latin typeface="Arial"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iming>
    <p:tnLst>
      <p:par>
        <p:cTn id="1" dur="indefinite" restart="never" nodeType="tmRoot"/>
      </p:par>
    </p:tnLst>
  </p:timing>
  <p:txStyles>
    <p:titleStyle>
      <a:lvl1pPr algn="ctr" defTabSz="830669" rtl="0" eaLnBrk="1" fontAlgn="base" hangingPunct="1">
        <a:spcBef>
          <a:spcPct val="0"/>
        </a:spcBef>
        <a:spcAft>
          <a:spcPct val="0"/>
        </a:spcAft>
        <a:defRPr sz="2800" b="1">
          <a:solidFill>
            <a:schemeClr val="tx2"/>
          </a:solidFill>
          <a:latin typeface="+mj-lt"/>
          <a:ea typeface="+mj-ea"/>
          <a:cs typeface="+mj-cs"/>
        </a:defRPr>
      </a:lvl1pPr>
      <a:lvl2pPr algn="ctr" defTabSz="830669" rtl="0" eaLnBrk="1" fontAlgn="base" hangingPunct="1">
        <a:spcBef>
          <a:spcPct val="0"/>
        </a:spcBef>
        <a:spcAft>
          <a:spcPct val="0"/>
        </a:spcAft>
        <a:defRPr sz="2800" b="1">
          <a:solidFill>
            <a:schemeClr val="tx2"/>
          </a:solidFill>
          <a:latin typeface="Arial" charset="0"/>
        </a:defRPr>
      </a:lvl2pPr>
      <a:lvl3pPr algn="ctr" defTabSz="830669" rtl="0" eaLnBrk="1" fontAlgn="base" hangingPunct="1">
        <a:spcBef>
          <a:spcPct val="0"/>
        </a:spcBef>
        <a:spcAft>
          <a:spcPct val="0"/>
        </a:spcAft>
        <a:defRPr sz="2800" b="1">
          <a:solidFill>
            <a:schemeClr val="tx2"/>
          </a:solidFill>
          <a:latin typeface="Arial" charset="0"/>
        </a:defRPr>
      </a:lvl3pPr>
      <a:lvl4pPr algn="ctr" defTabSz="830669" rtl="0" eaLnBrk="1" fontAlgn="base" hangingPunct="1">
        <a:spcBef>
          <a:spcPct val="0"/>
        </a:spcBef>
        <a:spcAft>
          <a:spcPct val="0"/>
        </a:spcAft>
        <a:defRPr sz="2800" b="1">
          <a:solidFill>
            <a:schemeClr val="tx2"/>
          </a:solidFill>
          <a:latin typeface="Arial" charset="0"/>
        </a:defRPr>
      </a:lvl4pPr>
      <a:lvl5pPr algn="ctr" defTabSz="830669" rtl="0" eaLnBrk="1" fontAlgn="base" hangingPunct="1">
        <a:spcBef>
          <a:spcPct val="0"/>
        </a:spcBef>
        <a:spcAft>
          <a:spcPct val="0"/>
        </a:spcAft>
        <a:defRPr sz="2800" b="1">
          <a:solidFill>
            <a:schemeClr val="tx2"/>
          </a:solidFill>
          <a:latin typeface="Arial" charset="0"/>
        </a:defRPr>
      </a:lvl5pPr>
      <a:lvl6pPr marL="442205" algn="ctr" defTabSz="830669" rtl="0" eaLnBrk="1" fontAlgn="base" hangingPunct="1">
        <a:spcBef>
          <a:spcPct val="0"/>
        </a:spcBef>
        <a:spcAft>
          <a:spcPct val="0"/>
        </a:spcAft>
        <a:defRPr sz="2800" b="1">
          <a:solidFill>
            <a:schemeClr val="tx2"/>
          </a:solidFill>
          <a:latin typeface="Arial" charset="0"/>
        </a:defRPr>
      </a:lvl6pPr>
      <a:lvl7pPr marL="884409" algn="ctr" defTabSz="830669" rtl="0" eaLnBrk="1" fontAlgn="base" hangingPunct="1">
        <a:spcBef>
          <a:spcPct val="0"/>
        </a:spcBef>
        <a:spcAft>
          <a:spcPct val="0"/>
        </a:spcAft>
        <a:defRPr sz="2800" b="1">
          <a:solidFill>
            <a:schemeClr val="tx2"/>
          </a:solidFill>
          <a:latin typeface="Arial" charset="0"/>
        </a:defRPr>
      </a:lvl7pPr>
      <a:lvl8pPr marL="1326613" algn="ctr" defTabSz="830669" rtl="0" eaLnBrk="1" fontAlgn="base" hangingPunct="1">
        <a:spcBef>
          <a:spcPct val="0"/>
        </a:spcBef>
        <a:spcAft>
          <a:spcPct val="0"/>
        </a:spcAft>
        <a:defRPr sz="2800" b="1">
          <a:solidFill>
            <a:schemeClr val="tx2"/>
          </a:solidFill>
          <a:latin typeface="Arial" charset="0"/>
        </a:defRPr>
      </a:lvl8pPr>
      <a:lvl9pPr marL="1768817" algn="ctr" defTabSz="830669" rtl="0" eaLnBrk="1" fontAlgn="base" hangingPunct="1">
        <a:spcBef>
          <a:spcPct val="0"/>
        </a:spcBef>
        <a:spcAft>
          <a:spcPct val="0"/>
        </a:spcAft>
        <a:defRPr sz="2800" b="1">
          <a:solidFill>
            <a:schemeClr val="tx2"/>
          </a:solidFill>
          <a:latin typeface="Arial" charset="0"/>
        </a:defRPr>
      </a:lvl9pPr>
    </p:titleStyle>
    <p:bodyStyle>
      <a:lvl1pPr marL="233385" indent="-233385" algn="l" defTabSz="830669" rtl="0" eaLnBrk="1" fontAlgn="base" hangingPunct="1">
        <a:lnSpc>
          <a:spcPct val="105000"/>
        </a:lnSpc>
        <a:spcBef>
          <a:spcPct val="20000"/>
        </a:spcBef>
        <a:spcAft>
          <a:spcPct val="0"/>
        </a:spcAft>
        <a:buClr>
          <a:schemeClr val="tx1"/>
        </a:buClr>
        <a:buChar char="•"/>
        <a:defRPr sz="2000" b="1">
          <a:solidFill>
            <a:schemeClr val="tx1"/>
          </a:solidFill>
          <a:latin typeface="+mn-lt"/>
          <a:ea typeface="+mn-ea"/>
          <a:cs typeface="+mn-cs"/>
        </a:defRPr>
      </a:lvl1pPr>
      <a:lvl2pPr marL="558897" indent="-210355" algn="l" defTabSz="830669" rtl="0" eaLnBrk="1" fontAlgn="base" hangingPunct="1">
        <a:lnSpc>
          <a:spcPct val="105000"/>
        </a:lnSpc>
        <a:spcBef>
          <a:spcPct val="20000"/>
        </a:spcBef>
        <a:spcAft>
          <a:spcPct val="0"/>
        </a:spcAft>
        <a:buChar char="–"/>
        <a:defRPr sz="1800" b="1" i="1">
          <a:solidFill>
            <a:schemeClr val="tx1"/>
          </a:solidFill>
          <a:latin typeface="+mn-lt"/>
        </a:defRPr>
      </a:lvl2pPr>
      <a:lvl3pPr marL="913583" indent="-233385" algn="l" defTabSz="830669" rtl="0" eaLnBrk="1" fontAlgn="base" hangingPunct="1">
        <a:lnSpc>
          <a:spcPct val="105000"/>
        </a:lnSpc>
        <a:spcBef>
          <a:spcPct val="20000"/>
        </a:spcBef>
        <a:spcAft>
          <a:spcPct val="0"/>
        </a:spcAft>
        <a:buChar char="•"/>
        <a:defRPr sz="1800">
          <a:solidFill>
            <a:schemeClr val="tx1"/>
          </a:solidFill>
          <a:latin typeface="+mn-lt"/>
        </a:defRPr>
      </a:lvl3pPr>
      <a:lvl4pPr marL="1263661" indent="-234922" algn="l" defTabSz="830669" rtl="0" eaLnBrk="1" fontAlgn="base" hangingPunct="1">
        <a:lnSpc>
          <a:spcPct val="105000"/>
        </a:lnSpc>
        <a:spcBef>
          <a:spcPct val="20000"/>
        </a:spcBef>
        <a:spcAft>
          <a:spcPct val="0"/>
        </a:spcAft>
        <a:buChar char="–"/>
        <a:defRPr sz="1800" i="1">
          <a:solidFill>
            <a:schemeClr val="tx1"/>
          </a:solidFill>
          <a:latin typeface="+mn-lt"/>
        </a:defRPr>
      </a:lvl4pPr>
      <a:lvl5pPr marL="1665944" indent="-175039" algn="l" defTabSz="830669" rtl="0" eaLnBrk="1" fontAlgn="base" hangingPunct="1">
        <a:spcBef>
          <a:spcPct val="20000"/>
        </a:spcBef>
        <a:spcAft>
          <a:spcPct val="0"/>
        </a:spcAft>
        <a:buChar char="»"/>
        <a:defRPr sz="1800">
          <a:solidFill>
            <a:schemeClr val="tx1"/>
          </a:solidFill>
          <a:latin typeface="+mn-lt"/>
        </a:defRPr>
      </a:lvl5pPr>
      <a:lvl6pPr marL="2108149" indent="-175039" algn="l" defTabSz="830669" rtl="0" eaLnBrk="1" fontAlgn="base" hangingPunct="1">
        <a:spcBef>
          <a:spcPct val="20000"/>
        </a:spcBef>
        <a:spcAft>
          <a:spcPct val="0"/>
        </a:spcAft>
        <a:buChar char="»"/>
        <a:defRPr sz="1800">
          <a:solidFill>
            <a:schemeClr val="tx1"/>
          </a:solidFill>
          <a:latin typeface="+mn-lt"/>
        </a:defRPr>
      </a:lvl6pPr>
      <a:lvl7pPr marL="2550353" indent="-175039" algn="l" defTabSz="830669" rtl="0" eaLnBrk="1" fontAlgn="base" hangingPunct="1">
        <a:spcBef>
          <a:spcPct val="20000"/>
        </a:spcBef>
        <a:spcAft>
          <a:spcPct val="0"/>
        </a:spcAft>
        <a:buChar char="»"/>
        <a:defRPr sz="1800">
          <a:solidFill>
            <a:schemeClr val="tx1"/>
          </a:solidFill>
          <a:latin typeface="+mn-lt"/>
        </a:defRPr>
      </a:lvl7pPr>
      <a:lvl8pPr marL="2992557" indent="-175039" algn="l" defTabSz="830669" rtl="0" eaLnBrk="1" fontAlgn="base" hangingPunct="1">
        <a:spcBef>
          <a:spcPct val="20000"/>
        </a:spcBef>
        <a:spcAft>
          <a:spcPct val="0"/>
        </a:spcAft>
        <a:buChar char="»"/>
        <a:defRPr sz="1800">
          <a:solidFill>
            <a:schemeClr val="tx1"/>
          </a:solidFill>
          <a:latin typeface="+mn-lt"/>
        </a:defRPr>
      </a:lvl8pPr>
      <a:lvl9pPr marL="3434762" indent="-175039" algn="l" defTabSz="830669"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84409" rtl="0" eaLnBrk="1" latinLnBrk="0" hangingPunct="1">
        <a:defRPr sz="1700" kern="1200">
          <a:solidFill>
            <a:schemeClr val="tx1"/>
          </a:solidFill>
          <a:latin typeface="+mn-lt"/>
          <a:ea typeface="+mn-ea"/>
          <a:cs typeface="+mn-cs"/>
        </a:defRPr>
      </a:lvl1pPr>
      <a:lvl2pPr marL="442205" algn="l" defTabSz="884409" rtl="0" eaLnBrk="1" latinLnBrk="0" hangingPunct="1">
        <a:defRPr sz="1700" kern="1200">
          <a:solidFill>
            <a:schemeClr val="tx1"/>
          </a:solidFill>
          <a:latin typeface="+mn-lt"/>
          <a:ea typeface="+mn-ea"/>
          <a:cs typeface="+mn-cs"/>
        </a:defRPr>
      </a:lvl2pPr>
      <a:lvl3pPr marL="884409" algn="l" defTabSz="884409" rtl="0" eaLnBrk="1" latinLnBrk="0" hangingPunct="1">
        <a:defRPr sz="1700" kern="1200">
          <a:solidFill>
            <a:schemeClr val="tx1"/>
          </a:solidFill>
          <a:latin typeface="+mn-lt"/>
          <a:ea typeface="+mn-ea"/>
          <a:cs typeface="+mn-cs"/>
        </a:defRPr>
      </a:lvl3pPr>
      <a:lvl4pPr marL="1326613" algn="l" defTabSz="884409" rtl="0" eaLnBrk="1" latinLnBrk="0" hangingPunct="1">
        <a:defRPr sz="1700" kern="1200">
          <a:solidFill>
            <a:schemeClr val="tx1"/>
          </a:solidFill>
          <a:latin typeface="+mn-lt"/>
          <a:ea typeface="+mn-ea"/>
          <a:cs typeface="+mn-cs"/>
        </a:defRPr>
      </a:lvl4pPr>
      <a:lvl5pPr marL="1768817" algn="l" defTabSz="884409" rtl="0" eaLnBrk="1" latinLnBrk="0" hangingPunct="1">
        <a:defRPr sz="1700" kern="1200">
          <a:solidFill>
            <a:schemeClr val="tx1"/>
          </a:solidFill>
          <a:latin typeface="+mn-lt"/>
          <a:ea typeface="+mn-ea"/>
          <a:cs typeface="+mn-cs"/>
        </a:defRPr>
      </a:lvl5pPr>
      <a:lvl6pPr marL="2211022" algn="l" defTabSz="884409" rtl="0" eaLnBrk="1" latinLnBrk="0" hangingPunct="1">
        <a:defRPr sz="1700" kern="1200">
          <a:solidFill>
            <a:schemeClr val="tx1"/>
          </a:solidFill>
          <a:latin typeface="+mn-lt"/>
          <a:ea typeface="+mn-ea"/>
          <a:cs typeface="+mn-cs"/>
        </a:defRPr>
      </a:lvl6pPr>
      <a:lvl7pPr marL="2653227" algn="l" defTabSz="884409" rtl="0" eaLnBrk="1" latinLnBrk="0" hangingPunct="1">
        <a:defRPr sz="1700" kern="1200">
          <a:solidFill>
            <a:schemeClr val="tx1"/>
          </a:solidFill>
          <a:latin typeface="+mn-lt"/>
          <a:ea typeface="+mn-ea"/>
          <a:cs typeface="+mn-cs"/>
        </a:defRPr>
      </a:lvl7pPr>
      <a:lvl8pPr marL="3095432" algn="l" defTabSz="884409" rtl="0" eaLnBrk="1" latinLnBrk="0" hangingPunct="1">
        <a:defRPr sz="1700" kern="1200">
          <a:solidFill>
            <a:schemeClr val="tx1"/>
          </a:solidFill>
          <a:latin typeface="+mn-lt"/>
          <a:ea typeface="+mn-ea"/>
          <a:cs typeface="+mn-cs"/>
        </a:defRPr>
      </a:lvl8pPr>
      <a:lvl9pPr marL="3537635" algn="l" defTabSz="884409"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47501" y="125926"/>
            <a:ext cx="850392" cy="85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4"/>
          <p:cNvSpPr>
            <a:spLocks noGrp="1" noChangeArrowheads="1"/>
          </p:cNvSpPr>
          <p:nvPr>
            <p:ph type="title"/>
          </p:nvPr>
        </p:nvSpPr>
        <p:spPr bwMode="auto">
          <a:xfrm>
            <a:off x="1103176" y="161097"/>
            <a:ext cx="7312025" cy="531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30" name="Freeform 6"/>
          <p:cNvSpPr>
            <a:spLocks/>
          </p:cNvSpPr>
          <p:nvPr/>
        </p:nvSpPr>
        <p:spPr bwMode="black">
          <a:xfrm>
            <a:off x="7203493" y="79056"/>
            <a:ext cx="1839913" cy="661987"/>
          </a:xfrm>
          <a:custGeom>
            <a:avLst/>
            <a:gdLst/>
            <a:ahLst/>
            <a:cxnLst>
              <a:cxn ang="0">
                <a:pos x="1158" y="163"/>
              </a:cxn>
              <a:cxn ang="0">
                <a:pos x="950" y="163"/>
              </a:cxn>
              <a:cxn ang="0">
                <a:pos x="1002" y="0"/>
              </a:cxn>
              <a:cxn ang="0">
                <a:pos x="825" y="163"/>
              </a:cxn>
              <a:cxn ang="0">
                <a:pos x="4" y="163"/>
              </a:cxn>
              <a:cxn ang="0">
                <a:pos x="0" y="164"/>
              </a:cxn>
              <a:cxn ang="0">
                <a:pos x="4" y="165"/>
              </a:cxn>
              <a:cxn ang="0">
                <a:pos x="130" y="167"/>
              </a:cxn>
              <a:cxn ang="0">
                <a:pos x="408" y="170"/>
              </a:cxn>
              <a:cxn ang="0">
                <a:pos x="810" y="176"/>
              </a:cxn>
              <a:cxn ang="0">
                <a:pos x="736" y="245"/>
              </a:cxn>
              <a:cxn ang="0">
                <a:pos x="710" y="272"/>
              </a:cxn>
              <a:cxn ang="0">
                <a:pos x="712" y="272"/>
              </a:cxn>
              <a:cxn ang="0">
                <a:pos x="744" y="245"/>
              </a:cxn>
              <a:cxn ang="0">
                <a:pos x="826" y="177"/>
              </a:cxn>
              <a:cxn ang="0">
                <a:pos x="929" y="177"/>
              </a:cxn>
              <a:cxn ang="0">
                <a:pos x="918" y="217"/>
              </a:cxn>
              <a:cxn ang="0">
                <a:pos x="909" y="255"/>
              </a:cxn>
              <a:cxn ang="0">
                <a:pos x="696" y="353"/>
              </a:cxn>
              <a:cxn ang="0">
                <a:pos x="577" y="408"/>
              </a:cxn>
              <a:cxn ang="0">
                <a:pos x="580" y="409"/>
              </a:cxn>
              <a:cxn ang="0">
                <a:pos x="691" y="361"/>
              </a:cxn>
              <a:cxn ang="0">
                <a:pos x="906" y="268"/>
              </a:cxn>
              <a:cxn ang="0">
                <a:pos x="879" y="374"/>
              </a:cxn>
              <a:cxn ang="0">
                <a:pos x="868" y="414"/>
              </a:cxn>
              <a:cxn ang="0">
                <a:pos x="868" y="416"/>
              </a:cxn>
              <a:cxn ang="0">
                <a:pos x="871" y="415"/>
              </a:cxn>
              <a:cxn ang="0">
                <a:pos x="885" y="373"/>
              </a:cxn>
              <a:cxn ang="0">
                <a:pos x="918" y="262"/>
              </a:cxn>
              <a:cxn ang="0">
                <a:pos x="1006" y="225"/>
              </a:cxn>
              <a:cxn ang="0">
                <a:pos x="1084" y="192"/>
              </a:cxn>
              <a:cxn ang="0">
                <a:pos x="1158" y="163"/>
              </a:cxn>
              <a:cxn ang="0">
                <a:pos x="843" y="163"/>
              </a:cxn>
              <a:cxn ang="0">
                <a:pos x="924" y="95"/>
              </a:cxn>
              <a:cxn ang="0">
                <a:pos x="956" y="68"/>
              </a:cxn>
              <a:cxn ang="0">
                <a:pos x="932" y="163"/>
              </a:cxn>
              <a:cxn ang="0">
                <a:pos x="843" y="163"/>
              </a:cxn>
              <a:cxn ang="0">
                <a:pos x="1158" y="163"/>
              </a:cxn>
              <a:cxn ang="0">
                <a:pos x="945" y="179"/>
              </a:cxn>
              <a:cxn ang="0">
                <a:pos x="1068" y="181"/>
              </a:cxn>
              <a:cxn ang="0">
                <a:pos x="1028" y="200"/>
              </a:cxn>
              <a:cxn ang="0">
                <a:pos x="924" y="248"/>
              </a:cxn>
              <a:cxn ang="0">
                <a:pos x="945" y="179"/>
              </a:cxn>
              <a:cxn ang="0">
                <a:pos x="1158" y="163"/>
              </a:cxn>
            </a:cxnLst>
            <a:rect l="0" t="0" r="r" b="b"/>
            <a:pathLst>
              <a:path w="1159" h="417">
                <a:moveTo>
                  <a:pt x="1158" y="163"/>
                </a:moveTo>
                <a:lnTo>
                  <a:pt x="950" y="163"/>
                </a:lnTo>
                <a:lnTo>
                  <a:pt x="1002" y="0"/>
                </a:lnTo>
                <a:lnTo>
                  <a:pt x="825" y="163"/>
                </a:lnTo>
                <a:lnTo>
                  <a:pt x="4" y="163"/>
                </a:lnTo>
                <a:lnTo>
                  <a:pt x="0" y="164"/>
                </a:lnTo>
                <a:lnTo>
                  <a:pt x="4" y="165"/>
                </a:lnTo>
                <a:lnTo>
                  <a:pt x="130" y="167"/>
                </a:lnTo>
                <a:lnTo>
                  <a:pt x="408" y="170"/>
                </a:lnTo>
                <a:lnTo>
                  <a:pt x="810" y="176"/>
                </a:lnTo>
                <a:lnTo>
                  <a:pt x="736" y="245"/>
                </a:lnTo>
                <a:lnTo>
                  <a:pt x="710" y="272"/>
                </a:lnTo>
                <a:lnTo>
                  <a:pt x="712" y="272"/>
                </a:lnTo>
                <a:lnTo>
                  <a:pt x="744" y="245"/>
                </a:lnTo>
                <a:lnTo>
                  <a:pt x="826" y="177"/>
                </a:lnTo>
                <a:lnTo>
                  <a:pt x="929" y="177"/>
                </a:lnTo>
                <a:lnTo>
                  <a:pt x="918" y="217"/>
                </a:lnTo>
                <a:lnTo>
                  <a:pt x="909" y="255"/>
                </a:lnTo>
                <a:lnTo>
                  <a:pt x="696" y="353"/>
                </a:lnTo>
                <a:lnTo>
                  <a:pt x="577" y="408"/>
                </a:lnTo>
                <a:lnTo>
                  <a:pt x="580" y="409"/>
                </a:lnTo>
                <a:lnTo>
                  <a:pt x="691" y="361"/>
                </a:lnTo>
                <a:lnTo>
                  <a:pt x="906" y="268"/>
                </a:lnTo>
                <a:lnTo>
                  <a:pt x="879" y="374"/>
                </a:lnTo>
                <a:lnTo>
                  <a:pt x="868" y="414"/>
                </a:lnTo>
                <a:lnTo>
                  <a:pt x="868" y="416"/>
                </a:lnTo>
                <a:lnTo>
                  <a:pt x="871" y="415"/>
                </a:lnTo>
                <a:lnTo>
                  <a:pt x="885" y="373"/>
                </a:lnTo>
                <a:lnTo>
                  <a:pt x="918" y="262"/>
                </a:lnTo>
                <a:lnTo>
                  <a:pt x="1006" y="225"/>
                </a:lnTo>
                <a:lnTo>
                  <a:pt x="1084" y="192"/>
                </a:lnTo>
                <a:lnTo>
                  <a:pt x="1158" y="163"/>
                </a:lnTo>
                <a:lnTo>
                  <a:pt x="843" y="163"/>
                </a:lnTo>
                <a:lnTo>
                  <a:pt x="924" y="95"/>
                </a:lnTo>
                <a:lnTo>
                  <a:pt x="956" y="68"/>
                </a:lnTo>
                <a:lnTo>
                  <a:pt x="932" y="163"/>
                </a:lnTo>
                <a:lnTo>
                  <a:pt x="843" y="163"/>
                </a:lnTo>
                <a:lnTo>
                  <a:pt x="1158" y="163"/>
                </a:lnTo>
                <a:lnTo>
                  <a:pt x="945" y="179"/>
                </a:lnTo>
                <a:lnTo>
                  <a:pt x="1068" y="181"/>
                </a:lnTo>
                <a:lnTo>
                  <a:pt x="1028" y="200"/>
                </a:lnTo>
                <a:lnTo>
                  <a:pt x="924" y="248"/>
                </a:lnTo>
                <a:lnTo>
                  <a:pt x="945" y="179"/>
                </a:lnTo>
                <a:lnTo>
                  <a:pt x="1158" y="163"/>
                </a:lnTo>
              </a:path>
            </a:pathLst>
          </a:custGeom>
          <a:solidFill>
            <a:srgbClr val="003399"/>
          </a:solidFill>
          <a:ln w="127000" cap="rnd" cmpd="sng">
            <a:noFill/>
            <a:prstDash val="solid"/>
            <a:round/>
            <a:headEnd type="none" w="med" len="med"/>
            <a:tailEnd type="none" w="med" len="med"/>
          </a:ln>
          <a:effectLst/>
        </p:spPr>
        <p:txBody>
          <a:bodyPr lIns="91424" tIns="45712" rIns="91424" bIns="45712"/>
          <a:lstStyle/>
          <a:p>
            <a:endParaRPr lang="en-US">
              <a:effectLst>
                <a:outerShdw blurRad="38100" dist="38100" dir="2700000" algn="tl">
                  <a:srgbClr val="000000"/>
                </a:outerShdw>
              </a:effectLst>
            </a:endParaRPr>
          </a:p>
        </p:txBody>
      </p:sp>
      <p:sp>
        <p:nvSpPr>
          <p:cNvPr id="1029" name="Rectangle 5"/>
          <p:cNvSpPr>
            <a:spLocks noGrp="1" noChangeArrowheads="1"/>
          </p:cNvSpPr>
          <p:nvPr>
            <p:ph type="body" idx="1"/>
          </p:nvPr>
        </p:nvSpPr>
        <p:spPr bwMode="auto">
          <a:xfrm>
            <a:off x="572049" y="860936"/>
            <a:ext cx="7553325" cy="2013726"/>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Rectangle 42"/>
          <p:cNvSpPr>
            <a:spLocks noChangeArrowheads="1"/>
          </p:cNvSpPr>
          <p:nvPr/>
        </p:nvSpPr>
        <p:spPr bwMode="auto">
          <a:xfrm>
            <a:off x="7264959" y="6680656"/>
            <a:ext cx="1879041" cy="215444"/>
          </a:xfrm>
          <a:prstGeom prst="rect">
            <a:avLst/>
          </a:prstGeom>
          <a:noFill/>
          <a:ln w="12700">
            <a:noFill/>
            <a:miter lim="800000"/>
            <a:headEnd/>
            <a:tailEnd/>
          </a:ln>
          <a:effectLst/>
        </p:spPr>
        <p:txBody>
          <a:bodyPr wrap="none">
            <a:spAutoFit/>
          </a:bodyPr>
          <a:lstStyle/>
          <a:p>
            <a:pPr algn="r" eaLnBrk="0" hangingPunct="0">
              <a:defRPr/>
            </a:pPr>
            <a:r>
              <a:rPr lang="en-US" sz="800" b="0" dirty="0" smtClean="0">
                <a:solidFill>
                  <a:schemeClr val="bg2">
                    <a:lumMod val="75000"/>
                    <a:lumOff val="25000"/>
                  </a:schemeClr>
                </a:solidFill>
                <a:effectLst/>
              </a:rPr>
              <a:t>© 2014 Lockheed Martin Corporation</a:t>
            </a:r>
          </a:p>
        </p:txBody>
      </p:sp>
      <p:sp>
        <p:nvSpPr>
          <p:cNvPr id="13" name="TextBox 12"/>
          <p:cNvSpPr txBox="1"/>
          <p:nvPr/>
        </p:nvSpPr>
        <p:spPr>
          <a:xfrm>
            <a:off x="0" y="6553200"/>
            <a:ext cx="9144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lumMod val="75000"/>
                    <a:lumOff val="25000"/>
                  </a:srgbClr>
                </a:solidFill>
                <a:effectLst/>
                <a:uLnTx/>
                <a:uFillTx/>
              </a:rPr>
              <a:t>NON EXPORT CONTROLLED INFORMATION – RELEASABLE TO FOREIGN PERSONS</a:t>
            </a:r>
          </a:p>
          <a:p>
            <a:pPr algn="ctr"/>
            <a:r>
              <a:rPr kumimoji="0" lang="en-US" sz="800" b="0" i="0" u="none" strike="noStrike" kern="0" cap="none" spc="0" normalizeH="0" baseline="0" noProof="0" dirty="0" smtClean="0">
                <a:ln>
                  <a:noFill/>
                </a:ln>
                <a:solidFill>
                  <a:srgbClr val="000000">
                    <a:lumMod val="75000"/>
                    <a:lumOff val="25000"/>
                  </a:srgbClr>
                </a:solidFill>
                <a:effectLst/>
                <a:uLnTx/>
                <a:uFillTx/>
                <a:latin typeface="+mn-lt"/>
                <a:ea typeface="+mn-ea"/>
                <a:cs typeface="+mn-cs"/>
              </a:rPr>
              <a:t>Distribution Statement A: Approved for Public Release, Distribution is unlimited. JSF12-472, 5/17/12. </a:t>
            </a:r>
            <a:r>
              <a:rPr kumimoji="0" lang="en-US" sz="800" b="0" i="0" u="none" strike="noStrike" kern="0" cap="none" spc="0" normalizeH="0" baseline="0" noProof="0" dirty="0" smtClean="0">
                <a:ln>
                  <a:noFill/>
                </a:ln>
                <a:solidFill>
                  <a:srgbClr val="000000">
                    <a:lumMod val="75000"/>
                    <a:lumOff val="25000"/>
                  </a:srgbClr>
                </a:solidFill>
                <a:effectLst/>
                <a:uLnTx/>
                <a:uFillTx/>
                <a:latin typeface="Arial" charset="0"/>
                <a:ea typeface="+mn-ea"/>
                <a:cs typeface="+mn-cs"/>
              </a:rPr>
              <a:t>AER201406012</a:t>
            </a:r>
            <a:endParaRPr kumimoji="0" lang="en-US" sz="800" b="0" i="0" u="none" strike="noStrike" kern="0" cap="none" spc="0" normalizeH="0" baseline="0" noProof="0" dirty="0" smtClean="0">
              <a:ln>
                <a:noFill/>
              </a:ln>
              <a:solidFill>
                <a:srgbClr val="000000">
                  <a:lumMod val="75000"/>
                  <a:lumOff val="25000"/>
                </a:srgbClr>
              </a:solidFill>
              <a:effectLst/>
              <a:uLnTx/>
              <a:uFillTx/>
              <a:latin typeface="+mn-lt"/>
              <a:ea typeface="+mn-ea"/>
              <a:cs typeface="+mn-cs"/>
            </a:endParaRPr>
          </a:p>
        </p:txBody>
      </p:sp>
    </p:spTree>
  </p:cSld>
  <p:clrMap bg1="dk2" tx1="lt1" bg2="dk1"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iming>
    <p:tnLst>
      <p:par>
        <p:cTn id="1" dur="indefinite" restart="never" nodeType="tmRoot"/>
      </p:par>
    </p:tnLst>
  </p:timing>
  <p:hf hdr="0"/>
  <p:txStyles>
    <p:titleStyle>
      <a:lvl1pPr algn="l" defTabSz="887276" rtl="0" eaLnBrk="1" fontAlgn="base" hangingPunct="1">
        <a:spcBef>
          <a:spcPct val="0"/>
        </a:spcBef>
        <a:spcAft>
          <a:spcPct val="0"/>
        </a:spcAft>
        <a:defRPr sz="3600" b="1">
          <a:solidFill>
            <a:srgbClr val="003366"/>
          </a:solidFill>
          <a:latin typeface="+mj-lt"/>
          <a:ea typeface="ＭＳ Ｐゴシック" pitchFamily="-112" charset="-128"/>
          <a:cs typeface="+mj-cs"/>
        </a:defRPr>
      </a:lvl1pPr>
      <a:lvl2pPr algn="l" defTabSz="887276" rtl="0" eaLnBrk="1" fontAlgn="base" hangingPunct="1">
        <a:spcBef>
          <a:spcPct val="0"/>
        </a:spcBef>
        <a:spcAft>
          <a:spcPct val="0"/>
        </a:spcAft>
        <a:defRPr sz="3600" b="1">
          <a:solidFill>
            <a:srgbClr val="003399"/>
          </a:solidFill>
          <a:latin typeface="Arial" pitchFamily="-112" charset="0"/>
          <a:ea typeface="ＭＳ Ｐゴシック" pitchFamily="-112" charset="-128"/>
        </a:defRPr>
      </a:lvl2pPr>
      <a:lvl3pPr algn="l" defTabSz="887276" rtl="0" eaLnBrk="1" fontAlgn="base" hangingPunct="1">
        <a:spcBef>
          <a:spcPct val="0"/>
        </a:spcBef>
        <a:spcAft>
          <a:spcPct val="0"/>
        </a:spcAft>
        <a:defRPr sz="3600" b="1">
          <a:solidFill>
            <a:srgbClr val="003399"/>
          </a:solidFill>
          <a:latin typeface="Arial" pitchFamily="-112" charset="0"/>
          <a:ea typeface="ＭＳ Ｐゴシック" pitchFamily="-112" charset="-128"/>
        </a:defRPr>
      </a:lvl3pPr>
      <a:lvl4pPr algn="l" defTabSz="887276" rtl="0" eaLnBrk="1" fontAlgn="base" hangingPunct="1">
        <a:spcBef>
          <a:spcPct val="0"/>
        </a:spcBef>
        <a:spcAft>
          <a:spcPct val="0"/>
        </a:spcAft>
        <a:defRPr sz="3600" b="1">
          <a:solidFill>
            <a:srgbClr val="003399"/>
          </a:solidFill>
          <a:latin typeface="Arial" pitchFamily="-112" charset="0"/>
          <a:ea typeface="ＭＳ Ｐゴシック" pitchFamily="-112" charset="-128"/>
        </a:defRPr>
      </a:lvl4pPr>
      <a:lvl5pPr algn="l" defTabSz="887276" rtl="0" eaLnBrk="1" fontAlgn="base" hangingPunct="1">
        <a:spcBef>
          <a:spcPct val="0"/>
        </a:spcBef>
        <a:spcAft>
          <a:spcPct val="0"/>
        </a:spcAft>
        <a:defRPr sz="3600" b="1">
          <a:solidFill>
            <a:srgbClr val="003399"/>
          </a:solidFill>
          <a:latin typeface="Arial" pitchFamily="-112" charset="0"/>
          <a:ea typeface="ＭＳ Ｐゴシック" pitchFamily="-112" charset="-128"/>
        </a:defRPr>
      </a:lvl5pPr>
      <a:lvl6pPr marL="457129" algn="l" defTabSz="887276" rtl="0" eaLnBrk="1" fontAlgn="base" hangingPunct="1">
        <a:spcBef>
          <a:spcPct val="0"/>
        </a:spcBef>
        <a:spcAft>
          <a:spcPct val="0"/>
        </a:spcAft>
        <a:defRPr sz="3600" b="1">
          <a:solidFill>
            <a:srgbClr val="003399"/>
          </a:solidFill>
          <a:latin typeface="Arial" pitchFamily="-112" charset="0"/>
        </a:defRPr>
      </a:lvl6pPr>
      <a:lvl7pPr marL="914259" algn="l" defTabSz="887276" rtl="0" eaLnBrk="1" fontAlgn="base" hangingPunct="1">
        <a:spcBef>
          <a:spcPct val="0"/>
        </a:spcBef>
        <a:spcAft>
          <a:spcPct val="0"/>
        </a:spcAft>
        <a:defRPr sz="3600" b="1">
          <a:solidFill>
            <a:srgbClr val="003399"/>
          </a:solidFill>
          <a:latin typeface="Arial" pitchFamily="-112" charset="0"/>
        </a:defRPr>
      </a:lvl7pPr>
      <a:lvl8pPr marL="1371387" algn="l" defTabSz="887276" rtl="0" eaLnBrk="1" fontAlgn="base" hangingPunct="1">
        <a:spcBef>
          <a:spcPct val="0"/>
        </a:spcBef>
        <a:spcAft>
          <a:spcPct val="0"/>
        </a:spcAft>
        <a:defRPr sz="3600" b="1">
          <a:solidFill>
            <a:srgbClr val="003399"/>
          </a:solidFill>
          <a:latin typeface="Arial" pitchFamily="-112" charset="0"/>
        </a:defRPr>
      </a:lvl8pPr>
      <a:lvl9pPr marL="1828517" algn="l" defTabSz="887276" rtl="0" eaLnBrk="1" fontAlgn="base" hangingPunct="1">
        <a:spcBef>
          <a:spcPct val="0"/>
        </a:spcBef>
        <a:spcAft>
          <a:spcPct val="0"/>
        </a:spcAft>
        <a:defRPr sz="3600" b="1">
          <a:solidFill>
            <a:srgbClr val="003399"/>
          </a:solidFill>
          <a:latin typeface="Arial" pitchFamily="-112" charset="0"/>
        </a:defRPr>
      </a:lvl9pPr>
    </p:titleStyle>
    <p:bodyStyle>
      <a:lvl1pPr marL="222216" indent="-222216" algn="l" defTabSz="887276" rtl="0" eaLnBrk="1" fontAlgn="base" hangingPunct="1">
        <a:spcBef>
          <a:spcPct val="20000"/>
        </a:spcBef>
        <a:spcAft>
          <a:spcPct val="0"/>
        </a:spcAft>
        <a:buSzPct val="100000"/>
        <a:buChar char="•"/>
        <a:defRPr sz="2400" b="1">
          <a:solidFill>
            <a:schemeClr val="bg2"/>
          </a:solidFill>
          <a:effectLst>
            <a:outerShdw blurRad="38100" dist="38100" dir="2700000" algn="tl">
              <a:srgbClr val="DDDDDD"/>
            </a:outerShdw>
          </a:effectLst>
          <a:latin typeface="+mn-lt"/>
          <a:ea typeface="ＭＳ Ｐゴシック" pitchFamily="-112" charset="-128"/>
          <a:cs typeface="+mn-cs"/>
        </a:defRPr>
      </a:lvl1pPr>
      <a:lvl2pPr marL="615855" indent="-279356" algn="l" defTabSz="887276" rtl="0" eaLnBrk="1" fontAlgn="base" hangingPunct="1">
        <a:spcBef>
          <a:spcPct val="20000"/>
        </a:spcBef>
        <a:spcAft>
          <a:spcPct val="0"/>
        </a:spcAft>
        <a:buSzPct val="100000"/>
        <a:buChar char="–"/>
        <a:defRPr sz="2400" b="1">
          <a:solidFill>
            <a:schemeClr val="bg2"/>
          </a:solidFill>
          <a:effectLst>
            <a:outerShdw blurRad="38100" dist="38100" dir="2700000" algn="tl">
              <a:srgbClr val="DDDDDD"/>
            </a:outerShdw>
          </a:effectLst>
          <a:latin typeface="+mn-lt"/>
          <a:ea typeface="ＭＳ Ｐゴシック" pitchFamily="-112" charset="-128"/>
        </a:defRPr>
      </a:lvl2pPr>
      <a:lvl3pPr marL="998383" indent="-268246" algn="l" defTabSz="887276" rtl="0" eaLnBrk="1" fontAlgn="base" hangingPunct="1">
        <a:spcBef>
          <a:spcPct val="20000"/>
        </a:spcBef>
        <a:spcAft>
          <a:spcPct val="0"/>
        </a:spcAft>
        <a:buSzPct val="100000"/>
        <a:buChar char="•"/>
        <a:defRPr sz="2400" b="1">
          <a:solidFill>
            <a:schemeClr val="bg2"/>
          </a:solidFill>
          <a:effectLst>
            <a:outerShdw blurRad="38100" dist="38100" dir="2700000" algn="tl">
              <a:srgbClr val="DDDDDD"/>
            </a:outerShdw>
          </a:effectLst>
          <a:latin typeface="+mn-lt"/>
          <a:ea typeface="ＭＳ Ｐゴシック" pitchFamily="-112" charset="-128"/>
        </a:defRPr>
      </a:lvl3pPr>
      <a:lvl4pPr marL="1550748" indent="-222216" algn="l" defTabSz="887276" rtl="0" eaLnBrk="1" fontAlgn="base" hangingPunct="1">
        <a:spcBef>
          <a:spcPct val="20000"/>
        </a:spcBef>
        <a:spcAft>
          <a:spcPct val="0"/>
        </a:spcAft>
        <a:buChar char="–"/>
        <a:defRPr sz="2000" b="1">
          <a:solidFill>
            <a:schemeClr val="bg2"/>
          </a:solidFill>
          <a:effectLst>
            <a:outerShdw blurRad="38100" dist="38100" dir="2700000" algn="tl">
              <a:srgbClr val="DDDDDD"/>
            </a:outerShdw>
          </a:effectLst>
          <a:latin typeface="+mn-lt"/>
          <a:ea typeface="ＭＳ Ｐゴシック" pitchFamily="-112" charset="-128"/>
        </a:defRPr>
      </a:lvl4pPr>
      <a:lvl5pPr marL="1993591" indent="-222216" algn="l" defTabSz="887276" rtl="0" eaLnBrk="1" fontAlgn="base" hangingPunct="1">
        <a:spcBef>
          <a:spcPct val="20000"/>
        </a:spcBef>
        <a:spcAft>
          <a:spcPct val="0"/>
        </a:spcAft>
        <a:buChar char="»"/>
        <a:defRPr sz="2000" b="1">
          <a:solidFill>
            <a:schemeClr val="bg2"/>
          </a:solidFill>
          <a:effectLst>
            <a:outerShdw blurRad="38100" dist="38100" dir="2700000" algn="tl">
              <a:srgbClr val="DDDDDD"/>
            </a:outerShdw>
          </a:effectLst>
          <a:latin typeface="+mn-lt"/>
          <a:ea typeface="ＭＳ Ｐゴシック" pitchFamily="-112" charset="-128"/>
        </a:defRPr>
      </a:lvl5pPr>
      <a:lvl6pPr marL="2450720" indent="-222216" algn="l" defTabSz="887276" rtl="0" eaLnBrk="1" fontAlgn="base" hangingPunct="1">
        <a:spcBef>
          <a:spcPct val="20000"/>
        </a:spcBef>
        <a:spcAft>
          <a:spcPct val="0"/>
        </a:spcAft>
        <a:buChar char="»"/>
        <a:defRPr sz="2000" b="1">
          <a:solidFill>
            <a:schemeClr val="bg2"/>
          </a:solidFill>
          <a:effectLst>
            <a:outerShdw blurRad="38100" dist="38100" dir="2700000" algn="tl">
              <a:srgbClr val="DDDDDD"/>
            </a:outerShdw>
          </a:effectLst>
          <a:latin typeface="+mn-lt"/>
          <a:ea typeface="ＭＳ Ｐゴシック" pitchFamily="-112" charset="-128"/>
        </a:defRPr>
      </a:lvl6pPr>
      <a:lvl7pPr marL="2907849" indent="-222216" algn="l" defTabSz="887276" rtl="0" eaLnBrk="1" fontAlgn="base" hangingPunct="1">
        <a:spcBef>
          <a:spcPct val="20000"/>
        </a:spcBef>
        <a:spcAft>
          <a:spcPct val="0"/>
        </a:spcAft>
        <a:buChar char="»"/>
        <a:defRPr sz="2000" b="1">
          <a:solidFill>
            <a:schemeClr val="bg2"/>
          </a:solidFill>
          <a:effectLst>
            <a:outerShdw blurRad="38100" dist="38100" dir="2700000" algn="tl">
              <a:srgbClr val="DDDDDD"/>
            </a:outerShdw>
          </a:effectLst>
          <a:latin typeface="+mn-lt"/>
          <a:ea typeface="ＭＳ Ｐゴシック" pitchFamily="-112" charset="-128"/>
        </a:defRPr>
      </a:lvl7pPr>
      <a:lvl8pPr marL="3364978" indent="-222216" algn="l" defTabSz="887276" rtl="0" eaLnBrk="1" fontAlgn="base" hangingPunct="1">
        <a:spcBef>
          <a:spcPct val="20000"/>
        </a:spcBef>
        <a:spcAft>
          <a:spcPct val="0"/>
        </a:spcAft>
        <a:buChar char="»"/>
        <a:defRPr sz="2000" b="1">
          <a:solidFill>
            <a:schemeClr val="bg2"/>
          </a:solidFill>
          <a:effectLst>
            <a:outerShdw blurRad="38100" dist="38100" dir="2700000" algn="tl">
              <a:srgbClr val="DDDDDD"/>
            </a:outerShdw>
          </a:effectLst>
          <a:latin typeface="+mn-lt"/>
          <a:ea typeface="ＭＳ Ｐゴシック" pitchFamily="-112" charset="-128"/>
        </a:defRPr>
      </a:lvl8pPr>
      <a:lvl9pPr marL="3822107" indent="-222216" algn="l" defTabSz="887276" rtl="0" eaLnBrk="1" fontAlgn="base" hangingPunct="1">
        <a:spcBef>
          <a:spcPct val="20000"/>
        </a:spcBef>
        <a:spcAft>
          <a:spcPct val="0"/>
        </a:spcAft>
        <a:buChar char="»"/>
        <a:defRPr sz="2000" b="1">
          <a:solidFill>
            <a:schemeClr val="bg2"/>
          </a:solidFill>
          <a:effectLst>
            <a:outerShdw blurRad="38100" dist="38100" dir="2700000" algn="tl">
              <a:srgbClr val="DDDDDD"/>
            </a:outerShdw>
          </a:effectLst>
          <a:latin typeface="+mn-lt"/>
          <a:ea typeface="ＭＳ Ｐゴシック" pitchFamily="-112" charset="-128"/>
        </a:defRPr>
      </a:lvl9pPr>
    </p:bodyStyle>
    <p:otherStyle>
      <a:defPPr>
        <a:defRPr lang="en-US"/>
      </a:defPPr>
      <a:lvl1pPr marL="0" algn="l" defTabSz="457129" rtl="0" eaLnBrk="1" latinLnBrk="0" hangingPunct="1">
        <a:defRPr sz="1800" kern="1200">
          <a:solidFill>
            <a:schemeClr val="tx1"/>
          </a:solidFill>
          <a:latin typeface="+mn-lt"/>
          <a:ea typeface="+mn-ea"/>
          <a:cs typeface="+mn-cs"/>
        </a:defRPr>
      </a:lvl1pPr>
      <a:lvl2pPr marL="457129" algn="l" defTabSz="457129" rtl="0" eaLnBrk="1" latinLnBrk="0" hangingPunct="1">
        <a:defRPr sz="1800" kern="1200">
          <a:solidFill>
            <a:schemeClr val="tx1"/>
          </a:solidFill>
          <a:latin typeface="+mn-lt"/>
          <a:ea typeface="+mn-ea"/>
          <a:cs typeface="+mn-cs"/>
        </a:defRPr>
      </a:lvl2pPr>
      <a:lvl3pPr marL="914259" algn="l" defTabSz="457129" rtl="0" eaLnBrk="1" latinLnBrk="0" hangingPunct="1">
        <a:defRPr sz="1800" kern="1200">
          <a:solidFill>
            <a:schemeClr val="tx1"/>
          </a:solidFill>
          <a:latin typeface="+mn-lt"/>
          <a:ea typeface="+mn-ea"/>
          <a:cs typeface="+mn-cs"/>
        </a:defRPr>
      </a:lvl3pPr>
      <a:lvl4pPr marL="1371387" algn="l" defTabSz="457129" rtl="0" eaLnBrk="1" latinLnBrk="0" hangingPunct="1">
        <a:defRPr sz="1800" kern="1200">
          <a:solidFill>
            <a:schemeClr val="tx1"/>
          </a:solidFill>
          <a:latin typeface="+mn-lt"/>
          <a:ea typeface="+mn-ea"/>
          <a:cs typeface="+mn-cs"/>
        </a:defRPr>
      </a:lvl4pPr>
      <a:lvl5pPr marL="1828517" algn="l" defTabSz="457129" rtl="0" eaLnBrk="1" latinLnBrk="0" hangingPunct="1">
        <a:defRPr sz="1800" kern="1200">
          <a:solidFill>
            <a:schemeClr val="tx1"/>
          </a:solidFill>
          <a:latin typeface="+mn-lt"/>
          <a:ea typeface="+mn-ea"/>
          <a:cs typeface="+mn-cs"/>
        </a:defRPr>
      </a:lvl5pPr>
      <a:lvl6pPr marL="2285648" algn="l" defTabSz="457129" rtl="0" eaLnBrk="1" latinLnBrk="0" hangingPunct="1">
        <a:defRPr sz="1800" kern="1200">
          <a:solidFill>
            <a:schemeClr val="tx1"/>
          </a:solidFill>
          <a:latin typeface="+mn-lt"/>
          <a:ea typeface="+mn-ea"/>
          <a:cs typeface="+mn-cs"/>
        </a:defRPr>
      </a:lvl6pPr>
      <a:lvl7pPr marL="2742775" algn="l" defTabSz="457129" rtl="0" eaLnBrk="1" latinLnBrk="0" hangingPunct="1">
        <a:defRPr sz="1800" kern="1200">
          <a:solidFill>
            <a:schemeClr val="tx1"/>
          </a:solidFill>
          <a:latin typeface="+mn-lt"/>
          <a:ea typeface="+mn-ea"/>
          <a:cs typeface="+mn-cs"/>
        </a:defRPr>
      </a:lvl7pPr>
      <a:lvl8pPr marL="3199904" algn="l" defTabSz="457129" rtl="0" eaLnBrk="1" latinLnBrk="0" hangingPunct="1">
        <a:defRPr sz="1800" kern="1200">
          <a:solidFill>
            <a:schemeClr val="tx1"/>
          </a:solidFill>
          <a:latin typeface="+mn-lt"/>
          <a:ea typeface="+mn-ea"/>
          <a:cs typeface="+mn-cs"/>
        </a:defRPr>
      </a:lvl8pPr>
      <a:lvl9pPr marL="3657033" algn="l" defTabSz="45712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23452" y="4717774"/>
            <a:ext cx="4529000" cy="1781880"/>
          </a:xfrm>
        </p:spPr>
        <p:txBody>
          <a:bodyPr>
            <a:noAutofit/>
          </a:bodyPr>
          <a:lstStyle/>
          <a:p>
            <a:r>
              <a:rPr lang="en-US" sz="2000" i="1" dirty="0" smtClean="0"/>
              <a:t/>
            </a:r>
            <a:br>
              <a:rPr lang="en-US" sz="2000" i="1" dirty="0" smtClean="0"/>
            </a:br>
            <a:r>
              <a:rPr lang="en-US" sz="2000" i="1" dirty="0"/>
              <a:t/>
            </a:r>
            <a:br>
              <a:rPr lang="en-US" sz="2000" i="1" dirty="0"/>
            </a:br>
            <a:r>
              <a:rPr lang="en-US" sz="1800" i="1" dirty="0"/>
              <a:t>Bill </a:t>
            </a:r>
            <a:r>
              <a:rPr lang="en-US" sz="1800" i="1" dirty="0" smtClean="0"/>
              <a:t>Emshoff</a:t>
            </a:r>
            <a:br>
              <a:rPr lang="en-US" sz="1800" i="1" dirty="0" smtClean="0"/>
            </a:br>
            <a:r>
              <a:rPr lang="en-US" sz="1800" i="1" dirty="0"/>
              <a:t>Senior Staff </a:t>
            </a:r>
            <a:r>
              <a:rPr lang="en-US" sz="1800" i="1" dirty="0" smtClean="0"/>
              <a:t>Embedded </a:t>
            </a:r>
            <a:r>
              <a:rPr lang="en-US" sz="1800" i="1" dirty="0"/>
              <a:t>S/W </a:t>
            </a:r>
            <a:r>
              <a:rPr lang="en-US" sz="1800" i="1" dirty="0" smtClean="0"/>
              <a:t>Engineer</a:t>
            </a:r>
            <a:r>
              <a:rPr lang="en-US" sz="1800" i="1" dirty="0"/>
              <a:t> </a:t>
            </a:r>
            <a:br>
              <a:rPr lang="en-US" sz="1800" i="1" dirty="0"/>
            </a:br>
            <a:r>
              <a:rPr lang="en-US" sz="1800" i="1" dirty="0"/>
              <a:t>Lockheed Martin </a:t>
            </a:r>
            <a:r>
              <a:rPr lang="en-US" sz="1800" i="1" dirty="0" smtClean="0"/>
              <a:t>Aeronautics</a:t>
            </a:r>
            <a:br>
              <a:rPr lang="en-US" sz="1800" i="1" dirty="0" smtClean="0"/>
            </a:br>
            <a:r>
              <a:rPr lang="en-US" sz="1800" i="1" dirty="0"/>
              <a:t/>
            </a:r>
            <a:br>
              <a:rPr lang="en-US" sz="1800" i="1" dirty="0"/>
            </a:br>
            <a:r>
              <a:rPr lang="en-US" sz="1800" i="1" dirty="0" smtClean="0"/>
              <a:t>Bill.R.Emshoff@lmco.com</a:t>
            </a:r>
            <a:r>
              <a:rPr lang="en-US" sz="2000" dirty="0"/>
              <a:t/>
            </a:r>
            <a:br>
              <a:rPr lang="en-US" sz="2000" dirty="0"/>
            </a:br>
            <a:endParaRPr lang="en-US" sz="2000" dirty="0"/>
          </a:p>
        </p:txBody>
      </p:sp>
      <p:sp>
        <p:nvSpPr>
          <p:cNvPr id="6" name="TextBox 5"/>
          <p:cNvSpPr txBox="1"/>
          <p:nvPr/>
        </p:nvSpPr>
        <p:spPr>
          <a:xfrm>
            <a:off x="1192696" y="318052"/>
            <a:ext cx="3604591" cy="1569660"/>
          </a:xfrm>
          <a:prstGeom prst="rect">
            <a:avLst/>
          </a:prstGeom>
          <a:noFill/>
        </p:spPr>
        <p:txBody>
          <a:bodyPr wrap="square" rtlCol="0">
            <a:spAutoFit/>
          </a:bodyPr>
          <a:lstStyle/>
          <a:p>
            <a:r>
              <a:rPr lang="en-US" sz="2400" b="1" dirty="0"/>
              <a:t>JSF++</a:t>
            </a:r>
            <a:r>
              <a:rPr lang="en-US" sz="2400" dirty="0"/>
              <a:t/>
            </a:r>
            <a:br>
              <a:rPr lang="en-US" sz="2400" dirty="0"/>
            </a:br>
            <a:r>
              <a:rPr lang="en-US" sz="2400" i="1" dirty="0"/>
              <a:t>Using C++ on Mission and Safety Critical Platforms</a:t>
            </a:r>
            <a:endParaRPr lang="en-US" sz="2400" dirty="0"/>
          </a:p>
        </p:txBody>
      </p:sp>
    </p:spTree>
    <p:extLst>
      <p:ext uri="{BB962C8B-B14F-4D97-AF65-F5344CB8AC3E}">
        <p14:creationId xmlns:p14="http://schemas.microsoft.com/office/powerpoint/2010/main" val="2621584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489938"/>
            <a:ext cx="7553325" cy="4293024"/>
          </a:xfrm>
        </p:spPr>
        <p:txBody>
          <a:bodyPr>
            <a:noAutofit/>
          </a:bodyPr>
          <a:lstStyle/>
          <a:p>
            <a:r>
              <a:rPr lang="en-US" sz="2000" dirty="0" smtClean="0"/>
              <a:t>Replacing global new/delete with custom allocators resolves some performance issues but doesn’t guarantee safe operation</a:t>
            </a:r>
          </a:p>
          <a:p>
            <a:r>
              <a:rPr lang="en-US" sz="2000" dirty="0" smtClean="0"/>
              <a:t>C </a:t>
            </a:r>
            <a:r>
              <a:rPr lang="en-US" sz="2000" dirty="0"/>
              <a:t>pointers </a:t>
            </a:r>
            <a:r>
              <a:rPr lang="en-US" sz="2000" dirty="0" smtClean="0"/>
              <a:t>and raw </a:t>
            </a:r>
            <a:r>
              <a:rPr lang="en-US" sz="2000" dirty="0"/>
              <a:t>resource </a:t>
            </a:r>
            <a:r>
              <a:rPr lang="en-US" sz="2000" dirty="0" smtClean="0"/>
              <a:t>handles </a:t>
            </a:r>
            <a:r>
              <a:rPr lang="en-US" sz="2000" dirty="0"/>
              <a:t>can lead to a host of potential problems</a:t>
            </a:r>
            <a:r>
              <a:rPr lang="en-US" sz="2000" dirty="0" smtClean="0"/>
              <a:t>:</a:t>
            </a:r>
            <a:endParaRPr lang="en-US" sz="2000" dirty="0"/>
          </a:p>
          <a:p>
            <a:pPr marL="800100" lvl="2" indent="0">
              <a:buNone/>
            </a:pPr>
            <a:r>
              <a:rPr lang="en-US" sz="1800" dirty="0"/>
              <a:t>T* p = new T;</a:t>
            </a:r>
          </a:p>
          <a:p>
            <a:pPr marL="800100" lvl="2" indent="0">
              <a:buNone/>
            </a:pPr>
            <a:r>
              <a:rPr lang="en-US" sz="1800" dirty="0"/>
              <a:t>if (p-&gt;fail1) return 0;	// leak!</a:t>
            </a:r>
          </a:p>
          <a:p>
            <a:pPr marL="800100" lvl="2" indent="0">
              <a:buNone/>
            </a:pPr>
            <a:r>
              <a:rPr lang="en-US" sz="1800" dirty="0"/>
              <a:t>if (p-&gt;fail2) delete p</a:t>
            </a:r>
            <a:r>
              <a:rPr lang="en-US" sz="1800" dirty="0" smtClean="0"/>
              <a:t>;</a:t>
            </a:r>
            <a:r>
              <a:rPr lang="en-US" sz="1800" dirty="0"/>
              <a:t>	// </a:t>
            </a:r>
            <a:r>
              <a:rPr lang="en-US" sz="1800" dirty="0" smtClean="0"/>
              <a:t>p is now a dangling </a:t>
            </a:r>
            <a:r>
              <a:rPr lang="en-US" sz="1800" dirty="0"/>
              <a:t>pointer!</a:t>
            </a:r>
          </a:p>
          <a:p>
            <a:pPr marL="800100" lvl="2" indent="0">
              <a:buNone/>
            </a:pPr>
            <a:r>
              <a:rPr lang="en-US" sz="1800" dirty="0"/>
              <a:t>return p;		</a:t>
            </a:r>
            <a:r>
              <a:rPr lang="en-US" sz="1800" dirty="0" smtClean="0"/>
              <a:t>// </a:t>
            </a:r>
            <a:r>
              <a:rPr lang="en-US" sz="1800" dirty="0"/>
              <a:t>does caller know he now “owns” </a:t>
            </a:r>
            <a:r>
              <a:rPr lang="en-US" sz="1800" dirty="0" smtClean="0"/>
              <a:t>p?</a:t>
            </a:r>
          </a:p>
          <a:p>
            <a:pPr marL="1352465" lvl="3" indent="0">
              <a:buNone/>
            </a:pPr>
            <a:r>
              <a:rPr lang="en-US" sz="1800" i="1" dirty="0" smtClean="0"/>
              <a:t>Return </a:t>
            </a:r>
            <a:r>
              <a:rPr lang="en-US" sz="1800" i="1" dirty="0"/>
              <a:t>values should not obscure resource </a:t>
            </a:r>
            <a:r>
              <a:rPr lang="en-US" sz="1800" i="1" dirty="0" smtClean="0"/>
              <a:t>ownership</a:t>
            </a:r>
          </a:p>
          <a:p>
            <a:pPr marL="1352465" lvl="3" indent="0">
              <a:buNone/>
            </a:pPr>
            <a:endParaRPr lang="en-US" sz="2000" dirty="0" smtClean="0"/>
          </a:p>
          <a:p>
            <a:pPr marL="336499" lvl="1" indent="0">
              <a:buNone/>
            </a:pPr>
            <a:endParaRPr lang="en-US" sz="2000" dirty="0" smtClean="0"/>
          </a:p>
          <a:p>
            <a:pPr lvl="1"/>
            <a:endParaRPr lang="en-US" sz="2000" dirty="0" smtClean="0"/>
          </a:p>
        </p:txBody>
      </p:sp>
      <p:sp>
        <p:nvSpPr>
          <p:cNvPr id="2" name="Title 1"/>
          <p:cNvSpPr>
            <a:spLocks noGrp="1"/>
          </p:cNvSpPr>
          <p:nvPr>
            <p:ph type="title"/>
          </p:nvPr>
        </p:nvSpPr>
        <p:spPr/>
        <p:txBody>
          <a:bodyPr>
            <a:normAutofit fontScale="90000"/>
          </a:bodyPr>
          <a:lstStyle/>
          <a:p>
            <a:r>
              <a:rPr lang="en-US" dirty="0"/>
              <a:t>Problems with </a:t>
            </a:r>
            <a:r>
              <a:rPr lang="en-US" dirty="0" smtClean="0"/>
              <a:t>Pointers</a:t>
            </a:r>
            <a:endParaRPr lang="en-US" dirty="0"/>
          </a:p>
        </p:txBody>
      </p:sp>
    </p:spTree>
    <p:extLst>
      <p:ext uri="{BB962C8B-B14F-4D97-AF65-F5344CB8AC3E}">
        <p14:creationId xmlns:p14="http://schemas.microsoft.com/office/powerpoint/2010/main" val="428855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RAII to the Rescue</a:t>
            </a:r>
            <a:endParaRPr lang="en-US" dirty="0"/>
          </a:p>
        </p:txBody>
      </p:sp>
      <p:sp>
        <p:nvSpPr>
          <p:cNvPr id="4" name="Content Placeholder 3"/>
          <p:cNvSpPr>
            <a:spLocks noGrp="1"/>
          </p:cNvSpPr>
          <p:nvPr>
            <p:ph idx="1"/>
          </p:nvPr>
        </p:nvSpPr>
        <p:spPr>
          <a:xfrm>
            <a:off x="795338" y="1998663"/>
            <a:ext cx="7553325" cy="2314480"/>
          </a:xfrm>
        </p:spPr>
        <p:txBody>
          <a:bodyPr/>
          <a:lstStyle/>
          <a:p>
            <a:r>
              <a:rPr lang="en-US" sz="2000" dirty="0"/>
              <a:t>The Resource Acquisition Is Initialization (RAII) idiom solves many pointer problems:</a:t>
            </a:r>
          </a:p>
          <a:p>
            <a:pPr marL="393639" lvl="1" indent="0">
              <a:buNone/>
            </a:pPr>
            <a:r>
              <a:rPr lang="en-US" sz="1800" dirty="0" err="1"/>
              <a:t>shared_ptr</a:t>
            </a:r>
            <a:r>
              <a:rPr lang="en-US" sz="1800" dirty="0"/>
              <a:t>&lt;T&gt; p ( new T);</a:t>
            </a:r>
          </a:p>
          <a:p>
            <a:pPr marL="393639" lvl="1" indent="0">
              <a:buNone/>
            </a:pPr>
            <a:r>
              <a:rPr lang="en-US" sz="1800" dirty="0"/>
              <a:t>if (p-&gt;fail1) return 0;	// No leak!</a:t>
            </a:r>
          </a:p>
          <a:p>
            <a:pPr marL="393639" lvl="1" indent="0">
              <a:buNone/>
            </a:pPr>
            <a:r>
              <a:rPr lang="en-US" sz="1800" dirty="0"/>
              <a:t>if (p-&gt;fail2) delete p;	// Does not even compile!</a:t>
            </a:r>
          </a:p>
          <a:p>
            <a:pPr marL="393639" lvl="1" indent="0">
              <a:buNone/>
            </a:pPr>
            <a:r>
              <a:rPr lang="en-US" sz="1800" dirty="0"/>
              <a:t>return p;	</a:t>
            </a:r>
            <a:r>
              <a:rPr lang="en-US" sz="1800" dirty="0" smtClean="0"/>
              <a:t>	// </a:t>
            </a:r>
            <a:r>
              <a:rPr lang="en-US" sz="1800" dirty="0"/>
              <a:t>caller gets </a:t>
            </a:r>
            <a:r>
              <a:rPr lang="en-US" sz="1800" dirty="0" smtClean="0"/>
              <a:t>ownership,</a:t>
            </a:r>
          </a:p>
          <a:p>
            <a:pPr marL="393639" lvl="1" indent="0">
              <a:buNone/>
            </a:pPr>
            <a:r>
              <a:rPr lang="en-US" sz="1800" dirty="0" smtClean="0"/>
              <a:t>			// but </a:t>
            </a:r>
            <a:r>
              <a:rPr lang="en-US" sz="1800" dirty="0"/>
              <a:t>has no need to explicitly release p</a:t>
            </a:r>
          </a:p>
        </p:txBody>
      </p:sp>
    </p:spTree>
    <p:extLst>
      <p:ext uri="{BB962C8B-B14F-4D97-AF65-F5344CB8AC3E}">
        <p14:creationId xmlns:p14="http://schemas.microsoft.com/office/powerpoint/2010/main" val="9840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430251"/>
            <a:ext cx="7553325" cy="4476279"/>
          </a:xfrm>
        </p:spPr>
        <p:txBody>
          <a:bodyPr>
            <a:normAutofit fontScale="32500" lnSpcReduction="20000"/>
          </a:bodyPr>
          <a:lstStyle/>
          <a:p>
            <a:r>
              <a:rPr lang="en-US" sz="8000" dirty="0" smtClean="0"/>
              <a:t>With self-managed (RAII) class attributes, the implementer is relieved of a lot of work in class implementation</a:t>
            </a:r>
          </a:p>
          <a:p>
            <a:endParaRPr lang="en-US" sz="8000" dirty="0" smtClean="0"/>
          </a:p>
          <a:p>
            <a:r>
              <a:rPr lang="en-US" sz="8000" dirty="0" smtClean="0"/>
              <a:t>The compiler-generated copy constructor, assignment operator, and destructor should just “do the right thing”, so there is no need for the developer to write one (JSF rule 80)</a:t>
            </a:r>
          </a:p>
          <a:p>
            <a:endParaRPr lang="en-US" sz="8000" dirty="0" smtClean="0"/>
          </a:p>
          <a:p>
            <a:r>
              <a:rPr lang="en-US" sz="8000" dirty="0" smtClean="0"/>
              <a:t>RAII is not limited to pointers – </a:t>
            </a:r>
            <a:r>
              <a:rPr lang="en-US" sz="8000" dirty="0" err="1" smtClean="0"/>
              <a:t>mutexes</a:t>
            </a:r>
            <a:r>
              <a:rPr lang="en-US" sz="8000" dirty="0" smtClean="0"/>
              <a:t> are likewise wrapped in RAII classes (e.g. C++</a:t>
            </a:r>
            <a:r>
              <a:rPr lang="en-US" sz="8000" dirty="0"/>
              <a:t>11 </a:t>
            </a:r>
            <a:r>
              <a:rPr lang="en-US" sz="8000" dirty="0" err="1"/>
              <a:t>std</a:t>
            </a:r>
            <a:r>
              <a:rPr lang="en-US" sz="8000" dirty="0"/>
              <a:t>::</a:t>
            </a:r>
            <a:r>
              <a:rPr lang="en-US" sz="8000" dirty="0" err="1" smtClean="0"/>
              <a:t>lock_guard</a:t>
            </a:r>
            <a:r>
              <a:rPr lang="en-US" sz="8000" dirty="0" smtClean="0"/>
              <a:t>&lt;&gt;)</a:t>
            </a:r>
            <a:endParaRPr lang="en-US" sz="8000" dirty="0"/>
          </a:p>
          <a:p>
            <a:endParaRPr lang="en-US" dirty="0" smtClean="0"/>
          </a:p>
          <a:p>
            <a:endParaRPr lang="en-US" i="1" dirty="0" smtClean="0"/>
          </a:p>
          <a:p>
            <a:pPr lvl="1"/>
            <a:endParaRPr lang="en-US" dirty="0" smtClean="0"/>
          </a:p>
          <a:p>
            <a:pPr lvl="1"/>
            <a:endParaRPr lang="en-US" dirty="0" smtClean="0"/>
          </a:p>
        </p:txBody>
      </p:sp>
      <p:sp>
        <p:nvSpPr>
          <p:cNvPr id="2" name="Title 1"/>
          <p:cNvSpPr>
            <a:spLocks noGrp="1"/>
          </p:cNvSpPr>
          <p:nvPr>
            <p:ph type="title"/>
          </p:nvPr>
        </p:nvSpPr>
        <p:spPr/>
        <p:txBody>
          <a:bodyPr>
            <a:normAutofit fontScale="90000"/>
          </a:bodyPr>
          <a:lstStyle/>
          <a:p>
            <a:r>
              <a:rPr lang="en-US" dirty="0" smtClean="0"/>
              <a:t>Other RAII Benefits</a:t>
            </a:r>
            <a:endParaRPr lang="en-US" dirty="0"/>
          </a:p>
        </p:txBody>
      </p:sp>
    </p:spTree>
    <p:extLst>
      <p:ext uri="{BB962C8B-B14F-4D97-AF65-F5344CB8AC3E}">
        <p14:creationId xmlns:p14="http://schemas.microsoft.com/office/powerpoint/2010/main" val="270541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984365"/>
            <a:ext cx="7553325" cy="5468193"/>
          </a:xfrm>
        </p:spPr>
        <p:txBody>
          <a:bodyPr>
            <a:noAutofit/>
          </a:bodyPr>
          <a:lstStyle/>
          <a:p>
            <a:r>
              <a:rPr lang="en-US" sz="2000" dirty="0" smtClean="0"/>
              <a:t>The use of arrays in interfaces is prohibited in JSF++</a:t>
            </a:r>
          </a:p>
          <a:p>
            <a:pPr lvl="1"/>
            <a:r>
              <a:rPr lang="en-US" sz="2000" i="1" dirty="0" smtClean="0"/>
              <a:t>The problems of pointer decay have a long, notorious history</a:t>
            </a:r>
          </a:p>
          <a:p>
            <a:pPr marL="762085" lvl="2" indent="0">
              <a:buNone/>
            </a:pPr>
            <a:r>
              <a:rPr lang="en-US" sz="1800" i="1" dirty="0"/>
              <a:t>f</a:t>
            </a:r>
            <a:r>
              <a:rPr lang="en-US" sz="1800" i="1" dirty="0" smtClean="0"/>
              <a:t>oo</a:t>
            </a:r>
            <a:r>
              <a:rPr lang="en-US" sz="1800" i="1" dirty="0"/>
              <a:t>( </a:t>
            </a:r>
            <a:r>
              <a:rPr lang="en-US" sz="1800" i="1" dirty="0" err="1" smtClean="0"/>
              <a:t>int</a:t>
            </a:r>
            <a:r>
              <a:rPr lang="en-US" sz="1800" i="1" dirty="0" smtClean="0"/>
              <a:t>*p )</a:t>
            </a:r>
            <a:r>
              <a:rPr lang="en-US" sz="1800" i="1" dirty="0"/>
              <a:t>	// </a:t>
            </a:r>
            <a:r>
              <a:rPr lang="en-US" sz="1800" i="1" dirty="0" smtClean="0"/>
              <a:t>a function taking a pointer to an integer</a:t>
            </a:r>
            <a:endParaRPr lang="en-US" sz="1800" i="1" dirty="0"/>
          </a:p>
          <a:p>
            <a:pPr marL="762085" lvl="2" indent="0">
              <a:buNone/>
            </a:pPr>
            <a:r>
              <a:rPr lang="en-US" sz="1800" i="1" dirty="0"/>
              <a:t>f</a:t>
            </a:r>
            <a:r>
              <a:rPr lang="en-US" sz="1800" i="1" dirty="0" smtClean="0"/>
              <a:t>oo( </a:t>
            </a:r>
            <a:r>
              <a:rPr lang="en-US" sz="1800" i="1" dirty="0" err="1" smtClean="0"/>
              <a:t>int</a:t>
            </a:r>
            <a:r>
              <a:rPr lang="en-US" sz="1800" i="1" dirty="0" smtClean="0"/>
              <a:t>[2] )	// really no different…</a:t>
            </a:r>
          </a:p>
          <a:p>
            <a:r>
              <a:rPr lang="en-US" sz="2000" dirty="0" smtClean="0"/>
              <a:t>JSF’s </a:t>
            </a:r>
            <a:r>
              <a:rPr lang="en-US" sz="2000" dirty="0"/>
              <a:t>container library </a:t>
            </a:r>
            <a:r>
              <a:rPr lang="en-US" sz="2000" dirty="0" smtClean="0"/>
              <a:t>provides Array-like container classes that avoid these problems</a:t>
            </a:r>
          </a:p>
          <a:p>
            <a:pPr marL="1314450" lvl="3" indent="0">
              <a:buNone/>
            </a:pPr>
            <a:r>
              <a:rPr lang="en-US" i="1" dirty="0">
                <a:solidFill>
                  <a:prstClr val="black"/>
                </a:solidFill>
              </a:rPr>
              <a:t>Foo( </a:t>
            </a:r>
            <a:r>
              <a:rPr lang="en-US" i="1" dirty="0" smtClean="0">
                <a:solidFill>
                  <a:prstClr val="black"/>
                </a:solidFill>
              </a:rPr>
              <a:t>Array&lt;int,2&gt;&amp; </a:t>
            </a:r>
            <a:r>
              <a:rPr lang="en-US" i="1" dirty="0">
                <a:solidFill>
                  <a:prstClr val="black"/>
                </a:solidFill>
              </a:rPr>
              <a:t>)	// </a:t>
            </a:r>
            <a:r>
              <a:rPr lang="en-US" i="1" dirty="0" smtClean="0">
                <a:solidFill>
                  <a:prstClr val="black"/>
                </a:solidFill>
              </a:rPr>
              <a:t>much safer</a:t>
            </a:r>
            <a:endParaRPr lang="en-US" i="1" dirty="0">
              <a:solidFill>
                <a:prstClr val="black"/>
              </a:solidFill>
            </a:endParaRPr>
          </a:p>
          <a:p>
            <a:pPr lvl="1"/>
            <a:r>
              <a:rPr lang="en-US" sz="2000" i="1" dirty="0" smtClean="0"/>
              <a:t>Containers know their own size and don’t participate in implicit pointer conversions</a:t>
            </a:r>
          </a:p>
          <a:p>
            <a:r>
              <a:rPr lang="en-US" sz="2000" i="1" dirty="0" smtClean="0"/>
              <a:t>For the special case of dealing with external / legacy interfaces implemented with arrays, template wrapper functions can help:</a:t>
            </a:r>
          </a:p>
          <a:p>
            <a:pPr marL="730137" lvl="2" indent="0">
              <a:buNone/>
            </a:pPr>
            <a:r>
              <a:rPr lang="en-US" sz="1800" i="1" dirty="0" smtClean="0"/>
              <a:t>template &lt;class T, </a:t>
            </a:r>
            <a:r>
              <a:rPr lang="en-US" sz="1800" i="1" dirty="0" err="1" smtClean="0"/>
              <a:t>size_t</a:t>
            </a:r>
            <a:r>
              <a:rPr lang="en-US" sz="1800" i="1" dirty="0" smtClean="0"/>
              <a:t> N&gt; void foo(T (&amp;p)[N]) …</a:t>
            </a:r>
            <a:endParaRPr lang="en-US" sz="1800" dirty="0" smtClean="0"/>
          </a:p>
          <a:p>
            <a:pPr lvl="1"/>
            <a:endParaRPr lang="en-US" sz="2000" dirty="0"/>
          </a:p>
          <a:p>
            <a:endParaRPr lang="en-US" sz="2000" dirty="0" smtClean="0"/>
          </a:p>
        </p:txBody>
      </p:sp>
      <p:sp>
        <p:nvSpPr>
          <p:cNvPr id="2" name="Title 1"/>
          <p:cNvSpPr>
            <a:spLocks noGrp="1"/>
          </p:cNvSpPr>
          <p:nvPr>
            <p:ph type="title"/>
          </p:nvPr>
        </p:nvSpPr>
        <p:spPr/>
        <p:txBody>
          <a:bodyPr/>
          <a:lstStyle/>
          <a:p>
            <a:r>
              <a:rPr lang="en-US" dirty="0" smtClean="0"/>
              <a:t>Arrays</a:t>
            </a:r>
            <a:endParaRPr lang="en-US" dirty="0"/>
          </a:p>
        </p:txBody>
      </p:sp>
    </p:spTree>
    <p:extLst>
      <p:ext uri="{BB962C8B-B14F-4D97-AF65-F5344CB8AC3E}">
        <p14:creationId xmlns:p14="http://schemas.microsoft.com/office/powerpoint/2010/main" val="13782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227244"/>
            <a:ext cx="7553325" cy="5001027"/>
          </a:xfrm>
        </p:spPr>
        <p:txBody>
          <a:bodyPr>
            <a:noAutofit/>
          </a:bodyPr>
          <a:lstStyle/>
          <a:p>
            <a:r>
              <a:rPr lang="en-US" sz="2000" dirty="0" smtClean="0"/>
              <a:t>MI is allowed in a restricted form to allow for clean, maintainable designs (JSF rule 88):</a:t>
            </a:r>
          </a:p>
          <a:p>
            <a:pPr lvl="1"/>
            <a:r>
              <a:rPr lang="en-US" sz="2000" dirty="0" smtClean="0"/>
              <a:t>Unlimited public </a:t>
            </a:r>
            <a:r>
              <a:rPr lang="en-US" sz="2000" i="1" dirty="0"/>
              <a:t>interface</a:t>
            </a:r>
            <a:r>
              <a:rPr lang="en-US" sz="2000" dirty="0"/>
              <a:t> </a:t>
            </a:r>
            <a:r>
              <a:rPr lang="en-US" sz="2000" dirty="0" smtClean="0"/>
              <a:t>inheritance</a:t>
            </a:r>
          </a:p>
          <a:p>
            <a:pPr lvl="1"/>
            <a:r>
              <a:rPr lang="en-US" sz="2000" dirty="0" smtClean="0"/>
              <a:t>Unlimited </a:t>
            </a:r>
            <a:r>
              <a:rPr lang="en-US" sz="2000" u="sng" dirty="0" smtClean="0"/>
              <a:t>private</a:t>
            </a:r>
            <a:r>
              <a:rPr lang="en-US" sz="2000" dirty="0" smtClean="0"/>
              <a:t> </a:t>
            </a:r>
            <a:r>
              <a:rPr lang="en-US" sz="2000" i="1" dirty="0" smtClean="0"/>
              <a:t>implementation</a:t>
            </a:r>
            <a:r>
              <a:rPr lang="en-US" sz="2000" dirty="0"/>
              <a:t> inheritance</a:t>
            </a:r>
            <a:endParaRPr lang="en-US" sz="2000" dirty="0" smtClean="0"/>
          </a:p>
          <a:p>
            <a:pPr lvl="1"/>
            <a:r>
              <a:rPr lang="en-US" sz="2000" dirty="0" smtClean="0"/>
              <a:t>Plus at most 1 </a:t>
            </a:r>
            <a:r>
              <a:rPr lang="en-US" sz="2000" u="sng" dirty="0" smtClean="0"/>
              <a:t>protected</a:t>
            </a:r>
            <a:r>
              <a:rPr lang="en-US" sz="2000" dirty="0" smtClean="0"/>
              <a:t>, inherited implementation</a:t>
            </a:r>
          </a:p>
          <a:p>
            <a:pPr lvl="1"/>
            <a:r>
              <a:rPr lang="en-US" sz="2000" dirty="0" smtClean="0"/>
              <a:t>MI is specifically allowed </a:t>
            </a:r>
            <a:r>
              <a:rPr lang="en-US" sz="2000" dirty="0"/>
              <a:t>for “policy-based design</a:t>
            </a:r>
            <a:r>
              <a:rPr lang="en-US" sz="2000" dirty="0" smtClean="0"/>
              <a:t>” [1], with each base class representing </a:t>
            </a:r>
            <a:r>
              <a:rPr lang="en-US" sz="2000" dirty="0"/>
              <a:t>independent facets of the derived </a:t>
            </a:r>
            <a:r>
              <a:rPr lang="en-US" sz="2000" dirty="0" smtClean="0"/>
              <a:t>class</a:t>
            </a:r>
            <a:endParaRPr lang="en-US" sz="2000" i="1" dirty="0" smtClean="0"/>
          </a:p>
          <a:p>
            <a:r>
              <a:rPr lang="en-US" sz="2000" dirty="0" smtClean="0"/>
              <a:t>For the purposes of this JSF++ rule, an </a:t>
            </a:r>
            <a:r>
              <a:rPr lang="en-US" sz="2000" i="1" dirty="0" smtClean="0"/>
              <a:t>interface</a:t>
            </a:r>
            <a:r>
              <a:rPr lang="en-US" sz="2000" dirty="0" smtClean="0"/>
              <a:t> </a:t>
            </a:r>
            <a:r>
              <a:rPr lang="en-US" sz="2000" dirty="0"/>
              <a:t>may contain </a:t>
            </a:r>
            <a:r>
              <a:rPr lang="en-US" sz="2000" dirty="0" smtClean="0"/>
              <a:t>:</a:t>
            </a:r>
          </a:p>
          <a:p>
            <a:pPr lvl="1"/>
            <a:r>
              <a:rPr lang="en-US" sz="2000" dirty="0" smtClean="0"/>
              <a:t>non-virtual, protected methods</a:t>
            </a:r>
          </a:p>
          <a:p>
            <a:pPr lvl="1"/>
            <a:r>
              <a:rPr lang="en-US" sz="2000" dirty="0" smtClean="0"/>
              <a:t>small </a:t>
            </a:r>
            <a:r>
              <a:rPr lang="en-US" sz="2000" dirty="0"/>
              <a:t>data </a:t>
            </a:r>
            <a:r>
              <a:rPr lang="en-US" sz="2000" dirty="0" smtClean="0"/>
              <a:t>items if </a:t>
            </a:r>
            <a:r>
              <a:rPr lang="en-US" sz="2000" dirty="0"/>
              <a:t>they function as part of the </a:t>
            </a:r>
            <a:r>
              <a:rPr lang="en-US" sz="2000" dirty="0" smtClean="0"/>
              <a:t>interface</a:t>
            </a:r>
          </a:p>
          <a:p>
            <a:pPr marL="336499" lvl="1" indent="0">
              <a:buNone/>
            </a:pPr>
            <a:endParaRPr lang="en-US" sz="2000" dirty="0"/>
          </a:p>
          <a:p>
            <a:pPr marL="336499" lvl="1" indent="0">
              <a:buNone/>
            </a:pPr>
            <a:r>
              <a:rPr lang="en-US" sz="2000" dirty="0" smtClean="0"/>
              <a:t>[1] </a:t>
            </a:r>
            <a:r>
              <a:rPr lang="en-US" sz="2000" i="1" dirty="0" smtClean="0"/>
              <a:t>Modern </a:t>
            </a:r>
            <a:r>
              <a:rPr lang="en-US" sz="2000" i="1" dirty="0"/>
              <a:t>C++ Design</a:t>
            </a:r>
            <a:r>
              <a:rPr lang="en-US" sz="2000" dirty="0"/>
              <a:t>, by Andrei </a:t>
            </a:r>
            <a:r>
              <a:rPr lang="en-US" sz="2000" dirty="0" err="1" smtClean="0"/>
              <a:t>Alexandrescu</a:t>
            </a:r>
            <a:endParaRPr lang="en-US" sz="2000" dirty="0"/>
          </a:p>
          <a:p>
            <a:pPr marL="336499" lvl="1" indent="0">
              <a:buNone/>
            </a:pPr>
            <a:endParaRPr lang="en-US" sz="2000" dirty="0" smtClean="0"/>
          </a:p>
        </p:txBody>
      </p:sp>
      <p:sp>
        <p:nvSpPr>
          <p:cNvPr id="2" name="Title 1"/>
          <p:cNvSpPr>
            <a:spLocks noGrp="1"/>
          </p:cNvSpPr>
          <p:nvPr>
            <p:ph type="title"/>
          </p:nvPr>
        </p:nvSpPr>
        <p:spPr/>
        <p:txBody>
          <a:bodyPr/>
          <a:lstStyle/>
          <a:p>
            <a:r>
              <a:rPr lang="en-US" dirty="0" smtClean="0"/>
              <a:t>Multiple Inheritance (MI)</a:t>
            </a:r>
            <a:endParaRPr lang="en-US" dirty="0"/>
          </a:p>
        </p:txBody>
      </p:sp>
    </p:spTree>
    <p:extLst>
      <p:ext uri="{BB962C8B-B14F-4D97-AF65-F5344CB8AC3E}">
        <p14:creationId xmlns:p14="http://schemas.microsoft.com/office/powerpoint/2010/main" val="629277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725284"/>
            <a:ext cx="7553325" cy="4175184"/>
          </a:xfrm>
        </p:spPr>
        <p:txBody>
          <a:bodyPr>
            <a:noAutofit/>
          </a:bodyPr>
          <a:lstStyle/>
          <a:p>
            <a:r>
              <a:rPr lang="en-US" sz="2000" dirty="0" smtClean="0"/>
              <a:t>Exceptions are prohibited in JSF++</a:t>
            </a:r>
          </a:p>
          <a:p>
            <a:pPr lvl="1"/>
            <a:r>
              <a:rPr lang="en-US" sz="2000" i="1" dirty="0" smtClean="0"/>
              <a:t>At the time JSF++ was defined, various C++ compiler implementations resulted in widely varying overheads</a:t>
            </a:r>
          </a:p>
          <a:p>
            <a:pPr lvl="1"/>
            <a:r>
              <a:rPr lang="en-US" sz="2000" i="1" dirty="0" smtClean="0"/>
              <a:t>Better tool support was deemed necessary prior to allowing C++ exceptions in critical code</a:t>
            </a:r>
          </a:p>
          <a:p>
            <a:pPr lvl="2"/>
            <a:r>
              <a:rPr lang="en-US" sz="2000" dirty="0" smtClean="0"/>
              <a:t>Will all exceptions be caught?</a:t>
            </a:r>
          </a:p>
          <a:p>
            <a:pPr lvl="2"/>
            <a:r>
              <a:rPr lang="en-US" sz="2000" dirty="0" smtClean="0"/>
              <a:t>Is all affected code exception-safe?</a:t>
            </a:r>
          </a:p>
          <a:p>
            <a:pPr lvl="2"/>
            <a:r>
              <a:rPr lang="en-US" sz="2000" dirty="0" smtClean="0"/>
              <a:t>Are all possible control-paths covered?</a:t>
            </a:r>
          </a:p>
          <a:p>
            <a:r>
              <a:rPr lang="en-US" sz="2000" dirty="0" smtClean="0"/>
              <a:t>Disabling C++ exceptions </a:t>
            </a:r>
            <a:r>
              <a:rPr lang="en-US" sz="2000" dirty="0"/>
              <a:t>doesn't eliminate the need for fault handling </a:t>
            </a:r>
            <a:r>
              <a:rPr lang="en-US" sz="2000" dirty="0" smtClean="0"/>
              <a:t>though…</a:t>
            </a:r>
            <a:endParaRPr lang="en-US" sz="2000" dirty="0"/>
          </a:p>
          <a:p>
            <a:pPr lvl="1"/>
            <a:endParaRPr lang="en-US" sz="2000" dirty="0" smtClean="0"/>
          </a:p>
        </p:txBody>
      </p:sp>
      <p:sp>
        <p:nvSpPr>
          <p:cNvPr id="2" name="Title 1"/>
          <p:cNvSpPr>
            <a:spLocks noGrp="1"/>
          </p:cNvSpPr>
          <p:nvPr>
            <p:ph type="title"/>
          </p:nvPr>
        </p:nvSpPr>
        <p:spPr/>
        <p:txBody>
          <a:bodyPr>
            <a:normAutofit fontScale="90000"/>
          </a:bodyPr>
          <a:lstStyle/>
          <a:p>
            <a:r>
              <a:rPr lang="en-US" dirty="0"/>
              <a:t>Fault Handling </a:t>
            </a:r>
            <a:r>
              <a:rPr lang="en-US" i="1" dirty="0"/>
              <a:t>without</a:t>
            </a:r>
            <a:r>
              <a:rPr lang="en-US" dirty="0"/>
              <a:t> </a:t>
            </a:r>
            <a:r>
              <a:rPr lang="en-US" dirty="0" smtClean="0"/>
              <a:t>exceptions (1/3)</a:t>
            </a:r>
            <a:endParaRPr lang="en-US" dirty="0"/>
          </a:p>
        </p:txBody>
      </p:sp>
    </p:spTree>
    <p:extLst>
      <p:ext uri="{BB962C8B-B14F-4D97-AF65-F5344CB8AC3E}">
        <p14:creationId xmlns:p14="http://schemas.microsoft.com/office/powerpoint/2010/main" val="462148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In general, functions should return </a:t>
            </a:r>
            <a:r>
              <a:rPr lang="en-US" dirty="0"/>
              <a:t>error </a:t>
            </a:r>
            <a:r>
              <a:rPr lang="en-US" dirty="0" smtClean="0"/>
              <a:t>information, and calling functions must test it (JSF rule 115)</a:t>
            </a:r>
          </a:p>
          <a:p>
            <a:endParaRPr lang="en-US" dirty="0" smtClean="0"/>
          </a:p>
          <a:p>
            <a:pPr lvl="1"/>
            <a:r>
              <a:rPr lang="en-US" i="1" dirty="0"/>
              <a:t>Problem for automated </a:t>
            </a:r>
            <a:r>
              <a:rPr lang="en-US" i="1" dirty="0" smtClean="0"/>
              <a:t>verification:</a:t>
            </a:r>
          </a:p>
          <a:p>
            <a:pPr marL="730137" lvl="2" indent="0">
              <a:buNone/>
            </a:pPr>
            <a:r>
              <a:rPr lang="en-US" i="1" dirty="0" smtClean="0"/>
              <a:t>how </a:t>
            </a:r>
            <a:r>
              <a:rPr lang="en-US" i="1" dirty="0"/>
              <a:t>is </a:t>
            </a:r>
            <a:r>
              <a:rPr lang="en-US" i="1" dirty="0" smtClean="0"/>
              <a:t>“error information” </a:t>
            </a:r>
            <a:r>
              <a:rPr lang="en-US" i="1" dirty="0"/>
              <a:t>defined and returned</a:t>
            </a:r>
            <a:r>
              <a:rPr lang="en-US" i="1" dirty="0" smtClean="0"/>
              <a:t>?</a:t>
            </a:r>
          </a:p>
          <a:p>
            <a:pPr marL="857250" lvl="2" indent="0">
              <a:buNone/>
            </a:pPr>
            <a:r>
              <a:rPr lang="en-US" i="1" dirty="0" smtClean="0"/>
              <a:t>Simplistic tool assumption: </a:t>
            </a:r>
            <a:r>
              <a:rPr lang="en-US" dirty="0"/>
              <a:t>if a function returns a value, it must be used or cast to void</a:t>
            </a:r>
          </a:p>
          <a:p>
            <a:pPr lvl="1"/>
            <a:endParaRPr lang="en-US" dirty="0" smtClean="0"/>
          </a:p>
        </p:txBody>
      </p:sp>
      <p:sp>
        <p:nvSpPr>
          <p:cNvPr id="2" name="Title 1"/>
          <p:cNvSpPr>
            <a:spLocks noGrp="1"/>
          </p:cNvSpPr>
          <p:nvPr>
            <p:ph type="title"/>
          </p:nvPr>
        </p:nvSpPr>
        <p:spPr/>
        <p:txBody>
          <a:bodyPr>
            <a:normAutofit fontScale="90000"/>
          </a:bodyPr>
          <a:lstStyle/>
          <a:p>
            <a:r>
              <a:rPr lang="en-US" dirty="0"/>
              <a:t>Fault Handling </a:t>
            </a:r>
            <a:r>
              <a:rPr lang="en-US" i="1" dirty="0"/>
              <a:t>without</a:t>
            </a:r>
            <a:r>
              <a:rPr lang="en-US" dirty="0"/>
              <a:t> </a:t>
            </a:r>
            <a:r>
              <a:rPr lang="en-US" dirty="0" smtClean="0"/>
              <a:t>exceptions (2/3)</a:t>
            </a:r>
            <a:endParaRPr lang="en-US" dirty="0"/>
          </a:p>
        </p:txBody>
      </p:sp>
    </p:spTree>
    <p:extLst>
      <p:ext uri="{BB962C8B-B14F-4D97-AF65-F5344CB8AC3E}">
        <p14:creationId xmlns:p14="http://schemas.microsoft.com/office/powerpoint/2010/main" val="180509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219728"/>
            <a:ext cx="7553325" cy="5189697"/>
          </a:xfrm>
        </p:spPr>
        <p:txBody>
          <a:bodyPr>
            <a:noAutofit/>
          </a:bodyPr>
          <a:lstStyle/>
          <a:p>
            <a:r>
              <a:rPr lang="en-US" sz="2000" dirty="0"/>
              <a:t>What about constructors, overloaded operators, or other functions that don't return a status value?</a:t>
            </a:r>
          </a:p>
          <a:p>
            <a:pPr lvl="1"/>
            <a:r>
              <a:rPr lang="en-US" sz="2000" dirty="0"/>
              <a:t>Consider moving potentially-failing constructor code to separate </a:t>
            </a:r>
            <a:r>
              <a:rPr lang="en-US" sz="2000" dirty="0" smtClean="0"/>
              <a:t>initialization / factory methods</a:t>
            </a:r>
          </a:p>
          <a:p>
            <a:pPr lvl="1"/>
            <a:r>
              <a:rPr lang="en-US" sz="2000" dirty="0"/>
              <a:t>Use a class attribute as a status indication, e.g.,</a:t>
            </a:r>
          </a:p>
          <a:p>
            <a:pPr marL="1314450" lvl="3" indent="0">
              <a:buNone/>
            </a:pPr>
            <a:r>
              <a:rPr lang="en-US" dirty="0"/>
              <a:t>Matrix m = a + b;	// </a:t>
            </a:r>
            <a:r>
              <a:rPr lang="en-US" i="1" dirty="0"/>
              <a:t>what </a:t>
            </a:r>
            <a:r>
              <a:rPr lang="en-US" i="1" dirty="0" smtClean="0"/>
              <a:t>to do if </a:t>
            </a:r>
            <a:r>
              <a:rPr lang="en-US" i="1" dirty="0"/>
              <a:t>a + b fails?</a:t>
            </a:r>
          </a:p>
          <a:p>
            <a:pPr marL="1314450" lvl="3" indent="0">
              <a:buNone/>
            </a:pPr>
            <a:r>
              <a:rPr lang="en-US" dirty="0"/>
              <a:t>if (</a:t>
            </a:r>
            <a:r>
              <a:rPr lang="en-US" dirty="0" err="1"/>
              <a:t>m.is_bad</a:t>
            </a:r>
            <a:r>
              <a:rPr lang="en-US" dirty="0"/>
              <a:t>()) { /* handle error case */ }</a:t>
            </a:r>
          </a:p>
          <a:p>
            <a:pPr marL="857250" lvl="2" indent="0">
              <a:buNone/>
            </a:pPr>
            <a:r>
              <a:rPr lang="en-US" sz="2000" dirty="0"/>
              <a:t>Compilers and lint-tools handily complain about unused return values, but relying on users to check error codes set as side-effects is inherently error-prone (a reason why JSF++ </a:t>
            </a:r>
            <a:r>
              <a:rPr lang="en-US" sz="2000" dirty="0" smtClean="0"/>
              <a:t>disparages use of </a:t>
            </a:r>
            <a:r>
              <a:rPr lang="en-US" sz="2000" dirty="0" err="1" smtClean="0"/>
              <a:t>errno</a:t>
            </a:r>
            <a:r>
              <a:rPr lang="en-US" sz="2000" dirty="0" smtClean="0"/>
              <a:t>).</a:t>
            </a:r>
          </a:p>
          <a:p>
            <a:pPr lvl="1"/>
            <a:r>
              <a:rPr lang="en-US" sz="2000" dirty="0" smtClean="0"/>
              <a:t>Some errors are patently unrecoverable</a:t>
            </a:r>
          </a:p>
          <a:p>
            <a:pPr marL="857250" lvl="2" indent="0">
              <a:buNone/>
            </a:pPr>
            <a:r>
              <a:rPr lang="en-US" sz="2000" dirty="0" smtClean="0"/>
              <a:t>For never-should-happen errors (failed assertions, watchdog timeouts, hardware failures) – log the fault data and try a reboot</a:t>
            </a:r>
          </a:p>
          <a:p>
            <a:pPr lvl="1"/>
            <a:endParaRPr lang="en-US" sz="2000" dirty="0" smtClean="0"/>
          </a:p>
        </p:txBody>
      </p:sp>
      <p:sp>
        <p:nvSpPr>
          <p:cNvPr id="2" name="Title 1"/>
          <p:cNvSpPr>
            <a:spLocks noGrp="1"/>
          </p:cNvSpPr>
          <p:nvPr>
            <p:ph type="title"/>
          </p:nvPr>
        </p:nvSpPr>
        <p:spPr/>
        <p:txBody>
          <a:bodyPr>
            <a:normAutofit fontScale="90000"/>
          </a:bodyPr>
          <a:lstStyle/>
          <a:p>
            <a:r>
              <a:rPr lang="en-US" dirty="0" smtClean="0"/>
              <a:t>Fault Handling </a:t>
            </a:r>
            <a:r>
              <a:rPr lang="en-US" i="1" dirty="0" smtClean="0"/>
              <a:t>without</a:t>
            </a:r>
            <a:r>
              <a:rPr lang="en-US" dirty="0" smtClean="0"/>
              <a:t> exceptions (3/3)</a:t>
            </a:r>
            <a:endParaRPr lang="en-US" dirty="0"/>
          </a:p>
        </p:txBody>
      </p:sp>
    </p:spTree>
    <p:extLst>
      <p:ext uri="{BB962C8B-B14F-4D97-AF65-F5344CB8AC3E}">
        <p14:creationId xmlns:p14="http://schemas.microsoft.com/office/powerpoint/2010/main" val="17163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791628"/>
            <a:ext cx="7553325" cy="4057081"/>
          </a:xfrm>
        </p:spPr>
        <p:txBody>
          <a:bodyPr>
            <a:normAutofit fontScale="77500" lnSpcReduction="20000"/>
          </a:bodyPr>
          <a:lstStyle/>
          <a:p>
            <a:r>
              <a:rPr lang="en-US" sz="2300" dirty="0"/>
              <a:t>For </a:t>
            </a:r>
            <a:r>
              <a:rPr lang="en-US" sz="2300" dirty="0" smtClean="0"/>
              <a:t>somewhat similar </a:t>
            </a:r>
            <a:r>
              <a:rPr lang="en-US" sz="2300" dirty="0"/>
              <a:t>reasons that JSF++ </a:t>
            </a:r>
            <a:r>
              <a:rPr lang="en-US" sz="2300" dirty="0" smtClean="0"/>
              <a:t>banned </a:t>
            </a:r>
            <a:r>
              <a:rPr lang="en-US" sz="2300" dirty="0"/>
              <a:t>C++ exceptions, RTTI is also banned </a:t>
            </a:r>
            <a:r>
              <a:rPr lang="en-US" sz="2300" dirty="0" smtClean="0"/>
              <a:t>(JSF rule </a:t>
            </a:r>
            <a:r>
              <a:rPr lang="en-US" sz="2300" dirty="0"/>
              <a:t>178)</a:t>
            </a:r>
          </a:p>
          <a:p>
            <a:pPr lvl="1"/>
            <a:r>
              <a:rPr lang="en-US" sz="2300" dirty="0"/>
              <a:t>Worst-case overhead not easily predictable</a:t>
            </a:r>
          </a:p>
          <a:p>
            <a:r>
              <a:rPr lang="en-US" sz="2300" dirty="0"/>
              <a:t>Often, </a:t>
            </a:r>
            <a:r>
              <a:rPr lang="en-US" sz="2300" dirty="0" smtClean="0"/>
              <a:t>a perceived need for RTTI </a:t>
            </a:r>
            <a:r>
              <a:rPr lang="en-US" sz="2300" dirty="0"/>
              <a:t>is an indication of design problems better solved with abstract methods</a:t>
            </a:r>
          </a:p>
          <a:p>
            <a:r>
              <a:rPr lang="en-US" sz="2300" dirty="0"/>
              <a:t>In lieu of </a:t>
            </a:r>
            <a:r>
              <a:rPr lang="en-US" sz="2300" dirty="0" err="1"/>
              <a:t>dynamic_cast</a:t>
            </a:r>
            <a:r>
              <a:rPr lang="en-US" sz="2300" dirty="0"/>
              <a:t>, the </a:t>
            </a:r>
            <a:r>
              <a:rPr lang="en-US" sz="2300" dirty="0" smtClean="0"/>
              <a:t>Visitor </a:t>
            </a:r>
            <a:r>
              <a:rPr lang="en-US" sz="2300" dirty="0"/>
              <a:t>Pattern </a:t>
            </a:r>
            <a:r>
              <a:rPr lang="en-US" sz="2300" dirty="0" smtClean="0"/>
              <a:t>can be used – this requires no typecasts at all; users can derive from a class such as this:</a:t>
            </a:r>
          </a:p>
          <a:p>
            <a:endParaRPr lang="en-US" sz="2300" dirty="0" smtClean="0"/>
          </a:p>
          <a:p>
            <a:pPr marL="393639" lvl="1" indent="0">
              <a:buNone/>
            </a:pPr>
            <a:r>
              <a:rPr lang="en-US" sz="2300" dirty="0" smtClean="0"/>
              <a:t>class </a:t>
            </a:r>
            <a:r>
              <a:rPr lang="en-US" sz="2300" dirty="0" err="1" smtClean="0"/>
              <a:t>DefaultVisitor</a:t>
            </a:r>
            <a:r>
              <a:rPr lang="en-US" sz="2300" dirty="0" smtClean="0"/>
              <a:t> : Visitor {</a:t>
            </a:r>
          </a:p>
          <a:p>
            <a:pPr marL="393639" lvl="1" indent="0">
              <a:buNone/>
            </a:pPr>
            <a:r>
              <a:rPr lang="en-US" sz="2300" dirty="0" smtClean="0"/>
              <a:t>	virtual </a:t>
            </a:r>
            <a:r>
              <a:rPr lang="en-US" sz="2300" dirty="0" err="1" smtClean="0"/>
              <a:t>defaultImpl</a:t>
            </a:r>
            <a:r>
              <a:rPr lang="en-US" sz="2300" dirty="0" smtClean="0"/>
              <a:t>(Base&amp;) {}</a:t>
            </a:r>
          </a:p>
          <a:p>
            <a:pPr marL="393639" lvl="1" indent="0">
              <a:buNone/>
            </a:pPr>
            <a:r>
              <a:rPr lang="en-US" sz="2300" dirty="0" smtClean="0"/>
              <a:t>	virtual visit(Derived1&amp; d) { </a:t>
            </a:r>
            <a:r>
              <a:rPr lang="en-US" sz="2300" dirty="0" err="1" smtClean="0"/>
              <a:t>defaultImpl</a:t>
            </a:r>
            <a:r>
              <a:rPr lang="en-US" sz="2300" dirty="0" smtClean="0"/>
              <a:t>(d); }</a:t>
            </a:r>
          </a:p>
          <a:p>
            <a:pPr marL="393639" lvl="1" indent="0">
              <a:buNone/>
            </a:pPr>
            <a:r>
              <a:rPr lang="en-US" sz="2300" dirty="0" smtClean="0"/>
              <a:t>	virtual visit(Derived2&amp; d) { </a:t>
            </a:r>
            <a:r>
              <a:rPr lang="en-US" sz="2300" dirty="0" err="1" smtClean="0"/>
              <a:t>defaultImpl</a:t>
            </a:r>
            <a:r>
              <a:rPr lang="en-US" sz="2300" dirty="0" smtClean="0"/>
              <a:t>(d); }</a:t>
            </a:r>
          </a:p>
          <a:p>
            <a:pPr marL="393639" lvl="1" indent="0">
              <a:buNone/>
            </a:pPr>
            <a:r>
              <a:rPr lang="en-US" sz="2300" dirty="0" smtClean="0"/>
              <a:t>	...</a:t>
            </a:r>
          </a:p>
          <a:p>
            <a:pPr marL="393639" lvl="1" indent="0">
              <a:buNone/>
            </a:pPr>
            <a:r>
              <a:rPr lang="en-US" sz="2300" dirty="0" smtClean="0"/>
              <a:t>};</a:t>
            </a:r>
          </a:p>
          <a:p>
            <a:endParaRPr lang="en-US" dirty="0"/>
          </a:p>
          <a:p>
            <a:endParaRPr lang="en-US" dirty="0" smtClean="0"/>
          </a:p>
        </p:txBody>
      </p:sp>
      <p:sp>
        <p:nvSpPr>
          <p:cNvPr id="2" name="Title 1"/>
          <p:cNvSpPr>
            <a:spLocks noGrp="1"/>
          </p:cNvSpPr>
          <p:nvPr>
            <p:ph type="title"/>
          </p:nvPr>
        </p:nvSpPr>
        <p:spPr/>
        <p:txBody>
          <a:bodyPr>
            <a:normAutofit fontScale="90000"/>
          </a:bodyPr>
          <a:lstStyle/>
          <a:p>
            <a:r>
              <a:rPr lang="en-US" dirty="0"/>
              <a:t>Life without </a:t>
            </a:r>
            <a:r>
              <a:rPr lang="en-US" dirty="0" smtClean="0"/>
              <a:t>RTTI</a:t>
            </a:r>
            <a:br>
              <a:rPr lang="en-US" dirty="0" smtClean="0"/>
            </a:br>
            <a:r>
              <a:rPr lang="en-US" dirty="0"/>
              <a:t>(</a:t>
            </a:r>
            <a:r>
              <a:rPr lang="en-US" dirty="0" smtClean="0"/>
              <a:t>Run-time </a:t>
            </a:r>
            <a:r>
              <a:rPr lang="en-US" dirty="0"/>
              <a:t>type information)</a:t>
            </a:r>
          </a:p>
        </p:txBody>
      </p:sp>
    </p:spTree>
    <p:extLst>
      <p:ext uri="{BB962C8B-B14F-4D97-AF65-F5344CB8AC3E}">
        <p14:creationId xmlns:p14="http://schemas.microsoft.com/office/powerpoint/2010/main" val="340327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JSF++ allows templates as a means to achieve type-safe, high-performance code; </a:t>
            </a:r>
            <a:r>
              <a:rPr lang="en-US" sz="2000" dirty="0" smtClean="0"/>
              <a:t>however, C</a:t>
            </a:r>
            <a:r>
              <a:rPr lang="en-US" sz="2000" dirty="0"/>
              <a:t>++ template usage introduces additional challenges for development, analysis, and testing</a:t>
            </a:r>
          </a:p>
          <a:p>
            <a:pPr lvl="1"/>
            <a:r>
              <a:rPr lang="en-US" sz="2000" dirty="0"/>
              <a:t>Template code cannot be completely analyzed until instantiated</a:t>
            </a:r>
          </a:p>
          <a:p>
            <a:pPr lvl="1"/>
            <a:r>
              <a:rPr lang="en-US" sz="2000" dirty="0"/>
              <a:t>Each unique template instantiation requires its own </a:t>
            </a:r>
            <a:r>
              <a:rPr lang="en-US" sz="2000" dirty="0" smtClean="0"/>
              <a:t>test and review </a:t>
            </a:r>
            <a:r>
              <a:rPr lang="en-US" sz="2000" dirty="0"/>
              <a:t>if in </a:t>
            </a:r>
            <a:r>
              <a:rPr lang="en-US" sz="2000" dirty="0" smtClean="0"/>
              <a:t>critical code</a:t>
            </a:r>
          </a:p>
        </p:txBody>
      </p:sp>
      <p:sp>
        <p:nvSpPr>
          <p:cNvPr id="2" name="Title 1"/>
          <p:cNvSpPr>
            <a:spLocks noGrp="1"/>
          </p:cNvSpPr>
          <p:nvPr>
            <p:ph type="title"/>
          </p:nvPr>
        </p:nvSpPr>
        <p:spPr/>
        <p:txBody>
          <a:bodyPr>
            <a:normAutofit fontScale="90000"/>
          </a:bodyPr>
          <a:lstStyle/>
          <a:p>
            <a:r>
              <a:rPr lang="en-US" dirty="0"/>
              <a:t>Templates</a:t>
            </a:r>
          </a:p>
        </p:txBody>
      </p:sp>
    </p:spTree>
    <p:extLst>
      <p:ext uri="{BB962C8B-B14F-4D97-AF65-F5344CB8AC3E}">
        <p14:creationId xmlns:p14="http://schemas.microsoft.com/office/powerpoint/2010/main" val="3632311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Background and Philosophy behind the JSF++ standard</a:t>
            </a:r>
          </a:p>
          <a:p>
            <a:r>
              <a:rPr lang="en-US" dirty="0" smtClean="0"/>
              <a:t>Coding Issues Distinct to JSF++</a:t>
            </a:r>
          </a:p>
          <a:p>
            <a:pPr marL="400050" lvl="1" indent="0">
              <a:buNone/>
            </a:pPr>
            <a:r>
              <a:rPr lang="en-US" dirty="0"/>
              <a:t>(</a:t>
            </a:r>
            <a:r>
              <a:rPr lang="en-US" dirty="0" smtClean="0"/>
              <a:t>vs</a:t>
            </a:r>
            <a:r>
              <a:rPr lang="en-US" dirty="0"/>
              <a:t>. those for </a:t>
            </a:r>
            <a:r>
              <a:rPr lang="en-US" dirty="0" smtClean="0"/>
              <a:t>General-Purpose Software)</a:t>
            </a:r>
            <a:endParaRPr lang="en-US" dirty="0"/>
          </a:p>
          <a:p>
            <a:r>
              <a:rPr lang="en-US" dirty="0"/>
              <a:t>Automated JSF++ compliance testing</a:t>
            </a:r>
          </a:p>
          <a:p>
            <a:r>
              <a:rPr lang="en-US" dirty="0" smtClean="0"/>
              <a:t>Lessons </a:t>
            </a:r>
            <a:r>
              <a:rPr lang="en-US" dirty="0"/>
              <a:t>Learned</a:t>
            </a:r>
          </a:p>
          <a:p>
            <a:endParaRPr lang="en-US" dirty="0"/>
          </a:p>
        </p:txBody>
      </p:sp>
      <p:sp>
        <p:nvSpPr>
          <p:cNvPr id="2" name="Title 1"/>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1487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208441"/>
            <a:ext cx="7553325" cy="5340640"/>
          </a:xfrm>
        </p:spPr>
        <p:txBody>
          <a:bodyPr>
            <a:noAutofit/>
          </a:bodyPr>
          <a:lstStyle/>
          <a:p>
            <a:r>
              <a:rPr lang="en-US" sz="2000" dirty="0"/>
              <a:t>MISRA C++ </a:t>
            </a:r>
            <a:r>
              <a:rPr lang="en-US" sz="2000" dirty="0" smtClean="0"/>
              <a:t>builds on JSF</a:t>
            </a:r>
            <a:r>
              <a:rPr lang="en-US" sz="2000" dirty="0"/>
              <a:t>++ as JSF++ </a:t>
            </a:r>
            <a:r>
              <a:rPr lang="en-US" sz="2000" dirty="0" smtClean="0"/>
              <a:t>built on MISRA </a:t>
            </a:r>
            <a:r>
              <a:rPr lang="en-US" sz="2000" dirty="0"/>
              <a:t>C</a:t>
            </a:r>
          </a:p>
          <a:p>
            <a:r>
              <a:rPr lang="en-US" sz="2000" dirty="0" smtClean="0"/>
              <a:t>With an additional ~five </a:t>
            </a:r>
            <a:r>
              <a:rPr lang="en-US" sz="2000" dirty="0"/>
              <a:t>years of compiler and developer community </a:t>
            </a:r>
            <a:r>
              <a:rPr lang="en-US" sz="2000" dirty="0" smtClean="0"/>
              <a:t>maturity, MISRA </a:t>
            </a:r>
            <a:r>
              <a:rPr lang="en-US" sz="2000" dirty="0"/>
              <a:t>2008 allows, with restrictions,</a:t>
            </a:r>
          </a:p>
          <a:p>
            <a:pPr lvl="1"/>
            <a:r>
              <a:rPr lang="en-US" sz="2000" dirty="0"/>
              <a:t>C++ exceptions</a:t>
            </a:r>
          </a:p>
          <a:p>
            <a:pPr lvl="1"/>
            <a:r>
              <a:rPr lang="en-US" sz="2000" dirty="0" err="1"/>
              <a:t>dynamic_cast</a:t>
            </a:r>
            <a:r>
              <a:rPr lang="en-US" sz="2000" dirty="0"/>
              <a:t> (RTTI)</a:t>
            </a:r>
          </a:p>
          <a:p>
            <a:r>
              <a:rPr lang="en-US" sz="2000" dirty="0" smtClean="0"/>
              <a:t>In keeping with original MISRA C rules, MISRA </a:t>
            </a:r>
            <a:r>
              <a:rPr lang="en-US" sz="2000" dirty="0"/>
              <a:t>2008 disallows </a:t>
            </a:r>
            <a:r>
              <a:rPr lang="en-US" sz="2000" i="1" dirty="0"/>
              <a:t>all</a:t>
            </a:r>
            <a:r>
              <a:rPr lang="en-US" sz="2000" dirty="0"/>
              <a:t> use of the free store (heap), even for initialization</a:t>
            </a:r>
          </a:p>
          <a:p>
            <a:r>
              <a:rPr lang="en-US" sz="2000" dirty="0"/>
              <a:t>JSF++ forbids use of NULL macro due to C++ type checking; MISRA </a:t>
            </a:r>
            <a:r>
              <a:rPr lang="en-US" sz="2000" i="1" dirty="0"/>
              <a:t>requires </a:t>
            </a:r>
            <a:r>
              <a:rPr lang="en-US" sz="2000" dirty="0" smtClean="0"/>
              <a:t>it (as being more expressive than “0”)</a:t>
            </a:r>
            <a:endParaRPr lang="en-US" sz="2000" dirty="0"/>
          </a:p>
          <a:p>
            <a:pPr lvl="1"/>
            <a:r>
              <a:rPr lang="en-US" sz="2000" dirty="0"/>
              <a:t>Should consider C++</a:t>
            </a:r>
            <a:r>
              <a:rPr lang="en-US" sz="2000" dirty="0" smtClean="0"/>
              <a:t>11’s </a:t>
            </a:r>
            <a:r>
              <a:rPr lang="en-US" sz="2000" dirty="0" err="1"/>
              <a:t>nullptr</a:t>
            </a:r>
            <a:r>
              <a:rPr lang="en-US" sz="2000" dirty="0"/>
              <a:t> </a:t>
            </a:r>
            <a:r>
              <a:rPr lang="en-US" sz="2000" dirty="0" smtClean="0"/>
              <a:t>for </a:t>
            </a:r>
            <a:r>
              <a:rPr lang="en-US" sz="2000" dirty="0"/>
              <a:t>future coding standards</a:t>
            </a:r>
          </a:p>
          <a:p>
            <a:r>
              <a:rPr lang="en-US" sz="2000" dirty="0"/>
              <a:t>JSF++ includes style </a:t>
            </a:r>
            <a:r>
              <a:rPr lang="en-US" sz="2000" dirty="0" smtClean="0"/>
              <a:t>guidelines; MISRA </a:t>
            </a:r>
            <a:r>
              <a:rPr lang="en-US" sz="2000" dirty="0"/>
              <a:t>C++ recognizes style is subjective, </a:t>
            </a:r>
            <a:r>
              <a:rPr lang="en-US" sz="2000" dirty="0" smtClean="0"/>
              <a:t>and given its more general target audience, only </a:t>
            </a:r>
            <a:r>
              <a:rPr lang="en-US" sz="2000" dirty="0"/>
              <a:t>suggests that an in-house style guide should exist</a:t>
            </a:r>
          </a:p>
        </p:txBody>
      </p:sp>
      <p:sp>
        <p:nvSpPr>
          <p:cNvPr id="2" name="Title 1"/>
          <p:cNvSpPr>
            <a:spLocks noGrp="1"/>
          </p:cNvSpPr>
          <p:nvPr>
            <p:ph type="title"/>
          </p:nvPr>
        </p:nvSpPr>
        <p:spPr/>
        <p:txBody>
          <a:bodyPr>
            <a:normAutofit fontScale="90000"/>
          </a:bodyPr>
          <a:lstStyle/>
          <a:p>
            <a:r>
              <a:rPr lang="en-US" dirty="0"/>
              <a:t>Summary Comparison of JSF++ and MISRA C++ 2008</a:t>
            </a:r>
          </a:p>
        </p:txBody>
      </p:sp>
    </p:spTree>
    <p:extLst>
      <p:ext uri="{BB962C8B-B14F-4D97-AF65-F5344CB8AC3E}">
        <p14:creationId xmlns:p14="http://schemas.microsoft.com/office/powerpoint/2010/main" val="803288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903639"/>
            <a:ext cx="7553325" cy="5221115"/>
          </a:xfrm>
        </p:spPr>
        <p:txBody>
          <a:bodyPr>
            <a:noAutofit/>
          </a:bodyPr>
          <a:lstStyle/>
          <a:p>
            <a:r>
              <a:rPr lang="en-US" sz="2000" dirty="0" smtClean="0"/>
              <a:t>Commercial static analysis tools providing automated compliance checking are available from multiple vendors</a:t>
            </a:r>
          </a:p>
          <a:p>
            <a:pPr lvl="1"/>
            <a:r>
              <a:rPr lang="en-US" sz="2000" dirty="0"/>
              <a:t>Rules that are checked automatically </a:t>
            </a:r>
            <a:r>
              <a:rPr lang="en-US" sz="2000" dirty="0" smtClean="0"/>
              <a:t>are </a:t>
            </a:r>
            <a:r>
              <a:rPr lang="en-US" sz="2000" dirty="0"/>
              <a:t>rules that developers don’t need to waste </a:t>
            </a:r>
            <a:r>
              <a:rPr lang="en-US" sz="2000" dirty="0" smtClean="0"/>
              <a:t>review </a:t>
            </a:r>
            <a:r>
              <a:rPr lang="en-US" sz="2000" dirty="0"/>
              <a:t>time </a:t>
            </a:r>
            <a:r>
              <a:rPr lang="en-US" sz="2000" dirty="0" smtClean="0"/>
              <a:t>on, and can instead </a:t>
            </a:r>
            <a:r>
              <a:rPr lang="en-US" sz="2000" dirty="0"/>
              <a:t>concentrate on the tough problems</a:t>
            </a:r>
            <a:endParaRPr lang="en-US" sz="2000" dirty="0" smtClean="0"/>
          </a:p>
          <a:p>
            <a:pPr lvl="1"/>
            <a:r>
              <a:rPr lang="en-US" sz="2000" dirty="0"/>
              <a:t>Automatic rule checkers </a:t>
            </a:r>
            <a:r>
              <a:rPr lang="en-US" sz="2000" dirty="0" smtClean="0"/>
              <a:t>catch </a:t>
            </a:r>
            <a:r>
              <a:rPr lang="en-US" sz="2000" dirty="0"/>
              <a:t>issues </a:t>
            </a:r>
            <a:r>
              <a:rPr lang="en-US" sz="2000" dirty="0" smtClean="0"/>
              <a:t>commonly missed </a:t>
            </a:r>
            <a:r>
              <a:rPr lang="en-US" sz="2000" dirty="0"/>
              <a:t>by human </a:t>
            </a:r>
            <a:r>
              <a:rPr lang="en-US" sz="2000" dirty="0" smtClean="0"/>
              <a:t>eyes,  sometimes even testing, e.g.,</a:t>
            </a:r>
          </a:p>
          <a:p>
            <a:pPr lvl="2"/>
            <a:r>
              <a:rPr lang="en-US" sz="2000" dirty="0"/>
              <a:t>use of “=” vs. “==”</a:t>
            </a:r>
          </a:p>
          <a:p>
            <a:pPr lvl="2"/>
            <a:r>
              <a:rPr lang="en-US" sz="2000" dirty="0"/>
              <a:t>inadvertent semi-colon following a conditional </a:t>
            </a:r>
            <a:r>
              <a:rPr lang="en-US" sz="2000" dirty="0" smtClean="0"/>
              <a:t>expression</a:t>
            </a:r>
          </a:p>
          <a:p>
            <a:pPr lvl="2"/>
            <a:r>
              <a:rPr lang="en-US" sz="2000" dirty="0" smtClean="0"/>
              <a:t>ensuring all attributes of a class are initialized in a constructor</a:t>
            </a:r>
            <a:endParaRPr lang="en-US" sz="2000" dirty="0"/>
          </a:p>
          <a:p>
            <a:pPr lvl="1"/>
            <a:endParaRPr lang="en-US" sz="2000" i="1" dirty="0" smtClean="0"/>
          </a:p>
        </p:txBody>
      </p:sp>
      <p:sp>
        <p:nvSpPr>
          <p:cNvPr id="2" name="Title 1"/>
          <p:cNvSpPr>
            <a:spLocks noGrp="1"/>
          </p:cNvSpPr>
          <p:nvPr>
            <p:ph type="title"/>
          </p:nvPr>
        </p:nvSpPr>
        <p:spPr/>
        <p:txBody>
          <a:bodyPr>
            <a:normAutofit fontScale="90000"/>
          </a:bodyPr>
          <a:lstStyle/>
          <a:p>
            <a:r>
              <a:rPr lang="en-US" dirty="0"/>
              <a:t>Automated JSF++ compliance testing</a:t>
            </a:r>
          </a:p>
        </p:txBody>
      </p:sp>
    </p:spTree>
    <p:extLst>
      <p:ext uri="{BB962C8B-B14F-4D97-AF65-F5344CB8AC3E}">
        <p14:creationId xmlns:p14="http://schemas.microsoft.com/office/powerpoint/2010/main" val="369235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903639"/>
            <a:ext cx="7553325" cy="5221115"/>
          </a:xfrm>
        </p:spPr>
        <p:txBody>
          <a:bodyPr>
            <a:noAutofit/>
          </a:bodyPr>
          <a:lstStyle/>
          <a:p>
            <a:pPr lvl="1"/>
            <a:r>
              <a:rPr lang="en-US" sz="2000" dirty="0" smtClean="0"/>
              <a:t>Static analysis is essential (and relatively cheap) but no substitute for code review</a:t>
            </a:r>
          </a:p>
          <a:p>
            <a:pPr lvl="1"/>
            <a:r>
              <a:rPr lang="en-US" sz="2000" dirty="0" smtClean="0"/>
              <a:t>Issues of style or that require human </a:t>
            </a:r>
            <a:r>
              <a:rPr lang="en-US" sz="2000" dirty="0"/>
              <a:t>interpretation </a:t>
            </a:r>
            <a:r>
              <a:rPr lang="en-US" sz="2000" dirty="0" smtClean="0"/>
              <a:t> </a:t>
            </a:r>
            <a:r>
              <a:rPr lang="en-US" sz="2000" dirty="0"/>
              <a:t>are </a:t>
            </a:r>
            <a:r>
              <a:rPr lang="en-US" sz="2000" dirty="0" smtClean="0"/>
              <a:t>especially problematic for automated checks, e.g.,</a:t>
            </a:r>
          </a:p>
          <a:p>
            <a:pPr lvl="2"/>
            <a:r>
              <a:rPr lang="en-US" sz="1800" dirty="0" smtClean="0"/>
              <a:t>JSF rule 45 - words </a:t>
            </a:r>
            <a:r>
              <a:rPr lang="en-US" sz="1800" dirty="0"/>
              <a:t>in an ID will be separated by </a:t>
            </a:r>
            <a:r>
              <a:rPr lang="en-US" sz="1800" dirty="0" smtClean="0"/>
              <a:t>‘_’.</a:t>
            </a:r>
          </a:p>
          <a:p>
            <a:pPr lvl="3"/>
            <a:r>
              <a:rPr lang="en-US" sz="1600" i="1" dirty="0" smtClean="0"/>
              <a:t>How should a tool determine what is a “word”</a:t>
            </a:r>
          </a:p>
          <a:p>
            <a:pPr lvl="2"/>
            <a:r>
              <a:rPr lang="en-US" sz="1800" dirty="0"/>
              <a:t>JSF rule 88 </a:t>
            </a:r>
            <a:r>
              <a:rPr lang="en-US" sz="1800" dirty="0" smtClean="0"/>
              <a:t>– multiple public interface inheritance</a:t>
            </a:r>
            <a:endParaRPr lang="en-US" sz="1800" dirty="0"/>
          </a:p>
          <a:p>
            <a:pPr lvl="3"/>
            <a:r>
              <a:rPr lang="en-US" sz="1600" i="1" dirty="0" smtClean="0"/>
              <a:t>Rule text includes intent in the definition of interface.</a:t>
            </a:r>
            <a:endParaRPr lang="en-US" i="1" dirty="0" smtClean="0"/>
          </a:p>
          <a:p>
            <a:pPr lvl="2"/>
            <a:r>
              <a:rPr lang="en-US" sz="2000" dirty="0"/>
              <a:t>JSF rule </a:t>
            </a:r>
            <a:r>
              <a:rPr lang="en-US" sz="2000" dirty="0" smtClean="0"/>
              <a:t>113 - multiple </a:t>
            </a:r>
            <a:r>
              <a:rPr lang="en-US" sz="2000" dirty="0"/>
              <a:t>return statements are banned </a:t>
            </a:r>
            <a:r>
              <a:rPr lang="en-US" sz="2000" i="1" dirty="0"/>
              <a:t>unless such a structure would obscure or otherwise significantly </a:t>
            </a:r>
            <a:r>
              <a:rPr lang="en-US" sz="2000" i="1" dirty="0" smtClean="0"/>
              <a:t>complicate…</a:t>
            </a:r>
          </a:p>
          <a:p>
            <a:pPr lvl="3"/>
            <a:r>
              <a:rPr lang="en-US" sz="1600" i="1" dirty="0"/>
              <a:t>How should </a:t>
            </a:r>
            <a:r>
              <a:rPr lang="en-US" sz="1600" i="1" dirty="0" smtClean="0"/>
              <a:t>a tool implement this rule?</a:t>
            </a:r>
          </a:p>
        </p:txBody>
      </p:sp>
      <p:sp>
        <p:nvSpPr>
          <p:cNvPr id="2" name="Title 1"/>
          <p:cNvSpPr>
            <a:spLocks noGrp="1"/>
          </p:cNvSpPr>
          <p:nvPr>
            <p:ph type="title"/>
          </p:nvPr>
        </p:nvSpPr>
        <p:spPr/>
        <p:txBody>
          <a:bodyPr>
            <a:normAutofit fontScale="90000"/>
          </a:bodyPr>
          <a:lstStyle/>
          <a:p>
            <a:r>
              <a:rPr lang="en-US" dirty="0"/>
              <a:t>Automated </a:t>
            </a:r>
            <a:r>
              <a:rPr lang="en-US" dirty="0" smtClean="0"/>
              <a:t>compliance challenges</a:t>
            </a:r>
            <a:endParaRPr lang="en-US" dirty="0"/>
          </a:p>
        </p:txBody>
      </p:sp>
    </p:spTree>
    <p:extLst>
      <p:ext uri="{BB962C8B-B14F-4D97-AF65-F5344CB8AC3E}">
        <p14:creationId xmlns:p14="http://schemas.microsoft.com/office/powerpoint/2010/main" val="1981798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903639"/>
            <a:ext cx="7553325" cy="5114101"/>
          </a:xfrm>
        </p:spPr>
        <p:txBody>
          <a:bodyPr>
            <a:noAutofit/>
          </a:bodyPr>
          <a:lstStyle/>
          <a:p>
            <a:pPr lvl="1"/>
            <a:r>
              <a:rPr lang="en-US" sz="2000" dirty="0" smtClean="0"/>
              <a:t>Automated rules produce tradeoffs</a:t>
            </a:r>
          </a:p>
          <a:p>
            <a:pPr lvl="2"/>
            <a:r>
              <a:rPr lang="en-US" sz="2000" dirty="0"/>
              <a:t>Tools erring </a:t>
            </a:r>
            <a:r>
              <a:rPr lang="en-US" sz="2000" dirty="0" smtClean="0"/>
              <a:t>towards catching more true positives at the expense of more false positives result in increased developer time to review and filter results and possibly “fix” or annotate code to meet tool expectations</a:t>
            </a:r>
          </a:p>
          <a:p>
            <a:pPr lvl="2"/>
            <a:r>
              <a:rPr lang="en-US" sz="2000" dirty="0"/>
              <a:t>Tools erring towards </a:t>
            </a:r>
            <a:r>
              <a:rPr lang="en-US" sz="2000" dirty="0" smtClean="0"/>
              <a:t>generating fewer false positives tend to do so at the expense of missing some true positives</a:t>
            </a:r>
          </a:p>
          <a:p>
            <a:pPr lvl="2"/>
            <a:endParaRPr lang="en-US" sz="2000" dirty="0" smtClean="0"/>
          </a:p>
          <a:p>
            <a:pPr marL="914400" lvl="2" indent="0">
              <a:buNone/>
            </a:pPr>
            <a:r>
              <a:rPr lang="en-US" sz="2000" i="1" dirty="0" smtClean="0"/>
              <a:t>Often, code that triggers a “false” positive is code that may be too clever and could stand a bit of critical review anyway</a:t>
            </a:r>
            <a:endParaRPr lang="en-US" sz="2000" i="1" dirty="0"/>
          </a:p>
          <a:p>
            <a:pPr marL="457200" lvl="1" indent="0">
              <a:buNone/>
            </a:pPr>
            <a:endParaRPr lang="en-US" sz="2000" dirty="0" smtClean="0"/>
          </a:p>
        </p:txBody>
      </p:sp>
      <p:sp>
        <p:nvSpPr>
          <p:cNvPr id="2" name="Title 1"/>
          <p:cNvSpPr>
            <a:spLocks noGrp="1"/>
          </p:cNvSpPr>
          <p:nvPr>
            <p:ph type="title"/>
          </p:nvPr>
        </p:nvSpPr>
        <p:spPr/>
        <p:txBody>
          <a:bodyPr>
            <a:normAutofit fontScale="90000"/>
          </a:bodyPr>
          <a:lstStyle/>
          <a:p>
            <a:r>
              <a:rPr lang="en-US" dirty="0"/>
              <a:t>Automated JSF++ compliance testing</a:t>
            </a:r>
          </a:p>
        </p:txBody>
      </p:sp>
    </p:spTree>
    <p:extLst>
      <p:ext uri="{BB962C8B-B14F-4D97-AF65-F5344CB8AC3E}">
        <p14:creationId xmlns:p14="http://schemas.microsoft.com/office/powerpoint/2010/main" val="170931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903640"/>
            <a:ext cx="7553325" cy="5419522"/>
          </a:xfrm>
        </p:spPr>
        <p:txBody>
          <a:bodyPr>
            <a:noAutofit/>
          </a:bodyPr>
          <a:lstStyle/>
          <a:p>
            <a:r>
              <a:rPr lang="en-US" sz="1800" dirty="0" smtClean="0"/>
              <a:t>A </a:t>
            </a:r>
            <a:r>
              <a:rPr lang="en-US" sz="1800" dirty="0"/>
              <a:t>consistent, easy-to-read coding style for naming, braces, and indention is more important than the particular style itself</a:t>
            </a:r>
          </a:p>
          <a:p>
            <a:pPr lvl="1"/>
            <a:r>
              <a:rPr lang="en-US" sz="1800" dirty="0" smtClean="0"/>
              <a:t>Developers </a:t>
            </a:r>
            <a:r>
              <a:rPr lang="en-US" sz="1800" dirty="0"/>
              <a:t>modifying legacy code modules should be </a:t>
            </a:r>
            <a:r>
              <a:rPr lang="en-US" sz="1800" dirty="0" smtClean="0"/>
              <a:t>encouraged to </a:t>
            </a:r>
            <a:r>
              <a:rPr lang="en-US" sz="1800" dirty="0"/>
              <a:t>follow </a:t>
            </a:r>
            <a:r>
              <a:rPr lang="en-US" sz="1800" dirty="0" smtClean="0"/>
              <a:t>the existing </a:t>
            </a:r>
            <a:r>
              <a:rPr lang="en-US" sz="1800" dirty="0"/>
              <a:t>style in those modules rather than resort to either leaving a module in </a:t>
            </a:r>
            <a:r>
              <a:rPr lang="en-US" sz="1800" dirty="0" smtClean="0"/>
              <a:t>JSF++ / K&amp;R mixed </a:t>
            </a:r>
            <a:r>
              <a:rPr lang="en-US" sz="1800" dirty="0"/>
              <a:t>style or refactoring existing </a:t>
            </a:r>
            <a:r>
              <a:rPr lang="en-US" sz="1800" dirty="0" smtClean="0"/>
              <a:t>working code</a:t>
            </a:r>
            <a:endParaRPr lang="en-US" sz="1800" dirty="0"/>
          </a:p>
          <a:p>
            <a:r>
              <a:rPr lang="en-US" sz="1800" dirty="0" smtClean="0"/>
              <a:t>Even in the absence of exceptions, the “resource acquisition is initialization” (RAII) </a:t>
            </a:r>
            <a:r>
              <a:rPr lang="en-US" sz="1800" dirty="0"/>
              <a:t>idiom generally, and smart pointers specifically, </a:t>
            </a:r>
            <a:r>
              <a:rPr lang="en-US" sz="1800" dirty="0" smtClean="0"/>
              <a:t>should be </a:t>
            </a:r>
            <a:r>
              <a:rPr lang="en-US" sz="1800" dirty="0"/>
              <a:t>explicitly required for resource handling</a:t>
            </a:r>
          </a:p>
          <a:p>
            <a:r>
              <a:rPr lang="en-US" sz="1800" dirty="0" smtClean="0"/>
              <a:t>Rules </a:t>
            </a:r>
            <a:r>
              <a:rPr lang="en-US" sz="1800" dirty="0"/>
              <a:t>with subtle or exceptional cases can be difficult to analyze </a:t>
            </a:r>
            <a:r>
              <a:rPr lang="en-US" sz="1800" dirty="0" smtClean="0"/>
              <a:t>mechanically.</a:t>
            </a:r>
            <a:endParaRPr lang="en-US" sz="1800" dirty="0"/>
          </a:p>
          <a:p>
            <a:r>
              <a:rPr lang="en-US" sz="1800" dirty="0" smtClean="0"/>
              <a:t>JSF++ includes guidelines on good template design, but failed to specifically identify portability issues related to templates, notably</a:t>
            </a:r>
          </a:p>
          <a:p>
            <a:pPr lvl="1"/>
            <a:r>
              <a:rPr lang="en-US" sz="1800" dirty="0" smtClean="0"/>
              <a:t>Some compilers didn't require </a:t>
            </a:r>
            <a:r>
              <a:rPr lang="en-US" sz="1800" dirty="0" err="1" smtClean="0"/>
              <a:t>typename</a:t>
            </a:r>
            <a:r>
              <a:rPr lang="en-US" sz="1800" dirty="0" smtClean="0"/>
              <a:t> at all; some allowed it in contexts prohibited by others (and by the C++ standard)</a:t>
            </a:r>
          </a:p>
          <a:p>
            <a:pPr lvl="1"/>
            <a:r>
              <a:rPr lang="en-US" sz="1800" dirty="0" smtClean="0"/>
              <a:t>Dependent base class name lookup implementations varied widely</a:t>
            </a:r>
            <a:endParaRPr lang="en-US" sz="1800" i="1" dirty="0"/>
          </a:p>
        </p:txBody>
      </p:sp>
      <p:sp>
        <p:nvSpPr>
          <p:cNvPr id="2" name="Title 1"/>
          <p:cNvSpPr>
            <a:spLocks noGrp="1"/>
          </p:cNvSpPr>
          <p:nvPr>
            <p:ph type="title"/>
          </p:nvPr>
        </p:nvSpPr>
        <p:spPr/>
        <p:txBody>
          <a:bodyPr/>
          <a:lstStyle/>
          <a:p>
            <a:r>
              <a:rPr lang="en-US" dirty="0" smtClean="0"/>
              <a:t>Lessons Learned (1/3)</a:t>
            </a:r>
            <a:endParaRPr lang="en-US" dirty="0"/>
          </a:p>
        </p:txBody>
      </p:sp>
    </p:spTree>
    <p:extLst>
      <p:ext uri="{BB962C8B-B14F-4D97-AF65-F5344CB8AC3E}">
        <p14:creationId xmlns:p14="http://schemas.microsoft.com/office/powerpoint/2010/main" val="4096509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001467"/>
            <a:ext cx="7553325" cy="5131914"/>
          </a:xfrm>
        </p:spPr>
        <p:txBody>
          <a:bodyPr>
            <a:noAutofit/>
          </a:bodyPr>
          <a:lstStyle/>
          <a:p>
            <a:r>
              <a:rPr lang="en-US" sz="1800" dirty="0" smtClean="0"/>
              <a:t>A rationale for each rule educates developers and gets their buy-in</a:t>
            </a:r>
          </a:p>
          <a:p>
            <a:pPr lvl="1"/>
            <a:r>
              <a:rPr lang="en-US" sz="1800" dirty="0" smtClean="0"/>
              <a:t>Compliance comes easier when developers understand rationales</a:t>
            </a:r>
            <a:endParaRPr lang="en-US" sz="1800" dirty="0"/>
          </a:p>
          <a:p>
            <a:r>
              <a:rPr lang="en-US" sz="1800" dirty="0" smtClean="0"/>
              <a:t>Interpretation of rules would be enhanced by more pass/fail examples</a:t>
            </a:r>
          </a:p>
          <a:p>
            <a:pPr lvl="1"/>
            <a:r>
              <a:rPr lang="en-US" sz="1800" dirty="0"/>
              <a:t>not just </a:t>
            </a:r>
            <a:r>
              <a:rPr lang="en-US" sz="1800" dirty="0" smtClean="0"/>
              <a:t>novices</a:t>
            </a:r>
            <a:r>
              <a:rPr lang="en-US" sz="1800" dirty="0"/>
              <a:t>, but even experienced implementers of rule-checker </a:t>
            </a:r>
            <a:r>
              <a:rPr lang="en-US" sz="1800" dirty="0" smtClean="0"/>
              <a:t>software have sometimes missed the full intent of rules</a:t>
            </a:r>
          </a:p>
          <a:p>
            <a:r>
              <a:rPr lang="en-US" sz="1800" dirty="0"/>
              <a:t>Rules should be written with automated compliance in mind, leaving little to ambiguity</a:t>
            </a:r>
          </a:p>
          <a:p>
            <a:pPr marL="457200" lvl="1" indent="0">
              <a:buNone/>
            </a:pPr>
            <a:r>
              <a:rPr lang="en-US" sz="1800" dirty="0"/>
              <a:t>Consider </a:t>
            </a:r>
            <a:r>
              <a:rPr lang="en-US" sz="1800" dirty="0" smtClean="0"/>
              <a:t>rule </a:t>
            </a:r>
            <a:r>
              <a:rPr lang="en-US" sz="1800" dirty="0"/>
              <a:t>142, “All variables shall be initialized before use”.</a:t>
            </a:r>
          </a:p>
          <a:p>
            <a:pPr marL="457200" lvl="1" indent="0">
              <a:buNone/>
            </a:pPr>
            <a:r>
              <a:rPr lang="en-US" sz="1800" dirty="0"/>
              <a:t>This </a:t>
            </a:r>
            <a:r>
              <a:rPr lang="en-US" sz="1800" i="1" dirty="0"/>
              <a:t>could</a:t>
            </a:r>
            <a:r>
              <a:rPr lang="en-US" sz="1800" dirty="0"/>
              <a:t> be enforced for local variables by requiring initialization at declaration, but the standard is largely silent on how this rule is to be verified.  By comparison, the related MISRA rule 8-5-1 specifically does not require initialization at declaration, but does require class constructors to initialize all non-static </a:t>
            </a:r>
            <a:r>
              <a:rPr lang="en-US" sz="1800" dirty="0" smtClean="0"/>
              <a:t>members.</a:t>
            </a:r>
            <a:endParaRPr lang="en-US" sz="1800" dirty="0"/>
          </a:p>
          <a:p>
            <a:endParaRPr lang="en-US" sz="1800" dirty="0" smtClean="0"/>
          </a:p>
        </p:txBody>
      </p:sp>
      <p:sp>
        <p:nvSpPr>
          <p:cNvPr id="2" name="Title 1"/>
          <p:cNvSpPr>
            <a:spLocks noGrp="1"/>
          </p:cNvSpPr>
          <p:nvPr>
            <p:ph type="title"/>
          </p:nvPr>
        </p:nvSpPr>
        <p:spPr/>
        <p:txBody>
          <a:bodyPr/>
          <a:lstStyle/>
          <a:p>
            <a:r>
              <a:rPr lang="en-US" dirty="0" smtClean="0"/>
              <a:t>Lessons Learned (2/3)</a:t>
            </a:r>
            <a:endParaRPr lang="en-US" dirty="0"/>
          </a:p>
        </p:txBody>
      </p:sp>
    </p:spTree>
    <p:extLst>
      <p:ext uri="{BB962C8B-B14F-4D97-AF65-F5344CB8AC3E}">
        <p14:creationId xmlns:p14="http://schemas.microsoft.com/office/powerpoint/2010/main" val="3578705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918" y="1332619"/>
            <a:ext cx="7639746" cy="3681170"/>
          </a:xfrm>
        </p:spPr>
        <p:txBody>
          <a:bodyPr>
            <a:noAutofit/>
          </a:bodyPr>
          <a:lstStyle/>
          <a:p>
            <a:r>
              <a:rPr lang="en-US" sz="1800" dirty="0" smtClean="0"/>
              <a:t>Don’t </a:t>
            </a:r>
            <a:r>
              <a:rPr lang="en-US" sz="1800" dirty="0"/>
              <a:t>over-specify</a:t>
            </a:r>
          </a:p>
          <a:p>
            <a:pPr lvl="1"/>
            <a:r>
              <a:rPr lang="en-US" sz="1800" dirty="0"/>
              <a:t>rather than prescribe use of a particular “Array” class in lieu of an array, simply specify that library container classes be used</a:t>
            </a:r>
          </a:p>
          <a:p>
            <a:r>
              <a:rPr lang="en-US" sz="1800" dirty="0" smtClean="0"/>
              <a:t>Provide </a:t>
            </a:r>
            <a:r>
              <a:rPr lang="en-US" sz="1800" dirty="0"/>
              <a:t>more clear guidance on how to deal with non-compliant automatically-generated </a:t>
            </a:r>
            <a:r>
              <a:rPr lang="en-US" sz="1800" dirty="0" smtClean="0"/>
              <a:t>code, such as from UML tools</a:t>
            </a:r>
            <a:endParaRPr lang="en-US" sz="1800" dirty="0"/>
          </a:p>
          <a:p>
            <a:pPr lvl="1"/>
            <a:r>
              <a:rPr lang="en-US" sz="1800" dirty="0" smtClean="0"/>
              <a:t>Where possible, common tool </a:t>
            </a:r>
            <a:r>
              <a:rPr lang="en-US" sz="1800" dirty="0"/>
              <a:t>configuration settings should be supplied to </a:t>
            </a:r>
            <a:r>
              <a:rPr lang="en-US" sz="1800" dirty="0" smtClean="0"/>
              <a:t>teams to achieve </a:t>
            </a:r>
            <a:r>
              <a:rPr lang="en-US" sz="1800" dirty="0"/>
              <a:t>consistent code </a:t>
            </a:r>
            <a:r>
              <a:rPr lang="en-US" sz="1800" dirty="0" smtClean="0"/>
              <a:t>generation, as consistent with the coding standard as practical</a:t>
            </a:r>
          </a:p>
        </p:txBody>
      </p:sp>
      <p:sp>
        <p:nvSpPr>
          <p:cNvPr id="2" name="Title 1"/>
          <p:cNvSpPr>
            <a:spLocks noGrp="1"/>
          </p:cNvSpPr>
          <p:nvPr>
            <p:ph type="title"/>
          </p:nvPr>
        </p:nvSpPr>
        <p:spPr/>
        <p:txBody>
          <a:bodyPr/>
          <a:lstStyle/>
          <a:p>
            <a:r>
              <a:rPr lang="en-US" dirty="0" smtClean="0"/>
              <a:t>Lessons Learned (3/3)</a:t>
            </a:r>
            <a:endParaRPr lang="en-US" dirty="0"/>
          </a:p>
        </p:txBody>
      </p:sp>
    </p:spTree>
    <p:extLst>
      <p:ext uri="{BB962C8B-B14F-4D97-AF65-F5344CB8AC3E}">
        <p14:creationId xmlns:p14="http://schemas.microsoft.com/office/powerpoint/2010/main" val="129597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dirty="0" smtClean="0"/>
              <a:t>With a more mature C++ developer community, and better tool support, C++ exception handling should be considered for future safety-critical applications</a:t>
            </a:r>
          </a:p>
          <a:p>
            <a:pPr lvl="1"/>
            <a:r>
              <a:rPr lang="en-US" sz="1800" i="1" dirty="0" smtClean="0"/>
              <a:t>Allows error handling logic to be consolidated at a higher level than deeply-nested functions</a:t>
            </a:r>
          </a:p>
          <a:p>
            <a:pPr lvl="1"/>
            <a:r>
              <a:rPr lang="en-US" sz="1800" i="1" dirty="0" smtClean="0"/>
              <a:t>Eliminates need for code to explicitly check and pass error status for truly exceptional events</a:t>
            </a:r>
            <a:endParaRPr lang="en-US" sz="1800" dirty="0" smtClean="0"/>
          </a:p>
          <a:p>
            <a:r>
              <a:rPr lang="en-US" sz="1800" dirty="0" smtClean="0"/>
              <a:t>The coding standards will need to be revised for future applications using C++11 (C++14?), which in many ways “feels </a:t>
            </a:r>
            <a:r>
              <a:rPr lang="en-US" sz="1800" dirty="0"/>
              <a:t>like </a:t>
            </a:r>
            <a:r>
              <a:rPr lang="en-US" sz="1800" dirty="0" smtClean="0"/>
              <a:t>a </a:t>
            </a:r>
            <a:r>
              <a:rPr lang="en-US" sz="1800" dirty="0"/>
              <a:t>new </a:t>
            </a:r>
            <a:r>
              <a:rPr lang="en-US" sz="1800" dirty="0" smtClean="0"/>
              <a:t>language” to quote Bjarne </a:t>
            </a:r>
            <a:r>
              <a:rPr lang="en-US" sz="1800" dirty="0" err="1" smtClean="0"/>
              <a:t>Stroustrup</a:t>
            </a:r>
            <a:r>
              <a:rPr lang="en-US" sz="1800" dirty="0" smtClean="0"/>
              <a:t> </a:t>
            </a:r>
          </a:p>
          <a:p>
            <a:pPr lvl="1"/>
            <a:endParaRPr lang="en-US" sz="1800" dirty="0" smtClean="0"/>
          </a:p>
        </p:txBody>
      </p:sp>
      <p:sp>
        <p:nvSpPr>
          <p:cNvPr id="2" name="Title 1"/>
          <p:cNvSpPr>
            <a:spLocks noGrp="1"/>
          </p:cNvSpPr>
          <p:nvPr>
            <p:ph type="title"/>
          </p:nvPr>
        </p:nvSpPr>
        <p:spPr/>
        <p:txBody>
          <a:bodyPr/>
          <a:lstStyle/>
          <a:p>
            <a:r>
              <a:rPr lang="en-US" dirty="0" smtClean="0"/>
              <a:t>The Future</a:t>
            </a:r>
            <a:endParaRPr lang="en-US" dirty="0"/>
          </a:p>
        </p:txBody>
      </p:sp>
    </p:spTree>
    <p:extLst>
      <p:ext uri="{BB962C8B-B14F-4D97-AF65-F5344CB8AC3E}">
        <p14:creationId xmlns:p14="http://schemas.microsoft.com/office/powerpoint/2010/main" val="4172742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276174"/>
            <a:ext cx="7553325" cy="1994392"/>
          </a:xfrm>
        </p:spPr>
        <p:txBody>
          <a:bodyPr>
            <a:noAutofit/>
          </a:bodyPr>
          <a:lstStyle/>
          <a:p>
            <a:pPr lvl="1"/>
            <a:r>
              <a:rPr lang="en-US" sz="2000" dirty="0" smtClean="0"/>
              <a:t>After 15 years and </a:t>
            </a:r>
            <a:r>
              <a:rPr lang="en-US" sz="2000" dirty="0"/>
              <a:t>more than 8 million lines of software </a:t>
            </a:r>
            <a:r>
              <a:rPr lang="en-US" sz="2000" dirty="0" smtClean="0"/>
              <a:t>code [1], JSF++ has been a decided success for the JSF program</a:t>
            </a:r>
          </a:p>
          <a:p>
            <a:pPr lvl="2"/>
            <a:r>
              <a:rPr lang="en-US" sz="2000" i="1" dirty="0" smtClean="0"/>
              <a:t>C++ is now in widespread use throughout industry with excellent tool chains broadly available</a:t>
            </a:r>
          </a:p>
          <a:p>
            <a:pPr lvl="2"/>
            <a:r>
              <a:rPr lang="en-US" sz="2000" i="1" dirty="0" smtClean="0"/>
              <a:t>Light-weight, expressive abstraction mechanisms provide JSF engineers with crucial support for managing complexity without incurring performance penalties</a:t>
            </a:r>
          </a:p>
          <a:p>
            <a:pPr lvl="2"/>
            <a:r>
              <a:rPr lang="en-US" sz="2000" i="1" dirty="0" smtClean="0"/>
              <a:t>When augmented with reasonable guidelines and suitable libraries, C++ has proven itself for safety-critical application</a:t>
            </a:r>
          </a:p>
          <a:p>
            <a:pPr lvl="2"/>
            <a:r>
              <a:rPr lang="en-US" sz="2000" i="1" dirty="0" smtClean="0"/>
              <a:t>100+ F-35’s in the field today</a:t>
            </a:r>
          </a:p>
          <a:p>
            <a:r>
              <a:rPr lang="en-US" sz="2000" dirty="0"/>
              <a:t>[1] https://www.f35.com/about/life-cycle/software</a:t>
            </a:r>
            <a:endParaRPr lang="en-US" sz="2000" dirty="0" smtClean="0"/>
          </a:p>
        </p:txBody>
      </p:sp>
      <p:sp>
        <p:nvSpPr>
          <p:cNvPr id="2" name="Title 1"/>
          <p:cNvSpPr>
            <a:spLocks noGrp="1"/>
          </p:cNvSpPr>
          <p:nvPr>
            <p:ph type="title"/>
          </p:nvPr>
        </p:nvSpPr>
        <p:spPr/>
        <p:txBody>
          <a:bodyPr/>
          <a:lstStyle/>
          <a:p>
            <a:r>
              <a:rPr lang="en-US" dirty="0" smtClean="0"/>
              <a:t>Mission Success</a:t>
            </a:r>
            <a:endParaRPr lang="en-US" dirty="0"/>
          </a:p>
        </p:txBody>
      </p:sp>
    </p:spTree>
    <p:extLst>
      <p:ext uri="{BB962C8B-B14F-4D97-AF65-F5344CB8AC3E}">
        <p14:creationId xmlns:p14="http://schemas.microsoft.com/office/powerpoint/2010/main" val="2699810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31975" y="160338"/>
            <a:ext cx="7312025" cy="531812"/>
          </a:xfrm>
        </p:spPr>
        <p:txBody>
          <a:bodyPr/>
          <a:lstStyle/>
          <a:p>
            <a:r>
              <a:rPr lang="en-US" dirty="0" smtClean="0"/>
              <a:t>Questions?</a:t>
            </a:r>
            <a:endParaRPr lang="en-US" dirty="0"/>
          </a:p>
        </p:txBody>
      </p:sp>
    </p:spTree>
    <p:extLst>
      <p:ext uri="{BB962C8B-B14F-4D97-AF65-F5344CB8AC3E}">
        <p14:creationId xmlns:p14="http://schemas.microsoft.com/office/powerpoint/2010/main" val="286885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t>In the late 1990’s, Lockheed Martin selected C++ as the programming language to be used for Joint Strike Fighter embedded software development</a:t>
            </a:r>
          </a:p>
          <a:p>
            <a:pPr lvl="1"/>
            <a:r>
              <a:rPr lang="en-US" i="1" dirty="0" smtClean="0"/>
              <a:t>Ada tool chains were in decline</a:t>
            </a:r>
          </a:p>
          <a:p>
            <a:pPr lvl="1"/>
            <a:r>
              <a:rPr lang="en-US" i="1" dirty="0" smtClean="0"/>
              <a:t>C++ tools were improving</a:t>
            </a:r>
          </a:p>
          <a:p>
            <a:pPr lvl="1"/>
            <a:r>
              <a:rPr lang="en-US" i="1" dirty="0" smtClean="0"/>
              <a:t>C++ was attractive to prospective engineers</a:t>
            </a:r>
          </a:p>
        </p:txBody>
      </p:sp>
      <p:sp>
        <p:nvSpPr>
          <p:cNvPr id="2" name="Title 1"/>
          <p:cNvSpPr>
            <a:spLocks noGrp="1"/>
          </p:cNvSpPr>
          <p:nvPr>
            <p:ph type="title"/>
          </p:nvPr>
        </p:nvSpPr>
        <p:spPr/>
        <p:txBody>
          <a:bodyPr/>
          <a:lstStyle/>
          <a:p>
            <a:r>
              <a:rPr lang="en-US" dirty="0" smtClean="0"/>
              <a:t>History (1/2)</a:t>
            </a:r>
            <a:endParaRPr lang="en-US" dirty="0"/>
          </a:p>
        </p:txBody>
      </p:sp>
    </p:spTree>
    <p:extLst>
      <p:ext uri="{BB962C8B-B14F-4D97-AF65-F5344CB8AC3E}">
        <p14:creationId xmlns:p14="http://schemas.microsoft.com/office/powerpoint/2010/main" val="26219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876" y="2786162"/>
            <a:ext cx="7553325" cy="1270748"/>
          </a:xfrm>
          <a:ln>
            <a:solidFill>
              <a:schemeClr val="accent1"/>
            </a:solidFill>
          </a:ln>
        </p:spPr>
        <p:txBody>
          <a:bodyPr>
            <a:normAutofit/>
          </a:bodyPr>
          <a:lstStyle/>
          <a:p>
            <a:pPr marL="348578" lvl="1" indent="0">
              <a:buNone/>
            </a:pPr>
            <a:r>
              <a:rPr lang="en-US" sz="2000" dirty="0"/>
              <a:t>JSF Air Vehicle - C++ Coding Standards (Revision C)</a:t>
            </a:r>
          </a:p>
          <a:p>
            <a:pPr marL="703300" lvl="2" indent="0">
              <a:buNone/>
            </a:pPr>
            <a:r>
              <a:rPr lang="en-US" sz="2000" dirty="0"/>
              <a:t>http://www.jsf.mil/downloads/down_documentation.htm</a:t>
            </a:r>
          </a:p>
          <a:p>
            <a:pPr marL="703300" lvl="2" indent="0">
              <a:buNone/>
            </a:pPr>
            <a:r>
              <a:rPr lang="en-US" sz="2000" dirty="0"/>
              <a:t>(c) 2005, Lockheed Martin </a:t>
            </a:r>
            <a:r>
              <a:rPr lang="en-US" sz="2000" dirty="0" smtClean="0"/>
              <a:t>Corporation</a:t>
            </a:r>
          </a:p>
          <a:p>
            <a:pPr marL="703300" lvl="2" indent="0">
              <a:buNone/>
            </a:pPr>
            <a:endParaRPr lang="en-US" sz="2000" dirty="0" smtClean="0"/>
          </a:p>
        </p:txBody>
      </p:sp>
      <p:sp>
        <p:nvSpPr>
          <p:cNvPr id="2" name="Title 1"/>
          <p:cNvSpPr>
            <a:spLocks noGrp="1"/>
          </p:cNvSpPr>
          <p:nvPr>
            <p:ph type="title"/>
          </p:nvPr>
        </p:nvSpPr>
        <p:spPr/>
        <p:txBody>
          <a:bodyPr/>
          <a:lstStyle/>
          <a:p>
            <a:r>
              <a:rPr lang="en-US" dirty="0" smtClean="0"/>
              <a:t>JSF++ Online</a:t>
            </a:r>
            <a:endParaRPr lang="en-US" dirty="0"/>
          </a:p>
        </p:txBody>
      </p:sp>
    </p:spTree>
    <p:extLst>
      <p:ext uri="{BB962C8B-B14F-4D97-AF65-F5344CB8AC3E}">
        <p14:creationId xmlns:p14="http://schemas.microsoft.com/office/powerpoint/2010/main" val="2448002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t>In the Fall of 2003, </a:t>
            </a:r>
            <a:r>
              <a:rPr lang="en-US" dirty="0" err="1" smtClean="0"/>
              <a:t>Bjarne</a:t>
            </a:r>
            <a:r>
              <a:rPr lang="en-US" dirty="0" smtClean="0"/>
              <a:t> </a:t>
            </a:r>
            <a:r>
              <a:rPr lang="en-US" dirty="0" err="1" smtClean="0"/>
              <a:t>Stroustrup</a:t>
            </a:r>
            <a:r>
              <a:rPr lang="en-US" dirty="0"/>
              <a:t> </a:t>
            </a:r>
            <a:r>
              <a:rPr lang="en-US" dirty="0" smtClean="0"/>
              <a:t>provided assistance to JSF engineers in the development of coding guidelines – “JSF++”</a:t>
            </a:r>
          </a:p>
          <a:p>
            <a:pPr lvl="1"/>
            <a:r>
              <a:rPr lang="en-US" i="1" dirty="0" smtClean="0"/>
              <a:t>Many </a:t>
            </a:r>
            <a:r>
              <a:rPr lang="en-US" i="1" dirty="0"/>
              <a:t>sources of C and C++ programming guidelines were available, </a:t>
            </a:r>
            <a:r>
              <a:rPr lang="en-US" i="1" dirty="0" smtClean="0"/>
              <a:t>but no single set of guidelines were found suitable </a:t>
            </a:r>
            <a:r>
              <a:rPr lang="en-US" i="1" dirty="0"/>
              <a:t>for the constraints of our environment</a:t>
            </a:r>
            <a:endParaRPr lang="en-US" i="1" dirty="0" smtClean="0"/>
          </a:p>
        </p:txBody>
      </p:sp>
      <p:sp>
        <p:nvSpPr>
          <p:cNvPr id="2" name="Title 1"/>
          <p:cNvSpPr>
            <a:spLocks noGrp="1"/>
          </p:cNvSpPr>
          <p:nvPr>
            <p:ph type="title"/>
          </p:nvPr>
        </p:nvSpPr>
        <p:spPr/>
        <p:txBody>
          <a:bodyPr/>
          <a:lstStyle/>
          <a:p>
            <a:r>
              <a:rPr lang="en-US" dirty="0" smtClean="0"/>
              <a:t>History (2/2)</a:t>
            </a:r>
            <a:endParaRPr lang="en-US" dirty="0"/>
          </a:p>
        </p:txBody>
      </p:sp>
    </p:spTree>
    <p:extLst>
      <p:ext uri="{BB962C8B-B14F-4D97-AF65-F5344CB8AC3E}">
        <p14:creationId xmlns:p14="http://schemas.microsoft.com/office/powerpoint/2010/main" val="381134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124018"/>
            <a:ext cx="7553325" cy="5147385"/>
          </a:xfrm>
        </p:spPr>
        <p:txBody>
          <a:bodyPr>
            <a:noAutofit/>
          </a:bodyPr>
          <a:lstStyle/>
          <a:p>
            <a:r>
              <a:rPr lang="en-US" sz="2000" dirty="0" smtClean="0"/>
              <a:t>MISRA C 1998</a:t>
            </a:r>
          </a:p>
          <a:p>
            <a:pPr lvl="1"/>
            <a:r>
              <a:rPr lang="en-US" sz="2000" i="1" dirty="0" smtClean="0"/>
              <a:t>Used as the basis for JSF++, but:</a:t>
            </a:r>
          </a:p>
          <a:p>
            <a:pPr lvl="1"/>
            <a:r>
              <a:rPr lang="en-US" sz="2000" i="1" dirty="0" smtClean="0"/>
              <a:t>Limited to C language constructs</a:t>
            </a:r>
          </a:p>
          <a:p>
            <a:pPr lvl="1"/>
            <a:r>
              <a:rPr lang="en-US" sz="2000" i="1" dirty="0" smtClean="0"/>
              <a:t>C++ obviates the need for many C-specific rules </a:t>
            </a:r>
          </a:p>
          <a:p>
            <a:pPr lvl="3"/>
            <a:r>
              <a:rPr lang="en-US" dirty="0" smtClean="0"/>
              <a:t>Stronger type-checking</a:t>
            </a:r>
          </a:p>
          <a:p>
            <a:pPr lvl="3"/>
            <a:r>
              <a:rPr lang="en-US" dirty="0" smtClean="0"/>
              <a:t>Templates can replace macros</a:t>
            </a:r>
          </a:p>
          <a:p>
            <a:pPr lvl="3"/>
            <a:r>
              <a:rPr lang="en-US" dirty="0" smtClean="0"/>
              <a:t>Container classes are safer alternatives to C arrays</a:t>
            </a:r>
          </a:p>
          <a:p>
            <a:pPr lvl="3"/>
            <a:r>
              <a:rPr lang="en-US" dirty="0" smtClean="0"/>
              <a:t>Smart Pointers </a:t>
            </a:r>
            <a:r>
              <a:rPr lang="en-US" dirty="0"/>
              <a:t>are safer alternatives to C </a:t>
            </a:r>
            <a:r>
              <a:rPr lang="en-US" dirty="0" smtClean="0"/>
              <a:t> pointers</a:t>
            </a:r>
          </a:p>
          <a:p>
            <a:r>
              <a:rPr lang="en-US" sz="2000" dirty="0" smtClean="0"/>
              <a:t>Embedded C++</a:t>
            </a:r>
          </a:p>
          <a:p>
            <a:pPr lvl="1"/>
            <a:r>
              <a:rPr lang="en-US" sz="2000" i="1" dirty="0" smtClean="0"/>
              <a:t>Overly limited subset of C++ omitting features deemed essential to large projects</a:t>
            </a:r>
          </a:p>
          <a:p>
            <a:pPr lvl="2"/>
            <a:r>
              <a:rPr lang="en-US" sz="2000" dirty="0" smtClean="0"/>
              <a:t>No namespaces, templates, or multiple inheritance</a:t>
            </a:r>
          </a:p>
        </p:txBody>
      </p:sp>
      <p:sp>
        <p:nvSpPr>
          <p:cNvPr id="2" name="Title 1"/>
          <p:cNvSpPr>
            <a:spLocks noGrp="1"/>
          </p:cNvSpPr>
          <p:nvPr>
            <p:ph type="title"/>
          </p:nvPr>
        </p:nvSpPr>
        <p:spPr/>
        <p:txBody>
          <a:bodyPr/>
          <a:lstStyle/>
          <a:p>
            <a:r>
              <a:rPr lang="en-US" dirty="0" smtClean="0"/>
              <a:t>Pre-Existing Specifications</a:t>
            </a:r>
            <a:endParaRPr lang="en-US" dirty="0"/>
          </a:p>
        </p:txBody>
      </p:sp>
    </p:spTree>
    <p:extLst>
      <p:ext uri="{BB962C8B-B14F-4D97-AF65-F5344CB8AC3E}">
        <p14:creationId xmlns:p14="http://schemas.microsoft.com/office/powerpoint/2010/main" val="5778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389063"/>
            <a:ext cx="7553325" cy="4481650"/>
          </a:xfrm>
        </p:spPr>
        <p:txBody>
          <a:bodyPr>
            <a:noAutofit/>
          </a:bodyPr>
          <a:lstStyle/>
          <a:p>
            <a:r>
              <a:rPr lang="en-US" sz="2000" dirty="0"/>
              <a:t>Hard Real </a:t>
            </a:r>
            <a:r>
              <a:rPr lang="en-US" sz="2000" dirty="0" smtClean="0"/>
              <a:t>Time</a:t>
            </a:r>
          </a:p>
          <a:p>
            <a:pPr lvl="1"/>
            <a:r>
              <a:rPr lang="en-US" sz="2000" dirty="0"/>
              <a:t>F</a:t>
            </a:r>
            <a:r>
              <a:rPr lang="en-US" sz="2000" dirty="0" smtClean="0"/>
              <a:t>ailure to meet schedule can be a fatal error</a:t>
            </a:r>
          </a:p>
          <a:p>
            <a:r>
              <a:rPr lang="en-US" sz="2000" dirty="0" smtClean="0"/>
              <a:t>Limited Memory</a:t>
            </a:r>
          </a:p>
          <a:p>
            <a:pPr lvl="1"/>
            <a:r>
              <a:rPr lang="en-US" sz="2000" dirty="0" smtClean="0"/>
              <a:t>Memory is fixed to that physically available - no memory paging</a:t>
            </a:r>
          </a:p>
          <a:p>
            <a:r>
              <a:rPr lang="en-US" sz="2000" dirty="0" smtClean="0"/>
              <a:t>Safety and/or Mission Critical Applications</a:t>
            </a:r>
          </a:p>
          <a:p>
            <a:pPr lvl="1"/>
            <a:r>
              <a:rPr lang="en-US" sz="2000" dirty="0"/>
              <a:t>F</a:t>
            </a:r>
            <a:r>
              <a:rPr lang="en-US" sz="2000" dirty="0" smtClean="0"/>
              <a:t>ailure can cause loss of life or aircraft</a:t>
            </a:r>
          </a:p>
          <a:p>
            <a:r>
              <a:rPr lang="en-US" sz="2000" dirty="0" smtClean="0"/>
              <a:t>Portability</a:t>
            </a:r>
          </a:p>
          <a:p>
            <a:pPr lvl="1"/>
            <a:r>
              <a:rPr lang="en-US" sz="2000" dirty="0"/>
              <a:t>C</a:t>
            </a:r>
            <a:r>
              <a:rPr lang="en-US" sz="2000" dirty="0" smtClean="0"/>
              <a:t>ode must run on multiple operating systems to support development and simulation</a:t>
            </a:r>
          </a:p>
          <a:p>
            <a:r>
              <a:rPr lang="en-US" sz="2000" dirty="0" smtClean="0"/>
              <a:t>Maintainability</a:t>
            </a:r>
          </a:p>
          <a:p>
            <a:pPr lvl="1"/>
            <a:r>
              <a:rPr lang="en-US" sz="2000" dirty="0"/>
              <a:t>C</a:t>
            </a:r>
            <a:r>
              <a:rPr lang="en-US" sz="2000" dirty="0" smtClean="0"/>
              <a:t>ode will likely need to be maintained for </a:t>
            </a:r>
            <a:r>
              <a:rPr lang="en-US" sz="2000" i="1" dirty="0" smtClean="0"/>
              <a:t>decades</a:t>
            </a:r>
            <a:endParaRPr lang="en-US" sz="2000" dirty="0" smtClean="0"/>
          </a:p>
          <a:p>
            <a:pPr lvl="1"/>
            <a:endParaRPr lang="en-US" sz="2000"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JSF S/W Environmental Constraints</a:t>
            </a:r>
            <a:r>
              <a:rPr lang="en-US" dirty="0"/>
              <a:t/>
            </a:r>
            <a:br>
              <a:rPr lang="en-US" dirty="0"/>
            </a:br>
            <a:endParaRPr lang="en-US" dirty="0"/>
          </a:p>
        </p:txBody>
      </p:sp>
    </p:spTree>
    <p:extLst>
      <p:ext uri="{BB962C8B-B14F-4D97-AF65-F5344CB8AC3E}">
        <p14:creationId xmlns:p14="http://schemas.microsoft.com/office/powerpoint/2010/main" val="354639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601847"/>
            <a:ext cx="7553325" cy="4272741"/>
          </a:xfrm>
        </p:spPr>
        <p:txBody>
          <a:bodyPr>
            <a:normAutofit fontScale="25000" lnSpcReduction="20000"/>
          </a:bodyPr>
          <a:lstStyle/>
          <a:p>
            <a:pPr marL="0" indent="0">
              <a:buNone/>
            </a:pPr>
            <a:r>
              <a:rPr lang="en-US" sz="8000" i="1" dirty="0" smtClean="0"/>
              <a:t>C </a:t>
            </a:r>
            <a:r>
              <a:rPr lang="en-US" sz="8000" i="1" dirty="0"/>
              <a:t>makes it easy to shoot yourself in the foot; C++ makes it harder, but when you do it blows your whole leg off</a:t>
            </a:r>
            <a:r>
              <a:rPr lang="en-US" sz="8000" i="1" dirty="0" smtClean="0"/>
              <a:t>.</a:t>
            </a:r>
            <a:endParaRPr lang="en-US" sz="8000" i="1" dirty="0"/>
          </a:p>
          <a:p>
            <a:pPr marL="400050" lvl="1" indent="0">
              <a:buNone/>
            </a:pPr>
            <a:r>
              <a:rPr lang="en-US" sz="8000" dirty="0"/>
              <a:t>― </a:t>
            </a:r>
            <a:r>
              <a:rPr lang="en-US" sz="8000" dirty="0" err="1"/>
              <a:t>Bjarne</a:t>
            </a:r>
            <a:r>
              <a:rPr lang="en-US" sz="8000" dirty="0"/>
              <a:t> </a:t>
            </a:r>
            <a:r>
              <a:rPr lang="en-US" sz="8000" dirty="0" err="1" smtClean="0"/>
              <a:t>Stroustrup</a:t>
            </a:r>
            <a:endParaRPr lang="en-US" sz="8000" dirty="0" smtClean="0"/>
          </a:p>
          <a:p>
            <a:pPr marL="400050" lvl="1" indent="0">
              <a:buNone/>
            </a:pPr>
            <a:endParaRPr lang="en-US" sz="8000" dirty="0"/>
          </a:p>
          <a:p>
            <a:r>
              <a:rPr lang="en-US" sz="8000" dirty="0"/>
              <a:t>Define a common style for all developers that is easy to comprehend and maintain</a:t>
            </a:r>
          </a:p>
          <a:p>
            <a:r>
              <a:rPr lang="en-US" sz="8000" dirty="0" smtClean="0"/>
              <a:t>Avoid undefined, unspecified, and implementation-defined behavior</a:t>
            </a:r>
          </a:p>
          <a:p>
            <a:pPr lvl="1"/>
            <a:r>
              <a:rPr lang="en-US" sz="8000" i="1" dirty="0" smtClean="0"/>
              <a:t>Code should have predictable and portable semantics and performance</a:t>
            </a:r>
          </a:p>
          <a:p>
            <a:r>
              <a:rPr lang="en-US" sz="8000" dirty="0" smtClean="0"/>
              <a:t>Provide safe alternatives to unsafe or error-prone features</a:t>
            </a:r>
          </a:p>
          <a:p>
            <a:pPr lvl="1"/>
            <a:r>
              <a:rPr lang="en-US" sz="8000" i="1" dirty="0" smtClean="0"/>
              <a:t>Often in the form of library components</a:t>
            </a:r>
          </a:p>
          <a:p>
            <a:r>
              <a:rPr lang="en-US" sz="8000" dirty="0" smtClean="0"/>
              <a:t>Automatic verification of guidelines is an important goal</a:t>
            </a:r>
          </a:p>
          <a:p>
            <a:pPr lvl="1"/>
            <a:r>
              <a:rPr lang="en-US" sz="8000" i="1" dirty="0"/>
              <a:t>Promote static over dynamic error detection whenever possible </a:t>
            </a:r>
          </a:p>
          <a:p>
            <a:pPr lvl="1"/>
            <a:endParaRPr lang="en-US" dirty="0" smtClean="0"/>
          </a:p>
        </p:txBody>
      </p:sp>
      <p:sp>
        <p:nvSpPr>
          <p:cNvPr id="2" name="Title 1"/>
          <p:cNvSpPr>
            <a:spLocks noGrp="1"/>
          </p:cNvSpPr>
          <p:nvPr>
            <p:ph type="title"/>
          </p:nvPr>
        </p:nvSpPr>
        <p:spPr/>
        <p:txBody>
          <a:bodyPr/>
          <a:lstStyle/>
          <a:p>
            <a:r>
              <a:rPr lang="en-US" dirty="0"/>
              <a:t>General JSF++ Goals</a:t>
            </a:r>
          </a:p>
        </p:txBody>
      </p:sp>
    </p:spTree>
    <p:extLst>
      <p:ext uri="{BB962C8B-B14F-4D97-AF65-F5344CB8AC3E}">
        <p14:creationId xmlns:p14="http://schemas.microsoft.com/office/powerpoint/2010/main" val="409028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Resource Management in JSF</a:t>
            </a:r>
            <a:r>
              <a:rPr lang="en-US" sz="2000" dirty="0" smtClean="0"/>
              <a:t>++</a:t>
            </a:r>
          </a:p>
          <a:p>
            <a:r>
              <a:rPr lang="en-US" sz="2000" dirty="0" smtClean="0"/>
              <a:t>Arrays</a:t>
            </a:r>
          </a:p>
          <a:p>
            <a:r>
              <a:rPr lang="en-US" sz="2000" dirty="0"/>
              <a:t>Multiple Inheritance</a:t>
            </a:r>
          </a:p>
          <a:p>
            <a:r>
              <a:rPr lang="en-US" sz="2000" dirty="0" smtClean="0"/>
              <a:t>Fault </a:t>
            </a:r>
            <a:r>
              <a:rPr lang="en-US" sz="2000" dirty="0"/>
              <a:t>Handling </a:t>
            </a:r>
            <a:r>
              <a:rPr lang="en-US" sz="2000" i="1" dirty="0"/>
              <a:t>without</a:t>
            </a:r>
            <a:r>
              <a:rPr lang="en-US" sz="2000" dirty="0"/>
              <a:t> exceptions</a:t>
            </a:r>
          </a:p>
          <a:p>
            <a:r>
              <a:rPr lang="en-US" sz="2000" dirty="0"/>
              <a:t>Life without RTTI (Run-time type information)</a:t>
            </a:r>
          </a:p>
          <a:p>
            <a:r>
              <a:rPr lang="en-US" sz="2000" dirty="0"/>
              <a:t>Templates</a:t>
            </a:r>
          </a:p>
          <a:p>
            <a:r>
              <a:rPr lang="en-US" sz="2000" dirty="0" smtClean="0"/>
              <a:t>Summary </a:t>
            </a:r>
            <a:r>
              <a:rPr lang="en-US" sz="2000" dirty="0"/>
              <a:t>Comparison of JSF++ and MISRA C++ 2008</a:t>
            </a:r>
          </a:p>
          <a:p>
            <a:endParaRPr lang="en-US" sz="2000" dirty="0"/>
          </a:p>
        </p:txBody>
      </p:sp>
      <p:sp>
        <p:nvSpPr>
          <p:cNvPr id="2" name="Title 1"/>
          <p:cNvSpPr>
            <a:spLocks noGrp="1"/>
          </p:cNvSpPr>
          <p:nvPr>
            <p:ph type="title"/>
          </p:nvPr>
        </p:nvSpPr>
        <p:spPr/>
        <p:txBody>
          <a:bodyPr>
            <a:normAutofit fontScale="90000"/>
          </a:bodyPr>
          <a:lstStyle/>
          <a:p>
            <a:r>
              <a:rPr lang="en-US" dirty="0"/>
              <a:t>Coding Standard topics relevant to JSF++ </a:t>
            </a:r>
          </a:p>
        </p:txBody>
      </p:sp>
    </p:spTree>
    <p:extLst>
      <p:ext uri="{BB962C8B-B14F-4D97-AF65-F5344CB8AC3E}">
        <p14:creationId xmlns:p14="http://schemas.microsoft.com/office/powerpoint/2010/main" val="240162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713991"/>
            <a:ext cx="7553325" cy="4660930"/>
          </a:xfrm>
        </p:spPr>
        <p:txBody>
          <a:bodyPr>
            <a:noAutofit/>
          </a:bodyPr>
          <a:lstStyle/>
          <a:p>
            <a:r>
              <a:rPr lang="en-US" sz="2000" dirty="0" smtClean="0"/>
              <a:t>Allocation from the free store (global new/delete) is prohibited except during initialization (JSF Rule 206)</a:t>
            </a:r>
          </a:p>
          <a:p>
            <a:pPr lvl="1"/>
            <a:r>
              <a:rPr lang="en-US" sz="2000" i="1" dirty="0" smtClean="0"/>
              <a:t>Fragmentation of the heap due to repeated allocation/de-allocation leads to non-deterministic performance</a:t>
            </a:r>
          </a:p>
          <a:p>
            <a:r>
              <a:rPr lang="en-US" sz="2000" dirty="0" smtClean="0"/>
              <a:t>The JSF container library provides STL-style, class-specific allocators as alternatives to eliminate the possibility of fragmentation</a:t>
            </a:r>
          </a:p>
          <a:p>
            <a:pPr lvl="1"/>
            <a:r>
              <a:rPr lang="en-US" sz="2000" dirty="0"/>
              <a:t>C++ STL vector’s interface allows class-specific allocators as an </a:t>
            </a:r>
            <a:r>
              <a:rPr lang="en-US" sz="2000" i="1" dirty="0"/>
              <a:t>option</a:t>
            </a:r>
            <a:r>
              <a:rPr lang="en-US" sz="2000" dirty="0"/>
              <a:t>; for JSF’s container library, they are essentially </a:t>
            </a:r>
            <a:r>
              <a:rPr lang="en-US" sz="2000" i="1" dirty="0"/>
              <a:t>required </a:t>
            </a:r>
            <a:endParaRPr lang="en-US" sz="2000" i="1" dirty="0" smtClean="0"/>
          </a:p>
          <a:p>
            <a:pPr lvl="1"/>
            <a:r>
              <a:rPr lang="en-US" sz="2000" dirty="0" smtClean="0"/>
              <a:t>By defining fixed-size memory pools at initialization time, constant-time new/delete can be guaranteed</a:t>
            </a:r>
          </a:p>
          <a:p>
            <a:pPr lvl="1"/>
            <a:r>
              <a:rPr lang="en-US" sz="2000" dirty="0" smtClean="0"/>
              <a:t>No need to pay overhead costs for thread-safe allocators for objects only accessed in a single thread</a:t>
            </a:r>
            <a:endParaRPr lang="en-US" sz="2000" i="1" dirty="0" smtClean="0"/>
          </a:p>
          <a:p>
            <a:pPr lvl="1"/>
            <a:endParaRPr lang="en-US" sz="2000" dirty="0" smtClean="0"/>
          </a:p>
          <a:p>
            <a:pPr lvl="1"/>
            <a:endParaRPr lang="en-US" sz="2000" dirty="0" smtClean="0"/>
          </a:p>
        </p:txBody>
      </p:sp>
      <p:sp>
        <p:nvSpPr>
          <p:cNvPr id="2" name="Title 1"/>
          <p:cNvSpPr>
            <a:spLocks noGrp="1"/>
          </p:cNvSpPr>
          <p:nvPr>
            <p:ph type="title"/>
          </p:nvPr>
        </p:nvSpPr>
        <p:spPr/>
        <p:txBody>
          <a:bodyPr/>
          <a:lstStyle/>
          <a:p>
            <a:r>
              <a:rPr lang="en-US" dirty="0" smtClean="0"/>
              <a:t>Dynamic Memory Allocation</a:t>
            </a:r>
            <a:endParaRPr lang="en-US" dirty="0"/>
          </a:p>
        </p:txBody>
      </p:sp>
    </p:spTree>
    <p:extLst>
      <p:ext uri="{BB962C8B-B14F-4D97-AF65-F5344CB8AC3E}">
        <p14:creationId xmlns:p14="http://schemas.microsoft.com/office/powerpoint/2010/main" val="305047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STC">
  <a:themeElements>
    <a:clrScheme name="F-35_Presentation Templat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F-35_Presentatio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Arial" charset="0"/>
          </a:defRPr>
        </a:defPPr>
      </a:lstStyle>
    </a:lnDef>
  </a:objectDefaults>
  <a:extraClrSchemeLst>
    <a:extraClrScheme>
      <a:clrScheme name="F-35_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35_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35_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35_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35_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35_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35_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35_Presentation Templat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posedSSTC template">
  <a:themeElements>
    <a:clrScheme name="ProposedSSTC templat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ProposedSST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Arial" charset="0"/>
          </a:defRPr>
        </a:defPPr>
      </a:lstStyle>
    </a:lnDef>
  </a:objectDefaults>
  <a:extraClrSchemeLst>
    <a:extraClrScheme>
      <a:clrScheme name="ProposedSSTC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posedSSTC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posedSSTC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posedSSTC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edSSTC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posedSSTC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posedSSTC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oposedSSTC templat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UK_Naval_Fastjets_2011118">
  <a:themeElements>
    <a:clrScheme name="">
      <a:dk1>
        <a:srgbClr val="000000"/>
      </a:dk1>
      <a:lt1>
        <a:srgbClr val="FFFFFF"/>
      </a:lt1>
      <a:dk2>
        <a:srgbClr val="003399"/>
      </a:dk2>
      <a:lt2>
        <a:srgbClr val="FFFFFF"/>
      </a:lt2>
      <a:accent1>
        <a:srgbClr val="6699FF"/>
      </a:accent1>
      <a:accent2>
        <a:srgbClr val="00AE00"/>
      </a:accent2>
      <a:accent3>
        <a:srgbClr val="AAADCA"/>
      </a:accent3>
      <a:accent4>
        <a:srgbClr val="DADADA"/>
      </a:accent4>
      <a:accent5>
        <a:srgbClr val="B8CAFF"/>
      </a:accent5>
      <a:accent6>
        <a:srgbClr val="009D00"/>
      </a:accent6>
      <a:hlink>
        <a:srgbClr val="9933FF"/>
      </a:hlink>
      <a:folHlink>
        <a:srgbClr val="33CC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SSTC</Template>
  <TotalTime>8983</TotalTime>
  <Words>2471</Words>
  <Application>Microsoft Office PowerPoint</Application>
  <PresentationFormat>On-screen Show (4:3)</PresentationFormat>
  <Paragraphs>259</Paragraphs>
  <Slides>30</Slides>
  <Notes>27</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SSTC</vt:lpstr>
      <vt:lpstr>ProposedSSTC template</vt:lpstr>
      <vt:lpstr>UK_Naval_Fastjets_2011118</vt:lpstr>
      <vt:lpstr>  Bill Emshoff Senior Staff Embedded S/W Engineer  Lockheed Martin Aeronautics  Bill.R.Emshoff@lmco.com </vt:lpstr>
      <vt:lpstr>Overview</vt:lpstr>
      <vt:lpstr>History (1/2)</vt:lpstr>
      <vt:lpstr>History (2/2)</vt:lpstr>
      <vt:lpstr>Pre-Existing Specifications</vt:lpstr>
      <vt:lpstr> JSF S/W Environmental Constraints </vt:lpstr>
      <vt:lpstr>General JSF++ Goals</vt:lpstr>
      <vt:lpstr>Coding Standard topics relevant to JSF++ </vt:lpstr>
      <vt:lpstr>Dynamic Memory Allocation</vt:lpstr>
      <vt:lpstr>Problems with Pointers</vt:lpstr>
      <vt:lpstr>RAII to the Rescue</vt:lpstr>
      <vt:lpstr>Other RAII Benefits</vt:lpstr>
      <vt:lpstr>Arrays</vt:lpstr>
      <vt:lpstr>Multiple Inheritance (MI)</vt:lpstr>
      <vt:lpstr>Fault Handling without exceptions (1/3)</vt:lpstr>
      <vt:lpstr>Fault Handling without exceptions (2/3)</vt:lpstr>
      <vt:lpstr>Fault Handling without exceptions (3/3)</vt:lpstr>
      <vt:lpstr>Life without RTTI (Run-time type information)</vt:lpstr>
      <vt:lpstr>Templates</vt:lpstr>
      <vt:lpstr>Summary Comparison of JSF++ and MISRA C++ 2008</vt:lpstr>
      <vt:lpstr>Automated JSF++ compliance testing</vt:lpstr>
      <vt:lpstr>Automated compliance challenges</vt:lpstr>
      <vt:lpstr>Automated JSF++ compliance testing</vt:lpstr>
      <vt:lpstr>Lessons Learned (1/3)</vt:lpstr>
      <vt:lpstr>Lessons Learned (2/3)</vt:lpstr>
      <vt:lpstr>Lessons Learned (3/3)</vt:lpstr>
      <vt:lpstr>The Future</vt:lpstr>
      <vt:lpstr>Mission Success</vt:lpstr>
      <vt:lpstr>Questions?</vt:lpstr>
      <vt:lpstr>JSF++ Online</vt:lpstr>
    </vt:vector>
  </TitlesOfParts>
  <Company>Lockheed Martin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JSF++</dc:title>
  <dc:creator>Greg Hickman</dc:creator>
  <cp:lastModifiedBy>William Emshoff</cp:lastModifiedBy>
  <cp:revision>242</cp:revision>
  <cp:lastPrinted>2014-07-16T22:30:48Z</cp:lastPrinted>
  <dcterms:created xsi:type="dcterms:W3CDTF">2014-06-30T13:11:06Z</dcterms:created>
  <dcterms:modified xsi:type="dcterms:W3CDTF">2014-09-10T14:41:26Z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LFWC\emshowr</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true</vt:bool>
  </property>
  <property fmtid="{D5CDD505-2E9C-101B-9397-08002B2CF9AE}" pid="8" name="Allow Footer Overwrite">
    <vt:bool>true</vt:bool>
  </property>
  <property fmtid="{D5CDD505-2E9C-101B-9397-08002B2CF9AE}" pid="9" name="Multiple Selected">
    <vt:lpwstr>-1</vt:lpwstr>
  </property>
  <property fmtid="{D5CDD505-2E9C-101B-9397-08002B2CF9AE}" pid="10" name="SIPLongWording">
    <vt:lpwstr/>
  </property>
  <property fmtid="{D5CDD505-2E9C-101B-9397-08002B2CF9AE}" pid="11" name="checkedProgramsCount">
    <vt:i4>0</vt:i4>
  </property>
  <property fmtid="{D5CDD505-2E9C-101B-9397-08002B2CF9AE}" pid="12" name="ExpCountry">
    <vt:lpwstr/>
  </property>
</Properties>
</file>