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36"/>
  </p:notesMasterIdLst>
  <p:sldIdLst>
    <p:sldId id="261" r:id="rId5"/>
    <p:sldId id="368" r:id="rId6"/>
    <p:sldId id="370" r:id="rId7"/>
    <p:sldId id="371" r:id="rId8"/>
    <p:sldId id="372" r:id="rId9"/>
    <p:sldId id="373" r:id="rId10"/>
    <p:sldId id="352" r:id="rId11"/>
    <p:sldId id="375" r:id="rId12"/>
    <p:sldId id="384" r:id="rId13"/>
    <p:sldId id="386" r:id="rId14"/>
    <p:sldId id="389" r:id="rId15"/>
    <p:sldId id="390" r:id="rId16"/>
    <p:sldId id="391" r:id="rId17"/>
    <p:sldId id="392" r:id="rId18"/>
    <p:sldId id="393" r:id="rId19"/>
    <p:sldId id="319" r:id="rId20"/>
    <p:sldId id="387" r:id="rId21"/>
    <p:sldId id="335" r:id="rId22"/>
    <p:sldId id="382" r:id="rId23"/>
    <p:sldId id="379" r:id="rId24"/>
    <p:sldId id="378" r:id="rId25"/>
    <p:sldId id="330" r:id="rId26"/>
    <p:sldId id="333" r:id="rId27"/>
    <p:sldId id="332" r:id="rId28"/>
    <p:sldId id="334" r:id="rId29"/>
    <p:sldId id="341" r:id="rId30"/>
    <p:sldId id="304" r:id="rId31"/>
    <p:sldId id="345" r:id="rId32"/>
    <p:sldId id="344" r:id="rId33"/>
    <p:sldId id="340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 Mendakiewic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4" autoAdjust="0"/>
    <p:restoredTop sz="87366" autoAdjust="0"/>
  </p:normalViewPr>
  <p:slideViewPr>
    <p:cSldViewPr snapToGrid="0">
      <p:cViewPr varScale="1">
        <p:scale>
          <a:sx n="98" d="100"/>
          <a:sy n="98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31C0-EE72-451D-951B-3AC503F626FB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5646-8EFA-430D-BF4E-98CC5050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4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5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6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5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7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2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6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5646-8EFA-430D-BF4E-98CC5050A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356C-2453-4BF0-A79B-EA865343E91D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D361-97EB-4F72-B07D-3FC95332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3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arallelstl.codeplex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the world through array-shaped glasses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pl-PL" dirty="0" smtClean="0"/>
              <a:t>Łukasz Mendakiewicz</a:t>
            </a:r>
            <a:endParaRPr lang="en-US" dirty="0"/>
          </a:p>
          <a:p>
            <a:r>
              <a:rPr lang="en-US" dirty="0" smtClean="0"/>
              <a:t>Software Engineer, Microsoft</a:t>
            </a:r>
          </a:p>
          <a:p>
            <a:endParaRPr lang="en-US" dirty="0"/>
          </a:p>
          <a:p>
            <a:r>
              <a:rPr lang="en-US" dirty="0" err="1" smtClean="0"/>
              <a:t>CppCon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9/8/2014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939382" y="1872491"/>
            <a:ext cx="6185943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compute(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2&gt;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2&gt;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&lt;2&gt;{-1, 0};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&lt;2&gt;{1,0};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&lt;2&gt;{ 0,-1};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&lt;2&gt;{0,1};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&lt;2&gt;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in.bounds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 == 0 ||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 ==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()[0] - 1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||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== 0 ||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==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()[1] - 1)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- 1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W +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E + 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- 2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W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+ 2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E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- 1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W +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+ 2 *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 &gt; 150 ? 255 :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} 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0597" y="1872491"/>
            <a:ext cx="5346335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compute(</a:t>
            </a: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 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row = 0; row &lt;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++row)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col = 0; col &lt;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++col)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(row == 0 || row ==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- 1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|| col == 0 || col ==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- 1)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col] = 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} 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v 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- 1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[(row - 1)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- 1]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+ 1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[(row - 1)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+ 1]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- 2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 row     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- 1]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+ 2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 row     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+ 1]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- 1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[(row + 1)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- 1]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+ 2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[(row + 1)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 + 1];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 * 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col] 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 &gt; 150 ? 255 : 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} }</a:t>
            </a:r>
            <a:endParaRPr lang="en-US" altLang="en-US" sz="4000" dirty="0" smtClean="0"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95950" y="1971045"/>
            <a:ext cx="0" cy="481965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1450" y="2667666"/>
            <a:ext cx="2171700" cy="932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34266" y="1949896"/>
            <a:ext cx="7406024" cy="1069885"/>
            <a:chOff x="3276600" y="1566826"/>
            <a:chExt cx="7406024" cy="106988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276600" y="2181892"/>
              <a:ext cx="2713882" cy="4548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90482" y="1566826"/>
              <a:ext cx="4692142" cy="9541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Nested </a:t>
              </a:r>
              <a:r>
                <a:rPr lang="en-US" sz="2800" i="1" dirty="0" smtClean="0"/>
                <a:t>for</a:t>
              </a:r>
              <a:r>
                <a:rPr lang="en-US" sz="2800" dirty="0" smtClean="0"/>
                <a:t> loops to iterate over a single concept (a 2D space).</a:t>
              </a:r>
              <a:endParaRPr lang="en-US" sz="28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669528" y="4484332"/>
            <a:ext cx="3498331" cy="519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37341" y="4997281"/>
            <a:ext cx="4530217" cy="1566967"/>
            <a:chOff x="7271258" y="4638675"/>
            <a:chExt cx="4530217" cy="1566967"/>
          </a:xfrm>
        </p:grpSpPr>
        <p:sp>
          <p:nvSpPr>
            <p:cNvPr id="16" name="TextBox 15"/>
            <p:cNvSpPr txBox="1"/>
            <p:nvPr/>
          </p:nvSpPr>
          <p:spPr>
            <a:xfrm>
              <a:off x="7271258" y="5682422"/>
              <a:ext cx="4530217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Error-prone index calculation.</a:t>
              </a:r>
              <a:endParaRPr lang="en-US" sz="28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667626" y="4638675"/>
              <a:ext cx="304799" cy="1047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/>
          <p:cNvSpPr/>
          <p:nvPr/>
        </p:nvSpPr>
        <p:spPr>
          <a:xfrm>
            <a:off x="1382233" y="1872491"/>
            <a:ext cx="3370520" cy="61552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336427" y="1872491"/>
            <a:ext cx="3721400" cy="61552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49798" y="2359902"/>
            <a:ext cx="5673608" cy="61552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3008"/>
              </p:ext>
            </p:extLst>
          </p:nvPr>
        </p:nvGraphicFramePr>
        <p:xfrm>
          <a:off x="9690525" y="4340474"/>
          <a:ext cx="2345157" cy="226808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81719"/>
                <a:gridCol w="781719"/>
                <a:gridCol w="781719"/>
              </a:tblGrid>
              <a:tr h="7560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7306" marR="77306" marT="38653" marB="3865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77306" marR="77306" marT="38653" marB="3865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7306" marR="77306" marT="38653" marB="38653" anchor="ctr">
                    <a:solidFill>
                      <a:schemeClr val="bg1"/>
                    </a:solidFill>
                  </a:tcPr>
                </a:tc>
              </a:tr>
              <a:tr h="75602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77306" marR="77306" marT="38653" marB="3865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7306" marR="77306" marT="38653" marB="3865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77306" marR="77306" marT="38653" marB="3865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60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7306" marR="77306" marT="38653" marB="3865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77306" marR="77306" marT="38653" marB="3865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7306" marR="77306" marT="38653" marB="38653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10861306" y="4656763"/>
            <a:ext cx="0" cy="765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61306" y="5534650"/>
            <a:ext cx="0" cy="765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0411249" y="5086975"/>
            <a:ext cx="0" cy="765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11308981" y="5086975"/>
            <a:ext cx="0" cy="765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94021" y="46567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35745" y="59458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394877" y="541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41006" y="51653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2199" y="2801156"/>
            <a:ext cx="4710905" cy="61552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195549" y="3064257"/>
            <a:ext cx="3766598" cy="39858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25630" y="3336880"/>
            <a:ext cx="3853865" cy="615527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438980" y="3336880"/>
            <a:ext cx="5508378" cy="61552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3598" y="3861467"/>
            <a:ext cx="3218698" cy="33540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16947" y="3861467"/>
            <a:ext cx="1708906" cy="33540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05704" y="4567312"/>
            <a:ext cx="3571622" cy="33540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419052" y="4567312"/>
            <a:ext cx="1773073" cy="33540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3" grpId="0" animBg="1"/>
      <p:bldP spid="3" grpId="1" animBg="1"/>
      <p:bldP spid="18" grpId="0" animBg="1"/>
      <p:bldP spid="18" grpId="1" animBg="1"/>
      <p:bldP spid="19" grpId="0" animBg="1"/>
      <p:bldP spid="19" grpId="1" animBg="1"/>
      <p:bldP spid="26" grpId="0"/>
      <p:bldP spid="27" grpId="0"/>
      <p:bldP spid="28" grpId="0"/>
      <p:bldP spid="29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view on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76096"/>
              </p:ext>
            </p:extLst>
          </p:nvPr>
        </p:nvGraphicFramePr>
        <p:xfrm>
          <a:off x="318978" y="1690688"/>
          <a:ext cx="11632018" cy="2286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683396"/>
                <a:gridCol w="5948622"/>
              </a:tblGrid>
              <a:tr h="49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Elemental algorithm</a:t>
                      </a:r>
                      <a:r>
                        <a:rPr kumimoji="0" lang="pl-P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Indexable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algorithms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1573917">
                <a:tc>
                  <a:txBody>
                    <a:bodyPr/>
                    <a:lstStyle/>
                    <a:p>
                      <a:pPr mar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std::</a:t>
                      </a:r>
                      <a:r>
                        <a:rPr lang="en-US" altLang="en-US" sz="24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altLang="en-US" sz="24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&gt;{N};</a:t>
                      </a:r>
                    </a:p>
                    <a:p>
                      <a:pPr mar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for(</a:t>
                      </a:r>
                      <a:r>
                        <a:rPr lang="en-US" altLang="en-US" sz="2400" b="1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altLang="en-US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value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... }</a:t>
                      </a:r>
                    </a:p>
                    <a:p>
                      <a:pPr mar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for_each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(begin(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  <a:r>
                        <a:rPr lang="pl-PL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  <a:endParaRPr lang="pl-PL" altLang="en-US" sz="2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ts val="3300"/>
                        </a:lnSpc>
                        <a:buNone/>
                      </a:pPr>
                      <a:r>
                        <a:rPr lang="pl-PL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[=](</a:t>
                      </a:r>
                      <a:r>
                        <a:rPr lang="en-US" altLang="en-US" sz="2400" b="1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value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{...});</a:t>
                      </a:r>
                      <a:endParaRPr lang="en-US" sz="2400" kern="1200" dirty="0">
                        <a:solidFill>
                          <a:srgbClr val="2B91A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bnd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en-US" sz="24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bounds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&lt;1&gt;{N};</a:t>
                      </a:r>
                    </a:p>
                    <a:p>
                      <a:pPr marL="0" lv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for(</a:t>
                      </a:r>
                      <a:r>
                        <a:rPr lang="en-US" altLang="en-US" sz="2400" b="1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en-US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&lt;1&gt;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idx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bnd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... }</a:t>
                      </a:r>
                    </a:p>
                    <a:p>
                      <a:pPr marL="0" lvl="0" indent="0">
                        <a:lnSpc>
                          <a:spcPts val="3300"/>
                        </a:lnSpc>
                        <a:buNone/>
                      </a:pP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for_each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(begin(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bnd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end(</a:t>
                      </a:r>
                      <a:r>
                        <a:rPr lang="en-US" alt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bnd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  <a:endParaRPr lang="pl-PL" altLang="en-US" sz="2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lvl="0" indent="0">
                        <a:lnSpc>
                          <a:spcPts val="3300"/>
                        </a:lnSpc>
                        <a:buNone/>
                      </a:pPr>
                      <a:r>
                        <a:rPr lang="pl-PL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pl-PL" sz="24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[=](</a:t>
                      </a:r>
                      <a:r>
                        <a:rPr lang="en-US" sz="2400" b="1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&lt;1&gt;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idx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{...});</a:t>
                      </a:r>
                      <a:endParaRPr lang="en-US" sz="24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51337"/>
              </p:ext>
            </p:extLst>
          </p:nvPr>
        </p:nvGraphicFramePr>
        <p:xfrm>
          <a:off x="1054070" y="4392298"/>
          <a:ext cx="4078182" cy="602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697"/>
                <a:gridCol w="679697"/>
                <a:gridCol w="679697"/>
                <a:gridCol w="679697"/>
                <a:gridCol w="679697"/>
                <a:gridCol w="679697"/>
              </a:tblGrid>
              <a:tr h="602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667" y="544078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value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99673" y="5018562"/>
            <a:ext cx="0" cy="38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1032" y="5036609"/>
            <a:ext cx="55496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</a:p>
          <a:p>
            <a:endParaRPr lang="pl-PL" sz="1000" dirty="0" smtClean="0"/>
          </a:p>
          <a:p>
            <a:r>
              <a:rPr lang="pl-PL" dirty="0" smtClean="0"/>
              <a:t>    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49885"/>
              </p:ext>
            </p:extLst>
          </p:nvPr>
        </p:nvGraphicFramePr>
        <p:xfrm>
          <a:off x="6971010" y="4399485"/>
          <a:ext cx="4078182" cy="602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697"/>
                <a:gridCol w="679697"/>
                <a:gridCol w="679697"/>
                <a:gridCol w="679697"/>
                <a:gridCol w="679697"/>
                <a:gridCol w="679697"/>
              </a:tblGrid>
              <a:tr h="602019"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1056"/>
              </p:ext>
            </p:extLst>
          </p:nvPr>
        </p:nvGraphicFramePr>
        <p:xfrm>
          <a:off x="6976500" y="6167276"/>
          <a:ext cx="4078182" cy="602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697"/>
                <a:gridCol w="679697"/>
                <a:gridCol w="679697"/>
                <a:gridCol w="679697"/>
                <a:gridCol w="679697"/>
                <a:gridCol w="679697"/>
              </a:tblGrid>
              <a:tr h="602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99627" y="5353099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1470" y="5070517"/>
            <a:ext cx="0" cy="36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95500" y="5784284"/>
            <a:ext cx="0" cy="364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31869" y="5784284"/>
            <a:ext cx="663632" cy="345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995500" y="5784284"/>
            <a:ext cx="663632" cy="345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5612 -0.0004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5352 0.0002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12 -0.00046 L 0.10769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00023 L 0.10547 0.0002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05612 -0.0004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5352 0.0002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8" grpId="0"/>
      <p:bldP spid="13" grpId="0"/>
      <p:bldP spid="13" grpId="1"/>
      <p:bldP spid="13" grpId="2"/>
      <p:bldP spid="13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index-based </a:t>
            </a:r>
            <a:r>
              <a:rPr lang="en-US" dirty="0" smtClean="0"/>
              <a:t>parallelism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0925"/>
          </a:xfrm>
        </p:spPr>
        <p:txBody>
          <a:bodyPr>
            <a:normAutofit/>
          </a:bodyPr>
          <a:lstStyle/>
          <a:p>
            <a:pPr marL="0" lv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“Regular” STL + the multidimensional index</a:t>
            </a:r>
            <a:endParaRPr lang="en-US" altLang="en-US" sz="24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</a:t>
            </a:r>
            <a:r>
              <a:rPr lang="en-US" alt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bnd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bnd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[=](</a:t>
            </a:r>
            <a:r>
              <a:rPr lang="en-US" sz="2400" dirty="0" smtClean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&lt;2&gt;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{...});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89275" y="5600700"/>
            <a:ext cx="228600" cy="838200"/>
            <a:chOff x="3517900" y="5600700"/>
            <a:chExt cx="228600" cy="838200"/>
          </a:xfrm>
        </p:grpSpPr>
        <p:sp>
          <p:nvSpPr>
            <p:cNvPr id="11" name="Down Arrow 10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771265" y="5600700"/>
            <a:ext cx="228600" cy="838200"/>
            <a:chOff x="3517900" y="5600700"/>
            <a:chExt cx="228600" cy="838200"/>
          </a:xfrm>
        </p:grpSpPr>
        <p:sp>
          <p:nvSpPr>
            <p:cNvPr id="24" name="Down Arrow 23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53255" y="5613400"/>
            <a:ext cx="228600" cy="838200"/>
            <a:chOff x="3517900" y="5600700"/>
            <a:chExt cx="228600" cy="838200"/>
          </a:xfrm>
        </p:grpSpPr>
        <p:sp>
          <p:nvSpPr>
            <p:cNvPr id="27" name="Down Arrow 26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135245" y="5613400"/>
            <a:ext cx="228600" cy="838200"/>
            <a:chOff x="3517900" y="5600700"/>
            <a:chExt cx="228600" cy="838200"/>
          </a:xfrm>
        </p:grpSpPr>
        <p:sp>
          <p:nvSpPr>
            <p:cNvPr id="30" name="Down Arrow 29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17235" y="5600700"/>
            <a:ext cx="228600" cy="838200"/>
            <a:chOff x="3517900" y="5600700"/>
            <a:chExt cx="228600" cy="838200"/>
          </a:xfrm>
        </p:grpSpPr>
        <p:sp>
          <p:nvSpPr>
            <p:cNvPr id="33" name="Down Arrow 32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499225" y="5613400"/>
            <a:ext cx="228600" cy="838200"/>
            <a:chOff x="3517900" y="5600700"/>
            <a:chExt cx="228600" cy="838200"/>
          </a:xfrm>
        </p:grpSpPr>
        <p:sp>
          <p:nvSpPr>
            <p:cNvPr id="36" name="Down Arrow 35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922111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0775" y="5549900"/>
            <a:ext cx="12001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7608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69915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2382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77353"/>
              </p:ext>
            </p:extLst>
          </p:nvPr>
        </p:nvGraphicFramePr>
        <p:xfrm>
          <a:off x="2875590" y="4879003"/>
          <a:ext cx="6129036" cy="602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1004"/>
                <a:gridCol w="681004"/>
                <a:gridCol w="681004"/>
                <a:gridCol w="681004"/>
                <a:gridCol w="681004"/>
                <a:gridCol w="681004"/>
                <a:gridCol w="681004"/>
                <a:gridCol w="681004"/>
                <a:gridCol w="681004"/>
              </a:tblGrid>
              <a:tr h="602019"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7177643" y="5613400"/>
            <a:ext cx="228600" cy="838200"/>
            <a:chOff x="3517900" y="5600700"/>
            <a:chExt cx="228600" cy="838200"/>
          </a:xfrm>
        </p:grpSpPr>
        <p:sp>
          <p:nvSpPr>
            <p:cNvPr id="42" name="Down Arrow 41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859633" y="5600700"/>
            <a:ext cx="228600" cy="838200"/>
            <a:chOff x="3517900" y="5600700"/>
            <a:chExt cx="228600" cy="838200"/>
          </a:xfrm>
        </p:grpSpPr>
        <p:sp>
          <p:nvSpPr>
            <p:cNvPr id="45" name="Down Arrow 44"/>
            <p:cNvSpPr/>
            <p:nvPr/>
          </p:nvSpPr>
          <p:spPr>
            <a:xfrm>
              <a:off x="3517900" y="5600700"/>
              <a:ext cx="228600" cy="8255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17900" y="6438900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7054849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01518" y="5549900"/>
            <a:ext cx="52387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8199" y="3011487"/>
            <a:ext cx="10810876" cy="134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C++ Extensions for Parallelism TS (“Parallel STL”) + the multidimensional index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experimental::parallel::</a:t>
            </a:r>
            <a:r>
              <a:rPr lang="en-US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par_vec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bnd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bnd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[=](</a:t>
            </a: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&lt;2&gt;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{...});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199" y="4467056"/>
            <a:ext cx="11518900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OpenCL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__kernel__</a:t>
            </a:r>
            <a:r>
              <a:rPr lang="en-US" alt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kernel()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row = 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get_global_id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auto col = 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get_global_id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... 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clEnqueueNDRangeKernel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(queue, kernel, 2,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global_work_size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local_work_size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8199" y="4467056"/>
            <a:ext cx="11074400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CUDA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lang="en-US" alt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void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kernel()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f(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blockIdx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blockDim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threadIdx</a:t>
            </a:r>
            <a:r>
              <a:rPr lang="en-US" alt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... 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kernel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grid, threads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8199" y="4467056"/>
            <a:ext cx="11074400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C++ AMP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parallel_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bnd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[=](</a:t>
            </a: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index&lt;2&gt; </a:t>
            </a:r>
            <a:r>
              <a:rPr 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amp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{...});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7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1.04167E-6 0.25 " pathEditMode="relative" rAng="0" ptsTypes="AA">
                                      <p:cBhvr>
                                        <p:cTn id="22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08333E-6 -1.48148E-6 L 2.08333E-6 0.2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1.48148E-6 L 8.33333E-7 0.25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1.48148E-6 L 1.45833E-6 0.25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1.48148E-6 L 6.25E-7 0.25 " pathEditMode="relative" rAng="0" ptsTypes="AA">
                                      <p:cBhvr>
                                        <p:cTn id="30" dur="1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08333E-7 -1.48148E-6 L -2.08333E-7 0.25 " pathEditMode="relative" rAng="0" ptsTypes="AA">
                                      <p:cBhvr>
                                        <p:cTn id="32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-1.48148E-6 L 5E-6 0.25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7" grpId="0" animBg="1"/>
      <p:bldP spid="17" grpId="1" animBg="1"/>
      <p:bldP spid="38" grpId="0" animBg="1"/>
      <p:bldP spid="38" grpId="1" animBg="1"/>
      <p:bldP spid="39" grpId="0" animBg="1"/>
      <p:bldP spid="39" grpId="1" animBg="1"/>
      <p:bldP spid="50" grpId="0" animBg="1"/>
      <p:bldP spid="50" grpId="1" animBg="1"/>
      <p:bldP spid="51" grpId="0" animBg="1"/>
      <p:bldP spid="51" grpId="1" animBg="1"/>
      <p:bldP spid="54" grpId="0" build="p"/>
      <p:bldP spid="47" grpId="0"/>
      <p:bldP spid="48" grpId="0"/>
      <p:bldP spid="48" grpId="1"/>
      <p:bldP spid="49" grpId="0"/>
      <p:bldP spid="4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semantics – </a:t>
            </a:r>
            <a:r>
              <a:rPr lang="en-US" dirty="0" err="1"/>
              <a:t>valueness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64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std::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&gt;(9001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vec_copy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vec_copy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av_copy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[9001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ptr_copy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03031"/>
              </p:ext>
            </p:extLst>
          </p:nvPr>
        </p:nvGraphicFramePr>
        <p:xfrm>
          <a:off x="7127933" y="1892653"/>
          <a:ext cx="432535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</a:tblGrid>
              <a:tr h="2454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306"/>
              </p:ext>
            </p:extLst>
          </p:nvPr>
        </p:nvGraphicFramePr>
        <p:xfrm>
          <a:off x="7123700" y="1886303"/>
          <a:ext cx="432535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</a:tblGrid>
              <a:tr h="2454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 flipV="1">
            <a:off x="2257778" y="1650911"/>
            <a:ext cx="4899378" cy="197291"/>
          </a:xfrm>
          <a:custGeom>
            <a:avLst/>
            <a:gdLst>
              <a:gd name="connsiteX0" fmla="*/ 0 w 4334934"/>
              <a:gd name="connsiteY0" fmla="*/ 0 h 525363"/>
              <a:gd name="connsiteX1" fmla="*/ 1219200 w 4334934"/>
              <a:gd name="connsiteY1" fmla="*/ 474134 h 525363"/>
              <a:gd name="connsiteX2" fmla="*/ 3251200 w 4334934"/>
              <a:gd name="connsiteY2" fmla="*/ 462845 h 525363"/>
              <a:gd name="connsiteX3" fmla="*/ 4334934 w 4334934"/>
              <a:gd name="connsiteY3" fmla="*/ 33867 h 52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934" h="525363">
                <a:moveTo>
                  <a:pt x="0" y="0"/>
                </a:moveTo>
                <a:cubicBezTo>
                  <a:pt x="338666" y="198496"/>
                  <a:pt x="677333" y="396993"/>
                  <a:pt x="1219200" y="474134"/>
                </a:cubicBezTo>
                <a:cubicBezTo>
                  <a:pt x="1761067" y="551275"/>
                  <a:pt x="2731911" y="536223"/>
                  <a:pt x="3251200" y="462845"/>
                </a:cubicBezTo>
                <a:cubicBezTo>
                  <a:pt x="3770489" y="389467"/>
                  <a:pt x="4052711" y="211667"/>
                  <a:pt x="4334934" y="3386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57688" y="2616110"/>
            <a:ext cx="4154312" cy="236571"/>
          </a:xfrm>
          <a:custGeom>
            <a:avLst/>
            <a:gdLst>
              <a:gd name="connsiteX0" fmla="*/ 0 w 4334934"/>
              <a:gd name="connsiteY0" fmla="*/ 0 h 525363"/>
              <a:gd name="connsiteX1" fmla="*/ 1219200 w 4334934"/>
              <a:gd name="connsiteY1" fmla="*/ 474134 h 525363"/>
              <a:gd name="connsiteX2" fmla="*/ 3251200 w 4334934"/>
              <a:gd name="connsiteY2" fmla="*/ 462845 h 525363"/>
              <a:gd name="connsiteX3" fmla="*/ 4334934 w 4334934"/>
              <a:gd name="connsiteY3" fmla="*/ 33867 h 525363"/>
              <a:gd name="connsiteX0" fmla="*/ 0 w 4334934"/>
              <a:gd name="connsiteY0" fmla="*/ 0 h 487180"/>
              <a:gd name="connsiteX1" fmla="*/ 1419455 w 4334934"/>
              <a:gd name="connsiteY1" fmla="*/ 387504 h 487180"/>
              <a:gd name="connsiteX2" fmla="*/ 3251200 w 4334934"/>
              <a:gd name="connsiteY2" fmla="*/ 462845 h 487180"/>
              <a:gd name="connsiteX3" fmla="*/ 4334934 w 4334934"/>
              <a:gd name="connsiteY3" fmla="*/ 33867 h 487180"/>
              <a:gd name="connsiteX0" fmla="*/ 0 w 4334934"/>
              <a:gd name="connsiteY0" fmla="*/ 0 h 453854"/>
              <a:gd name="connsiteX1" fmla="*/ 1419455 w 4334934"/>
              <a:gd name="connsiteY1" fmla="*/ 387504 h 453854"/>
              <a:gd name="connsiteX2" fmla="*/ 3262980 w 4334934"/>
              <a:gd name="connsiteY2" fmla="*/ 419529 h 453854"/>
              <a:gd name="connsiteX3" fmla="*/ 4334934 w 4334934"/>
              <a:gd name="connsiteY3" fmla="*/ 33867 h 45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934" h="453854">
                <a:moveTo>
                  <a:pt x="0" y="0"/>
                </a:moveTo>
                <a:cubicBezTo>
                  <a:pt x="338666" y="198496"/>
                  <a:pt x="875625" y="317583"/>
                  <a:pt x="1419455" y="387504"/>
                </a:cubicBezTo>
                <a:cubicBezTo>
                  <a:pt x="1963285" y="457426"/>
                  <a:pt x="2777067" y="478469"/>
                  <a:pt x="3262980" y="419529"/>
                </a:cubicBezTo>
                <a:cubicBezTo>
                  <a:pt x="3748893" y="360589"/>
                  <a:pt x="4052711" y="211667"/>
                  <a:pt x="4334934" y="3386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20740"/>
              </p:ext>
            </p:extLst>
          </p:nvPr>
        </p:nvGraphicFramePr>
        <p:xfrm>
          <a:off x="7028450" y="5628570"/>
          <a:ext cx="432535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  <a:gridCol w="432535"/>
              </a:tblGrid>
              <a:tr h="2454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Freeform 25"/>
          <p:cNvSpPr/>
          <p:nvPr/>
        </p:nvSpPr>
        <p:spPr>
          <a:xfrm flipV="1">
            <a:off x="2162528" y="5393178"/>
            <a:ext cx="4899378" cy="197291"/>
          </a:xfrm>
          <a:custGeom>
            <a:avLst/>
            <a:gdLst>
              <a:gd name="connsiteX0" fmla="*/ 0 w 4334934"/>
              <a:gd name="connsiteY0" fmla="*/ 0 h 525363"/>
              <a:gd name="connsiteX1" fmla="*/ 1219200 w 4334934"/>
              <a:gd name="connsiteY1" fmla="*/ 474134 h 525363"/>
              <a:gd name="connsiteX2" fmla="*/ 3251200 w 4334934"/>
              <a:gd name="connsiteY2" fmla="*/ 462845 h 525363"/>
              <a:gd name="connsiteX3" fmla="*/ 4334934 w 4334934"/>
              <a:gd name="connsiteY3" fmla="*/ 33867 h 52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934" h="525363">
                <a:moveTo>
                  <a:pt x="0" y="0"/>
                </a:moveTo>
                <a:cubicBezTo>
                  <a:pt x="338666" y="198496"/>
                  <a:pt x="677333" y="396993"/>
                  <a:pt x="1219200" y="474134"/>
                </a:cubicBezTo>
                <a:cubicBezTo>
                  <a:pt x="1761067" y="551275"/>
                  <a:pt x="2731911" y="536223"/>
                  <a:pt x="3251200" y="462845"/>
                </a:cubicBezTo>
                <a:cubicBezTo>
                  <a:pt x="3770489" y="389467"/>
                  <a:pt x="4052711" y="211667"/>
                  <a:pt x="4334934" y="3386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036711" y="6107289"/>
            <a:ext cx="4025195" cy="374545"/>
          </a:xfrm>
          <a:custGeom>
            <a:avLst/>
            <a:gdLst>
              <a:gd name="connsiteX0" fmla="*/ 0 w 4820356"/>
              <a:gd name="connsiteY0" fmla="*/ 180622 h 499481"/>
              <a:gd name="connsiteX1" fmla="*/ 1377245 w 4820356"/>
              <a:gd name="connsiteY1" fmla="*/ 496711 h 499481"/>
              <a:gd name="connsiteX2" fmla="*/ 3793067 w 4820356"/>
              <a:gd name="connsiteY2" fmla="*/ 316089 h 499481"/>
              <a:gd name="connsiteX3" fmla="*/ 4820356 w 4820356"/>
              <a:gd name="connsiteY3" fmla="*/ 0 h 499481"/>
              <a:gd name="connsiteX0" fmla="*/ 0 w 4820356"/>
              <a:gd name="connsiteY0" fmla="*/ 180622 h 424920"/>
              <a:gd name="connsiteX1" fmla="*/ 1715219 w 4820356"/>
              <a:gd name="connsiteY1" fmla="*/ 419868 h 424920"/>
              <a:gd name="connsiteX2" fmla="*/ 3793067 w 4820356"/>
              <a:gd name="connsiteY2" fmla="*/ 316089 h 424920"/>
              <a:gd name="connsiteX3" fmla="*/ 4820356 w 4820356"/>
              <a:gd name="connsiteY3" fmla="*/ 0 h 42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356" h="424920">
                <a:moveTo>
                  <a:pt x="0" y="180622"/>
                </a:moveTo>
                <a:cubicBezTo>
                  <a:pt x="372533" y="327377"/>
                  <a:pt x="1083041" y="397290"/>
                  <a:pt x="1715219" y="419868"/>
                </a:cubicBezTo>
                <a:cubicBezTo>
                  <a:pt x="2347397" y="442446"/>
                  <a:pt x="3275544" y="386067"/>
                  <a:pt x="3793067" y="316089"/>
                </a:cubicBezTo>
                <a:cubicBezTo>
                  <a:pt x="4310590" y="246111"/>
                  <a:pt x="4593637" y="116652"/>
                  <a:pt x="482035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56178" y="2643186"/>
            <a:ext cx="4946297" cy="1104724"/>
          </a:xfrm>
          <a:custGeom>
            <a:avLst/>
            <a:gdLst>
              <a:gd name="connsiteX0" fmla="*/ 0 w 5531555"/>
              <a:gd name="connsiteY0" fmla="*/ 993422 h 993422"/>
              <a:gd name="connsiteX1" fmla="*/ 4391378 w 5531555"/>
              <a:gd name="connsiteY1" fmla="*/ 575733 h 993422"/>
              <a:gd name="connsiteX2" fmla="*/ 5531555 w 5531555"/>
              <a:gd name="connsiteY2" fmla="*/ 0 h 993422"/>
              <a:gd name="connsiteX0" fmla="*/ 0 w 5531555"/>
              <a:gd name="connsiteY0" fmla="*/ 993422 h 993422"/>
              <a:gd name="connsiteX1" fmla="*/ 3991808 w 5531555"/>
              <a:gd name="connsiteY1" fmla="*/ 654755 h 993422"/>
              <a:gd name="connsiteX2" fmla="*/ 5531555 w 5531555"/>
              <a:gd name="connsiteY2" fmla="*/ 0 h 993422"/>
              <a:gd name="connsiteX0" fmla="*/ 0 w 5481608"/>
              <a:gd name="connsiteY0" fmla="*/ 1004711 h 1004711"/>
              <a:gd name="connsiteX1" fmla="*/ 3991808 w 5481608"/>
              <a:gd name="connsiteY1" fmla="*/ 666044 h 1004711"/>
              <a:gd name="connsiteX2" fmla="*/ 5481608 w 5481608"/>
              <a:gd name="connsiteY2" fmla="*/ 0 h 1004711"/>
              <a:gd name="connsiteX0" fmla="*/ 0 w 5471072"/>
              <a:gd name="connsiteY0" fmla="*/ 1104724 h 1104724"/>
              <a:gd name="connsiteX1" fmla="*/ 3991808 w 5471072"/>
              <a:gd name="connsiteY1" fmla="*/ 766057 h 1104724"/>
              <a:gd name="connsiteX2" fmla="*/ 5471072 w 5471072"/>
              <a:gd name="connsiteY2" fmla="*/ 0 h 1104724"/>
              <a:gd name="connsiteX0" fmla="*/ 0 w 5471072"/>
              <a:gd name="connsiteY0" fmla="*/ 1104724 h 1104724"/>
              <a:gd name="connsiteX1" fmla="*/ 3991808 w 5471072"/>
              <a:gd name="connsiteY1" fmla="*/ 766057 h 1104724"/>
              <a:gd name="connsiteX2" fmla="*/ 5471072 w 5471072"/>
              <a:gd name="connsiteY2" fmla="*/ 0 h 110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1072" h="1104724">
                <a:moveTo>
                  <a:pt x="0" y="1104724"/>
                </a:moveTo>
                <a:cubicBezTo>
                  <a:pt x="1734726" y="978664"/>
                  <a:pt x="3079963" y="950178"/>
                  <a:pt x="3991808" y="766057"/>
                </a:cubicBezTo>
                <a:cubicBezTo>
                  <a:pt x="4903653" y="581936"/>
                  <a:pt x="5330339" y="195556"/>
                  <a:pt x="5471072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889955" y="2668586"/>
            <a:ext cx="4245531" cy="2027825"/>
          </a:xfrm>
          <a:custGeom>
            <a:avLst/>
            <a:gdLst>
              <a:gd name="connsiteX0" fmla="*/ 0 w 4323644"/>
              <a:gd name="connsiteY0" fmla="*/ 1636889 h 1845182"/>
              <a:gd name="connsiteX1" fmla="*/ 2540000 w 4323644"/>
              <a:gd name="connsiteY1" fmla="*/ 1817511 h 1845182"/>
              <a:gd name="connsiteX2" fmla="*/ 3556000 w 4323644"/>
              <a:gd name="connsiteY2" fmla="*/ 1840089 h 1845182"/>
              <a:gd name="connsiteX3" fmla="*/ 3849511 w 4323644"/>
              <a:gd name="connsiteY3" fmla="*/ 1772355 h 1845182"/>
              <a:gd name="connsiteX4" fmla="*/ 4064000 w 4323644"/>
              <a:gd name="connsiteY4" fmla="*/ 1614311 h 1845182"/>
              <a:gd name="connsiteX5" fmla="*/ 4154311 w 4323644"/>
              <a:gd name="connsiteY5" fmla="*/ 1422400 h 1845182"/>
              <a:gd name="connsiteX6" fmla="*/ 4199466 w 4323644"/>
              <a:gd name="connsiteY6" fmla="*/ 1207911 h 1845182"/>
              <a:gd name="connsiteX7" fmla="*/ 4323644 w 4323644"/>
              <a:gd name="connsiteY7" fmla="*/ 0 h 1845182"/>
              <a:gd name="connsiteX0" fmla="*/ 0 w 4323644"/>
              <a:gd name="connsiteY0" fmla="*/ 1636889 h 1817511"/>
              <a:gd name="connsiteX1" fmla="*/ 2540000 w 4323644"/>
              <a:gd name="connsiteY1" fmla="*/ 1817511 h 1817511"/>
              <a:gd name="connsiteX2" fmla="*/ 3510844 w 4323644"/>
              <a:gd name="connsiteY2" fmla="*/ 1772356 h 1817511"/>
              <a:gd name="connsiteX3" fmla="*/ 3849511 w 4323644"/>
              <a:gd name="connsiteY3" fmla="*/ 1772355 h 1817511"/>
              <a:gd name="connsiteX4" fmla="*/ 4064000 w 4323644"/>
              <a:gd name="connsiteY4" fmla="*/ 1614311 h 1817511"/>
              <a:gd name="connsiteX5" fmla="*/ 4154311 w 4323644"/>
              <a:gd name="connsiteY5" fmla="*/ 1422400 h 1817511"/>
              <a:gd name="connsiteX6" fmla="*/ 4199466 w 4323644"/>
              <a:gd name="connsiteY6" fmla="*/ 1207911 h 1817511"/>
              <a:gd name="connsiteX7" fmla="*/ 4323644 w 4323644"/>
              <a:gd name="connsiteY7" fmla="*/ 0 h 1817511"/>
              <a:gd name="connsiteX0" fmla="*/ 0 w 4323644"/>
              <a:gd name="connsiteY0" fmla="*/ 1636889 h 1817511"/>
              <a:gd name="connsiteX1" fmla="*/ 2540000 w 4323644"/>
              <a:gd name="connsiteY1" fmla="*/ 1817511 h 1817511"/>
              <a:gd name="connsiteX2" fmla="*/ 3510844 w 4323644"/>
              <a:gd name="connsiteY2" fmla="*/ 1772356 h 1817511"/>
              <a:gd name="connsiteX3" fmla="*/ 4064000 w 4323644"/>
              <a:gd name="connsiteY3" fmla="*/ 1614311 h 1817511"/>
              <a:gd name="connsiteX4" fmla="*/ 4154311 w 4323644"/>
              <a:gd name="connsiteY4" fmla="*/ 1422400 h 1817511"/>
              <a:gd name="connsiteX5" fmla="*/ 4199466 w 4323644"/>
              <a:gd name="connsiteY5" fmla="*/ 1207911 h 1817511"/>
              <a:gd name="connsiteX6" fmla="*/ 4323644 w 4323644"/>
              <a:gd name="connsiteY6" fmla="*/ 0 h 1817511"/>
              <a:gd name="connsiteX0" fmla="*/ 0 w 4323644"/>
              <a:gd name="connsiteY0" fmla="*/ 1636889 h 1817511"/>
              <a:gd name="connsiteX1" fmla="*/ 2540000 w 4323644"/>
              <a:gd name="connsiteY1" fmla="*/ 1817511 h 1817511"/>
              <a:gd name="connsiteX2" fmla="*/ 4064000 w 4323644"/>
              <a:gd name="connsiteY2" fmla="*/ 1614311 h 1817511"/>
              <a:gd name="connsiteX3" fmla="*/ 4154311 w 4323644"/>
              <a:gd name="connsiteY3" fmla="*/ 1422400 h 1817511"/>
              <a:gd name="connsiteX4" fmla="*/ 4199466 w 4323644"/>
              <a:gd name="connsiteY4" fmla="*/ 1207911 h 1817511"/>
              <a:gd name="connsiteX5" fmla="*/ 4323644 w 4323644"/>
              <a:gd name="connsiteY5" fmla="*/ 0 h 1817511"/>
              <a:gd name="connsiteX0" fmla="*/ 0 w 4323644"/>
              <a:gd name="connsiteY0" fmla="*/ 1636889 h 1817511"/>
              <a:gd name="connsiteX1" fmla="*/ 2494845 w 4323644"/>
              <a:gd name="connsiteY1" fmla="*/ 1817511 h 1817511"/>
              <a:gd name="connsiteX2" fmla="*/ 4064000 w 4323644"/>
              <a:gd name="connsiteY2" fmla="*/ 1614311 h 1817511"/>
              <a:gd name="connsiteX3" fmla="*/ 4154311 w 4323644"/>
              <a:gd name="connsiteY3" fmla="*/ 1422400 h 1817511"/>
              <a:gd name="connsiteX4" fmla="*/ 4199466 w 4323644"/>
              <a:gd name="connsiteY4" fmla="*/ 1207911 h 1817511"/>
              <a:gd name="connsiteX5" fmla="*/ 4323644 w 4323644"/>
              <a:gd name="connsiteY5" fmla="*/ 0 h 1817511"/>
              <a:gd name="connsiteX0" fmla="*/ 0 w 4323644"/>
              <a:gd name="connsiteY0" fmla="*/ 1636889 h 1817594"/>
              <a:gd name="connsiteX1" fmla="*/ 2494845 w 4323644"/>
              <a:gd name="connsiteY1" fmla="*/ 1817511 h 1817594"/>
              <a:gd name="connsiteX2" fmla="*/ 4064000 w 4323644"/>
              <a:gd name="connsiteY2" fmla="*/ 1614311 h 1817594"/>
              <a:gd name="connsiteX3" fmla="*/ 4154311 w 4323644"/>
              <a:gd name="connsiteY3" fmla="*/ 1422400 h 1817594"/>
              <a:gd name="connsiteX4" fmla="*/ 4199466 w 4323644"/>
              <a:gd name="connsiteY4" fmla="*/ 1207911 h 1817594"/>
              <a:gd name="connsiteX5" fmla="*/ 4323644 w 4323644"/>
              <a:gd name="connsiteY5" fmla="*/ 0 h 1817594"/>
              <a:gd name="connsiteX0" fmla="*/ 0 w 4323644"/>
              <a:gd name="connsiteY0" fmla="*/ 1636889 h 1761216"/>
              <a:gd name="connsiteX1" fmla="*/ 2517423 w 4323644"/>
              <a:gd name="connsiteY1" fmla="*/ 1761066 h 1761216"/>
              <a:gd name="connsiteX2" fmla="*/ 4064000 w 4323644"/>
              <a:gd name="connsiteY2" fmla="*/ 1614311 h 1761216"/>
              <a:gd name="connsiteX3" fmla="*/ 4154311 w 4323644"/>
              <a:gd name="connsiteY3" fmla="*/ 1422400 h 1761216"/>
              <a:gd name="connsiteX4" fmla="*/ 4199466 w 4323644"/>
              <a:gd name="connsiteY4" fmla="*/ 1207911 h 1761216"/>
              <a:gd name="connsiteX5" fmla="*/ 4323644 w 4323644"/>
              <a:gd name="connsiteY5" fmla="*/ 0 h 1761216"/>
              <a:gd name="connsiteX0" fmla="*/ 0 w 4323644"/>
              <a:gd name="connsiteY0" fmla="*/ 1636889 h 1817594"/>
              <a:gd name="connsiteX1" fmla="*/ 2427112 w 4323644"/>
              <a:gd name="connsiteY1" fmla="*/ 1817511 h 1817594"/>
              <a:gd name="connsiteX2" fmla="*/ 4064000 w 4323644"/>
              <a:gd name="connsiteY2" fmla="*/ 1614311 h 1817594"/>
              <a:gd name="connsiteX3" fmla="*/ 4154311 w 4323644"/>
              <a:gd name="connsiteY3" fmla="*/ 1422400 h 1817594"/>
              <a:gd name="connsiteX4" fmla="*/ 4199466 w 4323644"/>
              <a:gd name="connsiteY4" fmla="*/ 1207911 h 1817594"/>
              <a:gd name="connsiteX5" fmla="*/ 4323644 w 4323644"/>
              <a:gd name="connsiteY5" fmla="*/ 0 h 1817594"/>
              <a:gd name="connsiteX0" fmla="*/ 0 w 4323644"/>
              <a:gd name="connsiteY0" fmla="*/ 1636889 h 1817594"/>
              <a:gd name="connsiteX1" fmla="*/ 2427112 w 4323644"/>
              <a:gd name="connsiteY1" fmla="*/ 1817511 h 1817594"/>
              <a:gd name="connsiteX2" fmla="*/ 4064000 w 4323644"/>
              <a:gd name="connsiteY2" fmla="*/ 1614311 h 1817594"/>
              <a:gd name="connsiteX3" fmla="*/ 4199466 w 4323644"/>
              <a:gd name="connsiteY3" fmla="*/ 1207911 h 1817594"/>
              <a:gd name="connsiteX4" fmla="*/ 4323644 w 4323644"/>
              <a:gd name="connsiteY4" fmla="*/ 0 h 1817594"/>
              <a:gd name="connsiteX0" fmla="*/ 0 w 4323644"/>
              <a:gd name="connsiteY0" fmla="*/ 1636889 h 1831599"/>
              <a:gd name="connsiteX1" fmla="*/ 2427112 w 4323644"/>
              <a:gd name="connsiteY1" fmla="*/ 1817511 h 1831599"/>
              <a:gd name="connsiteX2" fmla="*/ 4064000 w 4323644"/>
              <a:gd name="connsiteY2" fmla="*/ 1614311 h 1831599"/>
              <a:gd name="connsiteX3" fmla="*/ 4323644 w 4323644"/>
              <a:gd name="connsiteY3" fmla="*/ 0 h 1831599"/>
              <a:gd name="connsiteX0" fmla="*/ 0 w 4337563"/>
              <a:gd name="connsiteY0" fmla="*/ 1636889 h 1821037"/>
              <a:gd name="connsiteX1" fmla="*/ 2427112 w 4337563"/>
              <a:gd name="connsiteY1" fmla="*/ 1817511 h 1821037"/>
              <a:gd name="connsiteX2" fmla="*/ 4154311 w 4337563"/>
              <a:gd name="connsiteY2" fmla="*/ 1467555 h 1821037"/>
              <a:gd name="connsiteX3" fmla="*/ 4323644 w 4337563"/>
              <a:gd name="connsiteY3" fmla="*/ 0 h 1821037"/>
              <a:gd name="connsiteX0" fmla="*/ 0 w 4323644"/>
              <a:gd name="connsiteY0" fmla="*/ 1636889 h 1821873"/>
              <a:gd name="connsiteX1" fmla="*/ 2427112 w 4323644"/>
              <a:gd name="connsiteY1" fmla="*/ 1817511 h 1821873"/>
              <a:gd name="connsiteX2" fmla="*/ 4097866 w 4323644"/>
              <a:gd name="connsiteY2" fmla="*/ 1444977 h 1821873"/>
              <a:gd name="connsiteX3" fmla="*/ 4323644 w 4323644"/>
              <a:gd name="connsiteY3" fmla="*/ 0 h 1821873"/>
              <a:gd name="connsiteX0" fmla="*/ 0 w 4336625"/>
              <a:gd name="connsiteY0" fmla="*/ 1636889 h 1821873"/>
              <a:gd name="connsiteX1" fmla="*/ 2427112 w 4336625"/>
              <a:gd name="connsiteY1" fmla="*/ 1817511 h 1821873"/>
              <a:gd name="connsiteX2" fmla="*/ 4097866 w 4336625"/>
              <a:gd name="connsiteY2" fmla="*/ 1444977 h 1821873"/>
              <a:gd name="connsiteX3" fmla="*/ 4323644 w 4336625"/>
              <a:gd name="connsiteY3" fmla="*/ 0 h 1821873"/>
              <a:gd name="connsiteX0" fmla="*/ 0 w 4312983"/>
              <a:gd name="connsiteY0" fmla="*/ 1670756 h 1855740"/>
              <a:gd name="connsiteX1" fmla="*/ 2427112 w 4312983"/>
              <a:gd name="connsiteY1" fmla="*/ 1851378 h 1855740"/>
              <a:gd name="connsiteX2" fmla="*/ 4097866 w 4312983"/>
              <a:gd name="connsiteY2" fmla="*/ 1478844 h 1855740"/>
              <a:gd name="connsiteX3" fmla="*/ 4289778 w 4312983"/>
              <a:gd name="connsiteY3" fmla="*/ 0 h 1855740"/>
              <a:gd name="connsiteX0" fmla="*/ 0 w 4290206"/>
              <a:gd name="connsiteY0" fmla="*/ 1670756 h 1856179"/>
              <a:gd name="connsiteX1" fmla="*/ 2427112 w 4290206"/>
              <a:gd name="connsiteY1" fmla="*/ 1851378 h 1856179"/>
              <a:gd name="connsiteX2" fmla="*/ 3984977 w 4290206"/>
              <a:gd name="connsiteY2" fmla="*/ 1467555 h 1856179"/>
              <a:gd name="connsiteX3" fmla="*/ 4289778 w 4290206"/>
              <a:gd name="connsiteY3" fmla="*/ 0 h 1856179"/>
              <a:gd name="connsiteX0" fmla="*/ 0 w 4245531"/>
              <a:gd name="connsiteY0" fmla="*/ 1846969 h 2032392"/>
              <a:gd name="connsiteX1" fmla="*/ 2427112 w 4245531"/>
              <a:gd name="connsiteY1" fmla="*/ 2027591 h 2032392"/>
              <a:gd name="connsiteX2" fmla="*/ 3984977 w 4245531"/>
              <a:gd name="connsiteY2" fmla="*/ 1643768 h 2032392"/>
              <a:gd name="connsiteX3" fmla="*/ 4242153 w 4245531"/>
              <a:gd name="connsiteY3" fmla="*/ 0 h 2032392"/>
              <a:gd name="connsiteX0" fmla="*/ 0 w 4245531"/>
              <a:gd name="connsiteY0" fmla="*/ 1846969 h 2027825"/>
              <a:gd name="connsiteX1" fmla="*/ 2427112 w 4245531"/>
              <a:gd name="connsiteY1" fmla="*/ 2027591 h 2027825"/>
              <a:gd name="connsiteX2" fmla="*/ 3984977 w 4245531"/>
              <a:gd name="connsiteY2" fmla="*/ 1643768 h 2027825"/>
              <a:gd name="connsiteX3" fmla="*/ 4242153 w 4245531"/>
              <a:gd name="connsiteY3" fmla="*/ 0 h 202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5531" h="2027825">
                <a:moveTo>
                  <a:pt x="0" y="1846969"/>
                </a:moveTo>
                <a:cubicBezTo>
                  <a:pt x="831615" y="1907176"/>
                  <a:pt x="1762949" y="2023358"/>
                  <a:pt x="2427112" y="2027591"/>
                </a:cubicBezTo>
                <a:cubicBezTo>
                  <a:pt x="3091275" y="2031824"/>
                  <a:pt x="3682470" y="1981700"/>
                  <a:pt x="3984977" y="1643768"/>
                </a:cubicBezTo>
                <a:cubicBezTo>
                  <a:pt x="4287484" y="1305836"/>
                  <a:pt x="4244506" y="347604"/>
                  <a:pt x="4242153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0.0548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30" grpId="0" animBg="1"/>
      <p:bldP spid="30" grpId="1" animBg="1"/>
      <p:bldP spid="32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semantics – </a:t>
            </a:r>
            <a:r>
              <a:rPr lang="en-US" dirty="0" err="1"/>
              <a:t>constness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Constant view</a:t>
            </a:r>
          </a:p>
          <a:p>
            <a:pPr marL="0" lv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  ~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view[0] = 42; </a:t>
            </a:r>
            <a:r>
              <a:rPr lang="en-U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✓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 = </a:t>
            </a:r>
            <a:r>
              <a:rPr lang="en-US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another_view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 smtClean="0">
                <a:ln w="22225">
                  <a:solidFill>
                    <a:srgbClr val="580000"/>
                  </a:solidFill>
                  <a:prstDash val="solid"/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✗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View over constant data</a:t>
            </a:r>
          </a:p>
          <a:p>
            <a:pPr marL="0" lvl="0" indent="0">
              <a:buNone/>
            </a:pPr>
            <a:r>
              <a:rPr lang="en-US" alt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view  ~ 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strike="sngStrike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view[0] = 42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 smtClean="0">
                <a:ln w="22225">
                  <a:solidFill>
                    <a:srgbClr val="580000"/>
                  </a:solidFill>
                  <a:prstDash val="solid"/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✗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view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 – slice and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7290"/>
            <a:ext cx="10515600" cy="48509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1&gt; slice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view[2];</a:t>
            </a:r>
            <a:endParaRPr 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78939"/>
              </p:ext>
            </p:extLst>
          </p:nvPr>
        </p:nvGraphicFramePr>
        <p:xfrm>
          <a:off x="8195105" y="2772383"/>
          <a:ext cx="1897790" cy="17521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558"/>
                <a:gridCol w="379558"/>
                <a:gridCol w="379558"/>
                <a:gridCol w="379558"/>
                <a:gridCol w="379558"/>
              </a:tblGrid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82562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view =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2&gt;{{5, 5}, data};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287290"/>
            <a:ext cx="10515600" cy="485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slice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view[2];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3087" y="3460127"/>
            <a:ext cx="1901825" cy="350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V="1">
            <a:off x="3338864" y="2772383"/>
            <a:ext cx="4854223" cy="721061"/>
          </a:xfrm>
          <a:custGeom>
            <a:avLst/>
            <a:gdLst>
              <a:gd name="connsiteX0" fmla="*/ 0 w 4334934"/>
              <a:gd name="connsiteY0" fmla="*/ 0 h 525363"/>
              <a:gd name="connsiteX1" fmla="*/ 1219200 w 4334934"/>
              <a:gd name="connsiteY1" fmla="*/ 474134 h 525363"/>
              <a:gd name="connsiteX2" fmla="*/ 3251200 w 4334934"/>
              <a:gd name="connsiteY2" fmla="*/ 462845 h 525363"/>
              <a:gd name="connsiteX3" fmla="*/ 4334934 w 4334934"/>
              <a:gd name="connsiteY3" fmla="*/ 33867 h 525363"/>
              <a:gd name="connsiteX0" fmla="*/ 0 w 4294981"/>
              <a:gd name="connsiteY0" fmla="*/ 2010282 h 2028260"/>
              <a:gd name="connsiteX1" fmla="*/ 1179247 w 4294981"/>
              <a:gd name="connsiteY1" fmla="*/ 440267 h 2028260"/>
              <a:gd name="connsiteX2" fmla="*/ 3211247 w 4294981"/>
              <a:gd name="connsiteY2" fmla="*/ 428978 h 2028260"/>
              <a:gd name="connsiteX3" fmla="*/ 4294981 w 4294981"/>
              <a:gd name="connsiteY3" fmla="*/ 0 h 2028260"/>
              <a:gd name="connsiteX0" fmla="*/ 0 w 4294981"/>
              <a:gd name="connsiteY0" fmla="*/ 2010282 h 2010283"/>
              <a:gd name="connsiteX1" fmla="*/ 1179247 w 4294981"/>
              <a:gd name="connsiteY1" fmla="*/ 440267 h 2010283"/>
              <a:gd name="connsiteX2" fmla="*/ 3211247 w 4294981"/>
              <a:gd name="connsiteY2" fmla="*/ 428978 h 2010283"/>
              <a:gd name="connsiteX3" fmla="*/ 4294981 w 4294981"/>
              <a:gd name="connsiteY3" fmla="*/ 0 h 2010283"/>
              <a:gd name="connsiteX0" fmla="*/ 0 w 4294981"/>
              <a:gd name="connsiteY0" fmla="*/ 1920102 h 1920102"/>
              <a:gd name="connsiteX1" fmla="*/ 1179247 w 4294981"/>
              <a:gd name="connsiteY1" fmla="*/ 440267 h 1920102"/>
              <a:gd name="connsiteX2" fmla="*/ 3211247 w 4294981"/>
              <a:gd name="connsiteY2" fmla="*/ 428978 h 1920102"/>
              <a:gd name="connsiteX3" fmla="*/ 4294981 w 4294981"/>
              <a:gd name="connsiteY3" fmla="*/ 0 h 19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4981" h="1920102">
                <a:moveTo>
                  <a:pt x="0" y="1920102"/>
                </a:moveTo>
                <a:cubicBezTo>
                  <a:pt x="49004" y="1246827"/>
                  <a:pt x="644039" y="688788"/>
                  <a:pt x="1179247" y="440267"/>
                </a:cubicBezTo>
                <a:cubicBezTo>
                  <a:pt x="1714455" y="191746"/>
                  <a:pt x="2691958" y="502356"/>
                  <a:pt x="3211247" y="428978"/>
                </a:cubicBezTo>
                <a:cubicBezTo>
                  <a:pt x="3730536" y="355600"/>
                  <a:pt x="4012758" y="177800"/>
                  <a:pt x="4294981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4761679"/>
            <a:ext cx="783099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section =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view.section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({1, 2}, {3, 2});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3799" y="3109288"/>
            <a:ext cx="764645" cy="10563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flipV="1">
            <a:off x="3536419" y="3175181"/>
            <a:ext cx="5407379" cy="1684214"/>
          </a:xfrm>
          <a:custGeom>
            <a:avLst/>
            <a:gdLst>
              <a:gd name="connsiteX0" fmla="*/ 0 w 4334934"/>
              <a:gd name="connsiteY0" fmla="*/ 0 h 525363"/>
              <a:gd name="connsiteX1" fmla="*/ 1219200 w 4334934"/>
              <a:gd name="connsiteY1" fmla="*/ 474134 h 525363"/>
              <a:gd name="connsiteX2" fmla="*/ 3251200 w 4334934"/>
              <a:gd name="connsiteY2" fmla="*/ 462845 h 525363"/>
              <a:gd name="connsiteX3" fmla="*/ 4334934 w 4334934"/>
              <a:gd name="connsiteY3" fmla="*/ 33867 h 525363"/>
              <a:gd name="connsiteX0" fmla="*/ 0 w 4294981"/>
              <a:gd name="connsiteY0" fmla="*/ 2010282 h 2028260"/>
              <a:gd name="connsiteX1" fmla="*/ 1179247 w 4294981"/>
              <a:gd name="connsiteY1" fmla="*/ 440267 h 2028260"/>
              <a:gd name="connsiteX2" fmla="*/ 3211247 w 4294981"/>
              <a:gd name="connsiteY2" fmla="*/ 428978 h 2028260"/>
              <a:gd name="connsiteX3" fmla="*/ 4294981 w 4294981"/>
              <a:gd name="connsiteY3" fmla="*/ 0 h 2028260"/>
              <a:gd name="connsiteX0" fmla="*/ 0 w 4294981"/>
              <a:gd name="connsiteY0" fmla="*/ 2010282 h 2010283"/>
              <a:gd name="connsiteX1" fmla="*/ 1179247 w 4294981"/>
              <a:gd name="connsiteY1" fmla="*/ 440267 h 2010283"/>
              <a:gd name="connsiteX2" fmla="*/ 3211247 w 4294981"/>
              <a:gd name="connsiteY2" fmla="*/ 428978 h 2010283"/>
              <a:gd name="connsiteX3" fmla="*/ 4294981 w 4294981"/>
              <a:gd name="connsiteY3" fmla="*/ 0 h 2010283"/>
              <a:gd name="connsiteX0" fmla="*/ 0 w 4294981"/>
              <a:gd name="connsiteY0" fmla="*/ 1920102 h 1920102"/>
              <a:gd name="connsiteX1" fmla="*/ 1179247 w 4294981"/>
              <a:gd name="connsiteY1" fmla="*/ 440267 h 1920102"/>
              <a:gd name="connsiteX2" fmla="*/ 3211247 w 4294981"/>
              <a:gd name="connsiteY2" fmla="*/ 428978 h 1920102"/>
              <a:gd name="connsiteX3" fmla="*/ 4294981 w 4294981"/>
              <a:gd name="connsiteY3" fmla="*/ 0 h 1920102"/>
              <a:gd name="connsiteX0" fmla="*/ 0 w 4644572"/>
              <a:gd name="connsiteY0" fmla="*/ 67022 h 5141753"/>
              <a:gd name="connsiteX1" fmla="*/ 1528838 w 4644572"/>
              <a:gd name="connsiteY1" fmla="*/ 4779754 h 5141753"/>
              <a:gd name="connsiteX2" fmla="*/ 3560838 w 4644572"/>
              <a:gd name="connsiteY2" fmla="*/ 4768465 h 5141753"/>
              <a:gd name="connsiteX3" fmla="*/ 4644572 w 4644572"/>
              <a:gd name="connsiteY3" fmla="*/ 4339487 h 5141753"/>
              <a:gd name="connsiteX0" fmla="*/ 0 w 4644572"/>
              <a:gd name="connsiteY0" fmla="*/ 0 h 5074731"/>
              <a:gd name="connsiteX1" fmla="*/ 1528838 w 4644572"/>
              <a:gd name="connsiteY1" fmla="*/ 4712732 h 5074731"/>
              <a:gd name="connsiteX2" fmla="*/ 3560838 w 4644572"/>
              <a:gd name="connsiteY2" fmla="*/ 4701443 h 5074731"/>
              <a:gd name="connsiteX3" fmla="*/ 4644572 w 4644572"/>
              <a:gd name="connsiteY3" fmla="*/ 4272465 h 5074731"/>
              <a:gd name="connsiteX0" fmla="*/ 0 w 4784409"/>
              <a:gd name="connsiteY0" fmla="*/ 0 h 5300727"/>
              <a:gd name="connsiteX1" fmla="*/ 1668675 w 4784409"/>
              <a:gd name="connsiteY1" fmla="*/ 4923158 h 5300727"/>
              <a:gd name="connsiteX2" fmla="*/ 3700675 w 4784409"/>
              <a:gd name="connsiteY2" fmla="*/ 4911869 h 5300727"/>
              <a:gd name="connsiteX3" fmla="*/ 4784409 w 4784409"/>
              <a:gd name="connsiteY3" fmla="*/ 4482891 h 5300727"/>
              <a:gd name="connsiteX0" fmla="*/ 0 w 4784409"/>
              <a:gd name="connsiteY0" fmla="*/ 0 h 4916686"/>
              <a:gd name="connsiteX1" fmla="*/ 1149282 w 4784409"/>
              <a:gd name="connsiteY1" fmla="*/ 3390046 h 4916686"/>
              <a:gd name="connsiteX2" fmla="*/ 3700675 w 4784409"/>
              <a:gd name="connsiteY2" fmla="*/ 4911869 h 4916686"/>
              <a:gd name="connsiteX3" fmla="*/ 4784409 w 4784409"/>
              <a:gd name="connsiteY3" fmla="*/ 4482891 h 4916686"/>
              <a:gd name="connsiteX0" fmla="*/ 0 w 4784409"/>
              <a:gd name="connsiteY0" fmla="*/ 0 h 4482891"/>
              <a:gd name="connsiteX1" fmla="*/ 1149282 w 4784409"/>
              <a:gd name="connsiteY1" fmla="*/ 3390046 h 4482891"/>
              <a:gd name="connsiteX2" fmla="*/ 4784409 w 4784409"/>
              <a:gd name="connsiteY2" fmla="*/ 4482891 h 4482891"/>
              <a:gd name="connsiteX0" fmla="*/ 0 w 4784409"/>
              <a:gd name="connsiteY0" fmla="*/ 0 h 4482891"/>
              <a:gd name="connsiteX1" fmla="*/ 1798523 w 4784409"/>
              <a:gd name="connsiteY1" fmla="*/ 4021328 h 4482891"/>
              <a:gd name="connsiteX2" fmla="*/ 4784409 w 4784409"/>
              <a:gd name="connsiteY2" fmla="*/ 4482891 h 4482891"/>
              <a:gd name="connsiteX0" fmla="*/ 0 w 4784409"/>
              <a:gd name="connsiteY0" fmla="*/ 0 h 4579828"/>
              <a:gd name="connsiteX1" fmla="*/ 2477729 w 4784409"/>
              <a:gd name="connsiteY1" fmla="*/ 4231754 h 4579828"/>
              <a:gd name="connsiteX2" fmla="*/ 4784409 w 4784409"/>
              <a:gd name="connsiteY2" fmla="*/ 4482891 h 4579828"/>
              <a:gd name="connsiteX0" fmla="*/ 0 w 4784409"/>
              <a:gd name="connsiteY0" fmla="*/ 0 h 4482891"/>
              <a:gd name="connsiteX1" fmla="*/ 2178079 w 4784409"/>
              <a:gd name="connsiteY1" fmla="*/ 3720718 h 4482891"/>
              <a:gd name="connsiteX2" fmla="*/ 4784409 w 4784409"/>
              <a:gd name="connsiteY2" fmla="*/ 4482891 h 4482891"/>
              <a:gd name="connsiteX0" fmla="*/ 0 w 4784409"/>
              <a:gd name="connsiteY0" fmla="*/ 0 h 4484867"/>
              <a:gd name="connsiteX1" fmla="*/ 2178079 w 4784409"/>
              <a:gd name="connsiteY1" fmla="*/ 3720718 h 4484867"/>
              <a:gd name="connsiteX2" fmla="*/ 4784409 w 4784409"/>
              <a:gd name="connsiteY2" fmla="*/ 4482891 h 44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409" h="4484867">
                <a:moveTo>
                  <a:pt x="0" y="0"/>
                </a:moveTo>
                <a:cubicBezTo>
                  <a:pt x="118923" y="769654"/>
                  <a:pt x="1380678" y="2973570"/>
                  <a:pt x="2178079" y="3720718"/>
                </a:cubicBezTo>
                <a:cubicBezTo>
                  <a:pt x="2975480" y="4467866"/>
                  <a:pt x="4017104" y="4495702"/>
                  <a:pt x="4784409" y="4482891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38200" y="4761679"/>
            <a:ext cx="115691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strided_array_view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2&gt;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view.section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({1, 2}, {3, 2});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bounds </a:t>
            </a:r>
            <a:r>
              <a:rPr lang="en-US" dirty="0"/>
              <a:t>and </a:t>
            </a:r>
            <a:r>
              <a:rPr lang="en-US" i="1" dirty="0"/>
              <a:t>index </a:t>
            </a:r>
            <a:r>
              <a:rPr lang="en-US" dirty="0" smtClean="0"/>
              <a:t>– defining </a:t>
            </a:r>
            <a:r>
              <a:rPr lang="en-US" dirty="0"/>
              <a:t>and addressing multidimensional discrete spaces. </a:t>
            </a:r>
          </a:p>
          <a:p>
            <a:r>
              <a:rPr lang="en-US" i="1" dirty="0" smtClean="0"/>
              <a:t>array_view </a:t>
            </a:r>
            <a:r>
              <a:rPr lang="en-US" dirty="0"/>
              <a:t>and </a:t>
            </a:r>
            <a:r>
              <a:rPr lang="en-US" i="1" dirty="0" err="1"/>
              <a:t>strided_array_view</a:t>
            </a:r>
            <a:r>
              <a:rPr lang="en-US" i="1" dirty="0"/>
              <a:t> </a:t>
            </a:r>
            <a:r>
              <a:rPr lang="en-US" dirty="0"/>
              <a:t>– multidimensional views on contiguous or strided memory </a:t>
            </a:r>
            <a:r>
              <a:rPr lang="en-US" dirty="0" smtClean="0"/>
              <a:t>ranges.</a:t>
            </a:r>
            <a:endParaRPr lang="en-US" dirty="0"/>
          </a:p>
          <a:p>
            <a:r>
              <a:rPr lang="en-US" i="1" dirty="0" err="1" smtClean="0"/>
              <a:t>bounds_iterator</a:t>
            </a:r>
            <a:r>
              <a:rPr lang="en-US" i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constant random access iterator over an imaginary space imposed by a </a:t>
            </a:r>
            <a:r>
              <a:rPr lang="en-US" i="1" dirty="0" smtClean="0"/>
              <a:t>bounds</a:t>
            </a:r>
            <a:r>
              <a:rPr lang="en-US" dirty="0" smtClean="0"/>
              <a:t> object, with an </a:t>
            </a:r>
            <a:r>
              <a:rPr lang="en-US" i="1" dirty="0" smtClean="0"/>
              <a:t>index</a:t>
            </a:r>
            <a:r>
              <a:rPr lang="en-US" dirty="0" smtClean="0"/>
              <a:t> as its value type.</a:t>
            </a:r>
          </a:p>
        </p:txBody>
      </p:sp>
    </p:spTree>
    <p:extLst>
      <p:ext uri="{BB962C8B-B14F-4D97-AF65-F5344CB8AC3E}">
        <p14:creationId xmlns:p14="http://schemas.microsoft.com/office/powerpoint/2010/main" val="6836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the 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55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N3851 – the introductory paper</a:t>
            </a:r>
          </a:p>
          <a:p>
            <a:pPr lvl="1"/>
            <a:r>
              <a:rPr lang="en-US" dirty="0" smtClean="0"/>
              <a:t>Presented to LEWG at the Issaquah meeting (February 2014)</a:t>
            </a:r>
          </a:p>
          <a:p>
            <a:pPr lvl="1"/>
            <a:r>
              <a:rPr lang="en-US" dirty="0" smtClean="0"/>
              <a:t>Consensus to prepare the wording for Arrays TS</a:t>
            </a:r>
          </a:p>
          <a:p>
            <a:pPr lvl="1"/>
            <a:endParaRPr lang="en-US" dirty="0"/>
          </a:p>
          <a:p>
            <a:r>
              <a:rPr lang="en-US" dirty="0" smtClean="0"/>
              <a:t>N3976 – the first formal wording paper</a:t>
            </a:r>
          </a:p>
          <a:p>
            <a:pPr lvl="1"/>
            <a:r>
              <a:rPr lang="en-US" dirty="0" smtClean="0"/>
              <a:t>Presented to LEWG at the </a:t>
            </a:r>
            <a:r>
              <a:rPr lang="en-US" dirty="0" err="1" smtClean="0"/>
              <a:t>Rapperswil</a:t>
            </a:r>
            <a:r>
              <a:rPr lang="en-US" dirty="0" smtClean="0"/>
              <a:t> meeting (June 2014)</a:t>
            </a:r>
          </a:p>
          <a:p>
            <a:pPr lvl="1"/>
            <a:r>
              <a:rPr lang="en-US" dirty="0" smtClean="0"/>
              <a:t>Some fixes and improvements in the wording requested</a:t>
            </a:r>
          </a:p>
          <a:p>
            <a:pPr lvl="1"/>
            <a:r>
              <a:rPr lang="en-US" dirty="0" smtClean="0"/>
              <a:t>Consensus to forward the wording to Fundamentals v2 TS</a:t>
            </a:r>
          </a:p>
          <a:p>
            <a:pPr lvl="1"/>
            <a:endParaRPr lang="en-US" dirty="0"/>
          </a:p>
          <a:p>
            <a:r>
              <a:rPr lang="en-US" u="sng" dirty="0" smtClean="0"/>
              <a:t>N4087 – the latest formal wording paper</a:t>
            </a:r>
          </a:p>
          <a:p>
            <a:pPr lvl="1"/>
            <a:r>
              <a:rPr lang="en-US" dirty="0" smtClean="0"/>
              <a:t>To be presented to LWG at the Urbana-Champaign meeting (November 2014)</a:t>
            </a:r>
          </a:p>
          <a:p>
            <a:pPr lvl="1"/>
            <a:r>
              <a:rPr lang="en-US" dirty="0" smtClean="0"/>
              <a:t>Hoping to have it accepted for Fundamentals v2 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086"/>
          </a:xfrm>
        </p:spPr>
        <p:txBody>
          <a:bodyPr/>
          <a:lstStyle/>
          <a:p>
            <a:r>
              <a:rPr lang="en-US" i="1" dirty="0" err="1"/>
              <a:t>array_view</a:t>
            </a:r>
            <a:r>
              <a:rPr lang="en-US" dirty="0"/>
              <a:t> with a fixed size, driven by increased type safety and potential optimization opportunities: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fixed_array_view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&lt;int, 1, 2, 4&gt;{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≈ array_view&lt;int, 3&gt;{ {1, 2, 4},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column-major/row-major switch on </a:t>
            </a:r>
            <a:r>
              <a:rPr lang="en-US" i="1" dirty="0" err="1"/>
              <a:t>array_view</a:t>
            </a:r>
            <a:r>
              <a:rPr lang="en-US" dirty="0"/>
              <a:t>, driven by the desire for Fortran interop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Parameterized traversal order for </a:t>
            </a:r>
            <a:r>
              <a:rPr lang="en-US" i="1" dirty="0" err="1"/>
              <a:t>bounds_iterator</a:t>
            </a:r>
            <a:r>
              <a:rPr lang="en-US" dirty="0"/>
              <a:t> </a:t>
            </a:r>
            <a:r>
              <a:rPr lang="en-US" smtClean="0"/>
              <a:t>– </a:t>
            </a:r>
            <a:r>
              <a:rPr lang="en-US" smtClean="0"/>
              <a:t>column</a:t>
            </a:r>
            <a:r>
              <a:rPr lang="en-US" smtClean="0"/>
              <a:t>-major</a:t>
            </a:r>
            <a:r>
              <a:rPr lang="en-US" dirty="0"/>
              <a:t>, Morton order, Hilbert curve, …</a:t>
            </a:r>
          </a:p>
        </p:txBody>
      </p:sp>
    </p:spTree>
    <p:extLst>
      <p:ext uri="{BB962C8B-B14F-4D97-AF65-F5344CB8AC3E}">
        <p14:creationId xmlns:p14="http://schemas.microsoft.com/office/powerpoint/2010/main" val="21534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3" y="1034334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Our proof-of-concept is available at:</a:t>
            </a:r>
            <a:endParaRPr lang="en-US" sz="4800" dirty="0" smtClean="0">
              <a:hlinkClick r:id="rId3"/>
            </a:endParaRPr>
          </a:p>
          <a:p>
            <a:pPr marL="0" indent="0" algn="ctr">
              <a:buNone/>
            </a:pPr>
            <a:endParaRPr lang="en-US" sz="4800" dirty="0" smtClean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http://parallelstl.codeplex.com</a:t>
            </a:r>
            <a:endParaRPr lang="en-US" sz="4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#include &lt;experimental/</a:t>
            </a:r>
            <a:r>
              <a:rPr lang="en-US" dirty="0" err="1" smtClean="0"/>
              <a:t>array_view</a:t>
            </a:r>
            <a:r>
              <a:rPr lang="en-US" dirty="0" smtClean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4490" y="5385672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include/experimental/</a:t>
            </a:r>
            <a:r>
              <a:rPr lang="en-US" dirty="0" err="1" smtClean="0"/>
              <a:t>impl</a:t>
            </a:r>
            <a:r>
              <a:rPr lang="en-US" dirty="0" smtClean="0"/>
              <a:t>/</a:t>
            </a:r>
            <a:r>
              <a:rPr lang="en-US" dirty="0" err="1" smtClean="0"/>
              <a:t>array_view.h</a:t>
            </a:r>
            <a:endParaRPr lang="en-US" dirty="0" smtClean="0"/>
          </a:p>
          <a:p>
            <a:r>
              <a:rPr lang="en-US" dirty="0" smtClean="0"/>
              <a:t>include/experimental/</a:t>
            </a:r>
            <a:r>
              <a:rPr lang="en-US" dirty="0" err="1" smtClean="0"/>
              <a:t>impl</a:t>
            </a:r>
            <a:r>
              <a:rPr lang="en-US" dirty="0" smtClean="0"/>
              <a:t>/</a:t>
            </a:r>
            <a:r>
              <a:rPr lang="en-US" dirty="0" err="1" smtClean="0"/>
              <a:t>coordinate.h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65565" y="2689891"/>
            <a:ext cx="10669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6"/>
                </a:solidFill>
              </a:rPr>
              <a:t>Contiguity</a:t>
            </a:r>
            <a:r>
              <a:rPr lang="en-US" sz="6600" dirty="0" smtClean="0"/>
              <a:t> of data </a:t>
            </a:r>
            <a:r>
              <a:rPr lang="en-US" sz="6600" dirty="0" smtClean="0">
                <a:solidFill>
                  <a:srgbClr val="FF0000"/>
                </a:solidFill>
              </a:rPr>
              <a:t>matters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5820">
            <a:off x="366713" y="348593"/>
            <a:ext cx="4485842" cy="3490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88364"/>
            <a:ext cx="611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http://www.aristeia.com/TalkNotes/ACCU2011_CPUCaches.pdf</a:t>
            </a:r>
          </a:p>
        </p:txBody>
      </p:sp>
      <p:grpSp>
        <p:nvGrpSpPr>
          <p:cNvPr id="9" name="Group 8"/>
          <p:cNvGrpSpPr/>
          <p:nvPr/>
        </p:nvGrpSpPr>
        <p:grpSpPr>
          <a:xfrm rot="373963">
            <a:off x="711781" y="286568"/>
            <a:ext cx="5513040" cy="4296640"/>
            <a:chOff x="4296644" y="1672936"/>
            <a:chExt cx="5513040" cy="42966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6644" y="1672936"/>
              <a:ext cx="5513040" cy="429664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4499264" y="2680855"/>
              <a:ext cx="2919845" cy="10806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4637">
            <a:off x="6254697" y="486380"/>
            <a:ext cx="5852720" cy="3327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0" y="6124886"/>
            <a:ext cx="516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http://channel9.msdn.com/Events/Build/2014/2-661</a:t>
            </a:r>
          </a:p>
        </p:txBody>
      </p:sp>
      <p:grpSp>
        <p:nvGrpSpPr>
          <p:cNvPr id="14" name="Group 13"/>
          <p:cNvGrpSpPr/>
          <p:nvPr/>
        </p:nvGrpSpPr>
        <p:grpSpPr>
          <a:xfrm rot="21294945">
            <a:off x="4721037" y="1224197"/>
            <a:ext cx="6631118" cy="3728421"/>
            <a:chOff x="3869232" y="3020795"/>
            <a:chExt cx="6631118" cy="37284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9232" y="3020795"/>
              <a:ext cx="6631118" cy="372842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3" name="Oval 12"/>
            <p:cNvSpPr/>
            <p:nvPr/>
          </p:nvSpPr>
          <p:spPr>
            <a:xfrm>
              <a:off x="7299067" y="3600584"/>
              <a:ext cx="2919845" cy="20149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58919">
            <a:off x="1883099" y="709963"/>
            <a:ext cx="8036723" cy="45277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 rot="251028">
            <a:off x="2238404" y="929171"/>
            <a:ext cx="8406720" cy="4718110"/>
            <a:chOff x="2559134" y="1378453"/>
            <a:chExt cx="8406720" cy="47181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59134" y="1378453"/>
              <a:ext cx="8406720" cy="4718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7" name="Oval 16"/>
            <p:cNvSpPr/>
            <p:nvPr/>
          </p:nvSpPr>
          <p:spPr>
            <a:xfrm>
              <a:off x="2871141" y="4644743"/>
              <a:ext cx="4288496" cy="13181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6461409"/>
            <a:ext cx="104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http://channel9.msdn.com/Events/GoingNative/GoingNative-2012/Keynote-Bjarne-Stroustrup-Cpp11-Style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891" y="2146521"/>
            <a:ext cx="8255000" cy="25853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Disclaimer: Always check what is the right choice for your specific application.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0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25" y="0"/>
            <a:ext cx="3648740" cy="225048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US" sz="8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7188" y="3094230"/>
            <a:ext cx="231345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accent6">
                    <a:lumMod val="50000"/>
                  </a:schemeClr>
                </a:solidFill>
              </a:rPr>
              <a:t>🙋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641" y="2726976"/>
            <a:ext cx="231345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accent6">
                    <a:lumMod val="50000"/>
                  </a:schemeClr>
                </a:solidFill>
              </a:rPr>
              <a:t>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096" y="5112244"/>
            <a:ext cx="395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lukaszme@microsoft.com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1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bounds</a:t>
            </a:r>
            <a:r>
              <a:rPr lang="en-US" dirty="0" smtClean="0"/>
              <a:t> and </a:t>
            </a:r>
            <a:r>
              <a:rPr lang="en-US" i="1" dirty="0" smtClean="0"/>
              <a:t>index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index&lt;N&gt;</a:t>
            </a:r>
            <a:r>
              <a:rPr lang="en-US" dirty="0" smtClean="0"/>
              <a:t> = N-dimensional vector</a:t>
            </a:r>
          </a:p>
          <a:p>
            <a:pPr marL="0" indent="0">
              <a:buNone/>
            </a:pPr>
            <a:r>
              <a:rPr lang="en-US" i="1" dirty="0" smtClean="0"/>
              <a:t>bounds&lt;N&gt;</a:t>
            </a:r>
            <a:r>
              <a:rPr lang="en-US" dirty="0" smtClean="0"/>
              <a:t> = N-dim axis-aligned rectangle with the minimum point at </a:t>
            </a:r>
            <a:r>
              <a:rPr lang="en-US" b="1" dirty="0" smtClean="0"/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≈ </a:t>
            </a:r>
            <a:r>
              <a:rPr lang="en-US" i="1" dirty="0" smtClean="0"/>
              <a:t>maximum point of such rectangle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14401"/>
              </p:ext>
            </p:extLst>
          </p:nvPr>
        </p:nvGraphicFramePr>
        <p:xfrm>
          <a:off x="3968222" y="3610476"/>
          <a:ext cx="3416022" cy="280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558"/>
                <a:gridCol w="379558"/>
                <a:gridCol w="379558"/>
                <a:gridCol w="379558"/>
                <a:gridCol w="379558"/>
                <a:gridCol w="379558"/>
                <a:gridCol w="379558"/>
                <a:gridCol w="379558"/>
                <a:gridCol w="379558"/>
              </a:tblGrid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3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731685" y="3499339"/>
            <a:ext cx="0" cy="2887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08725" y="5709139"/>
            <a:ext cx="35708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9109" y="4270369"/>
            <a:ext cx="83820" cy="838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72580" y="4315923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bounds</a:t>
            </a:r>
            <a:r>
              <a:rPr lang="en-US" sz="1400" dirty="0" smtClean="0"/>
              <a:t>&lt;2&gt;{ 5, 4 }</a:t>
            </a:r>
            <a:endParaRPr lang="en-US" sz="1400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31685" y="4663770"/>
            <a:ext cx="372904" cy="1040607"/>
          </a:xfrm>
          <a:prstGeom prst="straightConnector1">
            <a:avLst/>
          </a:prstGeom>
          <a:ln w="34925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1919" y="4975042"/>
            <a:ext cx="130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index</a:t>
            </a:r>
            <a:r>
              <a:rPr lang="en-US" sz="1400" dirty="0" smtClean="0"/>
              <a:t>&lt;2&gt;{ 1, 3 }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836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bounds</a:t>
            </a:r>
            <a:r>
              <a:rPr lang="en-US" dirty="0"/>
              <a:t> and </a:t>
            </a:r>
            <a:r>
              <a:rPr lang="en-US" i="1" dirty="0" smtClean="0"/>
              <a:t>index </a:t>
            </a:r>
            <a:r>
              <a:rPr lang="en-US" dirty="0" smtClean="0"/>
              <a:t>– 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400"/>
              </a:spcBef>
              <a:spcAft>
                <a:spcPts val="500"/>
              </a:spcAft>
              <a:buNone/>
            </a:pPr>
            <a:r>
              <a:rPr lang="en-US" sz="2400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auto 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bnd = </a:t>
            </a:r>
            <a:r>
              <a:rPr lang="en-US" sz="2400" noProof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bounds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&lt;3&gt;{ 3, 1, 4 };</a:t>
            </a:r>
            <a:b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auto 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idx = </a:t>
            </a:r>
            <a:r>
              <a:rPr lang="en-US" sz="2400" noProof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index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&lt;3&gt;{ 2, -1, 0 };</a:t>
            </a:r>
            <a:b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bounds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&lt;3&gt; bnd2 = bnd + idx; 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bnd2 is { 5, 0, 4 }</a:t>
            </a:r>
            <a:b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bnd2 -= idx;                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bnd2 is { 3, 1, 4 }</a:t>
            </a:r>
            <a:b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auto 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v1 = idx[0];  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v1 is 2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>
                <a:latin typeface="Consolas" panose="020B0609020204030204" pitchFamily="49" charset="0"/>
              </a:rPr>
              <a:t/>
            </a:r>
            <a:br>
              <a:rPr lang="en-US" sz="2400" noProof="1" smtClean="0">
                <a:latin typeface="Consolas" panose="020B0609020204030204" pitchFamily="49" charset="0"/>
              </a:rPr>
            </a:br>
            <a:r>
              <a:rPr lang="en-US" sz="2400" noProof="1" smtClean="0">
                <a:latin typeface="Consolas" panose="020B0609020204030204" pitchFamily="49" charset="0"/>
              </a:rPr>
              <a:t>bnd.contains(idx);</a:t>
            </a:r>
            <a:r>
              <a:rPr lang="en-US" sz="2400" noProof="1" smtClean="0"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-&gt; false</a:t>
            </a:r>
          </a:p>
          <a:p>
            <a:pPr marL="0" marR="0" indent="0">
              <a:spcBef>
                <a:spcPts val="400"/>
              </a:spcBef>
              <a:spcAft>
                <a:spcPts val="500"/>
              </a:spcAft>
              <a:buNone/>
            </a:pPr>
            <a:r>
              <a:rPr lang="en-US" sz="2400" noProof="1" smtClean="0">
                <a:latin typeface="Consolas" panose="020B0609020204030204" pitchFamily="49" charset="0"/>
              </a:rPr>
              <a:t>bnd.size();        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-&gt; </a:t>
            </a:r>
            <a:r>
              <a:rPr lang="en-US" sz="2400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3 * 1 * 4 = 12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10797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bounds</a:t>
            </a:r>
            <a:r>
              <a:rPr lang="en-US" dirty="0"/>
              <a:t> and </a:t>
            </a:r>
            <a:r>
              <a:rPr lang="en-US" i="1" dirty="0" smtClean="0"/>
              <a:t>index </a:t>
            </a:r>
            <a:r>
              <a:rPr lang="en-US" dirty="0" smtClean="0"/>
              <a:t>– difference in arithmetic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98622"/>
              </p:ext>
            </p:extLst>
          </p:nvPr>
        </p:nvGraphicFramePr>
        <p:xfrm>
          <a:off x="1098112" y="1505299"/>
          <a:ext cx="10035462" cy="492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731"/>
                <a:gridCol w="5017731"/>
              </a:tblGrid>
              <a:tr h="301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bounds&lt;N&gt;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index&lt;N&gt;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3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bounds&lt;N&gt; ⊙ index&lt;N&gt;  →  bounds&lt;N&gt;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+  −  +=  −=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index&lt;N&gt; ⊙ bounds&lt;N&gt;  →  bounds&lt;N&gt;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index&lt;N&gt; ⊙ index&lt;N&gt;  →  index&lt;N&gt;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	+  +=  −  −=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8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bounds&lt;N&gt; ⊙ arithmetic type →  bounds&lt;N&gt;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	* /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	*=  /=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arithmetic type ⊙ bounds&lt;N&gt; →  bounds&lt;N&gt;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	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index&lt;N&gt; ⊙ arithmetic type  →  index&lt;N&gt;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*  /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*=  /=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arithmetic type ⊙ index&lt;N&gt; →  index&lt;N&gt;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⊙ index&lt;N&gt;  →  index&lt;N&gt;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+  −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++  −− 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for N = 1, and also post- variants)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bounds</a:t>
            </a:r>
            <a:r>
              <a:rPr lang="en-US" dirty="0"/>
              <a:t> and </a:t>
            </a:r>
            <a:r>
              <a:rPr lang="en-US" i="1" dirty="0"/>
              <a:t>index </a:t>
            </a:r>
            <a:r>
              <a:rPr lang="en-US" dirty="0"/>
              <a:t>– </a:t>
            </a:r>
            <a:r>
              <a:rPr lang="en-US" dirty="0" smtClean="0"/>
              <a:t>difference 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for</a:t>
            </a:r>
            <a:r>
              <a:rPr lang="en-US" b="1" dirty="0" smtClean="0"/>
              <a:t> </a:t>
            </a:r>
            <a:r>
              <a:rPr lang="en-US" i="1" dirty="0" smtClean="0"/>
              <a:t>bounds&lt;N&gt;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i="1" dirty="0"/>
          </a:p>
          <a:p>
            <a:pPr marL="0" marR="0" indent="0">
              <a:spcBef>
                <a:spcPts val="400"/>
              </a:spcBef>
              <a:spcAft>
                <a:spcPts val="500"/>
              </a:spcAft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constexpr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size_type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noexcept;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contains(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index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&lt;rank&gt;&amp;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</a:rPr>
              <a:t>idx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noexcept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</a:p>
          <a:p>
            <a:pPr marL="0" marR="0" indent="0">
              <a:spcBef>
                <a:spcPts val="400"/>
              </a:spcBef>
              <a:spcAft>
                <a:spcPts val="500"/>
              </a:spcAft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bounds_iterator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&lt;rank&gt; begin()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noexcept;</a:t>
            </a:r>
            <a:b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bounds_iterator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&lt;rank&gt; end()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noexcept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bounds_iterator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Constant iterator over </a:t>
            </a:r>
            <a:r>
              <a:rPr lang="en-US" i="1" dirty="0" smtClean="0"/>
              <a:t>bounds&lt;N&gt;</a:t>
            </a:r>
            <a:r>
              <a:rPr lang="en-US" dirty="0" smtClean="0"/>
              <a:t> returning </a:t>
            </a:r>
            <a:r>
              <a:rPr lang="en-US" i="1" dirty="0" smtClean="0"/>
              <a:t>index&lt;N&gt;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&lt;2&gt;{4, 10};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bounds_iterator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&lt;2&gt; it = begin(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*it;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{0, 0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*it;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{0, 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+= 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*it;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{1, 1}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335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bounds_iterator</a:t>
            </a:r>
            <a:r>
              <a:rPr lang="en-US" dirty="0" smtClean="0"/>
              <a:t> – linearization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09637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US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bounds_iterator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 traversal over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-dimensional discrete space</a:t>
            </a:r>
            <a:r>
              <a:rPr lang="en-US" sz="20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defined by </a:t>
            </a:r>
            <a:r>
              <a:rPr lang="en-US" sz="2000" i="1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bounds</a:t>
            </a:r>
            <a:r>
              <a:rPr lang="en-US" sz="2000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necessary to linearize the </a:t>
            </a:r>
            <a:r>
              <a:rPr lang="en-US" sz="2000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23429"/>
              </p:ext>
            </p:extLst>
          </p:nvPr>
        </p:nvGraphicFramePr>
        <p:xfrm>
          <a:off x="6096000" y="3714114"/>
          <a:ext cx="2222496" cy="10299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5624"/>
                <a:gridCol w="555624"/>
                <a:gridCol w="555624"/>
                <a:gridCol w="555624"/>
              </a:tblGrid>
              <a:tr h="503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33660"/>
              </p:ext>
            </p:extLst>
          </p:nvPr>
        </p:nvGraphicFramePr>
        <p:xfrm>
          <a:off x="2219325" y="3978275"/>
          <a:ext cx="2222496" cy="50334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5624"/>
                <a:gridCol w="555624"/>
                <a:gridCol w="555624"/>
                <a:gridCol w="555624"/>
              </a:tblGrid>
              <a:tr h="503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600325" y="4229100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71825" y="4229100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43325" y="4229100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64296" y="4001495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45321" y="4001495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26346" y="4001494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276969" y="4229100"/>
            <a:ext cx="935039" cy="269392"/>
          </a:xfrm>
          <a:prstGeom prst="curvedConnector3">
            <a:avLst>
              <a:gd name="adj1" fmla="val 14371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64295" y="4498493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45321" y="4498493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616820" y="4498493"/>
            <a:ext cx="33337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/>
          <p:nvPr/>
        </p:nvCxnSpPr>
        <p:spPr>
          <a:xfrm rot="10800000" flipV="1">
            <a:off x="7212009" y="4001494"/>
            <a:ext cx="976313" cy="227606"/>
          </a:xfrm>
          <a:prstGeom prst="curvedConnector3">
            <a:avLst>
              <a:gd name="adj1" fmla="val -28048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53618" y="46646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76700" y="466465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end() - 1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2176972" y="4363796"/>
            <a:ext cx="194752" cy="30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</p:cNvCxnSpPr>
          <p:nvPr/>
        </p:nvCxnSpPr>
        <p:spPr>
          <a:xfrm flipH="1" flipV="1">
            <a:off x="4343400" y="4372649"/>
            <a:ext cx="222377" cy="29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35165" y="321382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51902" y="491789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end() - 1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5958519" y="3583158"/>
            <a:ext cx="242256" cy="22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0"/>
          </p:cNvCxnSpPr>
          <p:nvPr/>
        </p:nvCxnSpPr>
        <p:spPr>
          <a:xfrm flipH="1" flipV="1">
            <a:off x="8118602" y="4625887"/>
            <a:ext cx="222377" cy="29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array_view</a:t>
            </a:r>
            <a:r>
              <a:rPr lang="en-US" dirty="0"/>
              <a:t> and </a:t>
            </a:r>
            <a:r>
              <a:rPr lang="en-US" i="1" dirty="0" err="1"/>
              <a:t>strided_array_view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i="1" dirty="0" err="1"/>
              <a:t>array_view</a:t>
            </a:r>
            <a:r>
              <a:rPr lang="en-US" sz="2800" dirty="0"/>
              <a:t> – requires contiguous regular data (e.g. int data[4][1][8]).</a:t>
            </a:r>
          </a:p>
          <a:p>
            <a:pPr marL="228600" lvl="1">
              <a:spcBef>
                <a:spcPts val="1000"/>
              </a:spcBef>
            </a:pPr>
            <a:r>
              <a:rPr lang="en-US" sz="2800" i="1" dirty="0" err="1"/>
              <a:t>strided_array_view</a:t>
            </a:r>
            <a:r>
              <a:rPr lang="en-US" sz="2800" dirty="0"/>
              <a:t> – requires regular data</a:t>
            </a:r>
            <a:endParaRPr lang="en-US" sz="28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only difference: </a:t>
            </a:r>
            <a:r>
              <a:rPr lang="en-US" b="1" dirty="0" smtClean="0"/>
              <a:t>contiguity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contiguous</a:t>
            </a:r>
            <a:r>
              <a:rPr lang="en-US" dirty="0" smtClean="0"/>
              <a:t> view allows for cache-oblivious algorithms (performance).</a:t>
            </a:r>
          </a:p>
          <a:p>
            <a:r>
              <a:rPr lang="en-US" b="1" dirty="0" smtClean="0"/>
              <a:t>contiguous</a:t>
            </a:r>
            <a:r>
              <a:rPr lang="en-US" dirty="0" smtClean="0"/>
              <a:t> view allows for .data() function (compatibility).</a:t>
            </a:r>
          </a:p>
          <a:p>
            <a:endParaRPr lang="en-US" b="1" dirty="0"/>
          </a:p>
          <a:p>
            <a:r>
              <a:rPr lang="en-US" b="1" dirty="0" smtClean="0"/>
              <a:t>non-contiguous</a:t>
            </a:r>
            <a:r>
              <a:rPr lang="en-US" dirty="0" smtClean="0"/>
              <a:t> view allows for more flexibility.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Guidance: use </a:t>
            </a:r>
            <a:r>
              <a:rPr lang="en-US" i="1" dirty="0" smtClean="0"/>
              <a:t>array_view</a:t>
            </a:r>
            <a:r>
              <a:rPr lang="en-US" dirty="0" smtClean="0"/>
              <a:t> when you can (reflected in constructors).</a:t>
            </a:r>
          </a:p>
        </p:txBody>
      </p:sp>
    </p:spTree>
    <p:extLst>
      <p:ext uri="{BB962C8B-B14F-4D97-AF65-F5344CB8AC3E}">
        <p14:creationId xmlns:p14="http://schemas.microsoft.com/office/powerpoint/2010/main" val="11665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strided_array_view</a:t>
            </a:r>
            <a:r>
              <a:rPr lang="en-US" dirty="0" smtClean="0"/>
              <a:t> as </a:t>
            </a:r>
            <a:r>
              <a:rPr lang="pl-PL" dirty="0" smtClean="0"/>
              <a:t>a </a:t>
            </a:r>
            <a:r>
              <a:rPr lang="en-US" dirty="0" smtClean="0"/>
              <a:t>transposed 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 * 5] = {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1, 4, 7, 10, 13,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2, 5, 8, 11, 14,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3, 6, 9, 12, 15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cm_sav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strided_array_view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&lt;int, 2&gt;{ { 5, 3 }, { 1, 5 },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fontAlgn="base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cm_sav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[{0, 0}] == 1));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cm_sav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[{0, 1}] == 2));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cm_sav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[{1, 0}] == 4));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cm_sav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[{4, 2}] == 15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</a:t>
            </a:r>
            <a:r>
              <a:rPr lang="en-US" dirty="0" smtClean="0"/>
              <a:t> contiguous data in C++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759700" cy="4519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old_skool_array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[1000];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1000&gt; 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kumimoji="0" lang="en-US" altLang="en-US" sz="2400" b="0" i="0" u="none" cap="none" normalizeH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kumimoji="0" lang="en-US" altLang="en-US" sz="2400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altLang="en-US" sz="2400" b="0" i="0" u="non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kumimoji="0" lang="en-US" altLang="en-US" sz="2400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(1000);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dynarray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dyn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(1000); 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Extensions TS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Other libraries (BLAS? Bitmaps?)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Homegrown types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689916"/>
            <a:ext cx="4572000" cy="18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35519"/>
              </p:ext>
            </p:extLst>
          </p:nvPr>
        </p:nvGraphicFramePr>
        <p:xfrm>
          <a:off x="1158345" y="5726410"/>
          <a:ext cx="10195455" cy="9677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  <a:gridCol w="679697"/>
              </a:tblGrid>
              <a:tr h="6020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594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av</a:t>
            </a:r>
            <a:r>
              <a:rPr lang="en-US" dirty="0" smtClean="0"/>
              <a:t> and </a:t>
            </a:r>
            <a:r>
              <a:rPr lang="en-US" i="1" dirty="0" err="1" smtClean="0"/>
              <a:t>sav</a:t>
            </a:r>
            <a:r>
              <a:rPr lang="en-US" dirty="0" smtClean="0"/>
              <a:t> implicit conversions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r>
              <a:rPr lang="en-US" i="1" dirty="0" smtClean="0"/>
              <a:t>array_view&lt;T</a:t>
            </a:r>
            <a:r>
              <a:rPr lang="en-US" i="1" dirty="0"/>
              <a:t>, N&gt; </a:t>
            </a:r>
            <a:r>
              <a:rPr lang="en-US" dirty="0"/>
              <a:t>→ </a:t>
            </a:r>
            <a:r>
              <a:rPr lang="en-US" i="1" dirty="0"/>
              <a:t>array_view&lt;</a:t>
            </a:r>
            <a:r>
              <a:rPr lang="en-US" b="1" i="1" dirty="0"/>
              <a:t>const</a:t>
            </a:r>
            <a:r>
              <a:rPr lang="en-US" i="1" dirty="0"/>
              <a:t> T, N&gt;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array_view&lt;T, N&gt; </a:t>
            </a:r>
            <a:r>
              <a:rPr lang="en-US" dirty="0"/>
              <a:t>→ </a:t>
            </a:r>
            <a:r>
              <a:rPr lang="en-US" b="1" i="1" dirty="0" err="1"/>
              <a:t>strided_</a:t>
            </a:r>
            <a:r>
              <a:rPr lang="en-US" i="1" dirty="0" err="1"/>
              <a:t>array_view</a:t>
            </a:r>
            <a:r>
              <a:rPr lang="en-US" i="1" dirty="0"/>
              <a:t>&lt;T, N&gt;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array_view&lt;T, N&gt; </a:t>
            </a:r>
            <a:r>
              <a:rPr lang="en-US" dirty="0"/>
              <a:t>→ </a:t>
            </a:r>
            <a:r>
              <a:rPr lang="en-US" b="1" i="1" dirty="0" err="1"/>
              <a:t>strided_</a:t>
            </a:r>
            <a:r>
              <a:rPr lang="en-US" i="1" dirty="0" err="1"/>
              <a:t>array_view</a:t>
            </a:r>
            <a:r>
              <a:rPr lang="en-US" i="1" dirty="0"/>
              <a:t>&lt;</a:t>
            </a:r>
            <a:r>
              <a:rPr lang="en-US" b="1" i="1" dirty="0"/>
              <a:t>const </a:t>
            </a:r>
            <a:r>
              <a:rPr lang="en-US" i="1" dirty="0"/>
              <a:t>T, N&gt;</a:t>
            </a:r>
            <a:endParaRPr lang="en-US" dirty="0"/>
          </a:p>
          <a:p>
            <a:pPr marL="0" lvl="0" indent="0">
              <a:buNone/>
            </a:pPr>
            <a:r>
              <a:rPr lang="en-US" i="1" dirty="0" err="1"/>
              <a:t>strided_array_view</a:t>
            </a:r>
            <a:r>
              <a:rPr lang="en-US" i="1" dirty="0"/>
              <a:t>&lt;T, N&gt; </a:t>
            </a:r>
            <a:r>
              <a:rPr lang="en-US" dirty="0"/>
              <a:t>→ </a:t>
            </a:r>
            <a:r>
              <a:rPr lang="en-US" i="1" dirty="0" err="1"/>
              <a:t>strided_array_view</a:t>
            </a:r>
            <a:r>
              <a:rPr lang="en-US" i="1" dirty="0"/>
              <a:t>&lt;</a:t>
            </a:r>
            <a:r>
              <a:rPr lang="en-US" b="1" i="1" dirty="0"/>
              <a:t>const</a:t>
            </a:r>
            <a:r>
              <a:rPr lang="en-US" i="1" dirty="0"/>
              <a:t> T, N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i="1" dirty="0" err="1" smtClean="0"/>
              <a:t>av</a:t>
            </a:r>
            <a:r>
              <a:rPr lang="en-US" i="1" dirty="0" smtClean="0"/>
              <a:t> </a:t>
            </a:r>
            <a:r>
              <a:rPr lang="en-US" dirty="0" smtClean="0"/>
              <a:t>and other types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92281" y="2046467"/>
            <a:ext cx="6385768" cy="4173462"/>
            <a:chOff x="2581266" y="1996225"/>
            <a:chExt cx="5626832" cy="3138376"/>
          </a:xfrm>
        </p:grpSpPr>
        <p:sp>
          <p:nvSpPr>
            <p:cNvPr id="5" name="TextBox 4"/>
            <p:cNvSpPr txBox="1"/>
            <p:nvPr/>
          </p:nvSpPr>
          <p:spPr>
            <a:xfrm>
              <a:off x="4872235" y="1996225"/>
              <a:ext cx="1231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contiguous</a:t>
              </a:r>
            </a:p>
            <a:p>
              <a:pPr algn="ctr"/>
              <a:r>
                <a:rPr lang="en-US" b="1" dirty="0" smtClean="0"/>
                <a:t>containers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6778" y="3488028"/>
              <a:ext cx="145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pointer + size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66211" y="3488027"/>
              <a:ext cx="1264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array_view</a:t>
              </a:r>
              <a:endParaRPr lang="en-US" b="1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5682" y="4765269"/>
              <a:ext cx="204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strided_array_view</a:t>
              </a:r>
              <a:endParaRPr lang="en-US" b="1" i="1" dirty="0"/>
            </a:p>
          </p:txBody>
        </p:sp>
        <p:cxnSp>
          <p:nvCxnSpPr>
            <p:cNvPr id="9" name="Curved Connector 8"/>
            <p:cNvCxnSpPr>
              <a:stCxn id="5" idx="1"/>
              <a:endCxn id="6" idx="0"/>
            </p:cNvCxnSpPr>
            <p:nvPr/>
          </p:nvCxnSpPr>
          <p:spPr>
            <a:xfrm rot="10800000" flipV="1">
              <a:off x="3644093" y="2319390"/>
              <a:ext cx="1228142" cy="11686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3"/>
              <a:endCxn id="7" idx="0"/>
            </p:cNvCxnSpPr>
            <p:nvPr/>
          </p:nvCxnSpPr>
          <p:spPr>
            <a:xfrm>
              <a:off x="6103599" y="2319391"/>
              <a:ext cx="1095061" cy="116863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 flipV="1">
              <a:off x="4412366" y="3456015"/>
              <a:ext cx="2125279" cy="147378"/>
            </a:xfrm>
            <a:custGeom>
              <a:avLst/>
              <a:gdLst>
                <a:gd name="connsiteX0" fmla="*/ 0 w 1854741"/>
                <a:gd name="connsiteY0" fmla="*/ 409505 h 409505"/>
                <a:gd name="connsiteX1" fmla="*/ 1407268 w 1854741"/>
                <a:gd name="connsiteY1" fmla="*/ 944 h 409505"/>
                <a:gd name="connsiteX2" fmla="*/ 1854741 w 1854741"/>
                <a:gd name="connsiteY2" fmla="*/ 299259 h 409505"/>
                <a:gd name="connsiteX0" fmla="*/ 0 w 1854741"/>
                <a:gd name="connsiteY0" fmla="*/ 513004 h 513004"/>
                <a:gd name="connsiteX1" fmla="*/ 804153 w 1854741"/>
                <a:gd name="connsiteY1" fmla="*/ 681 h 513004"/>
                <a:gd name="connsiteX2" fmla="*/ 1854741 w 1854741"/>
                <a:gd name="connsiteY2" fmla="*/ 402758 h 513004"/>
                <a:gd name="connsiteX0" fmla="*/ 0 w 3013589"/>
                <a:gd name="connsiteY0" fmla="*/ 540776 h 540776"/>
                <a:gd name="connsiteX1" fmla="*/ 1963001 w 3013589"/>
                <a:gd name="connsiteY1" fmla="*/ 1040 h 540776"/>
                <a:gd name="connsiteX2" fmla="*/ 3013589 w 3013589"/>
                <a:gd name="connsiteY2" fmla="*/ 403117 h 540776"/>
                <a:gd name="connsiteX0" fmla="*/ 0 w 6005839"/>
                <a:gd name="connsiteY0" fmla="*/ 539967 h 603337"/>
                <a:gd name="connsiteX1" fmla="*/ 1963001 w 6005839"/>
                <a:gd name="connsiteY1" fmla="*/ 231 h 603337"/>
                <a:gd name="connsiteX2" fmla="*/ 6005839 w 6005839"/>
                <a:gd name="connsiteY2" fmla="*/ 603337 h 603337"/>
                <a:gd name="connsiteX0" fmla="*/ 0 w 6005839"/>
                <a:gd name="connsiteY0" fmla="*/ 37828 h 476009"/>
                <a:gd name="connsiteX1" fmla="*/ 2845107 w 6005839"/>
                <a:gd name="connsiteY1" fmla="*/ 475825 h 476009"/>
                <a:gd name="connsiteX2" fmla="*/ 6005839 w 6005839"/>
                <a:gd name="connsiteY2" fmla="*/ 101198 h 476009"/>
                <a:gd name="connsiteX0" fmla="*/ 0 w 6005839"/>
                <a:gd name="connsiteY0" fmla="*/ 0 h 438181"/>
                <a:gd name="connsiteX1" fmla="*/ 2845107 w 6005839"/>
                <a:gd name="connsiteY1" fmla="*/ 437997 h 438181"/>
                <a:gd name="connsiteX2" fmla="*/ 6005839 w 6005839"/>
                <a:gd name="connsiteY2" fmla="*/ 63370 h 438181"/>
                <a:gd name="connsiteX0" fmla="*/ 0 w 6005839"/>
                <a:gd name="connsiteY0" fmla="*/ 0 h 401646"/>
                <a:gd name="connsiteX1" fmla="*/ 3018070 w 6005839"/>
                <a:gd name="connsiteY1" fmla="*/ 401446 h 401646"/>
                <a:gd name="connsiteX2" fmla="*/ 6005839 w 6005839"/>
                <a:gd name="connsiteY2" fmla="*/ 63370 h 401646"/>
                <a:gd name="connsiteX0" fmla="*/ 0 w 6005839"/>
                <a:gd name="connsiteY0" fmla="*/ 0 h 401646"/>
                <a:gd name="connsiteX1" fmla="*/ 3018070 w 6005839"/>
                <a:gd name="connsiteY1" fmla="*/ 401446 h 401646"/>
                <a:gd name="connsiteX2" fmla="*/ 6005839 w 6005839"/>
                <a:gd name="connsiteY2" fmla="*/ 63370 h 401646"/>
                <a:gd name="connsiteX0" fmla="*/ 0 w 6005839"/>
                <a:gd name="connsiteY0" fmla="*/ 0 h 401886"/>
                <a:gd name="connsiteX1" fmla="*/ 3018070 w 6005839"/>
                <a:gd name="connsiteY1" fmla="*/ 401446 h 401886"/>
                <a:gd name="connsiteX2" fmla="*/ 6005839 w 6005839"/>
                <a:gd name="connsiteY2" fmla="*/ 63370 h 401886"/>
                <a:gd name="connsiteX0" fmla="*/ 0 w 6040431"/>
                <a:gd name="connsiteY0" fmla="*/ 593 h 402040"/>
                <a:gd name="connsiteX1" fmla="*/ 3018070 w 6040431"/>
                <a:gd name="connsiteY1" fmla="*/ 402039 h 402040"/>
                <a:gd name="connsiteX2" fmla="*/ 6040431 w 6040431"/>
                <a:gd name="connsiteY2" fmla="*/ 0 h 402040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0431" h="402039">
                  <a:moveTo>
                    <a:pt x="0" y="593"/>
                  </a:moveTo>
                  <a:cubicBezTo>
                    <a:pt x="618873" y="331649"/>
                    <a:pt x="2011332" y="402138"/>
                    <a:pt x="3018070" y="402039"/>
                  </a:cubicBezTo>
                  <a:cubicBezTo>
                    <a:pt x="4024808" y="401940"/>
                    <a:pt x="5415013" y="324052"/>
                    <a:pt x="6040431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0800000" flipV="1">
              <a:off x="4409879" y="3772762"/>
              <a:ext cx="2125279" cy="147378"/>
            </a:xfrm>
            <a:custGeom>
              <a:avLst/>
              <a:gdLst>
                <a:gd name="connsiteX0" fmla="*/ 0 w 1854741"/>
                <a:gd name="connsiteY0" fmla="*/ 409505 h 409505"/>
                <a:gd name="connsiteX1" fmla="*/ 1407268 w 1854741"/>
                <a:gd name="connsiteY1" fmla="*/ 944 h 409505"/>
                <a:gd name="connsiteX2" fmla="*/ 1854741 w 1854741"/>
                <a:gd name="connsiteY2" fmla="*/ 299259 h 409505"/>
                <a:gd name="connsiteX0" fmla="*/ 0 w 1854741"/>
                <a:gd name="connsiteY0" fmla="*/ 513004 h 513004"/>
                <a:gd name="connsiteX1" fmla="*/ 804153 w 1854741"/>
                <a:gd name="connsiteY1" fmla="*/ 681 h 513004"/>
                <a:gd name="connsiteX2" fmla="*/ 1854741 w 1854741"/>
                <a:gd name="connsiteY2" fmla="*/ 402758 h 513004"/>
                <a:gd name="connsiteX0" fmla="*/ 0 w 3013589"/>
                <a:gd name="connsiteY0" fmla="*/ 540776 h 540776"/>
                <a:gd name="connsiteX1" fmla="*/ 1963001 w 3013589"/>
                <a:gd name="connsiteY1" fmla="*/ 1040 h 540776"/>
                <a:gd name="connsiteX2" fmla="*/ 3013589 w 3013589"/>
                <a:gd name="connsiteY2" fmla="*/ 403117 h 540776"/>
                <a:gd name="connsiteX0" fmla="*/ 0 w 6005839"/>
                <a:gd name="connsiteY0" fmla="*/ 539967 h 603337"/>
                <a:gd name="connsiteX1" fmla="*/ 1963001 w 6005839"/>
                <a:gd name="connsiteY1" fmla="*/ 231 h 603337"/>
                <a:gd name="connsiteX2" fmla="*/ 6005839 w 6005839"/>
                <a:gd name="connsiteY2" fmla="*/ 603337 h 603337"/>
                <a:gd name="connsiteX0" fmla="*/ 0 w 6005839"/>
                <a:gd name="connsiteY0" fmla="*/ 37828 h 476009"/>
                <a:gd name="connsiteX1" fmla="*/ 2845107 w 6005839"/>
                <a:gd name="connsiteY1" fmla="*/ 475825 h 476009"/>
                <a:gd name="connsiteX2" fmla="*/ 6005839 w 6005839"/>
                <a:gd name="connsiteY2" fmla="*/ 101198 h 476009"/>
                <a:gd name="connsiteX0" fmla="*/ 0 w 6005839"/>
                <a:gd name="connsiteY0" fmla="*/ 0 h 438181"/>
                <a:gd name="connsiteX1" fmla="*/ 2845107 w 6005839"/>
                <a:gd name="connsiteY1" fmla="*/ 437997 h 438181"/>
                <a:gd name="connsiteX2" fmla="*/ 6005839 w 6005839"/>
                <a:gd name="connsiteY2" fmla="*/ 63370 h 438181"/>
                <a:gd name="connsiteX0" fmla="*/ 0 w 6005839"/>
                <a:gd name="connsiteY0" fmla="*/ 0 h 401646"/>
                <a:gd name="connsiteX1" fmla="*/ 3018070 w 6005839"/>
                <a:gd name="connsiteY1" fmla="*/ 401446 h 401646"/>
                <a:gd name="connsiteX2" fmla="*/ 6005839 w 6005839"/>
                <a:gd name="connsiteY2" fmla="*/ 63370 h 401646"/>
                <a:gd name="connsiteX0" fmla="*/ 0 w 6005839"/>
                <a:gd name="connsiteY0" fmla="*/ 0 h 401646"/>
                <a:gd name="connsiteX1" fmla="*/ 3018070 w 6005839"/>
                <a:gd name="connsiteY1" fmla="*/ 401446 h 401646"/>
                <a:gd name="connsiteX2" fmla="*/ 6005839 w 6005839"/>
                <a:gd name="connsiteY2" fmla="*/ 63370 h 401646"/>
                <a:gd name="connsiteX0" fmla="*/ 0 w 6005839"/>
                <a:gd name="connsiteY0" fmla="*/ 0 h 401886"/>
                <a:gd name="connsiteX1" fmla="*/ 3018070 w 6005839"/>
                <a:gd name="connsiteY1" fmla="*/ 401446 h 401886"/>
                <a:gd name="connsiteX2" fmla="*/ 6005839 w 6005839"/>
                <a:gd name="connsiteY2" fmla="*/ 63370 h 401886"/>
                <a:gd name="connsiteX0" fmla="*/ 0 w 6040431"/>
                <a:gd name="connsiteY0" fmla="*/ 593 h 402040"/>
                <a:gd name="connsiteX1" fmla="*/ 3018070 w 6040431"/>
                <a:gd name="connsiteY1" fmla="*/ 402039 h 402040"/>
                <a:gd name="connsiteX2" fmla="*/ 6040431 w 6040431"/>
                <a:gd name="connsiteY2" fmla="*/ 0 h 402040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  <a:gd name="connsiteX0" fmla="*/ 0 w 6040431"/>
                <a:gd name="connsiteY0" fmla="*/ 593 h 402039"/>
                <a:gd name="connsiteX1" fmla="*/ 3018070 w 6040431"/>
                <a:gd name="connsiteY1" fmla="*/ 402039 h 402039"/>
                <a:gd name="connsiteX2" fmla="*/ 6040431 w 6040431"/>
                <a:gd name="connsiteY2" fmla="*/ 0 h 40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0431" h="402039">
                  <a:moveTo>
                    <a:pt x="0" y="593"/>
                  </a:moveTo>
                  <a:cubicBezTo>
                    <a:pt x="618873" y="331649"/>
                    <a:pt x="2011332" y="402138"/>
                    <a:pt x="3018070" y="402039"/>
                  </a:cubicBezTo>
                  <a:cubicBezTo>
                    <a:pt x="4024808" y="401940"/>
                    <a:pt x="5415013" y="324052"/>
                    <a:pt x="6040431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6" idx="2"/>
              <a:endCxn id="8" idx="1"/>
            </p:cNvCxnSpPr>
            <p:nvPr/>
          </p:nvCxnSpPr>
          <p:spPr>
            <a:xfrm rot="16200000" flipH="1">
              <a:off x="3531269" y="3970184"/>
              <a:ext cx="1047238" cy="82159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2"/>
              <a:endCxn id="8" idx="3"/>
            </p:cNvCxnSpPr>
            <p:nvPr/>
          </p:nvCxnSpPr>
          <p:spPr>
            <a:xfrm rot="5400000">
              <a:off x="6330787" y="4036725"/>
              <a:ext cx="1047238" cy="6885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58526" y="2281862"/>
              <a:ext cx="1084339" cy="43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conversion</a:t>
              </a:r>
            </a:p>
            <a:p>
              <a:r>
                <a:rPr lang="en-US" sz="1600" dirty="0" smtClean="0"/>
                <a:t>construction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0364" y="4157410"/>
              <a:ext cx="1087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conversion</a:t>
              </a:r>
            </a:p>
            <a:p>
              <a:r>
                <a:rPr lang="en-US" sz="1600" dirty="0" smtClean="0"/>
                <a:t>section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7266" y="3107179"/>
              <a:ext cx="1230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construction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926" y="3941456"/>
              <a:ext cx="99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observers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1266" y="4271515"/>
              <a:ext cx="1230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construction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55150" y="2508896"/>
              <a:ext cx="99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observers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8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</a:t>
            </a:r>
            <a:r>
              <a:rPr lang="en-US" dirty="0" smtClean="0"/>
              <a:t> contiguous data in C++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54189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generic(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2229" y="3712457"/>
            <a:ext cx="2514600" cy="737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Too</a:t>
            </a:r>
            <a:r>
              <a:rPr lang="en-US" sz="3200" dirty="0" smtClean="0"/>
              <a:t> generic?</a:t>
            </a:r>
            <a:endParaRPr lang="en-US" sz="3200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200" y="1488661"/>
            <a:ext cx="52822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US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concept </a:t>
            </a:r>
            <a:r>
              <a:rPr lang="en-US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 ...;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6544" y="1535282"/>
            <a:ext cx="2825800" cy="737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there yet…</a:t>
            </a:r>
            <a:endParaRPr lang="en-US" sz="32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8200" y="2554188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US" alt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generic(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561275"/>
            <a:ext cx="115691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std::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enable_if_t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en-US" sz="240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is_convertible_v</a:t>
            </a:r>
            <a:r>
              <a:rPr lang="en-US" altLang="en-US" sz="2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altLang="en-US" sz="240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())&gt;&gt;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&amp;&amp;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 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1" y="5381868"/>
            <a:ext cx="252168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67984" y="5381868"/>
            <a:ext cx="36558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generic(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0677" y="5654983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✓</a:t>
            </a:r>
            <a:endParaRPr lang="en-US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48180" y="5654983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✓</a:t>
            </a:r>
            <a:endParaRPr lang="en-US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31734" y="5381868"/>
            <a:ext cx="469781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generic(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_skool_array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35529" y="5654983"/>
            <a:ext cx="6046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22225">
                  <a:solidFill>
                    <a:srgbClr val="580000"/>
                  </a:solidFill>
                  <a:prstDash val="solid"/>
                </a:ln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17690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2" grpId="0" animBg="1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1353" cy="1325563"/>
          </a:xfrm>
        </p:spPr>
        <p:txBody>
          <a:bodyPr/>
          <a:lstStyle/>
          <a:p>
            <a:r>
              <a:rPr lang="en-US" b="1" dirty="0" smtClean="0"/>
              <a:t>Accepting</a:t>
            </a:r>
            <a:r>
              <a:rPr lang="en-US" dirty="0" smtClean="0"/>
              <a:t> contiguous data in C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912661"/>
            <a:ext cx="664156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raw(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376" y="2897184"/>
            <a:ext cx="50307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vec.data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vec.size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199" y="3358849"/>
            <a:ext cx="919893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old_skool_array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NUM_ELEMENTS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old_skool_array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4630" y="2774073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✓</a:t>
            </a:r>
            <a:endParaRPr lang="en-US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41808" y="3235738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✓</a:t>
            </a:r>
            <a:endParaRPr lang="en-US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838199" y="4424520"/>
            <a:ext cx="936025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raw(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 txBox="1">
            <a:spLocks noChangeArrowheads="1"/>
          </p:cNvSpPr>
          <p:nvPr/>
        </p:nvSpPr>
        <p:spPr bwMode="auto">
          <a:xfrm>
            <a:off x="838199" y="5574841"/>
            <a:ext cx="1135380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raw(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alternative: 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624" y="1888954"/>
            <a:ext cx="7378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9624" y="2915387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&gt;(1000);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624" y="3613204"/>
            <a:ext cx="56220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&gt;{data};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compute(data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915386"/>
            <a:ext cx="722709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data[1000];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15392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std::</a:t>
            </a:r>
            <a:r>
              <a:rPr lang="it-IT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1000&gt;{};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2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build="p"/>
      <p:bldP spid="6" grpId="0" animBg="1"/>
      <p:bldP spid="6" grpId="1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This 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_view</a:t>
            </a:r>
            <a:r>
              <a:rPr lang="pl-PL" dirty="0" smtClean="0"/>
              <a:t> thing sounds familiar...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13089"/>
              </p:ext>
            </p:extLst>
          </p:nvPr>
        </p:nvGraphicFramePr>
        <p:xfrm>
          <a:off x="2392326" y="2074923"/>
          <a:ext cx="7068084" cy="348557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34042"/>
                <a:gridCol w="3534042"/>
              </a:tblGrid>
              <a:tr h="473341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rgbClr val="2B91A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400" noProof="0" dirty="0" smtClean="0"/>
                        <a:t>Where 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altLang="en-US" sz="2400" noProof="0" dirty="0" smtClean="0"/>
                        <a:t> is: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1506115">
                <a:tc>
                  <a:txBody>
                    <a:bodyPr/>
                    <a:lstStyle/>
                    <a:p>
                      <a:r>
                        <a:rPr lang="pl-PL" altLang="en-US" sz="2400" kern="1200" noProof="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string_view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pl-PL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en-US" sz="2400" kern="1200" dirty="0">
                        <a:solidFill>
                          <a:srgbClr val="2B91A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std::</a:t>
                      </a:r>
                      <a:r>
                        <a:rPr lang="pl-PL" altLang="en-US" sz="2400" kern="1200" noProof="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</a:p>
                    <a:p>
                      <a:r>
                        <a:rPr lang="pl-PL" sz="2400" kern="1200" noProof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</a:t>
                      </a:r>
                      <a:r>
                        <a:rPr kumimoji="0" lang="pl-PL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</a:t>
                      </a:r>
                    </a:p>
                    <a:p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1506115">
                <a:tc>
                  <a:txBody>
                    <a:bodyPr/>
                    <a:lstStyle/>
                    <a:p>
                      <a:r>
                        <a:rPr lang="pl-PL" altLang="en-US" sz="2400" kern="1200" noProof="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array_view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pl-PL" altLang="en-US" sz="2400" kern="1200" noProof="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std::</a:t>
                      </a:r>
                      <a:r>
                        <a:rPr lang="pl-PL" altLang="en-US" sz="2400" kern="1200" noProof="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vector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pl-PL" altLang="en-US" sz="2400" kern="1200" noProof="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pl-PL" altLang="en-US" sz="2400" kern="1200" noProof="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But there is more (dimensions)!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8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  <a:endParaRPr lang="en-US" altLang="en-US" sz="5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690687"/>
            <a:ext cx="7378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  <a:endParaRPr lang="en-US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38200" y="2350289"/>
            <a:ext cx="100399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compute(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... 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360735"/>
            <a:ext cx="8233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016251"/>
            <a:ext cx="8233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3&gt;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3917132"/>
            <a:ext cx="817082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&gt;(1000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av_1 =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&gt;{data};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av_2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&gt;{{20, 50}, data};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compute(av_1);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compute(av_2);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1693" y="5640681"/>
            <a:ext cx="6455477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Lifting</a:t>
            </a:r>
            <a:r>
              <a:rPr lang="en-US" sz="2800" dirty="0" smtClean="0"/>
              <a:t> the linear memory into a </a:t>
            </a:r>
            <a:r>
              <a:rPr lang="en-US" sz="2800" b="1" dirty="0" smtClean="0"/>
              <a:t>logically</a:t>
            </a:r>
            <a:r>
              <a:rPr lang="en-US" sz="2800" dirty="0" smtClean="0"/>
              <a:t> multidimensional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41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2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34" y="1686740"/>
            <a:ext cx="3039578" cy="18997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28" y="1686740"/>
            <a:ext cx="3048000" cy="1905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39238" y="2186577"/>
            <a:ext cx="2274626" cy="9040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3941" y="3852190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:= [</a:t>
            </a:r>
            <a:r>
              <a:rPr lang="en-US" sz="2400" i="1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baseline="-25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height,width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6568787" y="3853505"/>
            <a:ext cx="4249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:= [</a:t>
            </a:r>
            <a:r>
              <a:rPr lang="en-US" sz="2400" i="1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baseline="-25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height,width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50378" y="5075458"/>
            <a:ext cx="5452345" cy="1200329"/>
            <a:chOff x="3150378" y="5075458"/>
            <a:chExt cx="5452345" cy="1200329"/>
          </a:xfrm>
        </p:grpSpPr>
        <p:sp>
          <p:nvSpPr>
            <p:cNvPr id="14" name="Rectangle 13"/>
            <p:cNvSpPr/>
            <p:nvPr/>
          </p:nvSpPr>
          <p:spPr>
            <a:xfrm>
              <a:off x="3150378" y="5349539"/>
              <a:ext cx="54523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out := (            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∗ in</a:t>
              </a:r>
              <a:r>
                <a:rPr lang="pl-PL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3200" dirty="0" smtClean="0"/>
                <a:t>⑀</a:t>
              </a:r>
              <a:r>
                <a:rPr lang="pl-PL" sz="3200" dirty="0" smtClean="0"/>
                <a:t> </a:t>
              </a:r>
              <a:r>
                <a:rPr lang="pl-PL" sz="2400" dirty="0" smtClean="0"/>
                <a:t>150</a:t>
              </a:r>
              <a:endParaRPr lang="en-US" sz="2400" dirty="0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679976" y="5099361"/>
              <a:ext cx="153047" cy="1152525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6355483" y="5105423"/>
              <a:ext cx="153047" cy="1146463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8076" y="5075458"/>
              <a:ext cx="17139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-1  0  +1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-2  0  +2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-1  0  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D984FB4D468419AFC87657F357706" ma:contentTypeVersion="0" ma:contentTypeDescription="Create a new document." ma:contentTypeScope="" ma:versionID="f00d583f843a706df1d8c3faa76c79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D3459C-3536-4E5C-A8A2-B2660EA6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E0C5C5-F4A4-4231-A2D5-73B064C49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EE586E-91BA-4D18-95AA-CCDA344FDC3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8234</TotalTime>
  <Words>1150</Words>
  <Application>Microsoft Office PowerPoint</Application>
  <PresentationFormat>Widescreen</PresentationFormat>
  <Paragraphs>405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Viewing the world through array-shaped glasses</vt:lpstr>
      <vt:lpstr>PowerPoint Presentation</vt:lpstr>
      <vt:lpstr>Defining contiguous data in C++</vt:lpstr>
      <vt:lpstr>Accepting contiguous data in C++</vt:lpstr>
      <vt:lpstr>Accepting contiguous data in C</vt:lpstr>
      <vt:lpstr>The alternative: array_view interface</vt:lpstr>
      <vt:lpstr>This _view thing sounds familiar...</vt:lpstr>
      <vt:lpstr>But there is more (dimensions)!</vt:lpstr>
      <vt:lpstr>Using the array_view</vt:lpstr>
      <vt:lpstr>Using the array_view</vt:lpstr>
      <vt:lpstr>A different view on algorithms</vt:lpstr>
      <vt:lpstr>Enabling index-based parallelism in C++</vt:lpstr>
      <vt:lpstr>Pointer semantics – valueness</vt:lpstr>
      <vt:lpstr>Pointer semantics – constness</vt:lpstr>
      <vt:lpstr>Other operations – slice and section</vt:lpstr>
      <vt:lpstr>Novel types</vt:lpstr>
      <vt:lpstr>Towards the standardization</vt:lpstr>
      <vt:lpstr>Proposed extensions</vt:lpstr>
      <vt:lpstr>PowerPoint Presentation</vt:lpstr>
      <vt:lpstr>Q&amp;A</vt:lpstr>
      <vt:lpstr>Backup</vt:lpstr>
      <vt:lpstr>bounds and index</vt:lpstr>
      <vt:lpstr>bounds and index – basic usage</vt:lpstr>
      <vt:lpstr>bounds and index – difference in arithmetic</vt:lpstr>
      <vt:lpstr>bounds and index – difference in functionality</vt:lpstr>
      <vt:lpstr>bounds_iterator</vt:lpstr>
      <vt:lpstr>bounds_iterator – linearization</vt:lpstr>
      <vt:lpstr>array_view and strided_array_view</vt:lpstr>
      <vt:lpstr>strided_array_view as a transposed view</vt:lpstr>
      <vt:lpstr>av and sav implicit conversions</vt:lpstr>
      <vt:lpstr>Relations between (s)av and other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index, bound, array_view and more</dc:title>
  <dc:creator>Lukasz Mendakiewicz</dc:creator>
  <cp:lastModifiedBy>Lukasz Mendakiewicz</cp:lastModifiedBy>
  <cp:revision>1280</cp:revision>
  <dcterms:created xsi:type="dcterms:W3CDTF">2013-12-01T23:58:38Z</dcterms:created>
  <dcterms:modified xsi:type="dcterms:W3CDTF">2014-09-13T20:02:49Z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0x010100CA3D984FB4D468419AFC87657F357706</vt:lpwstr>
  </property>
  <property fmtid="{D5CDD505-2E9C-101B-9397-08002B2CF9AE}" pid="3" name="IsMyDocuments">
    <vt:bool>true</vt:bool>
  </property>
</Properties>
</file>