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46" r:id="rId2"/>
    <p:sldMasterId id="2147483757" r:id="rId3"/>
    <p:sldMasterId id="2147483768" r:id="rId4"/>
  </p:sldMasterIdLst>
  <p:notesMasterIdLst>
    <p:notesMasterId r:id="rId71"/>
  </p:notesMasterIdLst>
  <p:handoutMasterIdLst>
    <p:handoutMasterId r:id="rId72"/>
  </p:handoutMasterIdLst>
  <p:sldIdLst>
    <p:sldId id="393" r:id="rId5"/>
    <p:sldId id="559" r:id="rId6"/>
    <p:sldId id="521" r:id="rId7"/>
    <p:sldId id="522" r:id="rId8"/>
    <p:sldId id="524" r:id="rId9"/>
    <p:sldId id="523" r:id="rId10"/>
    <p:sldId id="526" r:id="rId11"/>
    <p:sldId id="525" r:id="rId12"/>
    <p:sldId id="527" r:id="rId13"/>
    <p:sldId id="528" r:id="rId14"/>
    <p:sldId id="554" r:id="rId15"/>
    <p:sldId id="555" r:id="rId16"/>
    <p:sldId id="556" r:id="rId17"/>
    <p:sldId id="569" r:id="rId18"/>
    <p:sldId id="568" r:id="rId19"/>
    <p:sldId id="571" r:id="rId20"/>
    <p:sldId id="572" r:id="rId21"/>
    <p:sldId id="573" r:id="rId22"/>
    <p:sldId id="574" r:id="rId23"/>
    <p:sldId id="576" r:id="rId24"/>
    <p:sldId id="575" r:id="rId25"/>
    <p:sldId id="529" r:id="rId26"/>
    <p:sldId id="530" r:id="rId27"/>
    <p:sldId id="531" r:id="rId28"/>
    <p:sldId id="532" r:id="rId29"/>
    <p:sldId id="533" r:id="rId30"/>
    <p:sldId id="534" r:id="rId31"/>
    <p:sldId id="535" r:id="rId32"/>
    <p:sldId id="536" r:id="rId33"/>
    <p:sldId id="537" r:id="rId34"/>
    <p:sldId id="538" r:id="rId35"/>
    <p:sldId id="540" r:id="rId36"/>
    <p:sldId id="541" r:id="rId37"/>
    <p:sldId id="542" r:id="rId38"/>
    <p:sldId id="543" r:id="rId39"/>
    <p:sldId id="544" r:id="rId40"/>
    <p:sldId id="581" r:id="rId41"/>
    <p:sldId id="545" r:id="rId42"/>
    <p:sldId id="546" r:id="rId43"/>
    <p:sldId id="548" r:id="rId44"/>
    <p:sldId id="547" r:id="rId45"/>
    <p:sldId id="549" r:id="rId46"/>
    <p:sldId id="539" r:id="rId47"/>
    <p:sldId id="550" r:id="rId48"/>
    <p:sldId id="583" r:id="rId49"/>
    <p:sldId id="582" r:id="rId50"/>
    <p:sldId id="551" r:id="rId51"/>
    <p:sldId id="552" r:id="rId52"/>
    <p:sldId id="553" r:id="rId53"/>
    <p:sldId id="557" r:id="rId54"/>
    <p:sldId id="558" r:id="rId55"/>
    <p:sldId id="560" r:id="rId56"/>
    <p:sldId id="561" r:id="rId57"/>
    <p:sldId id="577" r:id="rId58"/>
    <p:sldId id="563" r:id="rId59"/>
    <p:sldId id="513" r:id="rId60"/>
    <p:sldId id="514" r:id="rId61"/>
    <p:sldId id="517" r:id="rId62"/>
    <p:sldId id="562" r:id="rId63"/>
    <p:sldId id="564" r:id="rId64"/>
    <p:sldId id="566" r:id="rId65"/>
    <p:sldId id="565" r:id="rId66"/>
    <p:sldId id="578" r:id="rId67"/>
    <p:sldId id="579" r:id="rId68"/>
    <p:sldId id="580" r:id="rId69"/>
    <p:sldId id="427" r:id="rId70"/>
  </p:sldIdLst>
  <p:sldSz cx="9144000" cy="6858000" type="letter"/>
  <p:notesSz cx="6946900" cy="9220200"/>
  <p:custDataLst>
    <p:tags r:id="rId7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7575FF"/>
    <a:srgbClr val="99CCFF"/>
    <a:srgbClr val="428C8A"/>
    <a:srgbClr val="FFCC00"/>
    <a:srgbClr val="D00023"/>
    <a:srgbClr val="993300"/>
    <a:srgbClr val="CB3300"/>
    <a:srgbClr val="66CCF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4" autoAdjust="0"/>
    <p:restoredTop sz="99003" autoAdjust="0"/>
  </p:normalViewPr>
  <p:slideViewPr>
    <p:cSldViewPr>
      <p:cViewPr varScale="1">
        <p:scale>
          <a:sx n="88" d="100"/>
          <a:sy n="88" d="100"/>
        </p:scale>
        <p:origin x="-1584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12" d="100"/>
          <a:sy n="112" d="100"/>
        </p:scale>
        <p:origin x="-1728" y="2688"/>
      </p:cViewPr>
      <p:guideLst>
        <p:guide orient="horz" pos="2904"/>
        <p:guide pos="2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11" descr="BKG-12x-Rules.jpg"/>
          <p:cNvPicPr>
            <a:picLocks noChangeAspect="1"/>
          </p:cNvPicPr>
          <p:nvPr/>
        </p:nvPicPr>
        <p:blipFill>
          <a:blip r:embed="rId2"/>
          <a:srcRect l="24028" t="92223"/>
          <a:stretch>
            <a:fillRect/>
          </a:stretch>
        </p:blipFill>
        <p:spPr bwMode="auto">
          <a:xfrm>
            <a:off x="0" y="8686800"/>
            <a:ext cx="6946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9750" y="76200"/>
            <a:ext cx="301148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defTabSz="923925">
              <a:defRPr sz="1000">
                <a:ea typeface="+mn-ea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grpSp>
        <p:nvGrpSpPr>
          <p:cNvPr id="76807" name="Group 25"/>
          <p:cNvGrpSpPr>
            <a:grpSpLocks/>
          </p:cNvGrpSpPr>
          <p:nvPr/>
        </p:nvGrpSpPr>
        <p:grpSpPr bwMode="auto">
          <a:xfrm>
            <a:off x="3460750" y="8880475"/>
            <a:ext cx="2451100" cy="327025"/>
            <a:chOff x="2445" y="4095"/>
            <a:chExt cx="1524" cy="204"/>
          </a:xfrm>
        </p:grpSpPr>
        <p:sp>
          <p:nvSpPr>
            <p:cNvPr id="65562" name="Text Box 26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382" tIns="46191" rIns="92382" bIns="46191">
              <a:spAutoFit/>
            </a:bodyPr>
            <a:lstStyle/>
            <a:p>
              <a:pPr defTabSz="923925"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bg2"/>
                  </a:solidFill>
                </a:rPr>
                <a:t>© </a:t>
              </a:r>
              <a:r>
                <a:rPr lang="en-US" sz="700" dirty="0" smtClean="0">
                  <a:solidFill>
                    <a:schemeClr val="bg2"/>
                  </a:solidFill>
                </a:rPr>
                <a:t>2012 Mentor </a:t>
              </a:r>
              <a:r>
                <a:rPr lang="en-US" sz="700" dirty="0">
                  <a:solidFill>
                    <a:schemeClr val="bg2"/>
                  </a:solidFill>
                </a:rPr>
                <a:t>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2" tIns="46191" rIns="230955" bIns="46191"/>
            <a:lstStyle/>
            <a:p>
              <a:pPr defTabSz="923925">
                <a:spcBef>
                  <a:spcPct val="50000"/>
                </a:spcBef>
                <a:defRPr/>
              </a:pPr>
              <a:r>
                <a:rPr lang="en-US" sz="800" b="1">
                  <a:solidFill>
                    <a:schemeClr val="bg2"/>
                  </a:solidFill>
                  <a:cs typeface="ＭＳ Ｐゴシック" pitchFamily="-112" charset="-128"/>
                </a:rPr>
                <a:t>www.mentor.com</a:t>
              </a:r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2"/>
          </p:nvPr>
        </p:nvSpPr>
        <p:spPr>
          <a:xfrm>
            <a:off x="463550" y="8980956"/>
            <a:ext cx="2971800" cy="2377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 defTabSz="923925">
              <a:defRPr/>
            </a:pPr>
            <a:r>
              <a:rPr lang="en-US" sz="800" dirty="0" smtClean="0">
                <a:solidFill>
                  <a:srgbClr val="000000"/>
                </a:solidFill>
              </a:rPr>
              <a:t>Your Initials, Presentation Title, Month Year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"/>
          </p:nvPr>
        </p:nvSpPr>
        <p:spPr>
          <a:xfrm>
            <a:off x="0" y="8980956"/>
            <a:ext cx="463346" cy="2377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D2BC424D-003F-4F60-9028-6437F3764404}" type="slidenum">
              <a:rPr lang="en-US" sz="800" smtClean="0"/>
              <a:pPr algn="ctr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537118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0175" y="461963"/>
            <a:ext cx="4148138" cy="3111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3611563"/>
            <a:ext cx="5556250" cy="49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090988" y="6684963"/>
            <a:ext cx="463073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82" tIns="46191" rIns="92382" bIns="46191"/>
          <a:lstStyle/>
          <a:p>
            <a:pPr algn="r" defTabSz="923925" eaLnBrk="0" hangingPunct="0">
              <a:defRPr/>
            </a:pPr>
            <a:endParaRPr lang="en-US" sz="800">
              <a:solidFill>
                <a:srgbClr val="7F7F7F"/>
              </a:solidFill>
              <a:cs typeface="ＭＳ Ｐゴシック" pitchFamily="-112" charset="-128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4090988" y="6684963"/>
            <a:ext cx="4630737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82" tIns="46191" rIns="92382" bIns="46191"/>
          <a:lstStyle/>
          <a:p>
            <a:pPr algn="r" defTabSz="923925" eaLnBrk="0" hangingPunct="0">
              <a:defRPr/>
            </a:pPr>
            <a:endParaRPr lang="en-US" sz="800">
              <a:solidFill>
                <a:srgbClr val="7F7F7F"/>
              </a:solidFill>
              <a:cs typeface="ＭＳ Ｐゴシック" pitchFamily="-112" charset="-128"/>
            </a:endParaRPr>
          </a:p>
        </p:txBody>
      </p:sp>
      <p:pic>
        <p:nvPicPr>
          <p:cNvPr id="59400" name="Picture 17" descr="bar a shor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1550" y="8870950"/>
            <a:ext cx="3435350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9402" name="Group 24"/>
          <p:cNvGrpSpPr>
            <a:grpSpLocks/>
          </p:cNvGrpSpPr>
          <p:nvPr/>
        </p:nvGrpSpPr>
        <p:grpSpPr bwMode="auto">
          <a:xfrm>
            <a:off x="3381375" y="8880475"/>
            <a:ext cx="2451100" cy="327025"/>
            <a:chOff x="2445" y="4095"/>
            <a:chExt cx="1524" cy="204"/>
          </a:xfrm>
        </p:grpSpPr>
        <p:sp>
          <p:nvSpPr>
            <p:cNvPr id="67609" name="Text Box 25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382" tIns="46191" rIns="92382" bIns="46191">
              <a:spAutoFit/>
            </a:bodyPr>
            <a:lstStyle/>
            <a:p>
              <a:pPr defTabSz="923925"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bg2"/>
                  </a:solidFill>
                </a:rPr>
                <a:t>© </a:t>
              </a:r>
              <a:r>
                <a:rPr lang="en-US" sz="700" dirty="0" smtClean="0">
                  <a:solidFill>
                    <a:schemeClr val="bg2"/>
                  </a:solidFill>
                </a:rPr>
                <a:t>2011 </a:t>
              </a:r>
              <a:r>
                <a:rPr lang="en-US" sz="700" dirty="0">
                  <a:solidFill>
                    <a:schemeClr val="bg2"/>
                  </a:solidFill>
                </a:rPr>
                <a:t>Mentor 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2" tIns="46191" rIns="230955" bIns="46191"/>
            <a:lstStyle/>
            <a:p>
              <a:pPr defTabSz="923925">
                <a:spcBef>
                  <a:spcPct val="50000"/>
                </a:spcBef>
                <a:defRPr/>
              </a:pPr>
              <a:r>
                <a:rPr lang="en-US" sz="800" b="1">
                  <a:solidFill>
                    <a:schemeClr val="bg2"/>
                  </a:solidFill>
                  <a:cs typeface="ＭＳ Ｐゴシック" pitchFamily="-112" charset="-128"/>
                </a:rPr>
                <a:t>www.mentor.com</a:t>
              </a:r>
            </a:p>
          </p:txBody>
        </p:sp>
      </p:grpSp>
      <p:pic>
        <p:nvPicPr>
          <p:cNvPr id="59403" name="Picture 12" descr="MGC-Logo_Black-7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5838" y="8951913"/>
            <a:ext cx="711200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94690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228600" rIns="92382" bIns="45720" numCol="1" anchor="t" anchorCtr="1" compatLnSpc="1">
            <a:prstTxWarp prst="textNoShape">
              <a:avLst/>
            </a:prstTxWarp>
          </a:bodyPr>
          <a:lstStyle>
            <a:lvl1pPr algn="ctr" defTabSz="923925">
              <a:defRPr sz="900">
                <a:ea typeface="+mn-ea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5"/>
          </p:nvPr>
        </p:nvSpPr>
        <p:spPr>
          <a:xfrm>
            <a:off x="0" y="8988270"/>
            <a:ext cx="466344" cy="230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4EF60D13-6827-4DE5-BBDB-189D9C1C94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"/>
          </p:nvPr>
        </p:nvSpPr>
        <p:spPr>
          <a:xfrm>
            <a:off x="474728" y="8988270"/>
            <a:ext cx="2971800" cy="2377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r>
              <a:rPr lang="en-US" smtClean="0"/>
              <a:t>Your Initials, Presentation Title,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8610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228600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1pPr>
    <a:lvl2pPr marL="2936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2pPr>
    <a:lvl3pPr marL="6365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3pPr>
    <a:lvl4pPr marL="9794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4pPr>
    <a:lvl5pPr marL="13223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-112" charset="-128"/>
              </a:rPr>
              <a:t>Presentation Title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60D13-6827-4DE5-BBDB-189D9C1C94B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Initials, Presentation Title, Month Year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F60D13-6827-4DE5-BBDB-189D9C1C94B1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Your Initials, Presentation Title, Month Year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1026" name="Picture 2" descr="C:\Documents and Settings\lseigneu\Desktop\PPT2007-revD\Final RevD BKGs\BKG-rev-D-150dpi_Corp.jpg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9144000" cy="6858001"/>
            </a:xfrm>
            <a:prstGeom prst="rect">
              <a:avLst/>
            </a:prstGeom>
            <a:noFill/>
          </p:spPr>
        </p:pic>
        <p:grpSp>
          <p:nvGrpSpPr>
            <p:cNvPr id="6" name="Group 5"/>
            <p:cNvGrpSpPr/>
            <p:nvPr userDrawn="1"/>
          </p:nvGrpSpPr>
          <p:grpSpPr>
            <a:xfrm>
              <a:off x="6847605" y="5514110"/>
              <a:ext cx="2171700" cy="1219200"/>
              <a:chOff x="6839568" y="5506068"/>
              <a:chExt cx="2171700" cy="1219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839568" y="5506068"/>
                <a:ext cx="2171700" cy="1219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endParaRPr>
              </a:p>
            </p:txBody>
          </p:sp>
          <p:pic>
            <p:nvPicPr>
              <p:cNvPr id="8" name="Picture 4" descr="N:\GRAPHICS DROP\_to Linda\MGC-Logo_PMS201 [Converted].e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68450" y="5855900"/>
                <a:ext cx="1716300" cy="568547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8023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57575" y="2852738"/>
            <a:ext cx="5313363" cy="541337"/>
          </a:xfrm>
        </p:spPr>
        <p:txBody>
          <a:bodyPr lIns="0" rIns="0"/>
          <a:lstStyle>
            <a:lvl1pPr marL="0" indent="0">
              <a:buFont typeface="Wingdings" pitchFamily="-112" charset="2"/>
              <a:buNone/>
              <a:tabLst>
                <a:tab pos="3886200" algn="l"/>
              </a:tabLst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80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7575" y="914400"/>
            <a:ext cx="5303838" cy="1752600"/>
          </a:xfrm>
        </p:spPr>
        <p:txBody>
          <a:bodyPr lIns="0" r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0" y="1316038"/>
            <a:ext cx="4495800" cy="5070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16038"/>
            <a:ext cx="4495800" cy="5070475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428C8A"/>
              </a:buClr>
              <a:buSzPct val="80000"/>
              <a:buFont typeface="Wingdings" pitchFamily="-112" charset="2"/>
              <a:buChar char="n"/>
              <a:tabLst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Tx/>
              <a:buFont typeface="Tahoma" pitchFamily="-112" charset="0"/>
              <a:buNone/>
              <a:tabLst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lIns="118872" rIns="118872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lIns="118872" rIns="118872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lIns="118872" rIns="118872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lIns="118872" rIns="118872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67D2357-0CAC-406B-B69F-CEEE12A3DAE7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6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ED19-9042-4804-81A9-A8DA8FB10A43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1118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ED19-9042-4804-81A9-A8DA8FB10A43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877276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dirty="0">
              <a:solidFill>
                <a:srgbClr val="DDE9E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>
              <a:solidFill>
                <a:srgbClr val="DDE9E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5656F8C-6801-4A3A-ABD9-D5113ED9EF59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 dirty="0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987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DCD-F3FC-4C68-9E29-5DAC775E9709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2597805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8C90-7C07-431C-983F-E97A77ADBCD5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1581164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653-3AD0-4086-90D0-C8C05C905D0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21216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66F3-8576-4750-B295-C6FA71381CF9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80506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316038"/>
            <a:ext cx="9144000" cy="5070475"/>
          </a:xfrm>
        </p:spPr>
        <p:txBody>
          <a:bodyPr/>
          <a:lstStyle>
            <a:lvl1pPr>
              <a:spcBef>
                <a:spcPts val="850"/>
              </a:spcBef>
              <a:defRPr/>
            </a:lvl1pPr>
            <a:lvl4pPr>
              <a:defRPr/>
            </a:lvl4pPr>
            <a:lvl5pPr>
              <a:buFont typeface="Arial" pitchFamily="34" charset="0"/>
              <a:buChar char="•"/>
              <a:defRPr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9BC6-F6B6-4ACC-8857-3A8DF534C85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896851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DDE9E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DE9E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CB1D-D769-40D7-BCF7-E98A377CBE35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 dirty="0">
              <a:solidFill>
                <a:srgbClr val="DDE9EC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970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67D2357-0CAC-406B-B69F-CEEE12A3DAE7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216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ED19-9042-4804-81A9-A8DA8FB10A43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7651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ED19-9042-4804-81A9-A8DA8FB10A43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9441364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dirty="0">
              <a:solidFill>
                <a:srgbClr val="DDE9E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>
              <a:solidFill>
                <a:srgbClr val="DDE9E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5656F8C-6801-4A3A-ABD9-D5113ED9EF59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 dirty="0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92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DCD-F3FC-4C68-9E29-5DAC775E9709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2997886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8C90-7C07-431C-983F-E97A77ADBCD5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22426291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653-3AD0-4086-90D0-C8C05C905D0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68583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66F3-8576-4750-B295-C6FA71381CF9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397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9BC6-F6B6-4ACC-8857-3A8DF534C85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6492603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DDE9E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DE9E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CB1D-D769-40D7-BCF7-E98A377CBE35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 dirty="0">
              <a:solidFill>
                <a:srgbClr val="DDE9EC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526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67D2357-0CAC-406B-B69F-CEEE12A3DAE7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889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ED19-9042-4804-81A9-A8DA8FB10A43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74053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9ED19-9042-4804-81A9-A8DA8FB10A43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7289243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dirty="0">
              <a:solidFill>
                <a:srgbClr val="DDE9E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>
              <a:solidFill>
                <a:srgbClr val="DDE9E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5656F8C-6801-4A3A-ABD9-D5113ED9EF59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 dirty="0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79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1DCD-F3FC-4C68-9E29-5DAC775E9709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8036649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8C90-7C07-431C-983F-E97A77ADBCD5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6713550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5653-3AD0-4086-90D0-C8C05C905D0B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521230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66F3-8576-4750-B295-C6FA71381CF9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90086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3957638" y="1316038"/>
            <a:ext cx="5186362" cy="5070475"/>
          </a:xfrm>
        </p:spPr>
        <p:txBody>
          <a:bodyPr lIns="228600"/>
          <a:lstStyle>
            <a:lvl1pPr>
              <a:spcBef>
                <a:spcPts val="85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spcBef>
                <a:spcPts val="0"/>
              </a:spcBef>
              <a:buFont typeface="Tahoma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9BC6-F6B6-4ACC-8857-3A8DF534C858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42733196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DDE9E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DDE9E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ACB1D-D769-40D7-BCF7-E98A377CBE35}" type="slidenum">
              <a:rPr lang="en-US" smtClean="0">
                <a:solidFill>
                  <a:srgbClr val="DDE9EC"/>
                </a:solidFill>
              </a:rPr>
              <a:pPr/>
              <a:t>‹#›</a:t>
            </a:fld>
            <a:endParaRPr lang="en-US" dirty="0">
              <a:solidFill>
                <a:srgbClr val="DDE9EC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852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able Placeholder 2"/>
          <p:cNvSpPr>
            <a:spLocks noGrp="1"/>
          </p:cNvSpPr>
          <p:nvPr>
            <p:ph type="tbl" idx="1"/>
          </p:nvPr>
        </p:nvSpPr>
        <p:spPr>
          <a:xfrm>
            <a:off x="0" y="1316038"/>
            <a:ext cx="9144000" cy="50704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9" name="Picture 3" descr="C:\Documents and Settings\lseigneu\Desktop\PPT MAIN DEV\TESTING FILE SIZES\SET PS bkgs in PP saved as JPGs then used for template\A\_B AS POSTED w C bkgs dropped in\Slide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16200"/>
            <a:ext cx="7772400" cy="1612900"/>
          </a:xfrm>
        </p:spPr>
        <p:txBody>
          <a:bodyPr anchor="ctr" anchorCtr="1"/>
          <a:lstStyle>
            <a:lvl1pPr algn="ctr">
              <a:defRPr sz="36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1700"/>
            <a:ext cx="7772400" cy="444500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ocuments and Settings\lseigneu\Desktop\PPT MAIN DEV\TESTING FILE SIZES\SET PS bkgs in PP saved as JPGs then used for template\A\_B AS POSTED w C bkgs dropped in\Slide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2832100"/>
          </a:xfrm>
        </p:spPr>
        <p:txBody>
          <a:bodyPr anchor="ctr" anchorCtr="1"/>
          <a:lstStyle>
            <a:lvl1pPr algn="ctr">
              <a:defRPr sz="3200" b="1" i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99000"/>
            <a:ext cx="7772400" cy="444500"/>
          </a:xfrm>
        </p:spPr>
        <p:txBody>
          <a:bodyPr anchor="b"/>
          <a:lstStyle>
            <a:lvl1pPr marL="0" indent="0" algn="r">
              <a:buNone/>
              <a:defRPr sz="1600" i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, no top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066800"/>
            <a:ext cx="9144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Documents and Settings\lseigneu\Desktop\template 032110 home\lite close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BKG-12x-Rules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316038"/>
            <a:ext cx="9144000" cy="507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endParaRPr lang="en-US" dirty="0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0999" y="6626225"/>
            <a:ext cx="521208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B4689765-5485-4130-8525-AA8B12692E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6" name="Text Box 22"/>
          <p:cNvSpPr txBox="1">
            <a:spLocks noChangeArrowheads="1"/>
          </p:cNvSpPr>
          <p:nvPr userDrawn="1"/>
        </p:nvSpPr>
        <p:spPr bwMode="auto">
          <a:xfrm>
            <a:off x="5653088" y="6619876"/>
            <a:ext cx="1447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228600"/>
          <a:lstStyle/>
          <a:p>
            <a:pPr>
              <a:spcBef>
                <a:spcPct val="50000"/>
              </a:spcBef>
              <a:defRPr/>
            </a:pPr>
            <a:r>
              <a:rPr lang="en-US" sz="800" b="1" dirty="0">
                <a:solidFill>
                  <a:schemeClr val="tx2"/>
                </a:solidFill>
                <a:cs typeface="ＭＳ Ｐゴシック" pitchFamily="-112" charset="-128"/>
              </a:rPr>
              <a:t>www.mentor.com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9" r:id="rId2"/>
    <p:sldLayoutId id="2147483740" r:id="rId3"/>
    <p:sldLayoutId id="2147483741" r:id="rId4"/>
    <p:sldLayoutId id="2147483742" r:id="rId5"/>
    <p:sldLayoutId id="2147483726" r:id="rId6"/>
    <p:sldLayoutId id="2147483737" r:id="rId7"/>
    <p:sldLayoutId id="2147483743" r:id="rId8"/>
    <p:sldLayoutId id="2147483738" r:id="rId9"/>
    <p:sldLayoutId id="2147483744" r:id="rId10"/>
    <p:sldLayoutId id="2147483745" r:id="rId11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pitchFamily="-112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rgbClr val="428C8A"/>
        </a:buClr>
        <a:buSzPct val="80000"/>
        <a:buFont typeface="Wingdings" pitchFamily="-112" charset="2"/>
        <a:buChar char="n"/>
        <a:defRPr sz="2400">
          <a:solidFill>
            <a:schemeClr val="tx2"/>
          </a:solidFill>
          <a:latin typeface="+mn-lt"/>
          <a:ea typeface="ＭＳ Ｐゴシック" pitchFamily="-112" charset="-128"/>
          <a:cs typeface="+mn-cs"/>
        </a:defRPr>
      </a:lvl1pPr>
      <a:lvl2pPr marL="803275" indent="-346075" algn="l" rtl="0" eaLnBrk="1" fontAlgn="base" hangingPunct="1">
        <a:spcBef>
          <a:spcPts val="0"/>
        </a:spcBef>
        <a:spcAft>
          <a:spcPct val="0"/>
        </a:spcAft>
        <a:buClr>
          <a:schemeClr val="bg2"/>
        </a:buClr>
        <a:buFont typeface="Tahoma" pitchFamily="-112" charset="0"/>
        <a:buChar char="—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193800" indent="-228600" algn="l" rtl="0" eaLnBrk="1" fontAlgn="base" hangingPunct="1">
        <a:spcBef>
          <a:spcPts val="0"/>
        </a:spcBef>
        <a:spcAft>
          <a:spcPct val="0"/>
        </a:spcAft>
        <a:buClr>
          <a:schemeClr val="bg2"/>
        </a:buClr>
        <a:buFont typeface="Tahoma" pitchFamily="-112" charset="0"/>
        <a:buChar char="–"/>
        <a:defRPr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ts val="0"/>
        </a:spcBef>
        <a:spcAft>
          <a:spcPct val="0"/>
        </a:spcAft>
        <a:buClr>
          <a:schemeClr val="bg2"/>
        </a:buClr>
        <a:buFont typeface="Tahoma" pitchFamily="-112" charset="0"/>
        <a:buChar char="–"/>
        <a:defRPr sz="16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sz="16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464653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464653"/>
              </a:solidFill>
              <a:latin typeface="Arial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6A6B793-0EA8-4034-9BCA-8042D3BD00B8}" type="slidenum">
              <a:rPr lang="en-US" smtClean="0">
                <a:solidFill>
                  <a:srgbClr val="464653"/>
                </a:solidFill>
                <a:latin typeface="Arial" charset="0"/>
              </a:rPr>
              <a:pPr/>
              <a:t>‹#›</a:t>
            </a:fld>
            <a:endParaRPr lang="en-US" dirty="0">
              <a:solidFill>
                <a:srgbClr val="464653"/>
              </a:solidFill>
              <a:latin typeface="Arial" charset="0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5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464653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464653"/>
              </a:solidFill>
              <a:latin typeface="Arial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6A6B793-0EA8-4034-9BCA-8042D3BD00B8}" type="slidenum">
              <a:rPr lang="en-US" smtClean="0">
                <a:solidFill>
                  <a:srgbClr val="464653"/>
                </a:solidFill>
                <a:latin typeface="Arial" charset="0"/>
              </a:rPr>
              <a:pPr/>
              <a:t>‹#›</a:t>
            </a:fld>
            <a:endParaRPr lang="en-US" dirty="0">
              <a:solidFill>
                <a:srgbClr val="464653"/>
              </a:solidFill>
              <a:latin typeface="Arial" charset="0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60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464653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464653"/>
              </a:solidFill>
              <a:latin typeface="Arial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6A6B793-0EA8-4034-9BCA-8042D3BD00B8}" type="slidenum">
              <a:rPr lang="en-US" smtClean="0">
                <a:solidFill>
                  <a:srgbClr val="464653"/>
                </a:solidFill>
                <a:latin typeface="Arial" charset="0"/>
              </a:rPr>
              <a:pPr/>
              <a:t>‹#›</a:t>
            </a:fld>
            <a:endParaRPr lang="en-US" dirty="0">
              <a:solidFill>
                <a:srgbClr val="464653"/>
              </a:solidFill>
              <a:latin typeface="Arial" charset="0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2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Fedor G Pikus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Where did my performance go?</a:t>
            </a:r>
            <a:br>
              <a:rPr lang="en-US" dirty="0" smtClean="0"/>
            </a:br>
            <a:r>
              <a:rPr lang="en-US" sz="2800" dirty="0" smtClean="0"/>
              <a:t>(Scaling visualization in concurrent C++ Programs)</a:t>
            </a:r>
            <a:endParaRPr lang="en-US" dirty="0" smtClean="0"/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3457575" y="3313113"/>
            <a:ext cx="5338763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>
              <a:spcBef>
                <a:spcPct val="30000"/>
              </a:spcBef>
              <a:buClr>
                <a:srgbClr val="428C8A"/>
              </a:buClr>
              <a:buSzPct val="105000"/>
              <a:buFont typeface="Wingdings" pitchFamily="-112" charset="2"/>
              <a:buNone/>
              <a:tabLst>
                <a:tab pos="3886200" algn="l"/>
              </a:tabLst>
            </a:pPr>
            <a:r>
              <a:rPr lang="en-US" sz="2000" dirty="0" smtClean="0">
                <a:solidFill>
                  <a:schemeClr val="tx2"/>
                </a:solidFill>
              </a:rPr>
              <a:t>Mentor Graphics, Design2Silicon Division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3448050" y="4279900"/>
            <a:ext cx="53086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>
              <a:spcBef>
                <a:spcPct val="30000"/>
              </a:spcBef>
              <a:buClr>
                <a:srgbClr val="428C8A"/>
              </a:buClr>
              <a:buSzPct val="105000"/>
              <a:buFont typeface="Wingdings" pitchFamily="-112" charset="2"/>
              <a:buNone/>
              <a:tabLst>
                <a:tab pos="3886200" algn="l"/>
              </a:tabLst>
            </a:pPr>
            <a:r>
              <a:rPr lang="en-US" sz="1800" dirty="0" err="1" smtClean="0">
                <a:solidFill>
                  <a:schemeClr val="tx2"/>
                </a:solidFill>
              </a:rPr>
              <a:t>CPPCon</a:t>
            </a:r>
            <a:r>
              <a:rPr lang="en-US" sz="1800" dirty="0" smtClean="0">
                <a:solidFill>
                  <a:schemeClr val="tx2"/>
                </a:solidFill>
              </a:rPr>
              <a:t>, September 2014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High-Performance </a:t>
            </a:r>
            <a:r>
              <a:rPr lang="en-US" dirty="0" err="1" smtClean="0"/>
              <a:t>program+Concurrency</a:t>
            </a:r>
            <a:r>
              <a:rPr lang="en-US" dirty="0" smtClean="0"/>
              <a:t> = 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/>
              <a:t>3</a:t>
            </a:r>
          </a:p>
          <a:p>
            <a:pPr lvl="1"/>
            <a:r>
              <a:rPr lang="en-US" dirty="0"/>
              <a:t>1 thread – real time: 1s, CPU time: </a:t>
            </a:r>
            <a:r>
              <a:rPr lang="en-US" dirty="0" smtClean="0"/>
              <a:t>1s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/>
              <a:t>2 threads – real time: 1s, CPU time: </a:t>
            </a:r>
            <a:r>
              <a:rPr lang="en-US" dirty="0" smtClean="0"/>
              <a:t>2s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/>
              <a:t>4 threads – real time: 1s, CPU time: </a:t>
            </a:r>
            <a:r>
              <a:rPr lang="en-US" dirty="0" smtClean="0"/>
              <a:t>4s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2057400"/>
            <a:ext cx="4114800" cy="228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71600" y="2667000"/>
            <a:ext cx="4114800" cy="533400"/>
            <a:chOff x="1371600" y="2667000"/>
            <a:chExt cx="4114800" cy="533400"/>
          </a:xfrm>
        </p:grpSpPr>
        <p:sp>
          <p:nvSpPr>
            <p:cNvPr id="7" name="Rectangle 6"/>
            <p:cNvSpPr/>
            <p:nvPr/>
          </p:nvSpPr>
          <p:spPr>
            <a:xfrm>
              <a:off x="1371600" y="2667000"/>
              <a:ext cx="4114800" cy="2286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71600" y="2971800"/>
              <a:ext cx="4114800" cy="2286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71600" y="3581400"/>
            <a:ext cx="4114800" cy="1143000"/>
            <a:chOff x="1371600" y="3581400"/>
            <a:chExt cx="4114800" cy="1143000"/>
          </a:xfrm>
        </p:grpSpPr>
        <p:sp>
          <p:nvSpPr>
            <p:cNvPr id="9" name="Rectangle 8"/>
            <p:cNvSpPr/>
            <p:nvPr/>
          </p:nvSpPr>
          <p:spPr>
            <a:xfrm>
              <a:off x="1371600" y="3581400"/>
              <a:ext cx="4114800" cy="2286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71600" y="3886200"/>
              <a:ext cx="4114800" cy="2286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71600" y="4191000"/>
              <a:ext cx="4114800" cy="2286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71600" y="4495800"/>
              <a:ext cx="4114800" cy="2286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63748" y="543460"/>
            <a:ext cx="4600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+mj-lt"/>
                <a:cs typeface="+mj-cs"/>
              </a:rPr>
              <a:t>Memory-Bound program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326" y="540592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+mj-lt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716414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6" grpId="0"/>
      <p:bldP spid="1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Bandwidth and Memory-Bound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" r="12633"/>
          <a:stretch/>
        </p:blipFill>
        <p:spPr bwMode="auto">
          <a:xfrm>
            <a:off x="0" y="1368614"/>
            <a:ext cx="9144000" cy="4956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0038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Bandwidth and Memory-Bound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r="12436"/>
          <a:stretch/>
        </p:blipFill>
        <p:spPr bwMode="auto">
          <a:xfrm>
            <a:off x="0" y="1350670"/>
            <a:ext cx="9144000" cy="4959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1233" y="3257490"/>
            <a:ext cx="113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 thread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800059" y="3409890"/>
            <a:ext cx="124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  <a:r>
              <a:rPr lang="en-US" sz="2000" dirty="0" smtClean="0"/>
              <a:t> threads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567687" y="5029200"/>
            <a:ext cx="124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  <a:r>
              <a:rPr lang="en-US" sz="2000" dirty="0" smtClean="0"/>
              <a:t> threads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638800" y="4419600"/>
            <a:ext cx="161259" cy="1524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96200" y="4701396"/>
            <a:ext cx="161259" cy="1524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62800" y="4567687"/>
            <a:ext cx="161259" cy="1524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>
            <a:stCxn id="5" idx="2"/>
            <a:endCxn id="11" idx="0"/>
          </p:cNvCxnSpPr>
          <p:nvPr/>
        </p:nvCxnSpPr>
        <p:spPr>
          <a:xfrm flipH="1">
            <a:off x="7776830" y="3657600"/>
            <a:ext cx="342187" cy="104379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4" name="Straight Arrow Connector 13"/>
          <p:cNvCxnSpPr>
            <a:stCxn id="8" idx="2"/>
            <a:endCxn id="12" idx="0"/>
          </p:cNvCxnSpPr>
          <p:nvPr/>
        </p:nvCxnSpPr>
        <p:spPr>
          <a:xfrm>
            <a:off x="6424750" y="3810000"/>
            <a:ext cx="818680" cy="75768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6" name="Straight Arrow Connector 15"/>
          <p:cNvCxnSpPr>
            <a:stCxn id="9" idx="0"/>
            <a:endCxn id="6" idx="2"/>
          </p:cNvCxnSpPr>
          <p:nvPr/>
        </p:nvCxnSpPr>
        <p:spPr>
          <a:xfrm flipV="1">
            <a:off x="5192378" y="4572000"/>
            <a:ext cx="527052" cy="4572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69599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" r="12897"/>
          <a:stretch/>
        </p:blipFill>
        <p:spPr bwMode="auto">
          <a:xfrm>
            <a:off x="1" y="1367794"/>
            <a:ext cx="9144000" cy="497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Bandwidth and Memory-Bound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83449" y="2417433"/>
            <a:ext cx="1685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  <a:r>
              <a:rPr lang="en-US" sz="2000" dirty="0" smtClean="0"/>
              <a:t> threads, *4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254076" y="2817543"/>
            <a:ext cx="1685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  <a:r>
              <a:rPr lang="en-US" sz="2000" dirty="0" smtClean="0"/>
              <a:t> threads, *2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5193102"/>
            <a:ext cx="113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 thread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814313" y="4583502"/>
            <a:ext cx="161259" cy="1524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29400" y="3702909"/>
            <a:ext cx="161259" cy="1524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1200" y="4051540"/>
            <a:ext cx="161259" cy="1524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>
            <a:stCxn id="5" idx="2"/>
            <a:endCxn id="11" idx="0"/>
          </p:cNvCxnSpPr>
          <p:nvPr/>
        </p:nvCxnSpPr>
        <p:spPr>
          <a:xfrm flipH="1">
            <a:off x="6710030" y="2817543"/>
            <a:ext cx="1116118" cy="88536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4" name="Straight Arrow Connector 13"/>
          <p:cNvCxnSpPr>
            <a:stCxn id="8" idx="2"/>
            <a:endCxn id="12" idx="0"/>
          </p:cNvCxnSpPr>
          <p:nvPr/>
        </p:nvCxnSpPr>
        <p:spPr>
          <a:xfrm>
            <a:off x="4096775" y="3217653"/>
            <a:ext cx="1775055" cy="83388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6" name="Straight Arrow Connector 15"/>
          <p:cNvCxnSpPr>
            <a:stCxn id="9" idx="0"/>
            <a:endCxn id="6" idx="2"/>
          </p:cNvCxnSpPr>
          <p:nvPr/>
        </p:nvCxnSpPr>
        <p:spPr>
          <a:xfrm flipV="1">
            <a:off x="3310984" y="4735902"/>
            <a:ext cx="583959" cy="4572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78139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Herb Sutter’s talk “Lock-Free Programming”</a:t>
            </a:r>
          </a:p>
          <a:p>
            <a:pPr lvl="1"/>
            <a:r>
              <a:rPr lang="en-US" dirty="0" err="1" smtClean="0"/>
              <a:t>CPPCon</a:t>
            </a:r>
            <a:r>
              <a:rPr lang="en-US" dirty="0" smtClean="0"/>
              <a:t> 2014, Monday Sept 8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err="1" smtClean="0"/>
              <a:t>LowLockQueue</a:t>
            </a:r>
            <a:r>
              <a:rPr lang="en-US" dirty="0" smtClean="0"/>
              <a:t> with several producer and consumer threads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30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Baseline code.</a:t>
            </a:r>
          </a:p>
          <a:p>
            <a:pPr marL="512763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template &lt;typename T&gt;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struct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LowLockQueue</a:t>
            </a:r>
            <a:r>
              <a:rPr lang="en-US" dirty="0">
                <a:solidFill>
                  <a:srgbClr val="0070C0"/>
                </a:solidFill>
              </a:rPr>
              <a:t> {</a:t>
            </a:r>
          </a:p>
          <a:p>
            <a:pPr marL="512763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struct</a:t>
            </a:r>
            <a:r>
              <a:rPr lang="en-US" dirty="0">
                <a:solidFill>
                  <a:srgbClr val="0070C0"/>
                </a:solidFill>
              </a:rPr>
              <a:t> Node {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     Node( T </a:t>
            </a:r>
            <a:r>
              <a:rPr lang="en-US" dirty="0" err="1">
                <a:solidFill>
                  <a:srgbClr val="0070C0"/>
                </a:solidFill>
              </a:rPr>
              <a:t>val</a:t>
            </a:r>
            <a:r>
              <a:rPr lang="en-US" dirty="0">
                <a:solidFill>
                  <a:srgbClr val="0070C0"/>
                </a:solidFill>
              </a:rPr>
              <a:t> ) : value(</a:t>
            </a:r>
            <a:r>
              <a:rPr lang="en-US" dirty="0" err="1">
                <a:solidFill>
                  <a:srgbClr val="0070C0"/>
                </a:solidFill>
              </a:rPr>
              <a:t>val</a:t>
            </a:r>
            <a:r>
              <a:rPr lang="en-US" dirty="0">
                <a:solidFill>
                  <a:srgbClr val="0070C0"/>
                </a:solidFill>
              </a:rPr>
              <a:t>), next(</a:t>
            </a:r>
            <a:r>
              <a:rPr lang="en-US" dirty="0" err="1">
                <a:solidFill>
                  <a:srgbClr val="0070C0"/>
                </a:solidFill>
              </a:rPr>
              <a:t>nullptr</a:t>
            </a:r>
            <a:r>
              <a:rPr lang="en-US" dirty="0">
                <a:solidFill>
                  <a:srgbClr val="0070C0"/>
                </a:solidFill>
              </a:rPr>
              <a:t>) { }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     T value;			// objects are held by value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     </a:t>
            </a:r>
            <a:r>
              <a:rPr lang="en-US" b="1" dirty="0">
                <a:solidFill>
                  <a:srgbClr val="0070C0"/>
                </a:solidFill>
              </a:rPr>
              <a:t>atomic</a:t>
            </a:r>
            <a:r>
              <a:rPr lang="en-US" dirty="0">
                <a:solidFill>
                  <a:srgbClr val="0070C0"/>
                </a:solidFill>
              </a:rPr>
              <a:t>&lt;Node*&gt; next;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smtClean="0">
                <a:solidFill>
                  <a:srgbClr val="0070C0"/>
                </a:solidFill>
              </a:rPr>
              <a:t>};</a:t>
            </a:r>
          </a:p>
          <a:p>
            <a:pPr marL="512763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i="1" dirty="0" smtClean="0"/>
              <a:t>first</a:t>
            </a:r>
            <a:r>
              <a:rPr lang="en-US" dirty="0" smtClean="0"/>
              <a:t> and </a:t>
            </a:r>
            <a:r>
              <a:rPr lang="en-US" i="1" dirty="0" smtClean="0"/>
              <a:t>last</a:t>
            </a:r>
            <a:r>
              <a:rPr lang="en-US" dirty="0" smtClean="0"/>
              <a:t> point to the before-the-first and last nodes</a:t>
            </a:r>
          </a:p>
          <a:p>
            <a:pPr lvl="1"/>
            <a:r>
              <a:rPr lang="en-US" i="1" dirty="0" smtClean="0"/>
              <a:t>divider</a:t>
            </a:r>
            <a:r>
              <a:rPr lang="en-US" dirty="0" smtClean="0"/>
              <a:t> points to a boundary between producer and consumer</a:t>
            </a:r>
          </a:p>
          <a:p>
            <a:pPr marL="512763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Node *first, *last;			// for producer only</a:t>
            </a:r>
          </a:p>
          <a:p>
            <a:pPr marL="512763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</a:t>
            </a:r>
            <a:r>
              <a:rPr lang="en-US" b="1" dirty="0" smtClean="0">
                <a:solidFill>
                  <a:srgbClr val="0070C0"/>
                </a:solidFill>
              </a:rPr>
              <a:t>atomic</a:t>
            </a:r>
            <a:r>
              <a:rPr lang="en-US" dirty="0" smtClean="0">
                <a:solidFill>
                  <a:srgbClr val="0070C0"/>
                </a:solidFill>
              </a:rPr>
              <a:t>&lt;Node*&gt; divider;		// shared: P/C boundary</a:t>
            </a:r>
          </a:p>
          <a:p>
            <a:pPr marL="512763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</a:t>
            </a:r>
            <a:r>
              <a:rPr lang="en-US" b="1" dirty="0" smtClean="0">
                <a:solidFill>
                  <a:srgbClr val="0070C0"/>
                </a:solidFill>
              </a:rPr>
              <a:t>atomic</a:t>
            </a:r>
            <a:r>
              <a:rPr lang="en-US" dirty="0" smtClean="0">
                <a:solidFill>
                  <a:srgbClr val="0070C0"/>
                </a:solidFill>
              </a:rPr>
              <a:t>&lt;bool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 smtClean="0">
                <a:solidFill>
                  <a:srgbClr val="0070C0"/>
                </a:solidFill>
              </a:rPr>
              <a:t>producerLock</a:t>
            </a:r>
            <a:r>
              <a:rPr lang="en-US" dirty="0" smtClean="0">
                <a:solidFill>
                  <a:srgbClr val="0070C0"/>
                </a:solidFill>
              </a:rPr>
              <a:t>;	// </a:t>
            </a:r>
            <a:r>
              <a:rPr lang="en-US" dirty="0">
                <a:solidFill>
                  <a:srgbClr val="0070C0"/>
                </a:solidFill>
              </a:rPr>
              <a:t>shared by producers   </a:t>
            </a:r>
          </a:p>
          <a:p>
            <a:pPr marL="512763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</a:t>
            </a:r>
            <a:r>
              <a:rPr lang="en-US" b="1" dirty="0" smtClean="0">
                <a:solidFill>
                  <a:srgbClr val="0070C0"/>
                </a:solidFill>
              </a:rPr>
              <a:t>atomic</a:t>
            </a:r>
            <a:r>
              <a:rPr lang="en-US" dirty="0" smtClean="0">
                <a:solidFill>
                  <a:srgbClr val="0070C0"/>
                </a:solidFill>
              </a:rPr>
              <a:t>&lt;bool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 smtClean="0">
                <a:solidFill>
                  <a:srgbClr val="0070C0"/>
                </a:solidFill>
              </a:rPr>
              <a:t>consumerLock</a:t>
            </a:r>
            <a:r>
              <a:rPr lang="en-US" dirty="0" smtClean="0">
                <a:solidFill>
                  <a:srgbClr val="0070C0"/>
                </a:solidFill>
              </a:rPr>
              <a:t>;	// </a:t>
            </a:r>
            <a:r>
              <a:rPr lang="en-US" dirty="0">
                <a:solidFill>
                  <a:srgbClr val="0070C0"/>
                </a:solidFill>
              </a:rPr>
              <a:t>shared by </a:t>
            </a:r>
            <a:r>
              <a:rPr lang="en-US" dirty="0" smtClean="0">
                <a:solidFill>
                  <a:srgbClr val="0070C0"/>
                </a:solidFill>
              </a:rPr>
              <a:t>consumers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083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flipV="1">
            <a:off x="1066800" y="5053424"/>
            <a:ext cx="7620000" cy="344824"/>
            <a:chOff x="1219200" y="2667000"/>
            <a:chExt cx="7467600" cy="304800"/>
          </a:xfrm>
        </p:grpSpPr>
        <p:sp>
          <p:nvSpPr>
            <p:cNvPr id="11" name="Rectangle 10"/>
            <p:cNvSpPr/>
            <p:nvPr/>
          </p:nvSpPr>
          <p:spPr>
            <a:xfrm>
              <a:off x="1219200" y="2667000"/>
              <a:ext cx="7467600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black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19200" y="2667000"/>
              <a:ext cx="7467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 flipV="1">
            <a:off x="1066800" y="4114800"/>
            <a:ext cx="7620000" cy="344824"/>
            <a:chOff x="1219200" y="2667000"/>
            <a:chExt cx="7467600" cy="304800"/>
          </a:xfrm>
        </p:grpSpPr>
        <p:sp>
          <p:nvSpPr>
            <p:cNvPr id="5" name="Rectangle 4"/>
            <p:cNvSpPr/>
            <p:nvPr/>
          </p:nvSpPr>
          <p:spPr>
            <a:xfrm>
              <a:off x="1219200" y="2667000"/>
              <a:ext cx="7467600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black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19200" y="2667000"/>
              <a:ext cx="7467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066800" y="2608728"/>
            <a:ext cx="7620000" cy="667872"/>
            <a:chOff x="1219200" y="2667000"/>
            <a:chExt cx="7467600" cy="304800"/>
          </a:xfrm>
        </p:grpSpPr>
        <p:sp>
          <p:nvSpPr>
            <p:cNvPr id="8" name="Rectangle 7"/>
            <p:cNvSpPr/>
            <p:nvPr/>
          </p:nvSpPr>
          <p:spPr>
            <a:xfrm>
              <a:off x="1219200" y="2667000"/>
              <a:ext cx="7467600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black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219200" y="2667000"/>
              <a:ext cx="7467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Consume</a:t>
            </a:r>
            <a:r>
              <a:rPr lang="en-US" dirty="0"/>
              <a:t> </a:t>
            </a:r>
            <a:r>
              <a:rPr lang="en-US" dirty="0" smtClean="0"/>
              <a:t>returns the </a:t>
            </a:r>
            <a:r>
              <a:rPr lang="en-US" dirty="0"/>
              <a:t>value </a:t>
            </a:r>
            <a:r>
              <a:rPr lang="en-US" dirty="0" smtClean="0"/>
              <a:t>in </a:t>
            </a:r>
            <a:r>
              <a:rPr lang="en-US" dirty="0"/>
              <a:t>the first unconsumed </a:t>
            </a:r>
            <a:r>
              <a:rPr lang="en-US" dirty="0" smtClean="0"/>
              <a:t>node.</a:t>
            </a:r>
          </a:p>
          <a:p>
            <a:pPr lvl="1"/>
            <a:r>
              <a:rPr lang="en-US" dirty="0" smtClean="0"/>
              <a:t>Note: The </a:t>
            </a:r>
            <a:r>
              <a:rPr lang="en-US" dirty="0"/>
              <a:t>entire body of </a:t>
            </a:r>
            <a:r>
              <a:rPr lang="en-US" i="1" dirty="0"/>
              <a:t>Consume</a:t>
            </a:r>
            <a:r>
              <a:rPr lang="en-US" dirty="0"/>
              <a:t> is inside the critical </a:t>
            </a:r>
            <a:r>
              <a:rPr lang="en-US" dirty="0" smtClean="0"/>
              <a:t>section, so we </a:t>
            </a:r>
            <a:r>
              <a:rPr lang="en-US" dirty="0"/>
              <a:t>get no concurrency among consumers in this </a:t>
            </a:r>
            <a:r>
              <a:rPr lang="en-US" dirty="0" smtClean="0"/>
              <a:t>code.</a:t>
            </a:r>
            <a:endParaRPr lang="en-US" dirty="0"/>
          </a:p>
          <a:p>
            <a:pPr marL="512763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bool </a:t>
            </a:r>
            <a:r>
              <a:rPr lang="en-US" dirty="0">
                <a:solidFill>
                  <a:srgbClr val="0070C0"/>
                </a:solidFill>
              </a:rPr>
              <a:t>Consume( T&amp; result ) {</a:t>
            </a:r>
          </a:p>
          <a:p>
            <a:pPr marL="512763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smtClean="0">
                <a:solidFill>
                  <a:srgbClr val="0070C0"/>
                </a:solidFill>
              </a:rPr>
              <a:t>      while</a:t>
            </a:r>
            <a:r>
              <a:rPr lang="en-US" dirty="0">
                <a:solidFill>
                  <a:srgbClr val="0070C0"/>
                </a:solidFill>
              </a:rPr>
              <a:t>( </a:t>
            </a:r>
            <a:r>
              <a:rPr lang="en-US" b="1" dirty="0" err="1">
                <a:solidFill>
                  <a:srgbClr val="0070C0"/>
                </a:solidFill>
              </a:rPr>
              <a:t>consumerLock.exchange</a:t>
            </a:r>
            <a:r>
              <a:rPr lang="en-US" b="1" dirty="0">
                <a:solidFill>
                  <a:srgbClr val="0070C0"/>
                </a:solidFill>
              </a:rPr>
              <a:t>(true)</a:t>
            </a:r>
            <a:r>
              <a:rPr lang="en-US" dirty="0">
                <a:solidFill>
                  <a:srgbClr val="0070C0"/>
                </a:solidFill>
              </a:rPr>
              <a:t> ) 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         </a:t>
            </a:r>
            <a:r>
              <a:rPr lang="en-US" dirty="0">
                <a:solidFill>
                  <a:srgbClr val="0070C0"/>
                </a:solidFill>
              </a:rPr>
              <a:t>{ </a:t>
            </a:r>
            <a:r>
              <a:rPr lang="en-US" dirty="0" smtClean="0">
                <a:solidFill>
                  <a:srgbClr val="0070C0"/>
                </a:solidFill>
              </a:rPr>
              <a:t>}				// </a:t>
            </a:r>
            <a:r>
              <a:rPr lang="en-US" dirty="0">
                <a:solidFill>
                  <a:srgbClr val="0070C0"/>
                </a:solidFill>
              </a:rPr>
              <a:t>acquire </a:t>
            </a:r>
            <a:r>
              <a:rPr lang="en-US" dirty="0" smtClean="0">
                <a:solidFill>
                  <a:srgbClr val="0070C0"/>
                </a:solidFill>
              </a:rPr>
              <a:t>exclusivity</a:t>
            </a:r>
          </a:p>
          <a:p>
            <a:pPr marL="512763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if</a:t>
            </a:r>
            <a:r>
              <a:rPr lang="en-US" dirty="0">
                <a:solidFill>
                  <a:srgbClr val="0070C0"/>
                </a:solidFill>
              </a:rPr>
              <a:t>( divider-&gt;next != </a:t>
            </a:r>
            <a:r>
              <a:rPr lang="en-US" dirty="0" err="1">
                <a:solidFill>
                  <a:srgbClr val="0070C0"/>
                </a:solidFill>
              </a:rPr>
              <a:t>nullptr</a:t>
            </a:r>
            <a:r>
              <a:rPr lang="en-US" dirty="0">
                <a:solidFill>
                  <a:srgbClr val="0070C0"/>
                </a:solidFill>
              </a:rPr>
              <a:t> ) </a:t>
            </a:r>
            <a:r>
              <a:rPr lang="en-US" dirty="0" smtClean="0">
                <a:solidFill>
                  <a:srgbClr val="0070C0"/>
                </a:solidFill>
              </a:rPr>
              <a:t>{	// </a:t>
            </a:r>
            <a:r>
              <a:rPr lang="en-US" dirty="0">
                <a:solidFill>
                  <a:srgbClr val="0070C0"/>
                </a:solidFill>
              </a:rPr>
              <a:t>if queue is </a:t>
            </a:r>
            <a:r>
              <a:rPr lang="en-US" dirty="0" smtClean="0">
                <a:solidFill>
                  <a:srgbClr val="0070C0"/>
                </a:solidFill>
              </a:rPr>
              <a:t>nonempty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         </a:t>
            </a:r>
            <a:r>
              <a:rPr lang="en-US" dirty="0">
                <a:solidFill>
                  <a:srgbClr val="0070C0"/>
                </a:solidFill>
              </a:rPr>
              <a:t>result = divider-&gt;next-&gt;value</a:t>
            </a:r>
            <a:r>
              <a:rPr lang="en-US" dirty="0" smtClean="0">
                <a:solidFill>
                  <a:srgbClr val="0070C0"/>
                </a:solidFill>
              </a:rPr>
              <a:t>;	// </a:t>
            </a:r>
            <a:r>
              <a:rPr lang="en-US" dirty="0">
                <a:solidFill>
                  <a:srgbClr val="0070C0"/>
                </a:solidFill>
              </a:rPr>
              <a:t>copy it back to the </a:t>
            </a:r>
            <a:r>
              <a:rPr lang="en-US" dirty="0" smtClean="0">
                <a:solidFill>
                  <a:srgbClr val="0070C0"/>
                </a:solidFill>
              </a:rPr>
              <a:t>caller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         </a:t>
            </a:r>
            <a:r>
              <a:rPr lang="en-US" dirty="0">
                <a:solidFill>
                  <a:srgbClr val="0070C0"/>
                </a:solidFill>
              </a:rPr>
              <a:t>divider = divider-&gt;next</a:t>
            </a:r>
            <a:r>
              <a:rPr lang="en-US" dirty="0" smtClean="0">
                <a:solidFill>
                  <a:srgbClr val="0070C0"/>
                </a:solidFill>
              </a:rPr>
              <a:t>;	// </a:t>
            </a:r>
            <a:r>
              <a:rPr lang="en-US" dirty="0">
                <a:solidFill>
                  <a:srgbClr val="0070C0"/>
                </a:solidFill>
              </a:rPr>
              <a:t>publish that we took an </a:t>
            </a:r>
            <a:r>
              <a:rPr lang="en-US" dirty="0" smtClean="0">
                <a:solidFill>
                  <a:srgbClr val="0070C0"/>
                </a:solidFill>
              </a:rPr>
              <a:t>item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            </a:t>
            </a:r>
            <a:r>
              <a:rPr lang="en-US" b="1" dirty="0" err="1">
                <a:solidFill>
                  <a:srgbClr val="0070C0"/>
                </a:solidFill>
              </a:rPr>
              <a:t>consumerLock</a:t>
            </a:r>
            <a:r>
              <a:rPr lang="en-US" b="1" dirty="0">
                <a:solidFill>
                  <a:srgbClr val="0070C0"/>
                </a:solidFill>
              </a:rPr>
              <a:t> = false</a:t>
            </a:r>
            <a:r>
              <a:rPr lang="en-US" b="1" dirty="0" smtClean="0">
                <a:solidFill>
                  <a:srgbClr val="0070C0"/>
                </a:solidFill>
              </a:rPr>
              <a:t>;</a:t>
            </a:r>
            <a:r>
              <a:rPr lang="en-US" dirty="0" smtClean="0">
                <a:solidFill>
                  <a:srgbClr val="0070C0"/>
                </a:solidFill>
              </a:rPr>
              <a:t>	// </a:t>
            </a:r>
            <a:r>
              <a:rPr lang="en-US" dirty="0">
                <a:solidFill>
                  <a:srgbClr val="0070C0"/>
                </a:solidFill>
              </a:rPr>
              <a:t>release </a:t>
            </a:r>
            <a:r>
              <a:rPr lang="en-US" dirty="0" smtClean="0">
                <a:solidFill>
                  <a:srgbClr val="0070C0"/>
                </a:solidFill>
              </a:rPr>
              <a:t>exclusivity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         </a:t>
            </a:r>
            <a:r>
              <a:rPr lang="en-US" dirty="0">
                <a:solidFill>
                  <a:srgbClr val="0070C0"/>
                </a:solidFill>
              </a:rPr>
              <a:t>return true</a:t>
            </a:r>
            <a:r>
              <a:rPr lang="en-US" dirty="0" smtClean="0">
                <a:solidFill>
                  <a:srgbClr val="0070C0"/>
                </a:solidFill>
              </a:rPr>
              <a:t>;			// </a:t>
            </a:r>
            <a:r>
              <a:rPr lang="en-US" dirty="0">
                <a:solidFill>
                  <a:srgbClr val="0070C0"/>
                </a:solidFill>
              </a:rPr>
              <a:t>and report </a:t>
            </a:r>
            <a:r>
              <a:rPr lang="en-US" dirty="0" smtClean="0">
                <a:solidFill>
                  <a:srgbClr val="0070C0"/>
                </a:solidFill>
              </a:rPr>
              <a:t>success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     }</a:t>
            </a:r>
            <a:endParaRPr lang="en-US" dirty="0">
              <a:solidFill>
                <a:srgbClr val="0070C0"/>
              </a:solidFill>
            </a:endParaRPr>
          </a:p>
          <a:p>
            <a:pPr marL="512763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</a:t>
            </a:r>
            <a:r>
              <a:rPr lang="en-US" b="1" dirty="0" err="1">
                <a:solidFill>
                  <a:srgbClr val="0070C0"/>
                </a:solidFill>
              </a:rPr>
              <a:t>consumerLock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dirty="0" smtClean="0">
                <a:solidFill>
                  <a:srgbClr val="0070C0"/>
                </a:solidFill>
              </a:rPr>
              <a:t>false;</a:t>
            </a:r>
            <a:r>
              <a:rPr lang="en-US" dirty="0" smtClean="0">
                <a:solidFill>
                  <a:srgbClr val="0070C0"/>
                </a:solidFill>
              </a:rPr>
              <a:t>		// </a:t>
            </a:r>
            <a:r>
              <a:rPr lang="en-US" dirty="0">
                <a:solidFill>
                  <a:srgbClr val="0070C0"/>
                </a:solidFill>
              </a:rPr>
              <a:t>release </a:t>
            </a:r>
            <a:r>
              <a:rPr lang="en-US" dirty="0" smtClean="0">
                <a:solidFill>
                  <a:srgbClr val="0070C0"/>
                </a:solidFill>
              </a:rPr>
              <a:t>exclusivity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     </a:t>
            </a:r>
            <a:r>
              <a:rPr lang="en-US" dirty="0">
                <a:solidFill>
                  <a:srgbClr val="0070C0"/>
                </a:solidFill>
              </a:rPr>
              <a:t>return false</a:t>
            </a:r>
            <a:r>
              <a:rPr lang="en-US" dirty="0" smtClean="0">
                <a:solidFill>
                  <a:srgbClr val="0070C0"/>
                </a:solidFill>
              </a:rPr>
              <a:t>;			// </a:t>
            </a:r>
            <a:r>
              <a:rPr lang="en-US" dirty="0">
                <a:solidFill>
                  <a:srgbClr val="0070C0"/>
                </a:solidFill>
              </a:rPr>
              <a:t>queue was </a:t>
            </a:r>
            <a:r>
              <a:rPr lang="en-US" dirty="0" smtClean="0">
                <a:solidFill>
                  <a:srgbClr val="0070C0"/>
                </a:solidFill>
              </a:rPr>
              <a:t>empty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 }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805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flipV="1">
            <a:off x="1066800" y="5128026"/>
            <a:ext cx="7620000" cy="312165"/>
            <a:chOff x="1219200" y="2667000"/>
            <a:chExt cx="7467600" cy="304800"/>
          </a:xfrm>
        </p:grpSpPr>
        <p:sp>
          <p:nvSpPr>
            <p:cNvPr id="15" name="Rectangle 14"/>
            <p:cNvSpPr/>
            <p:nvPr/>
          </p:nvSpPr>
          <p:spPr>
            <a:xfrm>
              <a:off x="1219200" y="2667000"/>
              <a:ext cx="7467600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black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219200" y="2667000"/>
              <a:ext cx="7467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066800" y="2989728"/>
            <a:ext cx="7620000" cy="548343"/>
            <a:chOff x="1219200" y="2667000"/>
            <a:chExt cx="7467600" cy="304800"/>
          </a:xfrm>
        </p:grpSpPr>
        <p:sp>
          <p:nvSpPr>
            <p:cNvPr id="18" name="Rectangle 17"/>
            <p:cNvSpPr/>
            <p:nvPr/>
          </p:nvSpPr>
          <p:spPr>
            <a:xfrm>
              <a:off x="1219200" y="2667000"/>
              <a:ext cx="7467600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black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219200" y="2667000"/>
              <a:ext cx="7467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smtClean="0"/>
              <a:t>Produce</a:t>
            </a:r>
            <a:r>
              <a:rPr lang="en-US" dirty="0" smtClean="0"/>
              <a:t> adds a new </a:t>
            </a:r>
            <a:r>
              <a:rPr lang="en-US" dirty="0" err="1" smtClean="0"/>
              <a:t>nodeto</a:t>
            </a:r>
            <a:r>
              <a:rPr lang="en-US" dirty="0" smtClean="0"/>
              <a:t> the tail, then lazily cleans up any consumed nodes at the front of the list.</a:t>
            </a:r>
          </a:p>
          <a:p>
            <a:pPr lvl="1"/>
            <a:r>
              <a:rPr lang="en-US" dirty="0" smtClean="0"/>
              <a:t>Note: Not all of the body </a:t>
            </a:r>
            <a:r>
              <a:rPr lang="en-US" dirty="0"/>
              <a:t>of </a:t>
            </a:r>
            <a:r>
              <a:rPr lang="en-US" i="1" dirty="0" smtClean="0"/>
              <a:t>Produce</a:t>
            </a:r>
            <a:r>
              <a:rPr lang="en-US" dirty="0" smtClean="0"/>
              <a:t> </a:t>
            </a:r>
            <a:r>
              <a:rPr lang="en-US" dirty="0"/>
              <a:t>is inside the critical </a:t>
            </a:r>
            <a:r>
              <a:rPr lang="en-US" dirty="0" smtClean="0"/>
              <a:t>section, so there is some concurrency </a:t>
            </a:r>
            <a:r>
              <a:rPr lang="en-US" dirty="0"/>
              <a:t>among </a:t>
            </a:r>
            <a:r>
              <a:rPr lang="en-US" dirty="0" smtClean="0"/>
              <a:t>producers in </a:t>
            </a:r>
            <a:r>
              <a:rPr lang="en-US" dirty="0"/>
              <a:t>this </a:t>
            </a:r>
            <a:r>
              <a:rPr lang="en-US" dirty="0" smtClean="0"/>
              <a:t>code.</a:t>
            </a:r>
            <a:endParaRPr lang="en-US" dirty="0"/>
          </a:p>
          <a:p>
            <a:pPr marL="512763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bool Produce( const T&amp; t ) {</a:t>
            </a:r>
          </a:p>
          <a:p>
            <a:pPr marL="512763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smtClean="0">
                <a:solidFill>
                  <a:srgbClr val="0070C0"/>
                </a:solidFill>
              </a:rPr>
              <a:t>      Node</a:t>
            </a:r>
            <a:r>
              <a:rPr lang="en-US" dirty="0">
                <a:solidFill>
                  <a:srgbClr val="0070C0"/>
                </a:solidFill>
              </a:rPr>
              <a:t>* </a:t>
            </a:r>
            <a:r>
              <a:rPr lang="en-US" dirty="0" err="1">
                <a:solidFill>
                  <a:srgbClr val="0070C0"/>
                </a:solidFill>
              </a:rPr>
              <a:t>tmp</a:t>
            </a:r>
            <a:r>
              <a:rPr lang="en-US" dirty="0">
                <a:solidFill>
                  <a:srgbClr val="0070C0"/>
                </a:solidFill>
              </a:rPr>
              <a:t> = new Node( t </a:t>
            </a:r>
            <a:r>
              <a:rPr lang="en-US" dirty="0" smtClean="0">
                <a:solidFill>
                  <a:srgbClr val="0070C0"/>
                </a:solidFill>
              </a:rPr>
              <a:t>);	// </a:t>
            </a:r>
            <a:r>
              <a:rPr lang="en-US" dirty="0">
                <a:solidFill>
                  <a:srgbClr val="0070C0"/>
                </a:solidFill>
              </a:rPr>
              <a:t>do work off to the </a:t>
            </a:r>
            <a:r>
              <a:rPr lang="en-US" dirty="0" smtClean="0">
                <a:solidFill>
                  <a:srgbClr val="0070C0"/>
                </a:solidFill>
              </a:rPr>
              <a:t>side </a:t>
            </a:r>
            <a:endParaRPr lang="en-US" dirty="0">
              <a:solidFill>
                <a:srgbClr val="0070C0"/>
              </a:solidFill>
            </a:endParaRPr>
          </a:p>
          <a:p>
            <a:pPr marL="512763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</a:t>
            </a:r>
            <a:r>
              <a:rPr lang="en-US" dirty="0">
                <a:solidFill>
                  <a:srgbClr val="0070C0"/>
                </a:solidFill>
              </a:rPr>
              <a:t>while( </a:t>
            </a:r>
            <a:r>
              <a:rPr lang="en-US" b="1" dirty="0" err="1">
                <a:solidFill>
                  <a:srgbClr val="0070C0"/>
                </a:solidFill>
              </a:rPr>
              <a:t>producerLock.exchange</a:t>
            </a:r>
            <a:r>
              <a:rPr lang="en-US" b="1" dirty="0">
                <a:solidFill>
                  <a:srgbClr val="0070C0"/>
                </a:solidFill>
              </a:rPr>
              <a:t>(true)</a:t>
            </a:r>
            <a:r>
              <a:rPr lang="en-US" dirty="0">
                <a:solidFill>
                  <a:srgbClr val="0070C0"/>
                </a:solidFill>
              </a:rPr>
              <a:t> ) 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         </a:t>
            </a:r>
            <a:r>
              <a:rPr lang="en-US" dirty="0">
                <a:solidFill>
                  <a:srgbClr val="0070C0"/>
                </a:solidFill>
              </a:rPr>
              <a:t>{ </a:t>
            </a:r>
            <a:r>
              <a:rPr lang="en-US" dirty="0" smtClean="0">
                <a:solidFill>
                  <a:srgbClr val="0070C0"/>
                </a:solidFill>
              </a:rPr>
              <a:t>}				// </a:t>
            </a:r>
            <a:r>
              <a:rPr lang="en-US" dirty="0">
                <a:solidFill>
                  <a:srgbClr val="0070C0"/>
                </a:solidFill>
              </a:rPr>
              <a:t>acquire exclusivity</a:t>
            </a:r>
          </a:p>
          <a:p>
            <a:pPr marL="512763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last = last-</a:t>
            </a:r>
            <a:r>
              <a:rPr lang="en-US" dirty="0">
                <a:solidFill>
                  <a:srgbClr val="0070C0"/>
                </a:solidFill>
              </a:rPr>
              <a:t>&gt;next = </a:t>
            </a:r>
            <a:r>
              <a:rPr lang="en-US" dirty="0" err="1">
                <a:solidFill>
                  <a:srgbClr val="0070C0"/>
                </a:solidFill>
              </a:rPr>
              <a:t>tmp</a:t>
            </a:r>
            <a:r>
              <a:rPr lang="en-US" dirty="0" smtClean="0">
                <a:solidFill>
                  <a:srgbClr val="0070C0"/>
                </a:solidFill>
              </a:rPr>
              <a:t>;		// </a:t>
            </a:r>
            <a:r>
              <a:rPr lang="en-US" dirty="0">
                <a:solidFill>
                  <a:srgbClr val="0070C0"/>
                </a:solidFill>
              </a:rPr>
              <a:t>publish the new </a:t>
            </a:r>
            <a:r>
              <a:rPr lang="en-US" dirty="0" smtClean="0">
                <a:solidFill>
                  <a:srgbClr val="0070C0"/>
                </a:solidFill>
              </a:rPr>
              <a:t>item</a:t>
            </a:r>
          </a:p>
          <a:p>
            <a:pPr marL="512763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while</a:t>
            </a:r>
            <a:r>
              <a:rPr lang="en-US" dirty="0">
                <a:solidFill>
                  <a:srgbClr val="0070C0"/>
                </a:solidFill>
              </a:rPr>
              <a:t>( first != divider ) </a:t>
            </a:r>
            <a:r>
              <a:rPr lang="en-US" dirty="0" smtClean="0">
                <a:solidFill>
                  <a:srgbClr val="0070C0"/>
                </a:solidFill>
              </a:rPr>
              <a:t>{		// </a:t>
            </a:r>
            <a:r>
              <a:rPr lang="en-US" dirty="0">
                <a:solidFill>
                  <a:srgbClr val="0070C0"/>
                </a:solidFill>
              </a:rPr>
              <a:t>lazy </a:t>
            </a:r>
            <a:r>
              <a:rPr lang="en-US" dirty="0" smtClean="0">
                <a:solidFill>
                  <a:srgbClr val="0070C0"/>
                </a:solidFill>
              </a:rPr>
              <a:t>cleanup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         </a:t>
            </a:r>
            <a:r>
              <a:rPr lang="en-US" dirty="0">
                <a:solidFill>
                  <a:srgbClr val="0070C0"/>
                </a:solidFill>
              </a:rPr>
              <a:t>Node* </a:t>
            </a:r>
            <a:r>
              <a:rPr lang="en-US" dirty="0" err="1">
                <a:solidFill>
                  <a:srgbClr val="0070C0"/>
                </a:solidFill>
              </a:rPr>
              <a:t>tmp</a:t>
            </a:r>
            <a:r>
              <a:rPr lang="en-US" dirty="0">
                <a:solidFill>
                  <a:srgbClr val="0070C0"/>
                </a:solidFill>
              </a:rPr>
              <a:t> = first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         </a:t>
            </a:r>
            <a:r>
              <a:rPr lang="en-US" dirty="0">
                <a:solidFill>
                  <a:srgbClr val="0070C0"/>
                </a:solidFill>
              </a:rPr>
              <a:t>first = first-&gt;next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         </a:t>
            </a:r>
            <a:r>
              <a:rPr lang="en-US" dirty="0">
                <a:solidFill>
                  <a:srgbClr val="0070C0"/>
                </a:solidFill>
              </a:rPr>
              <a:t>delete </a:t>
            </a:r>
            <a:r>
              <a:rPr lang="en-US" dirty="0" err="1">
                <a:solidFill>
                  <a:srgbClr val="0070C0"/>
                </a:solidFill>
              </a:rPr>
              <a:t>tmp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     </a:t>
            </a: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marL="512763" lvl="1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 </a:t>
            </a:r>
            <a:r>
              <a:rPr lang="en-US" b="1" dirty="0" err="1">
                <a:solidFill>
                  <a:srgbClr val="0070C0"/>
                </a:solidFill>
              </a:rPr>
              <a:t>producerLock</a:t>
            </a:r>
            <a:r>
              <a:rPr lang="en-US" b="1" dirty="0">
                <a:solidFill>
                  <a:srgbClr val="0070C0"/>
                </a:solidFill>
              </a:rPr>
              <a:t> = false</a:t>
            </a:r>
            <a:r>
              <a:rPr lang="en-US" b="1" dirty="0" smtClean="0">
                <a:solidFill>
                  <a:srgbClr val="0070C0"/>
                </a:solidFill>
              </a:rPr>
              <a:t>;</a:t>
            </a:r>
            <a:r>
              <a:rPr lang="en-US" dirty="0" smtClean="0">
                <a:solidFill>
                  <a:srgbClr val="0070C0"/>
                </a:solidFill>
              </a:rPr>
              <a:t>		// </a:t>
            </a:r>
            <a:r>
              <a:rPr lang="en-US" dirty="0">
                <a:solidFill>
                  <a:srgbClr val="0070C0"/>
                </a:solidFill>
              </a:rPr>
              <a:t>release </a:t>
            </a:r>
            <a:r>
              <a:rPr lang="en-US" dirty="0" smtClean="0">
                <a:solidFill>
                  <a:srgbClr val="0070C0"/>
                </a:solidFill>
              </a:rPr>
              <a:t>exclusivity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     return 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  }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};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734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Herb Sutter’s talk “Lock-Free Programming”</a:t>
            </a:r>
          </a:p>
          <a:p>
            <a:pPr lvl="1"/>
            <a:r>
              <a:rPr lang="en-US" dirty="0" err="1" smtClean="0"/>
              <a:t>CPPCon</a:t>
            </a:r>
            <a:r>
              <a:rPr lang="en-US" dirty="0" smtClean="0"/>
              <a:t> 2014, Monday Sept 8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err="1" smtClean="0"/>
              <a:t>LowLockQueue</a:t>
            </a:r>
            <a:r>
              <a:rPr lang="en-US" dirty="0" smtClean="0"/>
              <a:t> with several producer and consumer threads</a:t>
            </a:r>
          </a:p>
          <a:p>
            <a:r>
              <a:rPr lang="en-US" dirty="0" smtClean="0"/>
              <a:t>Initial implementation yielded “negative scaling”</a:t>
            </a:r>
          </a:p>
          <a:p>
            <a:pPr lvl="1"/>
            <a:r>
              <a:rPr lang="en-US" dirty="0" smtClean="0"/>
              <a:t>2 consumer threads give lower total throughput than 1 thread</a:t>
            </a:r>
          </a:p>
          <a:p>
            <a:r>
              <a:rPr lang="en-US" dirty="0" smtClean="0"/>
              <a:t>Consumer lock was shown to be the main problem</a:t>
            </a:r>
          </a:p>
          <a:p>
            <a:pPr lvl="1"/>
            <a:r>
              <a:rPr lang="en-US" dirty="0" smtClean="0"/>
              <a:t>Consumer workload (memory copy) was inside critical section</a:t>
            </a:r>
          </a:p>
          <a:p>
            <a:r>
              <a:rPr lang="en-US" dirty="0" smtClean="0"/>
              <a:t>Removing cleanup from producer was the next big improvement</a:t>
            </a:r>
          </a:p>
          <a:p>
            <a:pPr lvl="1"/>
            <a:r>
              <a:rPr lang="en-US" dirty="0" smtClean="0"/>
              <a:t>Again, work inside critical section</a:t>
            </a:r>
          </a:p>
          <a:p>
            <a:r>
              <a:rPr lang="en-US" dirty="0" smtClean="0"/>
              <a:t>What would the timeline show?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858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flipV="1">
            <a:off x="1066800" y="5053424"/>
            <a:ext cx="7620000" cy="344824"/>
            <a:chOff x="1219200" y="2667000"/>
            <a:chExt cx="7467600" cy="304800"/>
          </a:xfrm>
        </p:grpSpPr>
        <p:sp>
          <p:nvSpPr>
            <p:cNvPr id="11" name="Rectangle 10"/>
            <p:cNvSpPr/>
            <p:nvPr/>
          </p:nvSpPr>
          <p:spPr>
            <a:xfrm>
              <a:off x="1219200" y="2667000"/>
              <a:ext cx="7467600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black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19200" y="2667000"/>
              <a:ext cx="7467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 flipV="1">
            <a:off x="1066800" y="4114800"/>
            <a:ext cx="7620000" cy="344824"/>
            <a:chOff x="1219200" y="2667000"/>
            <a:chExt cx="7467600" cy="304800"/>
          </a:xfrm>
        </p:grpSpPr>
        <p:sp>
          <p:nvSpPr>
            <p:cNvPr id="5" name="Rectangle 4"/>
            <p:cNvSpPr/>
            <p:nvPr/>
          </p:nvSpPr>
          <p:spPr>
            <a:xfrm>
              <a:off x="1219200" y="2667000"/>
              <a:ext cx="7467600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black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219200" y="2667000"/>
              <a:ext cx="7467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066800" y="2608728"/>
            <a:ext cx="7620000" cy="667872"/>
            <a:chOff x="1219200" y="2667000"/>
            <a:chExt cx="7467600" cy="304800"/>
          </a:xfrm>
        </p:grpSpPr>
        <p:sp>
          <p:nvSpPr>
            <p:cNvPr id="8" name="Rectangle 7"/>
            <p:cNvSpPr/>
            <p:nvPr/>
          </p:nvSpPr>
          <p:spPr>
            <a:xfrm>
              <a:off x="1219200" y="2667000"/>
              <a:ext cx="7467600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black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219200" y="2667000"/>
              <a:ext cx="7467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Consume</a:t>
            </a:r>
            <a:r>
              <a:rPr lang="en-US" dirty="0"/>
              <a:t> </a:t>
            </a:r>
            <a:r>
              <a:rPr lang="en-US" dirty="0" smtClean="0"/>
              <a:t>returns the </a:t>
            </a:r>
            <a:r>
              <a:rPr lang="en-US" dirty="0"/>
              <a:t>value </a:t>
            </a:r>
            <a:r>
              <a:rPr lang="en-US" dirty="0" smtClean="0"/>
              <a:t>in </a:t>
            </a:r>
            <a:r>
              <a:rPr lang="en-US" dirty="0"/>
              <a:t>the first unconsumed </a:t>
            </a:r>
            <a:r>
              <a:rPr lang="en-US" dirty="0" smtClean="0"/>
              <a:t>node.</a:t>
            </a:r>
          </a:p>
          <a:p>
            <a:pPr lvl="1"/>
            <a:r>
              <a:rPr lang="en-US" dirty="0" smtClean="0"/>
              <a:t>Note: The </a:t>
            </a:r>
            <a:r>
              <a:rPr lang="en-US" dirty="0"/>
              <a:t>entire body of </a:t>
            </a:r>
            <a:r>
              <a:rPr lang="en-US" i="1" dirty="0"/>
              <a:t>Consume</a:t>
            </a:r>
            <a:r>
              <a:rPr lang="en-US" dirty="0"/>
              <a:t> is inside the critical </a:t>
            </a:r>
            <a:r>
              <a:rPr lang="en-US" dirty="0" smtClean="0"/>
              <a:t>section, so we </a:t>
            </a:r>
            <a:r>
              <a:rPr lang="en-US" dirty="0"/>
              <a:t>get no concurrency among consumers in this </a:t>
            </a:r>
            <a:r>
              <a:rPr lang="en-US" dirty="0" smtClean="0"/>
              <a:t>code.</a:t>
            </a:r>
            <a:endParaRPr lang="en-US" dirty="0"/>
          </a:p>
          <a:p>
            <a:pPr marL="512763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bool </a:t>
            </a:r>
            <a:r>
              <a:rPr lang="en-US" dirty="0">
                <a:solidFill>
                  <a:srgbClr val="0070C0"/>
                </a:solidFill>
              </a:rPr>
              <a:t>Consume( T&amp; result ) {</a:t>
            </a:r>
          </a:p>
          <a:p>
            <a:pPr marL="512763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smtClean="0">
                <a:solidFill>
                  <a:srgbClr val="0070C0"/>
                </a:solidFill>
              </a:rPr>
              <a:t>      while</a:t>
            </a:r>
            <a:r>
              <a:rPr lang="en-US" dirty="0">
                <a:solidFill>
                  <a:srgbClr val="0070C0"/>
                </a:solidFill>
              </a:rPr>
              <a:t>( </a:t>
            </a:r>
            <a:r>
              <a:rPr lang="en-US" b="1" dirty="0" err="1">
                <a:solidFill>
                  <a:srgbClr val="0070C0"/>
                </a:solidFill>
              </a:rPr>
              <a:t>consumerLock.exchange</a:t>
            </a:r>
            <a:r>
              <a:rPr lang="en-US" b="1" dirty="0">
                <a:solidFill>
                  <a:srgbClr val="0070C0"/>
                </a:solidFill>
              </a:rPr>
              <a:t>(true)</a:t>
            </a:r>
            <a:r>
              <a:rPr lang="en-US" dirty="0">
                <a:solidFill>
                  <a:srgbClr val="0070C0"/>
                </a:solidFill>
              </a:rPr>
              <a:t> ) 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         </a:t>
            </a:r>
            <a:r>
              <a:rPr lang="en-US" dirty="0">
                <a:solidFill>
                  <a:srgbClr val="0070C0"/>
                </a:solidFill>
              </a:rPr>
              <a:t>{ </a:t>
            </a:r>
            <a:r>
              <a:rPr lang="en-US" dirty="0" smtClean="0">
                <a:solidFill>
                  <a:srgbClr val="0070C0"/>
                </a:solidFill>
              </a:rPr>
              <a:t>}				// </a:t>
            </a:r>
            <a:r>
              <a:rPr lang="en-US" dirty="0">
                <a:solidFill>
                  <a:srgbClr val="0070C0"/>
                </a:solidFill>
              </a:rPr>
              <a:t>acquire </a:t>
            </a:r>
            <a:r>
              <a:rPr lang="en-US" dirty="0" smtClean="0">
                <a:solidFill>
                  <a:srgbClr val="0070C0"/>
                </a:solidFill>
              </a:rPr>
              <a:t>exclusivity</a:t>
            </a:r>
          </a:p>
          <a:p>
            <a:pPr marL="512763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if</a:t>
            </a:r>
            <a:r>
              <a:rPr lang="en-US" dirty="0">
                <a:solidFill>
                  <a:srgbClr val="0070C0"/>
                </a:solidFill>
              </a:rPr>
              <a:t>( divider-&gt;next != </a:t>
            </a:r>
            <a:r>
              <a:rPr lang="en-US" dirty="0" err="1">
                <a:solidFill>
                  <a:srgbClr val="0070C0"/>
                </a:solidFill>
              </a:rPr>
              <a:t>nullptr</a:t>
            </a:r>
            <a:r>
              <a:rPr lang="en-US" dirty="0">
                <a:solidFill>
                  <a:srgbClr val="0070C0"/>
                </a:solidFill>
              </a:rPr>
              <a:t> ) </a:t>
            </a:r>
            <a:r>
              <a:rPr lang="en-US" dirty="0" smtClean="0">
                <a:solidFill>
                  <a:srgbClr val="0070C0"/>
                </a:solidFill>
              </a:rPr>
              <a:t>{	// </a:t>
            </a:r>
            <a:r>
              <a:rPr lang="en-US" dirty="0">
                <a:solidFill>
                  <a:srgbClr val="0070C0"/>
                </a:solidFill>
              </a:rPr>
              <a:t>if queue is </a:t>
            </a:r>
            <a:r>
              <a:rPr lang="en-US" dirty="0" smtClean="0">
                <a:solidFill>
                  <a:srgbClr val="0070C0"/>
                </a:solidFill>
              </a:rPr>
              <a:t>nonempty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         </a:t>
            </a:r>
            <a:r>
              <a:rPr lang="en-US" dirty="0">
                <a:solidFill>
                  <a:srgbClr val="0070C0"/>
                </a:solidFill>
              </a:rPr>
              <a:t>result = divider-&gt;next-&gt;value</a:t>
            </a:r>
            <a:r>
              <a:rPr lang="en-US" dirty="0" smtClean="0">
                <a:solidFill>
                  <a:srgbClr val="0070C0"/>
                </a:solidFill>
              </a:rPr>
              <a:t>;	// </a:t>
            </a:r>
            <a:r>
              <a:rPr lang="en-US" dirty="0">
                <a:solidFill>
                  <a:srgbClr val="0070C0"/>
                </a:solidFill>
              </a:rPr>
              <a:t>copy it back to the </a:t>
            </a:r>
            <a:r>
              <a:rPr lang="en-US" dirty="0" smtClean="0">
                <a:solidFill>
                  <a:srgbClr val="0070C0"/>
                </a:solidFill>
              </a:rPr>
              <a:t>caller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         </a:t>
            </a:r>
            <a:r>
              <a:rPr lang="en-US" dirty="0">
                <a:solidFill>
                  <a:srgbClr val="0070C0"/>
                </a:solidFill>
              </a:rPr>
              <a:t>divider = divider-&gt;next</a:t>
            </a:r>
            <a:r>
              <a:rPr lang="en-US" dirty="0" smtClean="0">
                <a:solidFill>
                  <a:srgbClr val="0070C0"/>
                </a:solidFill>
              </a:rPr>
              <a:t>;	// </a:t>
            </a:r>
            <a:r>
              <a:rPr lang="en-US" dirty="0">
                <a:solidFill>
                  <a:srgbClr val="0070C0"/>
                </a:solidFill>
              </a:rPr>
              <a:t>publish that we took an </a:t>
            </a:r>
            <a:r>
              <a:rPr lang="en-US" dirty="0" smtClean="0">
                <a:solidFill>
                  <a:srgbClr val="0070C0"/>
                </a:solidFill>
              </a:rPr>
              <a:t>item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            </a:t>
            </a:r>
            <a:r>
              <a:rPr lang="en-US" b="1" dirty="0" err="1">
                <a:solidFill>
                  <a:srgbClr val="0070C0"/>
                </a:solidFill>
              </a:rPr>
              <a:t>consumerLock</a:t>
            </a:r>
            <a:r>
              <a:rPr lang="en-US" b="1" dirty="0">
                <a:solidFill>
                  <a:srgbClr val="0070C0"/>
                </a:solidFill>
              </a:rPr>
              <a:t> = false</a:t>
            </a:r>
            <a:r>
              <a:rPr lang="en-US" b="1" dirty="0" smtClean="0">
                <a:solidFill>
                  <a:srgbClr val="0070C0"/>
                </a:solidFill>
              </a:rPr>
              <a:t>;</a:t>
            </a:r>
            <a:r>
              <a:rPr lang="en-US" dirty="0" smtClean="0">
                <a:solidFill>
                  <a:srgbClr val="0070C0"/>
                </a:solidFill>
              </a:rPr>
              <a:t>	// </a:t>
            </a:r>
            <a:r>
              <a:rPr lang="en-US" dirty="0">
                <a:solidFill>
                  <a:srgbClr val="0070C0"/>
                </a:solidFill>
              </a:rPr>
              <a:t>release </a:t>
            </a:r>
            <a:r>
              <a:rPr lang="en-US" dirty="0" smtClean="0">
                <a:solidFill>
                  <a:srgbClr val="0070C0"/>
                </a:solidFill>
              </a:rPr>
              <a:t>exclusivity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         </a:t>
            </a:r>
            <a:r>
              <a:rPr lang="en-US" dirty="0">
                <a:solidFill>
                  <a:srgbClr val="0070C0"/>
                </a:solidFill>
              </a:rPr>
              <a:t>return true</a:t>
            </a:r>
            <a:r>
              <a:rPr lang="en-US" dirty="0" smtClean="0">
                <a:solidFill>
                  <a:srgbClr val="0070C0"/>
                </a:solidFill>
              </a:rPr>
              <a:t>;			// </a:t>
            </a:r>
            <a:r>
              <a:rPr lang="en-US" dirty="0">
                <a:solidFill>
                  <a:srgbClr val="0070C0"/>
                </a:solidFill>
              </a:rPr>
              <a:t>and report </a:t>
            </a:r>
            <a:r>
              <a:rPr lang="en-US" dirty="0" smtClean="0">
                <a:solidFill>
                  <a:srgbClr val="0070C0"/>
                </a:solidFill>
              </a:rPr>
              <a:t>success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     }</a:t>
            </a:r>
            <a:endParaRPr lang="en-US" dirty="0">
              <a:solidFill>
                <a:srgbClr val="0070C0"/>
              </a:solidFill>
            </a:endParaRPr>
          </a:p>
          <a:p>
            <a:pPr marL="512763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</a:t>
            </a:r>
            <a:r>
              <a:rPr lang="en-US" b="1" dirty="0" err="1">
                <a:solidFill>
                  <a:srgbClr val="0070C0"/>
                </a:solidFill>
              </a:rPr>
              <a:t>consumerLock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dirty="0" smtClean="0">
                <a:solidFill>
                  <a:srgbClr val="0070C0"/>
                </a:solidFill>
              </a:rPr>
              <a:t>false;</a:t>
            </a:r>
            <a:r>
              <a:rPr lang="en-US" dirty="0" smtClean="0">
                <a:solidFill>
                  <a:srgbClr val="0070C0"/>
                </a:solidFill>
              </a:rPr>
              <a:t>		// </a:t>
            </a:r>
            <a:r>
              <a:rPr lang="en-US" dirty="0">
                <a:solidFill>
                  <a:srgbClr val="0070C0"/>
                </a:solidFill>
              </a:rPr>
              <a:t>release </a:t>
            </a:r>
            <a:r>
              <a:rPr lang="en-US" dirty="0" smtClean="0">
                <a:solidFill>
                  <a:srgbClr val="0070C0"/>
                </a:solidFill>
              </a:rPr>
              <a:t>exclusivity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     </a:t>
            </a:r>
            <a:r>
              <a:rPr lang="en-US" dirty="0">
                <a:solidFill>
                  <a:srgbClr val="0070C0"/>
                </a:solidFill>
              </a:rPr>
              <a:t>return false</a:t>
            </a:r>
            <a:r>
              <a:rPr lang="en-US" dirty="0" smtClean="0">
                <a:solidFill>
                  <a:srgbClr val="0070C0"/>
                </a:solidFill>
              </a:rPr>
              <a:t>;			// </a:t>
            </a:r>
            <a:r>
              <a:rPr lang="en-US" dirty="0">
                <a:solidFill>
                  <a:srgbClr val="0070C0"/>
                </a:solidFill>
              </a:rPr>
              <a:t>queue was </a:t>
            </a:r>
            <a:r>
              <a:rPr lang="en-US" dirty="0" smtClean="0">
                <a:solidFill>
                  <a:srgbClr val="0070C0"/>
                </a:solidFill>
              </a:rPr>
              <a:t>empty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 }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28600" y="3357366"/>
            <a:ext cx="1362235" cy="723900"/>
          </a:xfrm>
          <a:prstGeom prst="righ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5714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Talk About?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get a detailed and useful profile (timeline of events) of a concurrent program.</a:t>
            </a:r>
          </a:p>
          <a:p>
            <a:pPr lvl="1"/>
            <a:r>
              <a:rPr lang="en-US" dirty="0" smtClean="0"/>
              <a:t>Why do we need it? What problems do we want to solve?</a:t>
            </a:r>
          </a:p>
          <a:p>
            <a:pPr lvl="1"/>
            <a:r>
              <a:rPr lang="en-US" dirty="0" smtClean="0"/>
              <a:t>What new problems did we create? How to solve them?</a:t>
            </a:r>
          </a:p>
          <a:p>
            <a:pPr lvl="1"/>
            <a:r>
              <a:rPr lang="en-US" dirty="0" smtClean="0"/>
              <a:t>Some useful techniques and tricks.</a:t>
            </a:r>
          </a:p>
          <a:p>
            <a:pPr lvl="1"/>
            <a:r>
              <a:rPr lang="en-US" dirty="0" smtClean="0"/>
              <a:t>Some clever code (a bit simplified). </a:t>
            </a:r>
          </a:p>
          <a:p>
            <a:pPr lvl="1"/>
            <a:r>
              <a:rPr lang="en-US" dirty="0" smtClean="0"/>
              <a:t>Some simpler than expected code (warning: this may be rather anticlimactic).</a:t>
            </a:r>
          </a:p>
          <a:p>
            <a:r>
              <a:rPr lang="en-US" dirty="0" smtClean="0"/>
              <a:t>General assumptions and limitations:</a:t>
            </a:r>
          </a:p>
          <a:p>
            <a:pPr lvl="1"/>
            <a:r>
              <a:rPr lang="en-US" dirty="0" smtClean="0"/>
              <a:t>Reasonably current Linux/Unix</a:t>
            </a:r>
          </a:p>
          <a:p>
            <a:pPr lvl="1"/>
            <a:r>
              <a:rPr lang="en-US" dirty="0" smtClean="0"/>
              <a:t>64-bit address space (applying to 32-bits is possible but requires some careful coding)</a:t>
            </a:r>
          </a:p>
          <a:p>
            <a:pPr lvl="1"/>
            <a:r>
              <a:rPr lang="en-US" dirty="0" smtClean="0"/>
              <a:t>I’ve only tested this on x86/64 hardware</a:t>
            </a:r>
          </a:p>
          <a:p>
            <a:r>
              <a:rPr lang="en-US" dirty="0" smtClean="0"/>
              <a:t>Ask questions (or I will!)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99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flipV="1">
            <a:off x="1066800" y="5128026"/>
            <a:ext cx="7620000" cy="312165"/>
            <a:chOff x="1219200" y="2667000"/>
            <a:chExt cx="7467600" cy="304800"/>
          </a:xfrm>
        </p:grpSpPr>
        <p:sp>
          <p:nvSpPr>
            <p:cNvPr id="15" name="Rectangle 14"/>
            <p:cNvSpPr/>
            <p:nvPr/>
          </p:nvSpPr>
          <p:spPr>
            <a:xfrm>
              <a:off x="1219200" y="2667000"/>
              <a:ext cx="7467600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black"/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219200" y="2667000"/>
              <a:ext cx="7467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066800" y="2989728"/>
            <a:ext cx="7620000" cy="548343"/>
            <a:chOff x="1219200" y="2667000"/>
            <a:chExt cx="7467600" cy="304800"/>
          </a:xfrm>
        </p:grpSpPr>
        <p:sp>
          <p:nvSpPr>
            <p:cNvPr id="18" name="Rectangle 17"/>
            <p:cNvSpPr/>
            <p:nvPr/>
          </p:nvSpPr>
          <p:spPr>
            <a:xfrm>
              <a:off x="1219200" y="2667000"/>
              <a:ext cx="7467600" cy="304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black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219200" y="2667000"/>
              <a:ext cx="7467600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smtClean="0"/>
              <a:t>Produce</a:t>
            </a:r>
            <a:r>
              <a:rPr lang="en-US" dirty="0" smtClean="0"/>
              <a:t> adds a new </a:t>
            </a:r>
            <a:r>
              <a:rPr lang="en-US" dirty="0" err="1" smtClean="0"/>
              <a:t>nodeto</a:t>
            </a:r>
            <a:r>
              <a:rPr lang="en-US" dirty="0" smtClean="0"/>
              <a:t> the tail, then lazily cleans up any consumed nodes at the front of the list.</a:t>
            </a:r>
          </a:p>
          <a:p>
            <a:pPr lvl="1"/>
            <a:r>
              <a:rPr lang="en-US" dirty="0" smtClean="0"/>
              <a:t>Note: Not all of the body </a:t>
            </a:r>
            <a:r>
              <a:rPr lang="en-US" dirty="0"/>
              <a:t>of </a:t>
            </a:r>
            <a:r>
              <a:rPr lang="en-US" i="1" dirty="0" smtClean="0"/>
              <a:t>Produce</a:t>
            </a:r>
            <a:r>
              <a:rPr lang="en-US" dirty="0" smtClean="0"/>
              <a:t> </a:t>
            </a:r>
            <a:r>
              <a:rPr lang="en-US" dirty="0"/>
              <a:t>is inside the critical </a:t>
            </a:r>
            <a:r>
              <a:rPr lang="en-US" dirty="0" smtClean="0"/>
              <a:t>section, so there is some concurrency </a:t>
            </a:r>
            <a:r>
              <a:rPr lang="en-US" dirty="0"/>
              <a:t>among </a:t>
            </a:r>
            <a:r>
              <a:rPr lang="en-US" dirty="0" smtClean="0"/>
              <a:t>producers in </a:t>
            </a:r>
            <a:r>
              <a:rPr lang="en-US" dirty="0"/>
              <a:t>this </a:t>
            </a:r>
            <a:r>
              <a:rPr lang="en-US" dirty="0" smtClean="0"/>
              <a:t>code.</a:t>
            </a:r>
            <a:endParaRPr lang="en-US" dirty="0"/>
          </a:p>
          <a:p>
            <a:pPr marL="512763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bool Produce( const T&amp; t ) {</a:t>
            </a:r>
          </a:p>
          <a:p>
            <a:pPr marL="512763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smtClean="0">
                <a:solidFill>
                  <a:srgbClr val="0070C0"/>
                </a:solidFill>
              </a:rPr>
              <a:t>      Node</a:t>
            </a:r>
            <a:r>
              <a:rPr lang="en-US" dirty="0">
                <a:solidFill>
                  <a:srgbClr val="0070C0"/>
                </a:solidFill>
              </a:rPr>
              <a:t>* </a:t>
            </a:r>
            <a:r>
              <a:rPr lang="en-US" dirty="0" err="1">
                <a:solidFill>
                  <a:srgbClr val="0070C0"/>
                </a:solidFill>
              </a:rPr>
              <a:t>tmp</a:t>
            </a:r>
            <a:r>
              <a:rPr lang="en-US" dirty="0">
                <a:solidFill>
                  <a:srgbClr val="0070C0"/>
                </a:solidFill>
              </a:rPr>
              <a:t> = new Node( t </a:t>
            </a:r>
            <a:r>
              <a:rPr lang="en-US" dirty="0" smtClean="0">
                <a:solidFill>
                  <a:srgbClr val="0070C0"/>
                </a:solidFill>
              </a:rPr>
              <a:t>);	// </a:t>
            </a:r>
            <a:r>
              <a:rPr lang="en-US" dirty="0">
                <a:solidFill>
                  <a:srgbClr val="0070C0"/>
                </a:solidFill>
              </a:rPr>
              <a:t>do work off to the </a:t>
            </a:r>
            <a:r>
              <a:rPr lang="en-US" dirty="0" smtClean="0">
                <a:solidFill>
                  <a:srgbClr val="0070C0"/>
                </a:solidFill>
              </a:rPr>
              <a:t>side </a:t>
            </a:r>
            <a:endParaRPr lang="en-US" dirty="0">
              <a:solidFill>
                <a:srgbClr val="0070C0"/>
              </a:solidFill>
            </a:endParaRPr>
          </a:p>
          <a:p>
            <a:pPr marL="512763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</a:t>
            </a:r>
            <a:r>
              <a:rPr lang="en-US" dirty="0">
                <a:solidFill>
                  <a:srgbClr val="0070C0"/>
                </a:solidFill>
              </a:rPr>
              <a:t>while( </a:t>
            </a:r>
            <a:r>
              <a:rPr lang="en-US" b="1" dirty="0" err="1">
                <a:solidFill>
                  <a:srgbClr val="0070C0"/>
                </a:solidFill>
              </a:rPr>
              <a:t>producerLock.exchange</a:t>
            </a:r>
            <a:r>
              <a:rPr lang="en-US" b="1" dirty="0">
                <a:solidFill>
                  <a:srgbClr val="0070C0"/>
                </a:solidFill>
              </a:rPr>
              <a:t>(true)</a:t>
            </a:r>
            <a:r>
              <a:rPr lang="en-US" dirty="0">
                <a:solidFill>
                  <a:srgbClr val="0070C0"/>
                </a:solidFill>
              </a:rPr>
              <a:t> ) 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         </a:t>
            </a:r>
            <a:r>
              <a:rPr lang="en-US" dirty="0">
                <a:solidFill>
                  <a:srgbClr val="0070C0"/>
                </a:solidFill>
              </a:rPr>
              <a:t>{ </a:t>
            </a:r>
            <a:r>
              <a:rPr lang="en-US" dirty="0" smtClean="0">
                <a:solidFill>
                  <a:srgbClr val="0070C0"/>
                </a:solidFill>
              </a:rPr>
              <a:t>}				// </a:t>
            </a:r>
            <a:r>
              <a:rPr lang="en-US" dirty="0">
                <a:solidFill>
                  <a:srgbClr val="0070C0"/>
                </a:solidFill>
              </a:rPr>
              <a:t>acquire exclusivity</a:t>
            </a:r>
          </a:p>
          <a:p>
            <a:pPr marL="512763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last = last-</a:t>
            </a:r>
            <a:r>
              <a:rPr lang="en-US" dirty="0">
                <a:solidFill>
                  <a:srgbClr val="0070C0"/>
                </a:solidFill>
              </a:rPr>
              <a:t>&gt;next = </a:t>
            </a:r>
            <a:r>
              <a:rPr lang="en-US" dirty="0" err="1">
                <a:solidFill>
                  <a:srgbClr val="0070C0"/>
                </a:solidFill>
              </a:rPr>
              <a:t>tmp</a:t>
            </a:r>
            <a:r>
              <a:rPr lang="en-US" dirty="0" smtClean="0">
                <a:solidFill>
                  <a:srgbClr val="0070C0"/>
                </a:solidFill>
              </a:rPr>
              <a:t>;		// </a:t>
            </a:r>
            <a:r>
              <a:rPr lang="en-US" dirty="0">
                <a:solidFill>
                  <a:srgbClr val="0070C0"/>
                </a:solidFill>
              </a:rPr>
              <a:t>publish the new </a:t>
            </a:r>
            <a:r>
              <a:rPr lang="en-US" dirty="0" smtClean="0">
                <a:solidFill>
                  <a:srgbClr val="0070C0"/>
                </a:solidFill>
              </a:rPr>
              <a:t>item</a:t>
            </a:r>
          </a:p>
          <a:p>
            <a:pPr marL="512763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while</a:t>
            </a:r>
            <a:r>
              <a:rPr lang="en-US" dirty="0">
                <a:solidFill>
                  <a:srgbClr val="0070C0"/>
                </a:solidFill>
              </a:rPr>
              <a:t>( first != divider ) </a:t>
            </a:r>
            <a:r>
              <a:rPr lang="en-US" dirty="0" smtClean="0">
                <a:solidFill>
                  <a:srgbClr val="0070C0"/>
                </a:solidFill>
              </a:rPr>
              <a:t>{		// </a:t>
            </a:r>
            <a:r>
              <a:rPr lang="en-US" dirty="0">
                <a:solidFill>
                  <a:srgbClr val="0070C0"/>
                </a:solidFill>
              </a:rPr>
              <a:t>lazy </a:t>
            </a:r>
            <a:r>
              <a:rPr lang="en-US" dirty="0" smtClean="0">
                <a:solidFill>
                  <a:srgbClr val="0070C0"/>
                </a:solidFill>
              </a:rPr>
              <a:t>cleanup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         </a:t>
            </a:r>
            <a:r>
              <a:rPr lang="en-US" dirty="0">
                <a:solidFill>
                  <a:srgbClr val="0070C0"/>
                </a:solidFill>
              </a:rPr>
              <a:t>Node* </a:t>
            </a:r>
            <a:r>
              <a:rPr lang="en-US" dirty="0" err="1">
                <a:solidFill>
                  <a:srgbClr val="0070C0"/>
                </a:solidFill>
              </a:rPr>
              <a:t>tmp</a:t>
            </a:r>
            <a:r>
              <a:rPr lang="en-US" dirty="0">
                <a:solidFill>
                  <a:srgbClr val="0070C0"/>
                </a:solidFill>
              </a:rPr>
              <a:t> = first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         </a:t>
            </a:r>
            <a:r>
              <a:rPr lang="en-US" dirty="0">
                <a:solidFill>
                  <a:srgbClr val="0070C0"/>
                </a:solidFill>
              </a:rPr>
              <a:t>first = first-&gt;next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         </a:t>
            </a:r>
            <a:r>
              <a:rPr lang="en-US" dirty="0">
                <a:solidFill>
                  <a:srgbClr val="0070C0"/>
                </a:solidFill>
              </a:rPr>
              <a:t>delete </a:t>
            </a:r>
            <a:r>
              <a:rPr lang="en-US" dirty="0" err="1">
                <a:solidFill>
                  <a:srgbClr val="0070C0"/>
                </a:solidFill>
              </a:rPr>
              <a:t>tmp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     </a:t>
            </a: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marL="512763" lvl="1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 </a:t>
            </a:r>
            <a:r>
              <a:rPr lang="en-US" b="1" dirty="0" err="1">
                <a:solidFill>
                  <a:srgbClr val="0070C0"/>
                </a:solidFill>
              </a:rPr>
              <a:t>producerLock</a:t>
            </a:r>
            <a:r>
              <a:rPr lang="en-US" b="1" dirty="0">
                <a:solidFill>
                  <a:srgbClr val="0070C0"/>
                </a:solidFill>
              </a:rPr>
              <a:t> = false</a:t>
            </a:r>
            <a:r>
              <a:rPr lang="en-US" b="1" dirty="0" smtClean="0">
                <a:solidFill>
                  <a:srgbClr val="0070C0"/>
                </a:solidFill>
              </a:rPr>
              <a:t>;</a:t>
            </a:r>
            <a:r>
              <a:rPr lang="en-US" dirty="0" smtClean="0">
                <a:solidFill>
                  <a:srgbClr val="0070C0"/>
                </a:solidFill>
              </a:rPr>
              <a:t>		// </a:t>
            </a:r>
            <a:r>
              <a:rPr lang="en-US" dirty="0">
                <a:solidFill>
                  <a:srgbClr val="0070C0"/>
                </a:solidFill>
              </a:rPr>
              <a:t>release </a:t>
            </a:r>
            <a:r>
              <a:rPr lang="en-US" dirty="0" smtClean="0">
                <a:solidFill>
                  <a:srgbClr val="0070C0"/>
                </a:solidFill>
              </a:rPr>
              <a:t>exclusivity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     return 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 smtClean="0">
                <a:solidFill>
                  <a:srgbClr val="0070C0"/>
                </a:solidFill>
              </a:rPr>
              <a:t>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  }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};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6200" y="3668888"/>
            <a:ext cx="1362235" cy="1459137"/>
          </a:xfrm>
          <a:prstGeom prst="righ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8079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LowLockQueue</a:t>
            </a:r>
            <a:r>
              <a:rPr lang="en-US" dirty="0" smtClean="0"/>
              <a:t> Timeline (best guess)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1371600"/>
            <a:ext cx="3124200" cy="228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kern="0" dirty="0" smtClean="0">
                <a:solidFill>
                  <a:srgbClr val="FFFFFF"/>
                </a:solidFill>
                <a:latin typeface="Tahoma"/>
              </a:rPr>
              <a:t>consume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1380303"/>
            <a:ext cx="492443" cy="130580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smtClean="0"/>
              <a:t>consumers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990600" y="2057400"/>
            <a:ext cx="5486400" cy="228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kern="0" dirty="0" smtClean="0">
                <a:solidFill>
                  <a:srgbClr val="FFFFFF"/>
                </a:solidFill>
                <a:latin typeface="Tahoma"/>
              </a:rPr>
              <a:t>                          consume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800" y="2057400"/>
            <a:ext cx="2819400" cy="228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Lock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9200" y="1676400"/>
            <a:ext cx="2667000" cy="228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kern="0" dirty="0" smtClean="0">
                <a:solidFill>
                  <a:srgbClr val="FFFFFF"/>
                </a:solidFill>
                <a:latin typeface="Tahoma"/>
              </a:rPr>
              <a:t>copy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41522" y="1990076"/>
            <a:ext cx="827055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3962400" y="2362200"/>
            <a:ext cx="2438400" cy="228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kern="0" dirty="0" smtClean="0">
                <a:solidFill>
                  <a:srgbClr val="FFFFFF"/>
                </a:solidFill>
                <a:latin typeface="Tahoma"/>
              </a:rPr>
              <a:t>copy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91000" y="1371600"/>
            <a:ext cx="4648200" cy="228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kern="0" smtClean="0">
                <a:solidFill>
                  <a:srgbClr val="FFFFFF"/>
                </a:solidFill>
                <a:latin typeface="Tahoma"/>
              </a:rPr>
              <a:t>                  consume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59748" y="1676400"/>
            <a:ext cx="2303252" cy="228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kern="0" dirty="0" smtClean="0">
                <a:solidFill>
                  <a:srgbClr val="FFFFFF"/>
                </a:solidFill>
                <a:latin typeface="Tahoma"/>
              </a:rPr>
              <a:t>copy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67200" y="1371600"/>
            <a:ext cx="2133600" cy="228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Lock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741522" y="2667000"/>
            <a:ext cx="827055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914400" y="2743200"/>
            <a:ext cx="2971800" cy="228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kern="0" dirty="0" smtClean="0">
                <a:solidFill>
                  <a:srgbClr val="FFFFFF"/>
                </a:solidFill>
                <a:latin typeface="Tahoma"/>
              </a:rPr>
              <a:t>produce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600" y="2743200"/>
            <a:ext cx="492443" cy="120834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 smtClean="0"/>
              <a:t>producers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4343400" y="3429000"/>
            <a:ext cx="4668679" cy="228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kern="0" dirty="0" smtClean="0">
                <a:solidFill>
                  <a:srgbClr val="FFFFFF"/>
                </a:solidFill>
                <a:latin typeface="Tahoma"/>
              </a:rPr>
              <a:t>      produce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00800" y="3429000"/>
            <a:ext cx="2362200" cy="228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Lock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4400" y="3048000"/>
            <a:ext cx="1752600" cy="228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kern="0" noProof="0" dirty="0" smtClean="0">
                <a:solidFill>
                  <a:srgbClr val="FFFFFF"/>
                </a:solidFill>
                <a:latin typeface="Tahoma"/>
              </a:rPr>
              <a:t>new Node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741522" y="3361676"/>
            <a:ext cx="827055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29" name="Rectangle 28"/>
          <p:cNvSpPr/>
          <p:nvPr/>
        </p:nvSpPr>
        <p:spPr>
          <a:xfrm>
            <a:off x="4419600" y="3733800"/>
            <a:ext cx="1752600" cy="228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kern="0" dirty="0" smtClean="0">
                <a:solidFill>
                  <a:srgbClr val="FFFFFF"/>
                </a:solidFill>
                <a:latin typeface="Tahoma"/>
              </a:rPr>
              <a:t>new Node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91000" y="2743200"/>
            <a:ext cx="4648200" cy="228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kern="0" dirty="0" smtClean="0">
                <a:solidFill>
                  <a:srgbClr val="FFFFFF"/>
                </a:solidFill>
                <a:latin typeface="Tahoma"/>
              </a:rPr>
              <a:t>p</a:t>
            </a:r>
            <a:r>
              <a:rPr lang="en-US" sz="1800" kern="0" dirty="0" smtClean="0">
                <a:solidFill>
                  <a:srgbClr val="FFFFFF"/>
                </a:solidFill>
              </a:rPr>
              <a:t>roduce</a:t>
            </a:r>
            <a:endParaRPr lang="en-US" sz="1800" kern="0" dirty="0"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59748" y="3048000"/>
            <a:ext cx="2303252" cy="228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kern="0" dirty="0" smtClean="0">
                <a:solidFill>
                  <a:srgbClr val="FFFFFF"/>
                </a:solidFill>
                <a:latin typeface="Tahoma"/>
              </a:rPr>
              <a:t>cleanup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741522" y="4038600"/>
            <a:ext cx="827055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</p:cxnSp>
      <p:sp>
        <p:nvSpPr>
          <p:cNvPr id="36" name="Rectangle 35"/>
          <p:cNvSpPr/>
          <p:nvPr/>
        </p:nvSpPr>
        <p:spPr>
          <a:xfrm>
            <a:off x="4267200" y="3048000"/>
            <a:ext cx="1752600" cy="228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kern="0" noProof="0" dirty="0" smtClean="0">
                <a:solidFill>
                  <a:srgbClr val="FFFFFF"/>
                </a:solidFill>
                <a:latin typeface="Tahoma"/>
              </a:rPr>
              <a:t>new Node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40278" y="3429000"/>
            <a:ext cx="2971800" cy="228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kern="0" dirty="0" smtClean="0">
                <a:solidFill>
                  <a:srgbClr val="FFFFFF"/>
                </a:solidFill>
                <a:latin typeface="Tahoma"/>
              </a:rPr>
              <a:t>          produce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40278" y="3733800"/>
            <a:ext cx="1752600" cy="228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kern="0" noProof="0" dirty="0" smtClean="0">
                <a:solidFill>
                  <a:srgbClr val="FFFFFF"/>
                </a:solidFill>
                <a:latin typeface="Tahoma"/>
              </a:rPr>
              <a:t>new Node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1" name="Content Placeholder 4"/>
          <p:cNvSpPr>
            <a:spLocks noGrp="1"/>
          </p:cNvSpPr>
          <p:nvPr>
            <p:ph idx="1"/>
          </p:nvPr>
        </p:nvSpPr>
        <p:spPr>
          <a:xfrm>
            <a:off x="0" y="4191000"/>
            <a:ext cx="9144000" cy="2195513"/>
          </a:xfrm>
        </p:spPr>
        <p:txBody>
          <a:bodyPr/>
          <a:lstStyle/>
          <a:p>
            <a:r>
              <a:rPr lang="en-US" dirty="0" smtClean="0"/>
              <a:t>Doing work inside critical section means keeping other threads waiting</a:t>
            </a:r>
          </a:p>
          <a:p>
            <a:r>
              <a:rPr lang="en-US" dirty="0" smtClean="0"/>
              <a:t>Timeline of events (computations, locks) visualizes many problems</a:t>
            </a:r>
          </a:p>
          <a:p>
            <a:pPr lvl="1"/>
            <a:r>
              <a:rPr lang="en-US" dirty="0" smtClean="0"/>
              <a:t>Not all problems (memory contention is not directly visible and has to be inferred, takes practice)</a:t>
            </a:r>
          </a:p>
        </p:txBody>
      </p:sp>
    </p:spTree>
    <p:extLst>
      <p:ext uri="{BB962C8B-B14F-4D97-AF65-F5344CB8AC3E}">
        <p14:creationId xmlns:p14="http://schemas.microsoft.com/office/powerpoint/2010/main" val="53541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the timeline of a program?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Instrument the program to mark the “interesting” events</a:t>
            </a:r>
          </a:p>
          <a:p>
            <a:pPr lvl="1"/>
            <a:r>
              <a:rPr lang="en-US" dirty="0" smtClean="0"/>
              <a:t>start and end of a function call or another computation</a:t>
            </a:r>
          </a:p>
          <a:p>
            <a:pPr lvl="1"/>
            <a:r>
              <a:rPr lang="en-US" dirty="0" smtClean="0"/>
              <a:t>requesting and acquiring a lock</a:t>
            </a:r>
          </a:p>
          <a:p>
            <a:pPr lvl="1"/>
            <a:r>
              <a:rPr lang="en-US" dirty="0" smtClean="0"/>
              <a:t>start and end of a message or I/O</a:t>
            </a:r>
          </a:p>
          <a:p>
            <a:r>
              <a:rPr lang="en-US" dirty="0" smtClean="0"/>
              <a:t>Run the program, collect the data</a:t>
            </a:r>
          </a:p>
          <a:p>
            <a:r>
              <a:rPr lang="en-US" dirty="0" smtClean="0"/>
              <a:t>Visualize the data</a:t>
            </a:r>
          </a:p>
          <a:p>
            <a:r>
              <a:rPr lang="en-US" dirty="0" smtClean="0"/>
              <a:t>There are profilers that collect similar data (</a:t>
            </a:r>
            <a:r>
              <a:rPr lang="en-US" dirty="0" err="1" smtClean="0"/>
              <a:t>VTune</a:t>
            </a:r>
            <a:r>
              <a:rPr lang="en-US" dirty="0" smtClean="0"/>
              <a:t>, Sun collector, Visual Studio)</a:t>
            </a:r>
          </a:p>
          <a:p>
            <a:pPr lvl="1"/>
            <a:r>
              <a:rPr lang="en-US" dirty="0" smtClean="0"/>
              <a:t>If you have one and it works, use it first</a:t>
            </a:r>
          </a:p>
          <a:p>
            <a:pPr lvl="1"/>
            <a:r>
              <a:rPr lang="en-US" dirty="0" smtClean="0"/>
              <a:t>They don’t know what are “interesting” events, so they often collect too much data or not enough data</a:t>
            </a:r>
          </a:p>
          <a:p>
            <a:r>
              <a:rPr lang="en-US" dirty="0" smtClean="0"/>
              <a:t>Profiler is often the best source of hints which code to instrument!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05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challenges?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measurement disturbs the program being measured and affects the results</a:t>
            </a:r>
          </a:p>
          <a:p>
            <a:pPr lvl="1"/>
            <a:r>
              <a:rPr lang="en-US" dirty="0" smtClean="0"/>
              <a:t>More so if measurements require synchronization (locks)</a:t>
            </a:r>
          </a:p>
          <a:p>
            <a:r>
              <a:rPr lang="en-US" dirty="0" smtClean="0"/>
              <a:t>Collecting data from multiple threads risks race conditions</a:t>
            </a:r>
          </a:p>
          <a:p>
            <a:pPr lvl="1"/>
            <a:r>
              <a:rPr lang="en-US" dirty="0" smtClean="0"/>
              <a:t>More so if data collection is done without synchronization</a:t>
            </a:r>
          </a:p>
          <a:p>
            <a:r>
              <a:rPr lang="en-US" dirty="0" smtClean="0"/>
              <a:t>Total volume of data can be large</a:t>
            </a:r>
          </a:p>
          <a:p>
            <a:pPr lvl="1"/>
            <a:r>
              <a:rPr lang="en-US" dirty="0" smtClean="0"/>
              <a:t>Adding this much I/O to a program can affect the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38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Arrow 25"/>
          <p:cNvSpPr/>
          <p:nvPr/>
        </p:nvSpPr>
        <p:spPr>
          <a:xfrm>
            <a:off x="3311106" y="5336875"/>
            <a:ext cx="3623094" cy="87630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solutions?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the overhead added to computing threads</a:t>
            </a:r>
          </a:p>
          <a:p>
            <a:r>
              <a:rPr lang="en-US" dirty="0" smtClean="0"/>
              <a:t>Do most profiling-related work on separate threads</a:t>
            </a:r>
          </a:p>
          <a:p>
            <a:pPr lvl="1"/>
            <a:r>
              <a:rPr lang="en-US" dirty="0" smtClean="0"/>
              <a:t>This takes CPUs/cores away from the program</a:t>
            </a:r>
          </a:p>
          <a:p>
            <a:r>
              <a:rPr lang="en-US" dirty="0" smtClean="0"/>
              <a:t>Reduce resident memory footprint of the profiling</a:t>
            </a:r>
          </a:p>
          <a:p>
            <a:r>
              <a:rPr lang="en-US" dirty="0" smtClean="0"/>
              <a:t>Run I/O on separate threads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4038600"/>
            <a:ext cx="228600" cy="22098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4038600"/>
            <a:ext cx="228600" cy="22098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4038600"/>
            <a:ext cx="228600" cy="22098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7800" y="4038600"/>
            <a:ext cx="228600" cy="22098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4267200"/>
            <a:ext cx="228600" cy="762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4572000"/>
            <a:ext cx="228600" cy="762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5181600"/>
            <a:ext cx="228600" cy="762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5562600"/>
            <a:ext cx="228600" cy="762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66800" y="5867400"/>
            <a:ext cx="228600" cy="762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4419600"/>
            <a:ext cx="228600" cy="762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447" y="3562290"/>
            <a:ext cx="1661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work threads</a:t>
            </a:r>
            <a:endParaRPr lang="en-US" sz="2000" dirty="0"/>
          </a:p>
        </p:txBody>
      </p:sp>
      <p:sp>
        <p:nvSpPr>
          <p:cNvPr id="17" name="Right Arrow 16"/>
          <p:cNvSpPr/>
          <p:nvPr/>
        </p:nvSpPr>
        <p:spPr>
          <a:xfrm>
            <a:off x="1842458" y="4705350"/>
            <a:ext cx="838200" cy="876300"/>
          </a:xfrm>
          <a:prstGeom prst="righ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19400" y="4038600"/>
            <a:ext cx="228600" cy="22098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311106" y="4191000"/>
            <a:ext cx="838200" cy="876300"/>
          </a:xfrm>
          <a:prstGeom prst="righ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67200" y="4038600"/>
            <a:ext cx="228600" cy="22098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724400" y="4191000"/>
            <a:ext cx="838200" cy="876300"/>
          </a:xfrm>
          <a:prstGeom prst="righ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15000" y="4038600"/>
            <a:ext cx="228600" cy="22098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49868" y="3581400"/>
            <a:ext cx="309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profile processing threads</a:t>
            </a:r>
            <a:endParaRPr lang="en-US" sz="2000" dirty="0"/>
          </a:p>
        </p:txBody>
      </p:sp>
      <p:sp>
        <p:nvSpPr>
          <p:cNvPr id="24" name="Right Arrow 23"/>
          <p:cNvSpPr/>
          <p:nvPr/>
        </p:nvSpPr>
        <p:spPr>
          <a:xfrm>
            <a:off x="6096000" y="4191000"/>
            <a:ext cx="838200" cy="87630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5" name="Can 24"/>
          <p:cNvSpPr/>
          <p:nvPr/>
        </p:nvSpPr>
        <p:spPr>
          <a:xfrm>
            <a:off x="7086600" y="4038600"/>
            <a:ext cx="1371600" cy="2209800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Profile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kern="0" dirty="0" smtClean="0">
                <a:solidFill>
                  <a:schemeClr val="tx1"/>
                </a:solidFill>
                <a:latin typeface="Tahoma"/>
              </a:rPr>
              <a:t>Results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462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we may want to collect?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514600"/>
            <a:ext cx="9144000" cy="3643313"/>
          </a:xfrm>
        </p:spPr>
        <p:txBody>
          <a:bodyPr/>
          <a:lstStyle/>
          <a:p>
            <a:r>
              <a:rPr lang="en-US" dirty="0" smtClean="0"/>
              <a:t>What was computed, or what did we wait for?</a:t>
            </a:r>
          </a:p>
          <a:p>
            <a:r>
              <a:rPr lang="en-US" dirty="0" smtClean="0"/>
              <a:t>Real time</a:t>
            </a:r>
          </a:p>
          <a:p>
            <a:r>
              <a:rPr lang="en-US" dirty="0" smtClean="0"/>
              <a:t>CPU time, or CPU load, for the thread</a:t>
            </a:r>
          </a:p>
          <a:p>
            <a:r>
              <a:rPr lang="en-US" dirty="0" smtClean="0"/>
              <a:t>CPU time, or CPU load, for the process</a:t>
            </a:r>
          </a:p>
          <a:p>
            <a:r>
              <a:rPr lang="en-US" dirty="0" smtClean="0"/>
              <a:t>Parameters or other user data</a:t>
            </a:r>
          </a:p>
          <a:p>
            <a:r>
              <a:rPr lang="en-US" dirty="0" smtClean="0"/>
              <a:t>Stack trace</a:t>
            </a:r>
          </a:p>
          <a:p>
            <a:r>
              <a:rPr lang="en-US" dirty="0" smtClean="0"/>
              <a:t>Nesting depth</a:t>
            </a:r>
          </a:p>
          <a:p>
            <a:r>
              <a:rPr lang="en-US" dirty="0" smtClean="0"/>
              <a:t>Collect only what you need, use expensive annotations less frequently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295400"/>
            <a:ext cx="2514600" cy="228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f1(1)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2057400"/>
            <a:ext cx="3124200" cy="228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f1(3)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800" y="1295400"/>
            <a:ext cx="2819400" cy="228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f1(2)</a:t>
            </a:r>
          </a:p>
        </p:txBody>
      </p:sp>
      <p:sp>
        <p:nvSpPr>
          <p:cNvPr id="9" name="Rectangle 8"/>
          <p:cNvSpPr/>
          <p:nvPr/>
        </p:nvSpPr>
        <p:spPr>
          <a:xfrm>
            <a:off x="5715000" y="2057400"/>
            <a:ext cx="609600" cy="228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f2()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3200" y="2057400"/>
            <a:ext cx="685800" cy="228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f3()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2057400"/>
            <a:ext cx="457200" cy="2286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L1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" y="1295400"/>
            <a:ext cx="3810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4800" y="2057400"/>
            <a:ext cx="381000" cy="228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400" y="1600200"/>
            <a:ext cx="1905000" cy="228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kern="0" dirty="0" smtClean="0">
                <a:solidFill>
                  <a:srgbClr val="FFFFFF"/>
                </a:solidFill>
                <a:latin typeface="Tahoma"/>
              </a:rPr>
              <a:t>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1(1)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52800" y="1600200"/>
            <a:ext cx="76200" cy="228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48200" y="1600200"/>
            <a:ext cx="1066800" cy="228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kern="0" dirty="0" smtClean="0">
                <a:solidFill>
                  <a:srgbClr val="FFFFFF"/>
                </a:solidFill>
                <a:latin typeface="Tahoma"/>
              </a:rPr>
              <a:t>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1(2)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48400" y="1600200"/>
            <a:ext cx="1066800" cy="228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kern="0" dirty="0" smtClean="0">
                <a:solidFill>
                  <a:srgbClr val="FFFFFF"/>
                </a:solidFill>
                <a:latin typeface="Tahoma"/>
              </a:rPr>
              <a:t>g2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(2)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52799" y="2362200"/>
            <a:ext cx="918713" cy="228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kern="0" dirty="0" smtClean="0">
                <a:solidFill>
                  <a:srgbClr val="FFFFFF"/>
                </a:solidFill>
                <a:latin typeface="Tahoma"/>
              </a:rPr>
              <a:t>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1(3)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19600" y="2362200"/>
            <a:ext cx="1066800" cy="228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kern="0" dirty="0" smtClean="0">
                <a:solidFill>
                  <a:srgbClr val="FFFFFF"/>
                </a:solidFill>
                <a:latin typeface="Tahoma"/>
              </a:rPr>
              <a:t>g2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4393106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collect the 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the work done on compute threads</a:t>
            </a:r>
          </a:p>
          <a:p>
            <a:r>
              <a:rPr lang="en-US" dirty="0" smtClean="0"/>
              <a:t>Minimize synchronization introduced into compute threads</a:t>
            </a:r>
          </a:p>
          <a:p>
            <a:pPr lvl="1"/>
            <a:r>
              <a:rPr lang="en-US" dirty="0" smtClean="0"/>
              <a:t>Collect only what is necessary</a:t>
            </a:r>
          </a:p>
          <a:p>
            <a:pPr lvl="1"/>
            <a:r>
              <a:rPr lang="en-US" dirty="0" smtClean="0"/>
              <a:t>Collect efficiently</a:t>
            </a:r>
          </a:p>
          <a:p>
            <a:r>
              <a:rPr lang="en-US" dirty="0" smtClean="0"/>
              <a:t>Make instrumenting the program as simple as possible</a:t>
            </a:r>
          </a:p>
          <a:p>
            <a:pPr marL="0" indent="0">
              <a:buNone/>
            </a:pPr>
            <a:r>
              <a:rPr lang="en-US" dirty="0" smtClean="0"/>
              <a:t>void f1(</a:t>
            </a:r>
            <a:r>
              <a:rPr lang="en-US" dirty="0" err="1" smtClean="0"/>
              <a:t>int</a:t>
            </a:r>
            <a:r>
              <a:rPr lang="en-US" dirty="0" smtClean="0"/>
              <a:t> x) {</a:t>
            </a:r>
            <a:br>
              <a:rPr lang="en-US" dirty="0" smtClean="0"/>
            </a:br>
            <a:r>
              <a:rPr lang="en-US" dirty="0" smtClean="0"/>
              <a:t>  Collector C(“f1”, x);  // Start of f1(x)</a:t>
            </a:r>
            <a:br>
              <a:rPr lang="en-US" dirty="0" smtClean="0"/>
            </a:br>
            <a:r>
              <a:rPr lang="en-US" dirty="0" smtClean="0"/>
              <a:t>  … do some work …</a:t>
            </a:r>
            <a:br>
              <a:rPr lang="en-US" dirty="0" smtClean="0"/>
            </a:br>
            <a:r>
              <a:rPr lang="en-US" dirty="0" smtClean="0"/>
              <a:t>  result1 = g1(x);</a:t>
            </a:r>
            <a:br>
              <a:rPr lang="en-US" dirty="0" smtClean="0"/>
            </a:br>
            <a:r>
              <a:rPr lang="en-US" dirty="0" smtClean="0"/>
              <a:t>  result2 = g2(x);</a:t>
            </a:r>
            <a:br>
              <a:rPr lang="en-US" dirty="0" smtClean="0"/>
            </a:br>
            <a:r>
              <a:rPr lang="en-US" dirty="0" smtClean="0"/>
              <a:t>  … do more work …</a:t>
            </a:r>
            <a:br>
              <a:rPr lang="en-US" dirty="0" smtClean="0"/>
            </a:br>
            <a:r>
              <a:rPr lang="en-US" dirty="0" smtClean="0"/>
              <a:t>} // End of f1(x) – ~Collector() collects final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38600" y="4267200"/>
            <a:ext cx="4953000" cy="132343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void </a:t>
            </a:r>
            <a:r>
              <a:rPr lang="en-US" sz="2000" dirty="0" smtClean="0"/>
              <a:t>g1(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x) {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dirty="0" smtClean="0"/>
              <a:t>Collector </a:t>
            </a:r>
            <a:r>
              <a:rPr lang="en-US" sz="2000" dirty="0"/>
              <a:t>C</a:t>
            </a:r>
            <a:r>
              <a:rPr lang="en-US" sz="2000" dirty="0" smtClean="0"/>
              <a:t>(“g1</a:t>
            </a:r>
            <a:r>
              <a:rPr lang="en-US" sz="2000" dirty="0"/>
              <a:t>”, x</a:t>
            </a:r>
            <a:r>
              <a:rPr lang="en-US" sz="2000" dirty="0" smtClean="0"/>
              <a:t>); // Nested task</a:t>
            </a:r>
            <a:br>
              <a:rPr lang="en-US" sz="2000" dirty="0" smtClean="0"/>
            </a:br>
            <a:r>
              <a:rPr lang="en-US" sz="2000" dirty="0" smtClean="0"/>
              <a:t>  … even more work …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667000" y="4648200"/>
            <a:ext cx="152400" cy="2286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>
            <a:off x="2819400" y="4762500"/>
            <a:ext cx="1219200" cy="16642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672014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only what is necessary …</a:t>
            </a:r>
            <a:br>
              <a:rPr lang="en-US" dirty="0" smtClean="0"/>
            </a:br>
            <a:r>
              <a:rPr lang="en-US" dirty="0" smtClean="0"/>
              <a:t>What is necessary?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time</a:t>
            </a:r>
          </a:p>
          <a:p>
            <a:r>
              <a:rPr lang="en-US" dirty="0" smtClean="0"/>
              <a:t>Task ID</a:t>
            </a:r>
          </a:p>
          <a:p>
            <a:r>
              <a:rPr lang="en-US" dirty="0"/>
              <a:t>Thread ID</a:t>
            </a:r>
          </a:p>
          <a:p>
            <a:r>
              <a:rPr lang="en-US" dirty="0" smtClean="0"/>
              <a:t>Nesting depth</a:t>
            </a:r>
            <a:endParaRPr lang="en-US" dirty="0"/>
          </a:p>
          <a:p>
            <a:r>
              <a:rPr lang="en-US" dirty="0" smtClean="0"/>
              <a:t>CPU time, per thread</a:t>
            </a:r>
          </a:p>
          <a:p>
            <a:r>
              <a:rPr lang="en-US" dirty="0" smtClean="0"/>
              <a:t>CPU time, per process</a:t>
            </a:r>
          </a:p>
          <a:p>
            <a:r>
              <a:rPr lang="en-US" dirty="0" smtClean="0"/>
              <a:t>User data</a:t>
            </a:r>
          </a:p>
          <a:p>
            <a:r>
              <a:rPr lang="en-US" dirty="0" smtClean="0"/>
              <a:t>Stack trace</a:t>
            </a:r>
          </a:p>
          <a:p>
            <a:r>
              <a:rPr lang="en-US" dirty="0" smtClean="0"/>
              <a:t>Other state? </a:t>
            </a:r>
          </a:p>
          <a:p>
            <a:r>
              <a:rPr lang="en-US" dirty="0" smtClean="0"/>
              <a:t>We need several data collection classes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3200400" y="1447800"/>
            <a:ext cx="381000" cy="1219200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3657600" y="2819400"/>
            <a:ext cx="381000" cy="809655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36853" y="3024172"/>
            <a:ext cx="2699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always needed</a:t>
            </a:r>
            <a:endParaRPr lang="en-US" sz="2000" dirty="0"/>
          </a:p>
        </p:txBody>
      </p:sp>
      <p:sp>
        <p:nvSpPr>
          <p:cNvPr id="11" name="Right Brace 10"/>
          <p:cNvSpPr/>
          <p:nvPr/>
        </p:nvSpPr>
        <p:spPr>
          <a:xfrm>
            <a:off x="3962400" y="3838545"/>
            <a:ext cx="381000" cy="809655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24400" y="4043317"/>
            <a:ext cx="2334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Sometimes needed</a:t>
            </a:r>
            <a:endParaRPr lang="en-US" sz="2000" dirty="0"/>
          </a:p>
        </p:txBody>
      </p:sp>
      <p:sp>
        <p:nvSpPr>
          <p:cNvPr id="13" name="Right Brace 12"/>
          <p:cNvSpPr/>
          <p:nvPr/>
        </p:nvSpPr>
        <p:spPr>
          <a:xfrm>
            <a:off x="3352800" y="4752945"/>
            <a:ext cx="381000" cy="809655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62400" y="4957717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Special cases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0" y="1857345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Always needed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3188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715000" y="5715000"/>
            <a:ext cx="1143000" cy="3048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36853" y="5715000"/>
            <a:ext cx="897147" cy="3048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only what is necessary …</a:t>
            </a:r>
            <a:br>
              <a:rPr lang="en-US" dirty="0" smtClean="0"/>
            </a:br>
            <a:r>
              <a:rPr lang="en-US" dirty="0" smtClean="0"/>
              <a:t>Collect where?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80999" y="7083425"/>
            <a:ext cx="5212080" cy="231775"/>
          </a:xfrm>
        </p:spPr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7086600"/>
            <a:ext cx="381000" cy="228600"/>
          </a:xfrm>
        </p:spPr>
        <p:txBody>
          <a:bodyPr/>
          <a:lstStyle/>
          <a:p>
            <a:fld id="{B4689765-5485-4130-8525-AA8B12692EF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time</a:t>
            </a:r>
          </a:p>
          <a:p>
            <a:r>
              <a:rPr lang="en-US" dirty="0" smtClean="0"/>
              <a:t>Task ID</a:t>
            </a:r>
          </a:p>
          <a:p>
            <a:r>
              <a:rPr lang="en-US" dirty="0" smtClean="0"/>
              <a:t>Thread ID</a:t>
            </a:r>
          </a:p>
          <a:p>
            <a:r>
              <a:rPr lang="en-US" dirty="0" smtClean="0"/>
              <a:t>Nesting depth</a:t>
            </a:r>
            <a:endParaRPr lang="en-US" dirty="0"/>
          </a:p>
          <a:p>
            <a:r>
              <a:rPr lang="en-US" dirty="0" smtClean="0"/>
              <a:t>CPU time, per thread</a:t>
            </a:r>
          </a:p>
          <a:p>
            <a:r>
              <a:rPr lang="en-US" dirty="0" smtClean="0"/>
              <a:t>CPU time, per process</a:t>
            </a:r>
          </a:p>
          <a:p>
            <a:r>
              <a:rPr lang="en-US" dirty="0" smtClean="0"/>
              <a:t>User data</a:t>
            </a:r>
          </a:p>
          <a:p>
            <a:r>
              <a:rPr lang="en-US" dirty="0" smtClean="0"/>
              <a:t>Stack trace</a:t>
            </a:r>
          </a:p>
          <a:p>
            <a:r>
              <a:rPr lang="en-US" dirty="0" smtClean="0"/>
              <a:t>Other state? </a:t>
            </a:r>
          </a:p>
          <a:p>
            <a:r>
              <a:rPr lang="en-US" dirty="0" smtClean="0"/>
              <a:t>Collected data needs to be stored in memory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3200400" y="1447800"/>
            <a:ext cx="381000" cy="1219200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0" y="1857345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Always needed</a:t>
            </a:r>
            <a:endParaRPr lang="en-US" sz="2000" dirty="0"/>
          </a:p>
        </p:txBody>
      </p:sp>
      <p:sp>
        <p:nvSpPr>
          <p:cNvPr id="8" name="Right Brace 7"/>
          <p:cNvSpPr/>
          <p:nvPr/>
        </p:nvSpPr>
        <p:spPr>
          <a:xfrm>
            <a:off x="3657600" y="2819400"/>
            <a:ext cx="381000" cy="809655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36853" y="3024172"/>
            <a:ext cx="2699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always needed</a:t>
            </a:r>
            <a:endParaRPr lang="en-US" sz="2000" dirty="0"/>
          </a:p>
        </p:txBody>
      </p:sp>
      <p:sp>
        <p:nvSpPr>
          <p:cNvPr id="11" name="Right Brace 10"/>
          <p:cNvSpPr/>
          <p:nvPr/>
        </p:nvSpPr>
        <p:spPr>
          <a:xfrm>
            <a:off x="3962400" y="3838545"/>
            <a:ext cx="381000" cy="809655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24400" y="4043317"/>
            <a:ext cx="2334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Sometimes needed</a:t>
            </a:r>
            <a:endParaRPr lang="en-US" sz="2000" dirty="0"/>
          </a:p>
        </p:txBody>
      </p:sp>
      <p:sp>
        <p:nvSpPr>
          <p:cNvPr id="13" name="Right Brace 12"/>
          <p:cNvSpPr/>
          <p:nvPr/>
        </p:nvSpPr>
        <p:spPr>
          <a:xfrm>
            <a:off x="3352800" y="4752945"/>
            <a:ext cx="381000" cy="809655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62400" y="4957717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Special cases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790427" y="5083834"/>
            <a:ext cx="1905000" cy="4572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Allocation!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38463" y="6086655"/>
            <a:ext cx="2234280" cy="4572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Synchronization!</a:t>
            </a:r>
          </a:p>
        </p:txBody>
      </p:sp>
      <p:cxnSp>
        <p:nvCxnSpPr>
          <p:cNvPr id="24" name="Curved Connector 23"/>
          <p:cNvCxnSpPr>
            <a:stCxn id="16" idx="0"/>
            <a:endCxn id="10" idx="1"/>
          </p:cNvCxnSpPr>
          <p:nvPr/>
        </p:nvCxnSpPr>
        <p:spPr>
          <a:xfrm rot="5400000" flipH="1" flipV="1">
            <a:off x="6337180" y="5261754"/>
            <a:ext cx="402566" cy="503927"/>
          </a:xfrm>
          <a:prstGeom prst="curved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6" name="Curved Connector 25"/>
          <p:cNvCxnSpPr>
            <a:stCxn id="10" idx="2"/>
            <a:endCxn id="22" idx="0"/>
          </p:cNvCxnSpPr>
          <p:nvPr/>
        </p:nvCxnSpPr>
        <p:spPr>
          <a:xfrm rot="5400000">
            <a:off x="7426455" y="5770182"/>
            <a:ext cx="545621" cy="87324"/>
          </a:xfrm>
          <a:prstGeom prst="curvedConnector3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3528564" y="6187297"/>
            <a:ext cx="1905000" cy="4572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Data Races!</a:t>
            </a:r>
          </a:p>
        </p:txBody>
      </p:sp>
      <p:cxnSp>
        <p:nvCxnSpPr>
          <p:cNvPr id="29" name="Curved Connector 28"/>
          <p:cNvCxnSpPr>
            <a:stCxn id="15" idx="2"/>
            <a:endCxn id="27" idx="0"/>
          </p:cNvCxnSpPr>
          <p:nvPr/>
        </p:nvCxnSpPr>
        <p:spPr>
          <a:xfrm rot="5400000">
            <a:off x="4599498" y="5901367"/>
            <a:ext cx="167497" cy="404363"/>
          </a:xfrm>
          <a:prstGeom prst="curvedConnector3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1" name="Curved Connector 30"/>
          <p:cNvCxnSpPr>
            <a:stCxn id="27" idx="3"/>
            <a:endCxn id="22" idx="1"/>
          </p:cNvCxnSpPr>
          <p:nvPr/>
        </p:nvCxnSpPr>
        <p:spPr>
          <a:xfrm flipV="1">
            <a:off x="5433564" y="6315255"/>
            <a:ext cx="1104899" cy="100642"/>
          </a:xfrm>
          <a:prstGeom prst="curvedConnector3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7084104" y="4295745"/>
            <a:ext cx="1905000" cy="4572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Overhead!</a:t>
            </a:r>
          </a:p>
        </p:txBody>
      </p:sp>
      <p:cxnSp>
        <p:nvCxnSpPr>
          <p:cNvPr id="33" name="Curved Connector 32"/>
          <p:cNvCxnSpPr>
            <a:stCxn id="10" idx="0"/>
            <a:endCxn id="32" idx="2"/>
          </p:cNvCxnSpPr>
          <p:nvPr/>
        </p:nvCxnSpPr>
        <p:spPr>
          <a:xfrm rot="5400000" flipH="1" flipV="1">
            <a:off x="7724321" y="4771552"/>
            <a:ext cx="330889" cy="293677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570364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0" grpId="0" animBg="1"/>
      <p:bldP spid="22" grpId="0" animBg="1"/>
      <p:bldP spid="27" grpId="0" animBg="1"/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62000" y="2852470"/>
            <a:ext cx="1905000" cy="3048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000" y="3329790"/>
            <a:ext cx="2895600" cy="3048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" y="3810000"/>
            <a:ext cx="3048000" cy="3048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36853" y="5732252"/>
            <a:ext cx="2421147" cy="3048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0" y="1421922"/>
            <a:ext cx="1371600" cy="3048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only what is necessary …</a:t>
            </a:r>
            <a:br>
              <a:rPr lang="en-US" dirty="0" smtClean="0"/>
            </a:br>
            <a:r>
              <a:rPr lang="en-US" dirty="0" smtClean="0"/>
              <a:t>Collect where?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time</a:t>
            </a:r>
          </a:p>
          <a:p>
            <a:r>
              <a:rPr lang="en-US" dirty="0" smtClean="0"/>
              <a:t>Task ID</a:t>
            </a:r>
          </a:p>
          <a:p>
            <a:r>
              <a:rPr lang="en-US" dirty="0" smtClean="0"/>
              <a:t>Thread ID</a:t>
            </a:r>
          </a:p>
          <a:p>
            <a:r>
              <a:rPr lang="en-US" dirty="0" smtClean="0"/>
              <a:t>Nesting depth</a:t>
            </a:r>
            <a:endParaRPr lang="en-US" dirty="0"/>
          </a:p>
          <a:p>
            <a:r>
              <a:rPr lang="en-US" dirty="0" smtClean="0"/>
              <a:t>CPU time, per thread</a:t>
            </a:r>
          </a:p>
          <a:p>
            <a:r>
              <a:rPr lang="en-US" dirty="0" smtClean="0"/>
              <a:t>CPU time, per process</a:t>
            </a:r>
          </a:p>
          <a:p>
            <a:r>
              <a:rPr lang="en-US" dirty="0" smtClean="0"/>
              <a:t>User data</a:t>
            </a:r>
          </a:p>
          <a:p>
            <a:r>
              <a:rPr lang="en-US" dirty="0" smtClean="0"/>
              <a:t>Stack trace</a:t>
            </a:r>
          </a:p>
          <a:p>
            <a:r>
              <a:rPr lang="en-US" dirty="0" smtClean="0"/>
              <a:t>Other state? </a:t>
            </a:r>
          </a:p>
          <a:p>
            <a:r>
              <a:rPr lang="en-US" dirty="0" smtClean="0"/>
              <a:t>Collected data needs to be stored in memory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3200400" y="1447800"/>
            <a:ext cx="381000" cy="1219200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68947" y="1857345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Always needed</a:t>
            </a:r>
            <a:endParaRPr lang="en-US" sz="2000" dirty="0"/>
          </a:p>
        </p:txBody>
      </p:sp>
      <p:sp>
        <p:nvSpPr>
          <p:cNvPr id="8" name="Right Brace 7"/>
          <p:cNvSpPr/>
          <p:nvPr/>
        </p:nvSpPr>
        <p:spPr>
          <a:xfrm>
            <a:off x="3657600" y="2836652"/>
            <a:ext cx="381000" cy="809655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36853" y="3041424"/>
            <a:ext cx="2699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always needed</a:t>
            </a:r>
            <a:endParaRPr lang="en-US" sz="2000" dirty="0"/>
          </a:p>
        </p:txBody>
      </p:sp>
      <p:sp>
        <p:nvSpPr>
          <p:cNvPr id="11" name="Right Brace 10"/>
          <p:cNvSpPr/>
          <p:nvPr/>
        </p:nvSpPr>
        <p:spPr>
          <a:xfrm>
            <a:off x="3962400" y="3855797"/>
            <a:ext cx="381000" cy="809655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24400" y="4060569"/>
            <a:ext cx="2334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Sometimes needed</a:t>
            </a:r>
            <a:endParaRPr lang="en-US" sz="2000" dirty="0"/>
          </a:p>
        </p:txBody>
      </p:sp>
      <p:sp>
        <p:nvSpPr>
          <p:cNvPr id="13" name="Right Brace 12"/>
          <p:cNvSpPr/>
          <p:nvPr/>
        </p:nvSpPr>
        <p:spPr>
          <a:xfrm>
            <a:off x="3352800" y="4770197"/>
            <a:ext cx="381000" cy="809655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62400" y="4974969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Special cases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6366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measure and profile performance?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is important</a:t>
            </a:r>
          </a:p>
          <a:p>
            <a:pPr lvl="1"/>
            <a:r>
              <a:rPr lang="en-US" dirty="0" smtClean="0"/>
              <a:t>C++ is a performance-oriented language</a:t>
            </a:r>
          </a:p>
          <a:p>
            <a:pPr lvl="1"/>
            <a:r>
              <a:rPr lang="en-US" dirty="0" smtClean="0"/>
              <a:t>C++ is often used when performance is a requirement</a:t>
            </a:r>
          </a:p>
          <a:p>
            <a:r>
              <a:rPr lang="en-US" dirty="0" smtClean="0"/>
              <a:t>Measurements are important</a:t>
            </a:r>
          </a:p>
          <a:p>
            <a:pPr lvl="1"/>
            <a:r>
              <a:rPr lang="en-US" dirty="0" smtClean="0"/>
              <a:t>Programmers are notoriously bad at intuiting performance characteristics</a:t>
            </a:r>
          </a:p>
          <a:p>
            <a:pPr lvl="1"/>
            <a:r>
              <a:rPr lang="en-US" dirty="0" smtClean="0"/>
              <a:t>Performance often depends on subtle details of the program, data, libraries, OS, and hardware</a:t>
            </a:r>
          </a:p>
          <a:p>
            <a:r>
              <a:rPr lang="en-US" dirty="0" smtClean="0"/>
              <a:t>Performance of concurrent programs (more) often depends on more and subtler details of the program, data, (more) libraries, OS, and (more) hardware</a:t>
            </a:r>
          </a:p>
          <a:p>
            <a:pPr lvl="1"/>
            <a:r>
              <a:rPr lang="en-US" dirty="0" smtClean="0"/>
              <a:t>Programmers are notoriously worse at intuiting behavior of concurrent programs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004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High-resolution Timers on X86/Linux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clock_gettime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Supports several clocks</a:t>
            </a:r>
          </a:p>
          <a:p>
            <a:pPr lvl="1"/>
            <a:r>
              <a:rPr lang="en-US" dirty="0" smtClean="0"/>
              <a:t>CLOCK_MONOTONIC – real time</a:t>
            </a:r>
          </a:p>
          <a:p>
            <a:pPr lvl="1"/>
            <a:r>
              <a:rPr lang="en-US" dirty="0" smtClean="0"/>
              <a:t>CLOCK_PROCESS_CPUTIME_ID – CPU time per process</a:t>
            </a:r>
          </a:p>
          <a:p>
            <a:pPr lvl="1"/>
            <a:r>
              <a:rPr lang="en-US" dirty="0" smtClean="0"/>
              <a:t>CLOCK_THREAD_CPUTIME_ID – CPU time per thread</a:t>
            </a:r>
          </a:p>
          <a:p>
            <a:r>
              <a:rPr lang="en-US" dirty="0" smtClean="0"/>
              <a:t>Resolution is 1ns BUT timer itself takes about 50ns (real time) to 150ns (CPU time) on a fast processor</a:t>
            </a:r>
          </a:p>
          <a:p>
            <a:r>
              <a:rPr lang="en-US" dirty="0" smtClean="0"/>
              <a:t>We can wrap these library calls into classes </a:t>
            </a:r>
            <a:r>
              <a:rPr lang="en-US" dirty="0" err="1"/>
              <a:t>HighResThreadTimer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HighResProcessTimer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HighResThreadTimer</a:t>
            </a:r>
            <a:r>
              <a:rPr lang="en-US" dirty="0" smtClean="0"/>
              <a:t> T;</a:t>
            </a:r>
            <a:br>
              <a:rPr lang="en-US" dirty="0" smtClean="0"/>
            </a:br>
            <a:r>
              <a:rPr lang="en-US" dirty="0" smtClean="0"/>
              <a:t>… do some work …</a:t>
            </a:r>
            <a:br>
              <a:rPr lang="en-US" dirty="0" smtClean="0"/>
            </a:br>
            <a:r>
              <a:rPr lang="en-US" dirty="0" smtClean="0"/>
              <a:t>uint64_t </a:t>
            </a:r>
            <a:r>
              <a:rPr lang="en-US" dirty="0" err="1" smtClean="0"/>
              <a:t>time_ns</a:t>
            </a:r>
            <a:r>
              <a:rPr lang="en-US" dirty="0" smtClean="0"/>
              <a:t> = </a:t>
            </a:r>
            <a:r>
              <a:rPr lang="en-US" dirty="0" err="1" smtClean="0"/>
              <a:t>T.Time</a:t>
            </a:r>
            <a:r>
              <a:rPr lang="en-US" dirty="0" smtClean="0"/>
              <a:t>(); // nanoseconds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333333"/>
                </a:solidFill>
              </a:rPr>
              <a:t>F.G. Pikus - Where did my performance go? - CPPCon 2014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98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allocation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</a:t>
            </a:r>
          </a:p>
          <a:p>
            <a:pPr lvl="1"/>
            <a:r>
              <a:rPr lang="en-US" dirty="0" smtClean="0"/>
              <a:t>Thread safe allocation</a:t>
            </a:r>
          </a:p>
          <a:p>
            <a:pPr lvl="1"/>
            <a:r>
              <a:rPr lang="en-US" dirty="0" smtClean="0"/>
              <a:t>Low overhead</a:t>
            </a:r>
          </a:p>
          <a:p>
            <a:pPr lvl="1"/>
            <a:r>
              <a:rPr lang="en-US" dirty="0" smtClean="0"/>
              <a:t>Minimally disruptive synchronization</a:t>
            </a:r>
          </a:p>
          <a:p>
            <a:r>
              <a:rPr lang="en-US" dirty="0" smtClean="0"/>
              <a:t>So does everybody else, what’s special here?</a:t>
            </a:r>
          </a:p>
          <a:p>
            <a:r>
              <a:rPr lang="en-US" dirty="0" smtClean="0"/>
              <a:t>We don’t need</a:t>
            </a:r>
          </a:p>
          <a:p>
            <a:pPr lvl="1"/>
            <a:r>
              <a:rPr lang="en-US" dirty="0" smtClean="0"/>
              <a:t>General allocation patterns</a:t>
            </a:r>
          </a:p>
          <a:p>
            <a:pPr lvl="2"/>
            <a:r>
              <a:rPr lang="en-US" dirty="0" smtClean="0"/>
              <a:t>Memory is allocated when new data is added by a work thread</a:t>
            </a:r>
          </a:p>
          <a:p>
            <a:pPr lvl="2"/>
            <a:r>
              <a:rPr lang="en-US" dirty="0" smtClean="0"/>
              <a:t>Memory is no longer needed when data is saved to disk or processed by one of the service threads</a:t>
            </a:r>
          </a:p>
          <a:p>
            <a:pPr lvl="1"/>
            <a:r>
              <a:rPr lang="en-US" dirty="0" smtClean="0"/>
              <a:t>General </a:t>
            </a:r>
            <a:r>
              <a:rPr lang="en-US" dirty="0" err="1" smtClean="0"/>
              <a:t>deallocation</a:t>
            </a:r>
            <a:endParaRPr lang="en-US" dirty="0" smtClean="0"/>
          </a:p>
          <a:p>
            <a:pPr lvl="2"/>
            <a:r>
              <a:rPr lang="en-US" dirty="0" err="1" smtClean="0"/>
              <a:t>Deallocation</a:t>
            </a:r>
            <a:r>
              <a:rPr lang="en-US" dirty="0" smtClean="0"/>
              <a:t> is entirely controlled by our profiler</a:t>
            </a:r>
          </a:p>
          <a:p>
            <a:r>
              <a:rPr lang="en-US" dirty="0" smtClean="0"/>
              <a:t>From the point of view of the work threads, we need a memory pool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67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Pool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Pool is just a (conceptually) contiguous region of memory with a pointer (or offset)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Allocation from the memory pool is simple:</a:t>
            </a:r>
            <a:br>
              <a:rPr lang="en-US" dirty="0" smtClean="0"/>
            </a:br>
            <a:r>
              <a:rPr lang="en-US" dirty="0" smtClean="0"/>
              <a:t>void* </a:t>
            </a:r>
            <a:r>
              <a:rPr lang="en-US" dirty="0" err="1" smtClean="0"/>
              <a:t>pool_allocate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 s) { </a:t>
            </a:r>
            <a:br>
              <a:rPr lang="en-US" dirty="0" smtClean="0"/>
            </a:br>
            <a:r>
              <a:rPr lang="en-US" dirty="0" smtClean="0"/>
              <a:t>  void* p = top;</a:t>
            </a:r>
            <a:br>
              <a:rPr lang="en-US" dirty="0" smtClean="0"/>
            </a:br>
            <a:r>
              <a:rPr lang="en-US" dirty="0" smtClean="0"/>
              <a:t>  increment(top, s);</a:t>
            </a:r>
            <a:br>
              <a:rPr lang="en-US" dirty="0" smtClean="0"/>
            </a:br>
            <a:r>
              <a:rPr lang="en-US" dirty="0" smtClean="0"/>
              <a:t>  return p;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2209800"/>
            <a:ext cx="7848600" cy="9144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kern="0" dirty="0" smtClean="0">
                <a:solidFill>
                  <a:schemeClr val="tx1"/>
                </a:solidFill>
                <a:latin typeface="Tahoma"/>
              </a:rPr>
              <a:t>                                                                    Empty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2209800"/>
            <a:ext cx="20574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Used</a:t>
            </a:r>
          </a:p>
        </p:txBody>
      </p:sp>
      <p:sp>
        <p:nvSpPr>
          <p:cNvPr id="10" name="Up Arrow 9"/>
          <p:cNvSpPr/>
          <p:nvPr/>
        </p:nvSpPr>
        <p:spPr>
          <a:xfrm>
            <a:off x="4572000" y="3200400"/>
            <a:ext cx="1447800" cy="609600"/>
          </a:xfrm>
          <a:prstGeom prst="up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kern="0" dirty="0" smtClean="0">
                <a:solidFill>
                  <a:schemeClr val="bg1"/>
                </a:solidFill>
                <a:latin typeface="Tahoma"/>
                <a:ea typeface="+mn-ea"/>
              </a:rPr>
              <a:t>top’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/>
              <a:ea typeface="+mn-ea"/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2116348" y="3200400"/>
            <a:ext cx="1447800" cy="609600"/>
          </a:xfrm>
          <a:prstGeom prst="up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kern="0" dirty="0" smtClean="0">
                <a:solidFill>
                  <a:schemeClr val="bg1"/>
                </a:solidFill>
                <a:latin typeface="Tahoma"/>
                <a:ea typeface="+mn-ea"/>
              </a:rPr>
              <a:t>top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/>
              <a:ea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19400" y="2209800"/>
            <a:ext cx="2476500" cy="914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Allocated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496300" y="5791200"/>
            <a:ext cx="521179" cy="561076"/>
            <a:chOff x="8496300" y="2715524"/>
            <a:chExt cx="521179" cy="561076"/>
          </a:xfrm>
        </p:grpSpPr>
        <p:pic>
          <p:nvPicPr>
            <p:cNvPr id="14" name="Picture 2" descr="E:\base\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16" t="17442" r="34945" b="17107"/>
            <a:stretch/>
          </p:blipFill>
          <p:spPr bwMode="auto">
            <a:xfrm>
              <a:off x="8534400" y="2715524"/>
              <a:ext cx="483079" cy="561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8496300" y="3124200"/>
              <a:ext cx="114300" cy="152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2273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Thread-safe Memory Pool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Pool is just a (conceptually) contiguous region of memory with a pointer (or offset)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Thread-safe allocation from the memory pool is simple:</a:t>
            </a:r>
            <a:br>
              <a:rPr lang="en-US" dirty="0" smtClean="0"/>
            </a:br>
            <a:r>
              <a:rPr lang="en-US" dirty="0" smtClean="0"/>
              <a:t>void* </a:t>
            </a:r>
            <a:r>
              <a:rPr lang="en-US" dirty="0" err="1" smtClean="0"/>
              <a:t>pool_allocate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 s) { </a:t>
            </a:r>
            <a:br>
              <a:rPr lang="en-US" dirty="0" smtClean="0"/>
            </a:br>
            <a:r>
              <a:rPr lang="en-US" dirty="0" smtClean="0"/>
              <a:t>  return </a:t>
            </a:r>
            <a:r>
              <a:rPr lang="en-US" dirty="0" err="1" smtClean="0"/>
              <a:t>atomic_increment</a:t>
            </a:r>
            <a:r>
              <a:rPr lang="en-US" dirty="0" smtClean="0"/>
              <a:t>(top, s); // returns old value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smtClean="0"/>
              <a:t>After atomic increment, allocated region belongs to the calling work thread, no more data races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2209800"/>
            <a:ext cx="7848600" cy="9144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kern="0" dirty="0" smtClean="0">
                <a:solidFill>
                  <a:schemeClr val="tx1"/>
                </a:solidFill>
                <a:latin typeface="Tahoma"/>
              </a:rPr>
              <a:t>                                                                    Empty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2209800"/>
            <a:ext cx="20574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Used</a:t>
            </a:r>
          </a:p>
        </p:txBody>
      </p:sp>
      <p:sp>
        <p:nvSpPr>
          <p:cNvPr id="10" name="Up Arrow 9"/>
          <p:cNvSpPr/>
          <p:nvPr/>
        </p:nvSpPr>
        <p:spPr>
          <a:xfrm>
            <a:off x="4572000" y="3200400"/>
            <a:ext cx="1447800" cy="609600"/>
          </a:xfrm>
          <a:prstGeom prst="up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kern="0" dirty="0" smtClean="0">
                <a:solidFill>
                  <a:schemeClr val="bg1"/>
                </a:solidFill>
                <a:latin typeface="Tahoma"/>
                <a:ea typeface="+mn-ea"/>
              </a:rPr>
              <a:t>top’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/>
              <a:ea typeface="+mn-ea"/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2099096" y="3200400"/>
            <a:ext cx="1447800" cy="609600"/>
          </a:xfrm>
          <a:prstGeom prst="up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b="1" kern="0" dirty="0" smtClean="0">
                <a:solidFill>
                  <a:schemeClr val="bg1"/>
                </a:solidFill>
                <a:latin typeface="Tahoma"/>
                <a:ea typeface="+mn-ea"/>
              </a:rPr>
              <a:t>top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/>
              <a:ea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19400" y="2209800"/>
            <a:ext cx="2476500" cy="914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Allocated</a:t>
            </a:r>
          </a:p>
        </p:txBody>
      </p:sp>
    </p:spTree>
    <p:extLst>
      <p:ext uri="{BB962C8B-B14F-4D97-AF65-F5344CB8AC3E}">
        <p14:creationId xmlns:p14="http://schemas.microsoft.com/office/powerpoint/2010/main" val="2232696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Data Collector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what we want to store in memory</a:t>
            </a:r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TaskRecord</a:t>
            </a:r>
            <a:r>
              <a:rPr lang="en-US" dirty="0" smtClean="0"/>
              <a:t> 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uint32_t </a:t>
            </a:r>
            <a:r>
              <a:rPr lang="en-US" dirty="0"/>
              <a:t>depth</a:t>
            </a:r>
            <a:r>
              <a:rPr lang="en-US" dirty="0" smtClean="0"/>
              <a:t>;	// </a:t>
            </a:r>
            <a:r>
              <a:rPr lang="en-US" dirty="0"/>
              <a:t>Record nesting </a:t>
            </a:r>
            <a:r>
              <a:rPr lang="en-US" dirty="0" smtClean="0"/>
              <a:t>depth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uint64_t </a:t>
            </a:r>
            <a:r>
              <a:rPr lang="en-US" dirty="0" err="1"/>
              <a:t>tid</a:t>
            </a:r>
            <a:r>
              <a:rPr lang="en-US" dirty="0" smtClean="0"/>
              <a:t>;	// </a:t>
            </a:r>
            <a:r>
              <a:rPr lang="en-US" dirty="0"/>
              <a:t>Thread </a:t>
            </a:r>
            <a:r>
              <a:rPr lang="en-US" dirty="0" smtClean="0"/>
              <a:t>id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uint64_t tag</a:t>
            </a:r>
            <a:r>
              <a:rPr lang="en-US" dirty="0" smtClean="0"/>
              <a:t>;	// User-given identifier (“f1”)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uint64_t </a:t>
            </a:r>
            <a:r>
              <a:rPr lang="en-US" dirty="0" err="1" smtClean="0"/>
              <a:t>start_time</a:t>
            </a:r>
            <a:r>
              <a:rPr lang="en-US" dirty="0" smtClean="0"/>
              <a:t>;	// nanoseconds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uint64_t </a:t>
            </a:r>
            <a:r>
              <a:rPr lang="en-US" dirty="0" err="1" smtClean="0"/>
              <a:t>stop_time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uint64_t </a:t>
            </a:r>
            <a:r>
              <a:rPr lang="en-US" dirty="0" err="1"/>
              <a:t>cpu_time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TaskRecord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depth,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smtClean="0"/>
              <a:t>tag, uint64_t </a:t>
            </a:r>
            <a:r>
              <a:rPr lang="en-US" dirty="0" err="1" smtClean="0"/>
              <a:t>start_time</a:t>
            </a:r>
            <a:r>
              <a:rPr lang="en-US" dirty="0" smtClean="0"/>
              <a:t>) 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depth(depth), </a:t>
            </a:r>
            <a:r>
              <a:rPr lang="en-US" dirty="0" err="1" smtClean="0"/>
              <a:t>tid</a:t>
            </a:r>
            <a:r>
              <a:rPr lang="en-US" dirty="0" smtClean="0"/>
              <a:t>(</a:t>
            </a:r>
            <a:r>
              <a:rPr lang="en-US" dirty="0" err="1" smtClean="0"/>
              <a:t>pthread_self</a:t>
            </a:r>
            <a:r>
              <a:rPr lang="en-US" dirty="0"/>
              <a:t>()), tag(tag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start_time</a:t>
            </a:r>
            <a:r>
              <a:rPr lang="en-US" dirty="0" smtClean="0"/>
              <a:t>(</a:t>
            </a:r>
            <a:r>
              <a:rPr lang="en-US" dirty="0" err="1" smtClean="0"/>
              <a:t>start_time</a:t>
            </a:r>
            <a:r>
              <a:rPr lang="en-US" dirty="0" smtClean="0"/>
              <a:t>), </a:t>
            </a:r>
            <a:r>
              <a:rPr lang="en-US" dirty="0" err="1"/>
              <a:t>stop_time</a:t>
            </a:r>
            <a:r>
              <a:rPr lang="en-US" dirty="0"/>
              <a:t>(0</a:t>
            </a:r>
            <a:r>
              <a:rPr lang="en-US" dirty="0" smtClean="0"/>
              <a:t>), </a:t>
            </a:r>
            <a:r>
              <a:rPr lang="en-US" dirty="0" err="1"/>
              <a:t>cpu_time</a:t>
            </a:r>
            <a:r>
              <a:rPr lang="en-US" dirty="0"/>
              <a:t>(0) </a:t>
            </a:r>
            <a:r>
              <a:rPr lang="en-US" dirty="0" smtClean="0"/>
              <a:t>{}</a:t>
            </a:r>
            <a:br>
              <a:rPr lang="en-US" dirty="0" smtClean="0"/>
            </a:b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00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Data Collector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collector class</a:t>
            </a:r>
          </a:p>
          <a:p>
            <a:pPr marL="0" indent="0">
              <a:buNone/>
            </a:pPr>
            <a:r>
              <a:rPr lang="en-US" dirty="0" smtClean="0"/>
              <a:t>class Collector {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* depth_;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TaskRecord</a:t>
            </a:r>
            <a:r>
              <a:rPr lang="en-US" dirty="0"/>
              <a:t>* record</a:t>
            </a:r>
            <a:r>
              <a:rPr lang="en-US" dirty="0" smtClean="0"/>
              <a:t>_;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/>
              <a:t>HighResThreadTimer</a:t>
            </a:r>
            <a:r>
              <a:rPr lang="en-US" dirty="0"/>
              <a:t> timer_;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public:</a:t>
            </a:r>
            <a:br>
              <a:rPr lang="en-US" dirty="0" smtClean="0"/>
            </a:br>
            <a:r>
              <a:rPr lang="en-US" dirty="0" smtClean="0"/>
              <a:t>    Collector(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/>
              <a:t>tag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  ~Collector();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r>
              <a:rPr lang="en-US" dirty="0" smtClean="0"/>
              <a:t>Measured “task” is the lifetime of the Collector</a:t>
            </a:r>
          </a:p>
          <a:p>
            <a:pPr lvl="1"/>
            <a:r>
              <a:rPr lang="en-US" dirty="0" err="1" smtClean="0"/>
              <a:t>HighResThreadTimer</a:t>
            </a:r>
            <a:r>
              <a:rPr lang="en-US" dirty="0" smtClean="0"/>
              <a:t> measures CPU time since its creation</a:t>
            </a:r>
          </a:p>
          <a:p>
            <a:r>
              <a:rPr lang="en-US" dirty="0" smtClean="0"/>
              <a:t>“Depth” counts how many Collector objects are alive on the current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86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Data Collector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what we do at the start of the measurement …</a:t>
            </a:r>
          </a:p>
          <a:p>
            <a:pPr marL="0" indent="0">
              <a:buNone/>
            </a:pPr>
            <a:r>
              <a:rPr lang="en-US" dirty="0" smtClean="0"/>
              <a:t>Collector::Collector(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/>
              <a:t>tag</a:t>
            </a:r>
            <a:r>
              <a:rPr lang="en-US" dirty="0" smtClean="0"/>
              <a:t>) :</a:t>
            </a:r>
            <a:br>
              <a:rPr lang="en-US" dirty="0" smtClean="0"/>
            </a:br>
            <a:r>
              <a:rPr lang="en-US" dirty="0" smtClean="0"/>
              <a:t>   depth_(</a:t>
            </a:r>
            <a:r>
              <a:rPr lang="en-US" dirty="0" err="1" smtClean="0"/>
              <a:t>GetDepth</a:t>
            </a:r>
            <a:r>
              <a:rPr lang="en-US" dirty="0" smtClean="0"/>
              <a:t>()),</a:t>
            </a:r>
            <a:br>
              <a:rPr lang="en-US" dirty="0" smtClean="0"/>
            </a:br>
            <a:r>
              <a:rPr lang="en-US" dirty="0" smtClean="0"/>
              <a:t>   record_(new(</a:t>
            </a:r>
            <a:r>
              <a:rPr lang="en-US" dirty="0" err="1" smtClean="0"/>
              <a:t>pool_allocate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TaskRecord</a:t>
            </a:r>
            <a:r>
              <a:rPr lang="en-US" dirty="0" smtClean="0"/>
              <a:t>)))</a:t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dirty="0" err="1" smtClean="0"/>
              <a:t>TaskRecord</a:t>
            </a:r>
            <a:r>
              <a:rPr lang="en-US" dirty="0" smtClean="0"/>
              <a:t>(*depth_++, tag, </a:t>
            </a:r>
            <a:r>
              <a:rPr lang="en-US" dirty="0" err="1" smtClean="0"/>
              <a:t>GetRealTime</a:t>
            </a:r>
            <a:r>
              <a:rPr lang="en-US" dirty="0" smtClean="0"/>
              <a:t>())) {}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… and at the end of the measurement</a:t>
            </a:r>
          </a:p>
          <a:p>
            <a:pPr marL="0" indent="0">
              <a:buNone/>
            </a:pPr>
            <a:r>
              <a:rPr lang="en-US" dirty="0" smtClean="0"/>
              <a:t>Collector::~Collector()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record_-&gt;</a:t>
            </a:r>
            <a:r>
              <a:rPr lang="en-US" dirty="0" err="1"/>
              <a:t>stop_time</a:t>
            </a:r>
            <a:r>
              <a:rPr lang="en-US" dirty="0"/>
              <a:t> = </a:t>
            </a:r>
            <a:r>
              <a:rPr lang="en-US" dirty="0" err="1" smtClean="0"/>
              <a:t>GetRealTime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record_-&gt;</a:t>
            </a:r>
            <a:r>
              <a:rPr lang="en-US" dirty="0" err="1"/>
              <a:t>cpu_time</a:t>
            </a:r>
            <a:r>
              <a:rPr lang="en-US" dirty="0"/>
              <a:t> = </a:t>
            </a:r>
            <a:r>
              <a:rPr lang="en-US" dirty="0" err="1"/>
              <a:t>timer_.</a:t>
            </a:r>
            <a:r>
              <a:rPr lang="en-US" dirty="0" err="1" smtClean="0"/>
              <a:t>Time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--*depth_;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1828800"/>
            <a:ext cx="2398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atomic_increment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705600" y="4038600"/>
            <a:ext cx="2093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thread owns the memory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581400" y="2667000"/>
            <a:ext cx="381000" cy="2286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7000" y="3040092"/>
            <a:ext cx="381000" cy="2286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42581" y="4712699"/>
            <a:ext cx="381000" cy="2286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2" name="Curved Connector 11"/>
          <p:cNvCxnSpPr>
            <a:stCxn id="6" idx="1"/>
            <a:endCxn id="8" idx="0"/>
          </p:cNvCxnSpPr>
          <p:nvPr/>
        </p:nvCxnSpPr>
        <p:spPr>
          <a:xfrm rot="10800000" flipV="1">
            <a:off x="3771900" y="2028854"/>
            <a:ext cx="2628900" cy="638145"/>
          </a:xfrm>
          <a:prstGeom prst="curved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3" name="Curved Connector 12"/>
          <p:cNvCxnSpPr>
            <a:stCxn id="7" idx="0"/>
            <a:endCxn id="9" idx="2"/>
          </p:cNvCxnSpPr>
          <p:nvPr/>
        </p:nvCxnSpPr>
        <p:spPr>
          <a:xfrm rot="16200000" flipV="1">
            <a:off x="4920080" y="1206112"/>
            <a:ext cx="769908" cy="4895067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6" name="Curved Connector 15"/>
          <p:cNvCxnSpPr>
            <a:stCxn id="7" idx="1"/>
            <a:endCxn id="10" idx="0"/>
          </p:cNvCxnSpPr>
          <p:nvPr/>
        </p:nvCxnSpPr>
        <p:spPr>
          <a:xfrm rot="10800000" flipV="1">
            <a:off x="3733082" y="4392543"/>
            <a:ext cx="2972519" cy="320156"/>
          </a:xfrm>
          <a:prstGeom prst="curved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24333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Data Collector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what we do at the start of the measurement …</a:t>
            </a:r>
          </a:p>
          <a:p>
            <a:pPr marL="0" indent="0">
              <a:buNone/>
            </a:pPr>
            <a:r>
              <a:rPr lang="en-US" dirty="0" smtClean="0"/>
              <a:t>Collector::Collector(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/>
              <a:t>tag</a:t>
            </a:r>
            <a:r>
              <a:rPr lang="en-US" dirty="0" smtClean="0"/>
              <a:t>) :</a:t>
            </a:r>
            <a:br>
              <a:rPr lang="en-US" dirty="0" smtClean="0"/>
            </a:br>
            <a:r>
              <a:rPr lang="en-US" dirty="0" smtClean="0"/>
              <a:t>   depth_(</a:t>
            </a:r>
            <a:r>
              <a:rPr lang="en-US" dirty="0" err="1" smtClean="0"/>
              <a:t>GetDepth</a:t>
            </a:r>
            <a:r>
              <a:rPr lang="en-US" dirty="0" smtClean="0"/>
              <a:t>()),</a:t>
            </a:r>
            <a:br>
              <a:rPr lang="en-US" dirty="0" smtClean="0"/>
            </a:br>
            <a:r>
              <a:rPr lang="en-US" dirty="0" smtClean="0"/>
              <a:t>   record_(new(</a:t>
            </a:r>
            <a:r>
              <a:rPr lang="en-US" dirty="0" err="1" smtClean="0"/>
              <a:t>pool_allocate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TaskRecord</a:t>
            </a:r>
            <a:r>
              <a:rPr lang="en-US" dirty="0" smtClean="0"/>
              <a:t>)))</a:t>
            </a:r>
            <a:br>
              <a:rPr lang="en-US" dirty="0" smtClean="0"/>
            </a:br>
            <a:r>
              <a:rPr lang="en-US" dirty="0" smtClean="0"/>
              <a:t>               </a:t>
            </a:r>
            <a:r>
              <a:rPr lang="en-US" dirty="0" err="1" smtClean="0"/>
              <a:t>TaskRecord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*depth_++</a:t>
            </a:r>
            <a:r>
              <a:rPr lang="en-US" dirty="0" smtClean="0"/>
              <a:t>, tag, </a:t>
            </a:r>
            <a:r>
              <a:rPr lang="en-US" dirty="0" err="1" smtClean="0"/>
              <a:t>GetRealTime</a:t>
            </a:r>
            <a:r>
              <a:rPr lang="en-US" dirty="0" smtClean="0"/>
              <a:t>())) {}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… and at the end of the measurement</a:t>
            </a:r>
          </a:p>
          <a:p>
            <a:pPr marL="0" indent="0">
              <a:buNone/>
            </a:pPr>
            <a:r>
              <a:rPr lang="en-US" dirty="0" smtClean="0"/>
              <a:t>Collector::~Collector()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record_-&gt;</a:t>
            </a:r>
            <a:r>
              <a:rPr lang="en-US" dirty="0" err="1"/>
              <a:t>stop_time</a:t>
            </a:r>
            <a:r>
              <a:rPr lang="en-US" dirty="0"/>
              <a:t> = </a:t>
            </a:r>
            <a:r>
              <a:rPr lang="en-US" dirty="0" err="1" smtClean="0"/>
              <a:t>GetRealTime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record_-&gt;</a:t>
            </a:r>
            <a:r>
              <a:rPr lang="en-US" dirty="0" err="1"/>
              <a:t>cpu_time</a:t>
            </a:r>
            <a:r>
              <a:rPr lang="en-US" dirty="0"/>
              <a:t> = </a:t>
            </a:r>
            <a:r>
              <a:rPr lang="en-US" dirty="0" err="1"/>
              <a:t>timer_.</a:t>
            </a:r>
            <a:r>
              <a:rPr lang="en-US" dirty="0" err="1" smtClean="0"/>
              <a:t>Time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--*depth_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1828800"/>
            <a:ext cx="2398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atomic_increment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705600" y="4038600"/>
            <a:ext cx="2093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thread owns the memory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581400" y="2667000"/>
            <a:ext cx="381000" cy="2286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7000" y="3040092"/>
            <a:ext cx="381000" cy="2286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42581" y="4712699"/>
            <a:ext cx="381000" cy="2286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2" name="Curved Connector 11"/>
          <p:cNvCxnSpPr>
            <a:stCxn id="6" idx="1"/>
            <a:endCxn id="8" idx="0"/>
          </p:cNvCxnSpPr>
          <p:nvPr/>
        </p:nvCxnSpPr>
        <p:spPr>
          <a:xfrm rot="10800000" flipV="1">
            <a:off x="3771900" y="2028854"/>
            <a:ext cx="2628900" cy="638145"/>
          </a:xfrm>
          <a:prstGeom prst="curved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3" name="Curved Connector 12"/>
          <p:cNvCxnSpPr>
            <a:stCxn id="7" idx="0"/>
            <a:endCxn id="9" idx="2"/>
          </p:cNvCxnSpPr>
          <p:nvPr/>
        </p:nvCxnSpPr>
        <p:spPr>
          <a:xfrm rot="16200000" flipV="1">
            <a:off x="4920080" y="1206112"/>
            <a:ext cx="769908" cy="4895067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6" name="Curved Connector 15"/>
          <p:cNvCxnSpPr>
            <a:stCxn id="7" idx="1"/>
            <a:endCxn id="10" idx="0"/>
          </p:cNvCxnSpPr>
          <p:nvPr/>
        </p:nvCxnSpPr>
        <p:spPr>
          <a:xfrm rot="10800000" flipV="1">
            <a:off x="3733082" y="4392543"/>
            <a:ext cx="2972519" cy="320156"/>
          </a:xfrm>
          <a:prstGeom prst="curved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77781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Depth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depth counts the number of Collector objects currently alive on the calling thread</a:t>
            </a:r>
          </a:p>
          <a:p>
            <a:r>
              <a:rPr lang="en-US" dirty="0" smtClean="0"/>
              <a:t>If there is only one thread, depth is a global (static) counter: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 race conditions on depth – only one thread!</a:t>
            </a:r>
          </a:p>
          <a:p>
            <a:r>
              <a:rPr lang="en-US" dirty="0" smtClean="0"/>
              <a:t>No ambiguity as long as all Collectors are stack variables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2895600"/>
            <a:ext cx="830677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depth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09600" y="3429000"/>
            <a:ext cx="3200400" cy="14478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Collector {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 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* depth_;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  Collector() {</a:t>
            </a:r>
            <a:r>
              <a:rPr lang="en-US" sz="1800" kern="0" dirty="0">
                <a:latin typeface="Tahoma"/>
              </a:rPr>
              <a:t> </a:t>
            </a:r>
            <a:r>
              <a:rPr lang="en-US" sz="1800" kern="0" dirty="0" smtClean="0">
                <a:latin typeface="Tahoma"/>
              </a:rPr>
              <a:t>*depth_++; }</a:t>
            </a:r>
            <a:br>
              <a:rPr lang="en-US" sz="1800" kern="0" dirty="0" smtClean="0">
                <a:latin typeface="Tahoma"/>
              </a:rPr>
            </a:br>
            <a:r>
              <a:rPr lang="en-US" sz="1800" kern="0" dirty="0"/>
              <a:t> </a:t>
            </a:r>
            <a:r>
              <a:rPr lang="en-US" sz="1800" kern="0" dirty="0" smtClean="0"/>
              <a:t> ~Collector</a:t>
            </a:r>
            <a:r>
              <a:rPr lang="en-US" sz="1800" kern="0" dirty="0"/>
              <a:t>() { *depth</a:t>
            </a:r>
            <a:r>
              <a:rPr lang="en-US" sz="1800" kern="0" dirty="0" smtClean="0"/>
              <a:t>_--; }</a:t>
            </a:r>
            <a:br>
              <a:rPr lang="en-US" sz="1800" kern="0" dirty="0" smtClean="0"/>
            </a:br>
            <a:r>
              <a:rPr lang="en-US" sz="1800" kern="0" dirty="0" smtClean="0"/>
              <a:t>};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9200" y="3429000"/>
            <a:ext cx="3200400" cy="14478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Collector {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 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* depth_;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  Collector() {</a:t>
            </a:r>
            <a:r>
              <a:rPr lang="en-US" sz="1800" kern="0" dirty="0">
                <a:latin typeface="Tahoma"/>
              </a:rPr>
              <a:t> </a:t>
            </a:r>
            <a:r>
              <a:rPr lang="en-US" sz="1800" kern="0" dirty="0" smtClean="0">
                <a:latin typeface="Tahoma"/>
              </a:rPr>
              <a:t>*depth_++; }</a:t>
            </a:r>
            <a:br>
              <a:rPr lang="en-US" sz="1800" kern="0" dirty="0" smtClean="0">
                <a:latin typeface="Tahoma"/>
              </a:rPr>
            </a:br>
            <a:r>
              <a:rPr lang="en-US" sz="1800" kern="0" dirty="0"/>
              <a:t> </a:t>
            </a:r>
            <a:r>
              <a:rPr lang="en-US" sz="1800" kern="0" dirty="0" smtClean="0"/>
              <a:t> ~Collector</a:t>
            </a:r>
            <a:r>
              <a:rPr lang="en-US" sz="1800" kern="0" dirty="0"/>
              <a:t>() { *depth</a:t>
            </a:r>
            <a:r>
              <a:rPr lang="en-US" sz="1800" kern="0" dirty="0" smtClean="0"/>
              <a:t>_--; }</a:t>
            </a:r>
            <a:br>
              <a:rPr lang="en-US" sz="1800" kern="0" dirty="0" smtClean="0"/>
            </a:br>
            <a:r>
              <a:rPr lang="en-US" sz="1800" kern="0" dirty="0" smtClean="0"/>
              <a:t>};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0" name="Curved Connector 9"/>
          <p:cNvCxnSpPr>
            <a:stCxn id="7" idx="0"/>
            <a:endCxn id="6" idx="1"/>
          </p:cNvCxnSpPr>
          <p:nvPr/>
        </p:nvCxnSpPr>
        <p:spPr>
          <a:xfrm rot="5400000" flipH="1" flipV="1">
            <a:off x="2919428" y="2386028"/>
            <a:ext cx="333345" cy="1752600"/>
          </a:xfrm>
          <a:prstGeom prst="curved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2" name="Curved Connector 11"/>
          <p:cNvCxnSpPr>
            <a:stCxn id="8" idx="0"/>
            <a:endCxn id="6" idx="3"/>
          </p:cNvCxnSpPr>
          <p:nvPr/>
        </p:nvCxnSpPr>
        <p:spPr>
          <a:xfrm rot="16200000" flipV="1">
            <a:off x="5544567" y="2344166"/>
            <a:ext cx="333345" cy="1836323"/>
          </a:xfrm>
          <a:prstGeom prst="curved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701533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Depth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depth counts the number of Collector objects currently alive on the calling thread</a:t>
            </a:r>
          </a:p>
          <a:p>
            <a:r>
              <a:rPr lang="en-US" dirty="0" smtClean="0"/>
              <a:t>If there are many threads, we need per-thread static counter: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 race conditions on depth – one value per thread!</a:t>
            </a:r>
          </a:p>
          <a:p>
            <a:r>
              <a:rPr lang="en-US" dirty="0" smtClean="0"/>
              <a:t>Per-thread static == Thread Local Storage</a:t>
            </a:r>
          </a:p>
          <a:p>
            <a:pPr lvl="1"/>
            <a:r>
              <a:rPr lang="en-US" dirty="0" smtClean="0"/>
              <a:t>GCC: static __thread </a:t>
            </a:r>
            <a:r>
              <a:rPr lang="en-US" dirty="0" err="1" smtClean="0"/>
              <a:t>int</a:t>
            </a:r>
            <a:r>
              <a:rPr lang="en-US" dirty="0" smtClean="0"/>
              <a:t> depth;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16347" y="2938417"/>
            <a:ext cx="830677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depth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04800" y="3429000"/>
            <a:ext cx="3200400" cy="14478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Collector {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 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* depth_;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  Collector() {</a:t>
            </a:r>
            <a:r>
              <a:rPr lang="en-US" sz="1800" kern="0" dirty="0">
                <a:latin typeface="Tahoma"/>
              </a:rPr>
              <a:t> </a:t>
            </a:r>
            <a:r>
              <a:rPr lang="en-US" sz="1800" kern="0" dirty="0" smtClean="0">
                <a:latin typeface="Tahoma"/>
              </a:rPr>
              <a:t>*depth_++; }</a:t>
            </a:r>
            <a:br>
              <a:rPr lang="en-US" sz="1800" kern="0" dirty="0" smtClean="0">
                <a:latin typeface="Tahoma"/>
              </a:rPr>
            </a:br>
            <a:r>
              <a:rPr lang="en-US" sz="1800" kern="0" dirty="0"/>
              <a:t> </a:t>
            </a:r>
            <a:r>
              <a:rPr lang="en-US" sz="1800" kern="0" dirty="0" smtClean="0"/>
              <a:t> ~Collector</a:t>
            </a:r>
            <a:r>
              <a:rPr lang="en-US" sz="1800" kern="0" dirty="0"/>
              <a:t>() { *depth</a:t>
            </a:r>
            <a:r>
              <a:rPr lang="en-US" sz="1800" kern="0" dirty="0" smtClean="0"/>
              <a:t>_--; }</a:t>
            </a:r>
            <a:br>
              <a:rPr lang="en-US" sz="1800" kern="0" dirty="0" smtClean="0"/>
            </a:br>
            <a:r>
              <a:rPr lang="en-US" sz="1800" kern="0" dirty="0" smtClean="0"/>
              <a:t>};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00200" y="3733800"/>
            <a:ext cx="3200400" cy="14478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Collector {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 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* depth_;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  Collector() {</a:t>
            </a:r>
            <a:r>
              <a:rPr lang="en-US" sz="1800" kern="0" dirty="0">
                <a:latin typeface="Tahoma"/>
              </a:rPr>
              <a:t> </a:t>
            </a:r>
            <a:r>
              <a:rPr lang="en-US" sz="1800" kern="0" dirty="0" smtClean="0">
                <a:latin typeface="Tahoma"/>
              </a:rPr>
              <a:t>*depth_++; }</a:t>
            </a:r>
            <a:br>
              <a:rPr lang="en-US" sz="1800" kern="0" dirty="0" smtClean="0">
                <a:latin typeface="Tahoma"/>
              </a:rPr>
            </a:br>
            <a:r>
              <a:rPr lang="en-US" sz="1800" kern="0" dirty="0"/>
              <a:t> </a:t>
            </a:r>
            <a:r>
              <a:rPr lang="en-US" sz="1800" kern="0" dirty="0" smtClean="0"/>
              <a:t> ~Collector</a:t>
            </a:r>
            <a:r>
              <a:rPr lang="en-US" sz="1800" kern="0" dirty="0"/>
              <a:t>() { *depth</a:t>
            </a:r>
            <a:r>
              <a:rPr lang="en-US" sz="1800" kern="0" dirty="0" smtClean="0"/>
              <a:t>_--; }</a:t>
            </a:r>
            <a:br>
              <a:rPr lang="en-US" sz="1800" kern="0" dirty="0" smtClean="0"/>
            </a:br>
            <a:r>
              <a:rPr lang="en-US" sz="1800" kern="0" dirty="0" smtClean="0"/>
              <a:t>};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0" name="Curved Connector 9"/>
          <p:cNvCxnSpPr>
            <a:stCxn id="7" idx="0"/>
            <a:endCxn id="6" idx="1"/>
          </p:cNvCxnSpPr>
          <p:nvPr/>
        </p:nvCxnSpPr>
        <p:spPr>
          <a:xfrm rot="5400000" flipH="1" flipV="1">
            <a:off x="1865409" y="3178063"/>
            <a:ext cx="290528" cy="211347"/>
          </a:xfrm>
          <a:prstGeom prst="curved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2" name="Curved Connector 11"/>
          <p:cNvCxnSpPr>
            <a:stCxn id="8" idx="0"/>
            <a:endCxn id="6" idx="3"/>
          </p:cNvCxnSpPr>
          <p:nvPr/>
        </p:nvCxnSpPr>
        <p:spPr>
          <a:xfrm rot="16200000" flipV="1">
            <a:off x="2776048" y="3309448"/>
            <a:ext cx="595328" cy="253376"/>
          </a:xfrm>
          <a:prstGeom prst="curved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976061" y="2738362"/>
            <a:ext cx="830677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depth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5029200" y="3360093"/>
            <a:ext cx="3200400" cy="14478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Collector {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 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* depth_;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  Collector() {</a:t>
            </a:r>
            <a:r>
              <a:rPr lang="en-US" sz="1800" kern="0" dirty="0">
                <a:latin typeface="Tahoma"/>
              </a:rPr>
              <a:t> </a:t>
            </a:r>
            <a:r>
              <a:rPr lang="en-US" sz="1800" kern="0" dirty="0" smtClean="0">
                <a:latin typeface="Tahoma"/>
              </a:rPr>
              <a:t>*depth_++; }</a:t>
            </a:r>
            <a:br>
              <a:rPr lang="en-US" sz="1800" kern="0" dirty="0" smtClean="0">
                <a:latin typeface="Tahoma"/>
              </a:rPr>
            </a:br>
            <a:r>
              <a:rPr lang="en-US" sz="1800" kern="0" dirty="0"/>
              <a:t> </a:t>
            </a:r>
            <a:r>
              <a:rPr lang="en-US" sz="1800" kern="0" dirty="0" smtClean="0"/>
              <a:t> ~Collector</a:t>
            </a:r>
            <a:r>
              <a:rPr lang="en-US" sz="1800" kern="0" dirty="0"/>
              <a:t>() { *depth</a:t>
            </a:r>
            <a:r>
              <a:rPr lang="en-US" sz="1800" kern="0" dirty="0" smtClean="0"/>
              <a:t>_--; }</a:t>
            </a:r>
            <a:br>
              <a:rPr lang="en-US" sz="1800" kern="0" dirty="0" smtClean="0"/>
            </a:br>
            <a:r>
              <a:rPr lang="en-US" sz="1800" kern="0" dirty="0" smtClean="0"/>
              <a:t>};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91200" y="3810000"/>
            <a:ext cx="3200400" cy="14478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Collector {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 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* depth_;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  Collector() {</a:t>
            </a:r>
            <a:r>
              <a:rPr lang="en-US" sz="1800" kern="0" dirty="0">
                <a:latin typeface="Tahoma"/>
              </a:rPr>
              <a:t> </a:t>
            </a:r>
            <a:r>
              <a:rPr lang="en-US" sz="1800" kern="0" dirty="0" smtClean="0">
                <a:latin typeface="Tahoma"/>
              </a:rPr>
              <a:t>*depth_++; }</a:t>
            </a:r>
            <a:br>
              <a:rPr lang="en-US" sz="1800" kern="0" dirty="0" smtClean="0">
                <a:latin typeface="Tahoma"/>
              </a:rPr>
            </a:br>
            <a:r>
              <a:rPr lang="en-US" sz="1800" kern="0" dirty="0"/>
              <a:t> </a:t>
            </a:r>
            <a:r>
              <a:rPr lang="en-US" sz="1800" kern="0" dirty="0" smtClean="0"/>
              <a:t> ~Collector</a:t>
            </a:r>
            <a:r>
              <a:rPr lang="en-US" sz="1800" kern="0" dirty="0"/>
              <a:t>() { *depth</a:t>
            </a:r>
            <a:r>
              <a:rPr lang="en-US" sz="1800" kern="0" dirty="0" smtClean="0"/>
              <a:t>_--; }</a:t>
            </a:r>
            <a:br>
              <a:rPr lang="en-US" sz="1800" kern="0" dirty="0" smtClean="0"/>
            </a:br>
            <a:r>
              <a:rPr lang="en-US" sz="1800" kern="0" dirty="0" smtClean="0"/>
              <a:t>};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7" name="Curved Connector 16"/>
          <p:cNvCxnSpPr>
            <a:stCxn id="15" idx="0"/>
            <a:endCxn id="14" idx="1"/>
          </p:cNvCxnSpPr>
          <p:nvPr/>
        </p:nvCxnSpPr>
        <p:spPr>
          <a:xfrm rot="5400000" flipH="1" flipV="1">
            <a:off x="6591892" y="2975925"/>
            <a:ext cx="421676" cy="346661"/>
          </a:xfrm>
          <a:prstGeom prst="curved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8" name="Curved Connector 17"/>
          <p:cNvCxnSpPr>
            <a:stCxn id="16" idx="0"/>
            <a:endCxn id="14" idx="3"/>
          </p:cNvCxnSpPr>
          <p:nvPr/>
        </p:nvCxnSpPr>
        <p:spPr>
          <a:xfrm rot="5400000" flipH="1" flipV="1">
            <a:off x="7163278" y="3166540"/>
            <a:ext cx="871583" cy="415338"/>
          </a:xfrm>
          <a:prstGeom prst="curvedConnector4">
            <a:avLst>
              <a:gd name="adj1" fmla="val 38523"/>
              <a:gd name="adj2" fmla="val 155040"/>
            </a:avLst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581400" y="2752020"/>
            <a:ext cx="113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thread 1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4960433" y="2743200"/>
            <a:ext cx="113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thread 2</a:t>
            </a:r>
            <a:endParaRPr lang="en-US" sz="2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927122" y="2616678"/>
            <a:ext cx="0" cy="2667000"/>
          </a:xfrm>
          <a:prstGeom prst="line">
            <a:avLst/>
          </a:prstGeom>
          <a:ln>
            <a:prstDash val="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067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write concurrent programs?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only way to take advantage of the newer processors</a:t>
            </a:r>
          </a:p>
          <a:p>
            <a:r>
              <a:rPr lang="en-US" dirty="0" smtClean="0"/>
              <a:t>Single CPU cores are not getting much faster</a:t>
            </a:r>
          </a:p>
          <a:p>
            <a:r>
              <a:rPr lang="en-US" dirty="0" smtClean="0"/>
              <a:t>CPUs are growing in size and transistor count, most of which goes toward more cores</a:t>
            </a:r>
          </a:p>
          <a:p>
            <a:pPr lvl="1"/>
            <a:r>
              <a:rPr lang="en-US" dirty="0" smtClean="0"/>
              <a:t>more generally, more parallel compute units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3400" y="3514380"/>
            <a:ext cx="3957000" cy="296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http://media.bestofmicro.com/,P-J-160327-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39" y="3581400"/>
            <a:ext cx="4692861" cy="274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161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half done!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picture so far is complete, as far as work threads see</a:t>
            </a:r>
          </a:p>
          <a:p>
            <a:r>
              <a:rPr lang="en-US" dirty="0" smtClean="0"/>
              <a:t>At the beginning of a measurement:</a:t>
            </a:r>
          </a:p>
          <a:p>
            <a:pPr lvl="1"/>
            <a:r>
              <a:rPr lang="en-US" dirty="0" smtClean="0"/>
              <a:t>Allocate memory from the pool</a:t>
            </a:r>
          </a:p>
          <a:p>
            <a:pPr lvl="1"/>
            <a:r>
              <a:rPr lang="en-US" dirty="0" smtClean="0"/>
              <a:t>Store real time</a:t>
            </a:r>
          </a:p>
          <a:p>
            <a:pPr lvl="1"/>
            <a:r>
              <a:rPr lang="en-US" dirty="0" smtClean="0"/>
              <a:t>Increment and store depth</a:t>
            </a:r>
          </a:p>
          <a:p>
            <a:r>
              <a:rPr lang="en-US" dirty="0" smtClean="0"/>
              <a:t>At the end of the measurement:</a:t>
            </a:r>
          </a:p>
          <a:p>
            <a:pPr lvl="1"/>
            <a:r>
              <a:rPr lang="en-US" dirty="0" smtClean="0"/>
              <a:t>Store real time</a:t>
            </a:r>
          </a:p>
          <a:p>
            <a:pPr lvl="1"/>
            <a:r>
              <a:rPr lang="en-US" dirty="0" smtClean="0"/>
              <a:t>Decrement depth</a:t>
            </a:r>
          </a:p>
          <a:p>
            <a:pPr lvl="1"/>
            <a:r>
              <a:rPr lang="en-US" dirty="0" smtClean="0"/>
              <a:t>Store CPU time</a:t>
            </a:r>
          </a:p>
          <a:p>
            <a:r>
              <a:rPr lang="en-US" dirty="0" smtClean="0"/>
              <a:t>And never see that memory again!</a:t>
            </a:r>
          </a:p>
          <a:p>
            <a:r>
              <a:rPr lang="en-US" dirty="0" smtClean="0"/>
              <a:t>But somebody else has to…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78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Thread-safe Memory Pool – Profiler’s View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Profiler has to save the data to disk</a:t>
            </a:r>
          </a:p>
          <a:p>
            <a:pPr lvl="1"/>
            <a:r>
              <a:rPr lang="en-US" dirty="0" smtClean="0"/>
              <a:t>after it stops changing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Profiler has to release the memory, eventually</a:t>
            </a:r>
          </a:p>
          <a:p>
            <a:r>
              <a:rPr lang="en-US" dirty="0" smtClean="0"/>
              <a:t>Profiler has to grow memory pool, too</a:t>
            </a:r>
          </a:p>
          <a:p>
            <a:pPr lvl="1"/>
            <a:r>
              <a:rPr lang="en-US" dirty="0" smtClean="0"/>
              <a:t>Work threads see the abstraction of continuous memory region</a:t>
            </a:r>
          </a:p>
          <a:p>
            <a:pPr lvl="1"/>
            <a:r>
              <a:rPr lang="en-US" dirty="0" smtClean="0"/>
              <a:t>Somebody has to provide this abstraction</a:t>
            </a:r>
          </a:p>
          <a:p>
            <a:r>
              <a:rPr lang="en-US" dirty="0" smtClean="0"/>
              <a:t>All problems would be solved if we had infinite memory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62000" y="2209800"/>
            <a:ext cx="7848600" cy="914400"/>
            <a:chOff x="762000" y="2209800"/>
            <a:chExt cx="7848600" cy="914400"/>
          </a:xfrm>
        </p:grpSpPr>
        <p:sp>
          <p:nvSpPr>
            <p:cNvPr id="6" name="Rectangle 5"/>
            <p:cNvSpPr/>
            <p:nvPr/>
          </p:nvSpPr>
          <p:spPr>
            <a:xfrm>
              <a:off x="762000" y="2209800"/>
              <a:ext cx="7848600" cy="9144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800" b="1" kern="0" dirty="0" smtClean="0">
                  <a:solidFill>
                    <a:schemeClr val="tx1"/>
                  </a:solidFill>
                  <a:latin typeface="Tahoma"/>
                </a:rPr>
                <a:t>                                                                    Empty</a:t>
              </a: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2000" y="2209800"/>
              <a:ext cx="2057400" cy="9144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Ready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9400" y="2209800"/>
              <a:ext cx="2476500" cy="9144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Not ready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7621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memory do we really have?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Physical memory – 4 </a:t>
                </a:r>
                <a:r>
                  <a:rPr lang="en-US" dirty="0" err="1" smtClean="0"/>
                  <a:t>GBytes</a:t>
                </a:r>
                <a:r>
                  <a:rPr lang="en-US" dirty="0" smtClean="0"/>
                  <a:t>? 16 </a:t>
                </a:r>
                <a:r>
                  <a:rPr lang="en-US" dirty="0" err="1" smtClean="0"/>
                  <a:t>GBytes</a:t>
                </a:r>
                <a:r>
                  <a:rPr lang="en-US" dirty="0" smtClean="0"/>
                  <a:t>? 512 </a:t>
                </a:r>
                <a:r>
                  <a:rPr lang="en-US" dirty="0" err="1" smtClean="0"/>
                  <a:t>GBytes</a:t>
                </a:r>
                <a:r>
                  <a:rPr lang="en-US" dirty="0" smtClean="0"/>
                  <a:t>?!</a:t>
                </a:r>
              </a:p>
              <a:p>
                <a:r>
                  <a:rPr lang="en-US" dirty="0" smtClean="0"/>
                  <a:t>Virtual memory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dirty="0" smtClean="0"/>
                  <a:t> Bytes!</a:t>
                </a:r>
              </a:p>
              <a:p>
                <a:pPr lvl="1"/>
                <a:r>
                  <a:rPr lang="en-US" dirty="0" smtClean="0"/>
                  <a:t>128 </a:t>
                </a:r>
                <a:r>
                  <a:rPr lang="en-US" dirty="0" err="1" smtClean="0"/>
                  <a:t>TBytes</a:t>
                </a:r>
                <a:r>
                  <a:rPr lang="en-US" dirty="0" smtClean="0"/>
                  <a:t> of addressable memory on X86_64/Linux</a:t>
                </a:r>
              </a:p>
              <a:p>
                <a:r>
                  <a:rPr lang="en-US" dirty="0" smtClean="0"/>
                  <a:t>But how can we use it?</a:t>
                </a:r>
              </a:p>
              <a:p>
                <a:r>
                  <a:rPr lang="en-US" dirty="0" smtClean="0"/>
                  <a:t>The same way we do now (i.e. we already use it)</a:t>
                </a:r>
              </a:p>
              <a:p>
                <a:r>
                  <a:rPr lang="en-US" dirty="0" smtClean="0"/>
                  <a:t>We just can’t use it all at once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V="1">
            <a:off x="3124200" y="1828800"/>
            <a:ext cx="1371600" cy="38100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648200" y="1828800"/>
            <a:ext cx="1371600" cy="38100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36488" y="1793288"/>
                <a:ext cx="15635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sz="2400" dirty="0"/>
                  <a:t> Bytes!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488" y="1793288"/>
                <a:ext cx="1563505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78" t="-11842" r="-5058" b="-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93166" y="1788823"/>
                <a:ext cx="15635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47</m:t>
                        </m:r>
                      </m:sup>
                    </m:sSup>
                  </m:oMath>
                </a14:m>
                <a:r>
                  <a:rPr lang="en-US" sz="2400" dirty="0"/>
                  <a:t> Bytes!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166" y="1788823"/>
                <a:ext cx="1563505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778" t="-11842" r="-5058" b="-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248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and Physical Memory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memory is the logically addressable memory</a:t>
            </a:r>
          </a:p>
          <a:p>
            <a:pPr lvl="1"/>
            <a:r>
              <a:rPr lang="en-US" dirty="0" smtClean="0"/>
              <a:t>This is what your program sees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Physical memory is what the hardware provides</a:t>
            </a:r>
          </a:p>
          <a:p>
            <a:pPr lvl="1"/>
            <a:r>
              <a:rPr lang="en-US" dirty="0" smtClean="0"/>
              <a:t>Not all physical memory belongs to your process</a:t>
            </a:r>
          </a:p>
          <a:p>
            <a:pPr lvl="1"/>
            <a:r>
              <a:rPr lang="en-US" dirty="0" smtClean="0"/>
              <a:t>“Your” physical memory may be non-contiguous</a:t>
            </a:r>
          </a:p>
          <a:p>
            <a:pPr lvl="1"/>
            <a:r>
              <a:rPr lang="en-US" dirty="0" smtClean="0"/>
              <a:t>The same logical address for different processes maps to different physical locations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2209800"/>
            <a:ext cx="8458200" cy="457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Address space of a process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743200"/>
            <a:ext cx="1218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0x00…00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153400" y="2743200"/>
            <a:ext cx="969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0xff…</a:t>
            </a:r>
            <a:r>
              <a:rPr lang="en-US" sz="2000" dirty="0" err="1" smtClean="0"/>
              <a:t>ff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2000" y="4267200"/>
            <a:ext cx="7162800" cy="457200"/>
            <a:chOff x="762000" y="4267200"/>
            <a:chExt cx="7162800" cy="457200"/>
          </a:xfrm>
        </p:grpSpPr>
        <p:sp>
          <p:nvSpPr>
            <p:cNvPr id="9" name="Rectangle 8"/>
            <p:cNvSpPr/>
            <p:nvPr/>
          </p:nvSpPr>
          <p:spPr>
            <a:xfrm>
              <a:off x="762000" y="4267200"/>
              <a:ext cx="2133600" cy="4572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Not Yours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95600" y="4267200"/>
              <a:ext cx="1828800" cy="4572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Yours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24400" y="4267200"/>
              <a:ext cx="1752600" cy="4572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Not Yours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77000" y="4267200"/>
              <a:ext cx="1447800" cy="4572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Yours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352800" y="327660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0x00271828</a:t>
            </a:r>
            <a:endParaRPr lang="en-US" sz="2000" dirty="0"/>
          </a:p>
        </p:txBody>
      </p:sp>
      <p:cxnSp>
        <p:nvCxnSpPr>
          <p:cNvPr id="15" name="Curved Connector 14"/>
          <p:cNvCxnSpPr>
            <a:stCxn id="6" idx="2"/>
            <a:endCxn id="13" idx="0"/>
          </p:cNvCxnSpPr>
          <p:nvPr/>
        </p:nvCxnSpPr>
        <p:spPr>
          <a:xfrm rot="5400000">
            <a:off x="4068264" y="2734764"/>
            <a:ext cx="609600" cy="474073"/>
          </a:xfrm>
          <a:prstGeom prst="curvedConnector3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7" name="Curved Connector 16"/>
          <p:cNvCxnSpPr>
            <a:stCxn id="13" idx="2"/>
            <a:endCxn id="10" idx="0"/>
          </p:cNvCxnSpPr>
          <p:nvPr/>
        </p:nvCxnSpPr>
        <p:spPr>
          <a:xfrm rot="5400000">
            <a:off x="3677769" y="3808942"/>
            <a:ext cx="590490" cy="326027"/>
          </a:xfrm>
          <a:prstGeom prst="curvedConnector3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arrow"/>
          </a:ln>
          <a:effectLst/>
        </p:spPr>
      </p:cxnSp>
      <p:cxnSp>
        <p:nvCxnSpPr>
          <p:cNvPr id="18" name="Straight Connector 17"/>
          <p:cNvCxnSpPr/>
          <p:nvPr/>
        </p:nvCxnSpPr>
        <p:spPr>
          <a:xfrm>
            <a:off x="6738670" y="6096000"/>
            <a:ext cx="609600" cy="0"/>
          </a:xfrm>
          <a:prstGeom prst="line">
            <a:avLst/>
          </a:prstGeom>
          <a:ln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7427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and Memory Maps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memory is mapped onto physical memory</a:t>
            </a:r>
          </a:p>
          <a:p>
            <a:r>
              <a:rPr lang="en-US" dirty="0" smtClean="0"/>
              <a:t>Virtual and physical memory are organized into pages of fixed size (4K on Linux, usually, but don’t hard-code this!)</a:t>
            </a:r>
          </a:p>
          <a:p>
            <a:r>
              <a:rPr lang="en-US" dirty="0" smtClean="0"/>
              <a:t>Mapping is done by the OS using a </a:t>
            </a:r>
            <a:r>
              <a:rPr lang="en-US" dirty="0" err="1" smtClean="0"/>
              <a:t>PageTable</a:t>
            </a:r>
            <a:r>
              <a:rPr lang="en-US" dirty="0" smtClean="0"/>
              <a:t> and some help from the hardware (TLB)</a:t>
            </a:r>
          </a:p>
          <a:p>
            <a:r>
              <a:rPr lang="en-US" dirty="0" err="1" smtClean="0"/>
              <a:t>PageTable</a:t>
            </a:r>
            <a:r>
              <a:rPr lang="en-US" dirty="0" smtClean="0"/>
              <a:t> maps process ID and logical page number to physical page number</a:t>
            </a:r>
          </a:p>
        </p:txBody>
      </p:sp>
    </p:spTree>
    <p:extLst>
      <p:ext uri="{BB962C8B-B14F-4D97-AF65-F5344CB8AC3E}">
        <p14:creationId xmlns:p14="http://schemas.microsoft.com/office/powerpoint/2010/main" val="2652330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PageTable</a:t>
            </a:r>
            <a:r>
              <a:rPr lang="en-US" dirty="0" smtClean="0"/>
              <a:t>, conceptually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381000" y="1295400"/>
            <a:ext cx="8458200" cy="457200"/>
            <a:chOff x="381000" y="1295400"/>
            <a:chExt cx="8458200" cy="457200"/>
          </a:xfrm>
        </p:grpSpPr>
        <p:sp>
          <p:nvSpPr>
            <p:cNvPr id="6" name="Rectangle 5"/>
            <p:cNvSpPr/>
            <p:nvPr/>
          </p:nvSpPr>
          <p:spPr>
            <a:xfrm>
              <a:off x="381000" y="1295400"/>
              <a:ext cx="8458200" cy="4572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Logical address space</a:t>
              </a:r>
              <a:r>
                <a:rPr kumimoji="0" lang="en-US" sz="1800" b="0" i="0" u="none" strike="noStrike" kern="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 of process 1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00" y="1295400"/>
              <a:ext cx="773502" cy="4572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51626" y="1295400"/>
              <a:ext cx="773502" cy="4572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28004" y="1295400"/>
              <a:ext cx="773502" cy="4572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18694" y="1295400"/>
              <a:ext cx="773502" cy="4572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89320" y="1295400"/>
              <a:ext cx="773502" cy="4572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065698" y="1295400"/>
              <a:ext cx="773502" cy="4572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81000" y="2438400"/>
            <a:ext cx="8458200" cy="457200"/>
            <a:chOff x="381000" y="2438400"/>
            <a:chExt cx="8458200" cy="457200"/>
          </a:xfrm>
        </p:grpSpPr>
        <p:sp>
          <p:nvSpPr>
            <p:cNvPr id="27" name="Rectangle 26"/>
            <p:cNvSpPr/>
            <p:nvPr/>
          </p:nvSpPr>
          <p:spPr>
            <a:xfrm>
              <a:off x="381000" y="2438400"/>
              <a:ext cx="8458200" cy="4572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PageTable</a:t>
              </a:r>
              <a:r>
                <a:rPr kumimoji="0" lang="en-US" sz="1800" b="0" i="0" u="none" strike="noStrike" kern="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 of process 1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1000" y="2438400"/>
              <a:ext cx="773502" cy="4572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51626" y="2438400"/>
              <a:ext cx="773502" cy="4572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28004" y="2438400"/>
              <a:ext cx="773502" cy="4572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518694" y="2438400"/>
              <a:ext cx="773502" cy="4572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289320" y="2438400"/>
              <a:ext cx="773502" cy="4572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65698" y="2438400"/>
              <a:ext cx="773502" cy="4572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81000" y="3581400"/>
            <a:ext cx="6587706" cy="457200"/>
            <a:chOff x="381000" y="3581400"/>
            <a:chExt cx="6587706" cy="457200"/>
          </a:xfrm>
        </p:grpSpPr>
        <p:sp>
          <p:nvSpPr>
            <p:cNvPr id="34" name="Rectangle 33"/>
            <p:cNvSpPr/>
            <p:nvPr/>
          </p:nvSpPr>
          <p:spPr>
            <a:xfrm>
              <a:off x="381000" y="3581400"/>
              <a:ext cx="6587706" cy="4572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Physical memory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81000" y="3581400"/>
              <a:ext cx="773502" cy="4572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51626" y="3581400"/>
              <a:ext cx="773502" cy="4572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28004" y="3581400"/>
              <a:ext cx="773502" cy="4572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48200" y="3581400"/>
              <a:ext cx="773502" cy="4572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418826" y="3581400"/>
              <a:ext cx="773502" cy="4572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195204" y="3581400"/>
              <a:ext cx="773502" cy="4572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81000" y="4724400"/>
            <a:ext cx="8458200" cy="457200"/>
            <a:chOff x="381000" y="4724400"/>
            <a:chExt cx="8458200" cy="457200"/>
          </a:xfrm>
        </p:grpSpPr>
        <p:sp>
          <p:nvSpPr>
            <p:cNvPr id="41" name="Rectangle 40"/>
            <p:cNvSpPr/>
            <p:nvPr/>
          </p:nvSpPr>
          <p:spPr>
            <a:xfrm>
              <a:off x="381000" y="4724400"/>
              <a:ext cx="8458200" cy="4572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PageTable</a:t>
              </a:r>
              <a:r>
                <a:rPr kumimoji="0" lang="en-US" sz="1800" b="0" i="0" u="none" strike="noStrike" kern="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 of process 2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1000" y="4724400"/>
              <a:ext cx="773502" cy="4572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151626" y="4724400"/>
              <a:ext cx="773502" cy="4572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28004" y="4724400"/>
              <a:ext cx="773502" cy="4572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18694" y="4724400"/>
              <a:ext cx="773502" cy="4572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89320" y="4724400"/>
              <a:ext cx="773502" cy="4572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065698" y="4724400"/>
              <a:ext cx="773502" cy="45720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81000" y="5867400"/>
            <a:ext cx="8458200" cy="457200"/>
            <a:chOff x="381000" y="5867400"/>
            <a:chExt cx="8458200" cy="457200"/>
          </a:xfrm>
        </p:grpSpPr>
        <p:sp>
          <p:nvSpPr>
            <p:cNvPr id="48" name="Rectangle 47"/>
            <p:cNvSpPr/>
            <p:nvPr/>
          </p:nvSpPr>
          <p:spPr>
            <a:xfrm>
              <a:off x="381000" y="5867400"/>
              <a:ext cx="8458200" cy="4572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Logical address space</a:t>
              </a:r>
              <a:r>
                <a:rPr kumimoji="0" lang="en-US" sz="1800" b="0" i="0" u="none" strike="noStrike" kern="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 of process 2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81000" y="5867400"/>
              <a:ext cx="773502" cy="4572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51626" y="5867400"/>
              <a:ext cx="773502" cy="4572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928004" y="5867400"/>
              <a:ext cx="773502" cy="4572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518694" y="5867400"/>
              <a:ext cx="773502" cy="4572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289320" y="5867400"/>
              <a:ext cx="773502" cy="4572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065698" y="5867400"/>
              <a:ext cx="773502" cy="4572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cxnSp>
        <p:nvCxnSpPr>
          <p:cNvPr id="56" name="Straight Arrow Connector 55"/>
          <p:cNvCxnSpPr>
            <a:stCxn id="7" idx="2"/>
            <a:endCxn id="28" idx="0"/>
          </p:cNvCxnSpPr>
          <p:nvPr/>
        </p:nvCxnSpPr>
        <p:spPr>
          <a:xfrm>
            <a:off x="767751" y="1752600"/>
            <a:ext cx="0" cy="6858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8" name="Straight Arrow Connector 57"/>
          <p:cNvCxnSpPr>
            <a:stCxn id="8" idx="2"/>
            <a:endCxn id="29" idx="0"/>
          </p:cNvCxnSpPr>
          <p:nvPr/>
        </p:nvCxnSpPr>
        <p:spPr>
          <a:xfrm>
            <a:off x="1538377" y="1752600"/>
            <a:ext cx="0" cy="6858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60" name="Straight Arrow Connector 59"/>
          <p:cNvCxnSpPr>
            <a:stCxn id="9" idx="2"/>
            <a:endCxn id="30" idx="0"/>
          </p:cNvCxnSpPr>
          <p:nvPr/>
        </p:nvCxnSpPr>
        <p:spPr>
          <a:xfrm>
            <a:off x="2314755" y="1752600"/>
            <a:ext cx="0" cy="6858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62" name="Straight Arrow Connector 61"/>
          <p:cNvCxnSpPr>
            <a:stCxn id="24" idx="2"/>
            <a:endCxn id="31" idx="0"/>
          </p:cNvCxnSpPr>
          <p:nvPr/>
        </p:nvCxnSpPr>
        <p:spPr>
          <a:xfrm>
            <a:off x="6905445" y="1752600"/>
            <a:ext cx="0" cy="6858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64" name="Straight Arrow Connector 63"/>
          <p:cNvCxnSpPr>
            <a:stCxn id="25" idx="2"/>
            <a:endCxn id="32" idx="0"/>
          </p:cNvCxnSpPr>
          <p:nvPr/>
        </p:nvCxnSpPr>
        <p:spPr>
          <a:xfrm>
            <a:off x="7676071" y="1752600"/>
            <a:ext cx="0" cy="6858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66" name="Straight Arrow Connector 65"/>
          <p:cNvCxnSpPr>
            <a:stCxn id="26" idx="2"/>
            <a:endCxn id="33" idx="0"/>
          </p:cNvCxnSpPr>
          <p:nvPr/>
        </p:nvCxnSpPr>
        <p:spPr>
          <a:xfrm>
            <a:off x="8452449" y="1752600"/>
            <a:ext cx="0" cy="6858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68" name="Straight Arrow Connector 67"/>
          <p:cNvCxnSpPr>
            <a:stCxn id="28" idx="2"/>
            <a:endCxn id="35" idx="0"/>
          </p:cNvCxnSpPr>
          <p:nvPr/>
        </p:nvCxnSpPr>
        <p:spPr>
          <a:xfrm>
            <a:off x="767751" y="2895600"/>
            <a:ext cx="0" cy="6858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70" name="Straight Arrow Connector 69"/>
          <p:cNvCxnSpPr>
            <a:stCxn id="49" idx="0"/>
            <a:endCxn id="42" idx="2"/>
          </p:cNvCxnSpPr>
          <p:nvPr/>
        </p:nvCxnSpPr>
        <p:spPr>
          <a:xfrm flipV="1">
            <a:off x="767751" y="5181600"/>
            <a:ext cx="0" cy="6858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72" name="Straight Arrow Connector 71"/>
          <p:cNvCxnSpPr>
            <a:stCxn id="50" idx="0"/>
            <a:endCxn id="43" idx="2"/>
          </p:cNvCxnSpPr>
          <p:nvPr/>
        </p:nvCxnSpPr>
        <p:spPr>
          <a:xfrm flipV="1">
            <a:off x="1538377" y="5181600"/>
            <a:ext cx="0" cy="6858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74" name="Straight Arrow Connector 73"/>
          <p:cNvCxnSpPr>
            <a:stCxn id="51" idx="0"/>
            <a:endCxn id="44" idx="2"/>
          </p:cNvCxnSpPr>
          <p:nvPr/>
        </p:nvCxnSpPr>
        <p:spPr>
          <a:xfrm flipV="1">
            <a:off x="2314755" y="5181600"/>
            <a:ext cx="0" cy="6858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76" name="Straight Arrow Connector 75"/>
          <p:cNvCxnSpPr>
            <a:stCxn id="52" idx="0"/>
            <a:endCxn id="45" idx="2"/>
          </p:cNvCxnSpPr>
          <p:nvPr/>
        </p:nvCxnSpPr>
        <p:spPr>
          <a:xfrm flipV="1">
            <a:off x="6905445" y="5181600"/>
            <a:ext cx="0" cy="6858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78" name="Straight Arrow Connector 77"/>
          <p:cNvCxnSpPr>
            <a:stCxn id="53" idx="0"/>
            <a:endCxn id="46" idx="2"/>
          </p:cNvCxnSpPr>
          <p:nvPr/>
        </p:nvCxnSpPr>
        <p:spPr>
          <a:xfrm flipV="1">
            <a:off x="7676071" y="5181600"/>
            <a:ext cx="0" cy="6858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0" name="Straight Arrow Connector 79"/>
          <p:cNvCxnSpPr>
            <a:stCxn id="54" idx="0"/>
            <a:endCxn id="47" idx="2"/>
          </p:cNvCxnSpPr>
          <p:nvPr/>
        </p:nvCxnSpPr>
        <p:spPr>
          <a:xfrm flipV="1">
            <a:off x="8452449" y="5181600"/>
            <a:ext cx="0" cy="6858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4363878" y="18646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363877" y="52936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000" b="1" dirty="0"/>
          </a:p>
        </p:txBody>
      </p:sp>
      <p:cxnSp>
        <p:nvCxnSpPr>
          <p:cNvPr id="84" name="Straight Arrow Connector 83"/>
          <p:cNvCxnSpPr>
            <a:stCxn id="42" idx="0"/>
            <a:endCxn id="36" idx="2"/>
          </p:cNvCxnSpPr>
          <p:nvPr/>
        </p:nvCxnSpPr>
        <p:spPr>
          <a:xfrm flipV="1">
            <a:off x="767751" y="4038600"/>
            <a:ext cx="770626" cy="6858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6" name="Straight Arrow Connector 85"/>
          <p:cNvCxnSpPr>
            <a:stCxn id="29" idx="2"/>
            <a:endCxn id="37" idx="0"/>
          </p:cNvCxnSpPr>
          <p:nvPr/>
        </p:nvCxnSpPr>
        <p:spPr>
          <a:xfrm>
            <a:off x="1538377" y="2895600"/>
            <a:ext cx="776378" cy="6858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8" name="Curved Connector 87"/>
          <p:cNvCxnSpPr>
            <a:stCxn id="30" idx="2"/>
            <a:endCxn id="40" idx="0"/>
          </p:cNvCxnSpPr>
          <p:nvPr/>
        </p:nvCxnSpPr>
        <p:spPr>
          <a:xfrm rot="16200000" flipH="1">
            <a:off x="4105455" y="1104900"/>
            <a:ext cx="685800" cy="426720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91" name="Curved Connector 90"/>
          <p:cNvCxnSpPr>
            <a:stCxn id="43" idx="0"/>
            <a:endCxn id="39" idx="2"/>
          </p:cNvCxnSpPr>
          <p:nvPr/>
        </p:nvCxnSpPr>
        <p:spPr>
          <a:xfrm rot="5400000" flipH="1" flipV="1">
            <a:off x="3329077" y="2247900"/>
            <a:ext cx="685800" cy="4267200"/>
          </a:xfrm>
          <a:prstGeom prst="curvedConnector3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96" name="Straight Arrow Connector 95"/>
          <p:cNvCxnSpPr>
            <a:stCxn id="44" idx="0"/>
            <a:endCxn id="38" idx="2"/>
          </p:cNvCxnSpPr>
          <p:nvPr/>
        </p:nvCxnSpPr>
        <p:spPr>
          <a:xfrm flipV="1">
            <a:off x="2314755" y="4038600"/>
            <a:ext cx="2720196" cy="6858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98025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and Memory Maps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memory is mapped onto physical memory</a:t>
            </a:r>
          </a:p>
          <a:p>
            <a:r>
              <a:rPr lang="en-US" dirty="0" smtClean="0"/>
              <a:t>Virtual and physical memory are organized into pages of fixed size (4K on Linux, usually, but don’t hard-code this!)</a:t>
            </a:r>
          </a:p>
          <a:p>
            <a:r>
              <a:rPr lang="en-US" dirty="0" smtClean="0"/>
              <a:t>Mapping is done by the OS using a </a:t>
            </a:r>
            <a:r>
              <a:rPr lang="en-US" dirty="0" err="1" smtClean="0"/>
              <a:t>PageTable</a:t>
            </a:r>
            <a:r>
              <a:rPr lang="en-US" dirty="0" smtClean="0"/>
              <a:t> and some help from the hardware (TLB)</a:t>
            </a:r>
          </a:p>
          <a:p>
            <a:r>
              <a:rPr lang="en-US" dirty="0" err="1" smtClean="0"/>
              <a:t>PageTable</a:t>
            </a:r>
            <a:r>
              <a:rPr lang="en-US" dirty="0" smtClean="0"/>
              <a:t> maps process ID and logical page number to physical page number</a:t>
            </a:r>
          </a:p>
          <a:p>
            <a:pPr lvl="1"/>
            <a:r>
              <a:rPr lang="en-US" dirty="0" smtClean="0"/>
              <a:t>Very efficiently!</a:t>
            </a:r>
          </a:p>
          <a:p>
            <a:r>
              <a:rPr lang="en-US" dirty="0" smtClean="0"/>
              <a:t>A logical page can map to</a:t>
            </a:r>
          </a:p>
          <a:p>
            <a:pPr lvl="1"/>
            <a:r>
              <a:rPr lang="en-US" dirty="0" smtClean="0"/>
              <a:t>physical memory page (including shared memory)</a:t>
            </a:r>
          </a:p>
          <a:p>
            <a:pPr lvl="1"/>
            <a:r>
              <a:rPr lang="en-US" dirty="0" smtClean="0"/>
              <a:t>swap page</a:t>
            </a:r>
          </a:p>
          <a:p>
            <a:pPr lvl="1"/>
            <a:r>
              <a:rPr lang="en-US" dirty="0" smtClean="0"/>
              <a:t>disk file page (swap is just a kind of disk file)</a:t>
            </a:r>
          </a:p>
          <a:p>
            <a:pPr lvl="1"/>
            <a:r>
              <a:rPr lang="en-US" dirty="0" smtClean="0"/>
              <a:t>nothing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51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Memory Maps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address space of a process maps to nothing</a:t>
            </a:r>
          </a:p>
          <a:p>
            <a:pPr lvl="1"/>
            <a:r>
              <a:rPr lang="en-US" dirty="0" smtClean="0"/>
              <a:t>What fraction of the 128TB are you really using?</a:t>
            </a:r>
          </a:p>
          <a:p>
            <a:pPr lvl="1"/>
            <a:r>
              <a:rPr lang="en-US" dirty="0" err="1" smtClean="0"/>
              <a:t>PageTable</a:t>
            </a:r>
            <a:r>
              <a:rPr lang="en-US" dirty="0" smtClean="0"/>
              <a:t> is really efficient when mapping pages to nothing</a:t>
            </a:r>
          </a:p>
          <a:p>
            <a:r>
              <a:rPr lang="en-US" dirty="0" smtClean="0"/>
              <a:t>How can you map a page to physical memory?</a:t>
            </a:r>
          </a:p>
          <a:p>
            <a:pPr lvl="1"/>
            <a:r>
              <a:rPr lang="en-US" dirty="0" smtClean="0"/>
              <a:t>Access it (read or write)</a:t>
            </a:r>
          </a:p>
          <a:p>
            <a:pPr lvl="1"/>
            <a:r>
              <a:rPr lang="en-US" dirty="0" smtClean="0"/>
              <a:t>The very first access yields a zero-filled page</a:t>
            </a:r>
          </a:p>
          <a:p>
            <a:pPr lvl="1"/>
            <a:r>
              <a:rPr lang="en-US" dirty="0" smtClean="0"/>
              <a:t>Not so for pages you get from </a:t>
            </a:r>
            <a:r>
              <a:rPr lang="en-US" dirty="0" err="1" smtClean="0"/>
              <a:t>malloc</a:t>
            </a:r>
            <a:r>
              <a:rPr lang="en-US" dirty="0" smtClean="0"/>
              <a:t>() – your access is not first</a:t>
            </a:r>
          </a:p>
          <a:p>
            <a:r>
              <a:rPr lang="en-US" dirty="0" smtClean="0"/>
              <a:t>How can you map a page back to nothing?</a:t>
            </a:r>
          </a:p>
          <a:p>
            <a:pPr lvl="1"/>
            <a:r>
              <a:rPr lang="en-US" dirty="0" err="1" smtClean="0"/>
              <a:t>madvise</a:t>
            </a:r>
            <a:r>
              <a:rPr lang="en-US" dirty="0" smtClean="0"/>
              <a:t>(address, length, MADV_DONTNEED);</a:t>
            </a:r>
          </a:p>
          <a:p>
            <a:pPr lvl="1"/>
            <a:r>
              <a:rPr lang="en-US" dirty="0" smtClean="0"/>
              <a:t>address and length have to be aligned on page size</a:t>
            </a:r>
          </a:p>
          <a:p>
            <a:pPr lvl="1"/>
            <a:r>
              <a:rPr lang="en-US" dirty="0" smtClean="0"/>
              <a:t>how to get page size? </a:t>
            </a:r>
            <a:r>
              <a:rPr lang="en-US" dirty="0" err="1"/>
              <a:t>sysconf</a:t>
            </a:r>
            <a:r>
              <a:rPr lang="en-US" dirty="0"/>
              <a:t>(_SC_PAGESIZE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Don’t do this on a page you got from </a:t>
            </a:r>
            <a:r>
              <a:rPr lang="en-US" dirty="0" err="1" smtClean="0"/>
              <a:t>malloc</a:t>
            </a:r>
            <a:r>
              <a:rPr lang="en-US" dirty="0" smtClean="0"/>
              <a:t>()!</a:t>
            </a:r>
          </a:p>
          <a:p>
            <a:r>
              <a:rPr lang="en-US" dirty="0" smtClean="0"/>
              <a:t>How can you map a page to disk?</a:t>
            </a:r>
          </a:p>
          <a:p>
            <a:pPr lvl="1"/>
            <a:r>
              <a:rPr lang="en-US" dirty="0" err="1" smtClean="0"/>
              <a:t>mmap</a:t>
            </a:r>
            <a:r>
              <a:rPr lang="en-US" dirty="0" smtClean="0"/>
              <a:t>(…, length, …, </a:t>
            </a:r>
            <a:r>
              <a:rPr lang="en-US" dirty="0" err="1" smtClean="0"/>
              <a:t>file_descriptor</a:t>
            </a:r>
            <a:r>
              <a:rPr lang="en-US" dirty="0" smtClean="0"/>
              <a:t>, …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59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Memory Maps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mmap</a:t>
            </a:r>
            <a:r>
              <a:rPr lang="en-US" dirty="0" smtClean="0"/>
              <a:t>() </a:t>
            </a:r>
            <a:r>
              <a:rPr lang="en-US" dirty="0"/>
              <a:t>is used to map a range of logical addresses onto a disk </a:t>
            </a:r>
            <a:r>
              <a:rPr lang="en-US" dirty="0" smtClean="0"/>
              <a:t>file, a shared memory region, or a region of physical memory</a:t>
            </a:r>
          </a:p>
          <a:p>
            <a:pPr lvl="1"/>
            <a:r>
              <a:rPr lang="en-US" dirty="0" smtClean="0"/>
              <a:t>Accessing memory creates “proxy” pages in physical memory</a:t>
            </a:r>
          </a:p>
          <a:p>
            <a:pPr lvl="1"/>
            <a:r>
              <a:rPr lang="en-US" dirty="0" smtClean="0"/>
              <a:t>Files created by </a:t>
            </a:r>
            <a:r>
              <a:rPr lang="en-US" dirty="0" err="1" smtClean="0"/>
              <a:t>mmap</a:t>
            </a:r>
            <a:r>
              <a:rPr lang="en-US" dirty="0" smtClean="0"/>
              <a:t> are usually sparse (file size &gt; used space)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81000" y="3352800"/>
            <a:ext cx="8458200" cy="457200"/>
            <a:chOff x="381000" y="3352800"/>
            <a:chExt cx="8458200" cy="457200"/>
          </a:xfrm>
        </p:grpSpPr>
        <p:sp>
          <p:nvSpPr>
            <p:cNvPr id="6" name="Rectangle 5"/>
            <p:cNvSpPr/>
            <p:nvPr/>
          </p:nvSpPr>
          <p:spPr>
            <a:xfrm>
              <a:off x="381000" y="3352800"/>
              <a:ext cx="8458200" cy="4572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Range of logical address space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1000" y="3352800"/>
              <a:ext cx="773502" cy="4572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51626" y="3352800"/>
              <a:ext cx="773502" cy="4572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28004" y="3352800"/>
              <a:ext cx="773502" cy="4572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1001" y="5105400"/>
            <a:ext cx="8458200" cy="457200"/>
            <a:chOff x="381001" y="5105400"/>
            <a:chExt cx="8458200" cy="457200"/>
          </a:xfrm>
        </p:grpSpPr>
        <p:sp>
          <p:nvSpPr>
            <p:cNvPr id="19" name="Rectangle 18"/>
            <p:cNvSpPr/>
            <p:nvPr/>
          </p:nvSpPr>
          <p:spPr>
            <a:xfrm>
              <a:off x="381001" y="5105400"/>
              <a:ext cx="8458200" cy="4572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Disk space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1001" y="5105400"/>
              <a:ext cx="773502" cy="4572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51627" y="5105400"/>
              <a:ext cx="773502" cy="4572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28005" y="5105400"/>
              <a:ext cx="773502" cy="4572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1000" y="4199626"/>
            <a:ext cx="8458200" cy="457200"/>
            <a:chOff x="381000" y="4199626"/>
            <a:chExt cx="8458200" cy="457200"/>
          </a:xfrm>
        </p:grpSpPr>
        <p:sp>
          <p:nvSpPr>
            <p:cNvPr id="26" name="Rectangle 25"/>
            <p:cNvSpPr/>
            <p:nvPr/>
          </p:nvSpPr>
          <p:spPr>
            <a:xfrm>
              <a:off x="381000" y="4199626"/>
              <a:ext cx="8458200" cy="4572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                                                                                          Physical RAM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1000" y="4199626"/>
              <a:ext cx="773502" cy="4572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973902" y="4199626"/>
              <a:ext cx="773502" cy="4572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40634" y="4199626"/>
              <a:ext cx="773502" cy="4572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cxnSp>
        <p:nvCxnSpPr>
          <p:cNvPr id="28" name="Straight Arrow Connector 27"/>
          <p:cNvCxnSpPr>
            <a:stCxn id="16" idx="2"/>
            <a:endCxn id="23" idx="0"/>
          </p:cNvCxnSpPr>
          <p:nvPr/>
        </p:nvCxnSpPr>
        <p:spPr>
          <a:xfrm>
            <a:off x="767751" y="3810000"/>
            <a:ext cx="0" cy="38962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0" name="Straight Arrow Connector 29"/>
          <p:cNvCxnSpPr>
            <a:stCxn id="23" idx="2"/>
            <a:endCxn id="20" idx="0"/>
          </p:cNvCxnSpPr>
          <p:nvPr/>
        </p:nvCxnSpPr>
        <p:spPr>
          <a:xfrm>
            <a:off x="767751" y="4656826"/>
            <a:ext cx="1" cy="44857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2" name="Curved Connector 31"/>
          <p:cNvCxnSpPr>
            <a:stCxn id="17" idx="2"/>
            <a:endCxn id="24" idx="0"/>
          </p:cNvCxnSpPr>
          <p:nvPr/>
        </p:nvCxnSpPr>
        <p:spPr>
          <a:xfrm rot="16200000" flipH="1">
            <a:off x="2754702" y="2593675"/>
            <a:ext cx="389626" cy="2822276"/>
          </a:xfrm>
          <a:prstGeom prst="curvedConnector3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4" name="Curved Connector 33"/>
          <p:cNvCxnSpPr>
            <a:stCxn id="24" idx="2"/>
            <a:endCxn id="21" idx="0"/>
          </p:cNvCxnSpPr>
          <p:nvPr/>
        </p:nvCxnSpPr>
        <p:spPr>
          <a:xfrm rot="5400000">
            <a:off x="2725229" y="3469976"/>
            <a:ext cx="448574" cy="2822275"/>
          </a:xfrm>
          <a:prstGeom prst="curvedConnector3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0" name="Straight Arrow Connector 49"/>
          <p:cNvCxnSpPr>
            <a:stCxn id="18" idx="2"/>
            <a:endCxn id="25" idx="0"/>
          </p:cNvCxnSpPr>
          <p:nvPr/>
        </p:nvCxnSpPr>
        <p:spPr>
          <a:xfrm>
            <a:off x="2314755" y="3810000"/>
            <a:ext cx="412630" cy="38962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2" name="Straight Arrow Connector 51"/>
          <p:cNvCxnSpPr>
            <a:stCxn id="25" idx="2"/>
            <a:endCxn id="22" idx="0"/>
          </p:cNvCxnSpPr>
          <p:nvPr/>
        </p:nvCxnSpPr>
        <p:spPr>
          <a:xfrm flipH="1">
            <a:off x="2314756" y="4656826"/>
            <a:ext cx="412629" cy="44857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22211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Memory Maps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mmap</a:t>
            </a:r>
            <a:r>
              <a:rPr lang="en-US" dirty="0" smtClean="0"/>
              <a:t>() </a:t>
            </a:r>
            <a:r>
              <a:rPr lang="en-US" dirty="0"/>
              <a:t>is used to map a range of logical addresses onto a disk </a:t>
            </a:r>
            <a:r>
              <a:rPr lang="en-US" dirty="0" smtClean="0"/>
              <a:t>file, a shared memory region, or a region of physical memory</a:t>
            </a:r>
          </a:p>
          <a:p>
            <a:pPr lvl="1"/>
            <a:r>
              <a:rPr lang="en-US" dirty="0"/>
              <a:t>Accessing memory creates “proxy” pages in physical </a:t>
            </a:r>
            <a:r>
              <a:rPr lang="en-US" dirty="0" smtClean="0"/>
              <a:t>memory</a:t>
            </a:r>
          </a:p>
          <a:p>
            <a:pPr lvl="1"/>
            <a:r>
              <a:rPr lang="en-US" dirty="0"/>
              <a:t>Files created by </a:t>
            </a:r>
            <a:r>
              <a:rPr lang="en-US" dirty="0" err="1"/>
              <a:t>mmap</a:t>
            </a:r>
            <a:r>
              <a:rPr lang="en-US" dirty="0"/>
              <a:t> are usually sparse (file size &gt; used space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Pages mapped by </a:t>
            </a:r>
            <a:r>
              <a:rPr lang="en-US" dirty="0" err="1" smtClean="0"/>
              <a:t>mmap</a:t>
            </a:r>
            <a:r>
              <a:rPr lang="en-US" dirty="0" smtClean="0"/>
              <a:t>() are not “real” until they are accessed – they don’t count against the resident set</a:t>
            </a:r>
          </a:p>
          <a:p>
            <a:r>
              <a:rPr lang="en-US" dirty="0" smtClean="0"/>
              <a:t>Physical memory pages can be released by </a:t>
            </a:r>
            <a:r>
              <a:rPr lang="en-US" dirty="0" err="1" smtClean="0"/>
              <a:t>madvise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Not giving up logical addresses, can access the page again</a:t>
            </a:r>
          </a:p>
          <a:p>
            <a:pPr lvl="1"/>
            <a:r>
              <a:rPr lang="en-US" dirty="0" smtClean="0"/>
              <a:t>If the map is backed by a disk file, data on disk is not erased</a:t>
            </a:r>
          </a:p>
          <a:p>
            <a:pPr lvl="1"/>
            <a:r>
              <a:rPr lang="en-US" dirty="0" smtClean="0"/>
              <a:t>If a disk-backed logical page is accessed again, a new physical page is mapped and initialized from disk</a:t>
            </a:r>
          </a:p>
          <a:p>
            <a:r>
              <a:rPr lang="en-US" dirty="0" err="1" smtClean="0"/>
              <a:t>munmap</a:t>
            </a:r>
            <a:r>
              <a:rPr lang="en-US" dirty="0" smtClean="0"/>
              <a:t>() gives up the range of logical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05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profile performance of concurrent programs?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profilers remain useful:</a:t>
            </a:r>
          </a:p>
          <a:p>
            <a:pPr lvl="1"/>
            <a:r>
              <a:rPr lang="en-US" dirty="0" smtClean="0"/>
              <a:t>They identify parts of the code that deserve attention (and parts of the code that can be ignored, performance-wise)</a:t>
            </a:r>
          </a:p>
          <a:p>
            <a:pPr lvl="1"/>
            <a:r>
              <a:rPr lang="en-US" dirty="0" smtClean="0"/>
              <a:t>Many problems become obvious with detailed enough profile</a:t>
            </a:r>
          </a:p>
          <a:p>
            <a:r>
              <a:rPr lang="en-US" dirty="0" smtClean="0"/>
              <a:t>Key difference between profiling sequential and concurrent program:</a:t>
            </a:r>
          </a:p>
          <a:p>
            <a:pPr lvl="1"/>
            <a:r>
              <a:rPr lang="en-US" dirty="0" smtClean="0"/>
              <a:t>Order of execution of a sequential program is known, the only question is how long each step took</a:t>
            </a:r>
          </a:p>
          <a:p>
            <a:pPr lvl="1"/>
            <a:r>
              <a:rPr lang="en-US" dirty="0" smtClean="0"/>
              <a:t>Order of execution of a concurrent program is (somewhat) random but performance may greatly depend on the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12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33400" y="5410200"/>
            <a:ext cx="1828800" cy="3810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4291644"/>
            <a:ext cx="8153400" cy="762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Memory Pool Mirrored to Disk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DiskPool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char* </a:t>
            </a:r>
            <a:r>
              <a:rPr lang="en-US" dirty="0" err="1" smtClean="0"/>
              <a:t>addr</a:t>
            </a:r>
            <a:r>
              <a:rPr lang="en-US" dirty="0" smtClean="0"/>
              <a:t>_;		// Initialized by </a:t>
            </a:r>
            <a:r>
              <a:rPr lang="en-US" dirty="0" err="1" smtClean="0"/>
              <a:t>mmap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_;			// Given by the user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size_t</a:t>
            </a:r>
            <a:r>
              <a:rPr lang="en-US" dirty="0" smtClean="0"/>
              <a:t> top_;			// Offset from address_</a:t>
            </a:r>
            <a:br>
              <a:rPr lang="en-US" dirty="0" smtClean="0"/>
            </a:br>
            <a:r>
              <a:rPr lang="en-US" dirty="0" smtClean="0"/>
              <a:t>  public: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DiskPool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 l, </a:t>
            </a:r>
            <a:r>
              <a:rPr lang="en-US" dirty="0" err="1" smtClean="0"/>
              <a:t>const</a:t>
            </a:r>
            <a:r>
              <a:rPr lang="en-US" dirty="0" smtClean="0"/>
              <a:t> char* file) : </a:t>
            </a:r>
            <a:r>
              <a:rPr lang="en-US" dirty="0" err="1" smtClean="0"/>
              <a:t>len</a:t>
            </a:r>
            <a:r>
              <a:rPr lang="en-US" dirty="0" smtClean="0"/>
              <a:t>_(l), top_(0) {</a:t>
            </a:r>
            <a:br>
              <a:rPr lang="en-US" dirty="0" smtClean="0"/>
            </a:br>
            <a:r>
              <a:rPr lang="en-US" dirty="0" smtClean="0"/>
              <a:t>    … </a:t>
            </a:r>
            <a:r>
              <a:rPr lang="en-US" dirty="0" err="1" smtClean="0"/>
              <a:t>addr</a:t>
            </a:r>
            <a:r>
              <a:rPr lang="en-US" dirty="0" smtClean="0"/>
              <a:t>_ = </a:t>
            </a:r>
            <a:r>
              <a:rPr lang="en-US" dirty="0" err="1" smtClean="0"/>
              <a:t>mmap</a:t>
            </a:r>
            <a:r>
              <a:rPr lang="en-US" dirty="0" smtClean="0"/>
              <a:t>(…); }</a:t>
            </a:r>
            <a:br>
              <a:rPr lang="en-US" dirty="0" smtClean="0"/>
            </a:br>
            <a:r>
              <a:rPr lang="en-US" dirty="0" smtClean="0"/>
              <a:t>  ~</a:t>
            </a:r>
            <a:r>
              <a:rPr lang="en-US" dirty="0" err="1" smtClean="0"/>
              <a:t>DiskPool</a:t>
            </a:r>
            <a:r>
              <a:rPr lang="en-US" dirty="0" smtClean="0"/>
              <a:t>() { … </a:t>
            </a:r>
            <a:r>
              <a:rPr lang="en-US" dirty="0" err="1" smtClean="0"/>
              <a:t>munmap</a:t>
            </a:r>
            <a:r>
              <a:rPr lang="en-US" dirty="0" smtClean="0"/>
              <a:t>(address_, </a:t>
            </a:r>
            <a:r>
              <a:rPr lang="en-US" dirty="0" err="1" smtClean="0"/>
              <a:t>len</a:t>
            </a:r>
            <a:r>
              <a:rPr lang="en-US" dirty="0" smtClean="0"/>
              <a:t>_); }</a:t>
            </a:r>
            <a:br>
              <a:rPr lang="en-US" dirty="0" smtClean="0"/>
            </a:br>
            <a:r>
              <a:rPr lang="en-US" dirty="0" smtClean="0"/>
              <a:t>  void* allocate(</a:t>
            </a:r>
            <a:r>
              <a:rPr lang="en-US" dirty="0" err="1" smtClean="0"/>
              <a:t>size_t</a:t>
            </a:r>
            <a:r>
              <a:rPr lang="en-US" dirty="0" smtClean="0"/>
              <a:t> s) {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size_t</a:t>
            </a:r>
            <a:r>
              <a:rPr lang="en-US" dirty="0" smtClean="0"/>
              <a:t> t = </a:t>
            </a:r>
            <a:r>
              <a:rPr lang="en-US" dirty="0" err="1" smtClean="0"/>
              <a:t>atomic_increment</a:t>
            </a:r>
            <a:r>
              <a:rPr lang="en-US" dirty="0" smtClean="0"/>
              <a:t>(top_, s); return </a:t>
            </a:r>
            <a:r>
              <a:rPr lang="en-US" dirty="0" err="1" smtClean="0"/>
              <a:t>addr</a:t>
            </a:r>
            <a:r>
              <a:rPr lang="en-US" dirty="0" smtClean="0"/>
              <a:t>_+t;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void flush();			// Flush to disk,</a:t>
            </a:r>
            <a:br>
              <a:rPr lang="en-US" dirty="0" smtClean="0"/>
            </a:br>
            <a:r>
              <a:rPr lang="en-US" dirty="0" smtClean="0"/>
              <a:t>				// release physical pages </a:t>
            </a:r>
            <a:br>
              <a:rPr lang="en-US" dirty="0" smtClean="0"/>
            </a:b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5600" y="5334000"/>
            <a:ext cx="2300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 thread’s view</a:t>
            </a:r>
            <a:endParaRPr lang="en-US" sz="2000" dirty="0"/>
          </a:p>
        </p:txBody>
      </p:sp>
      <p:cxnSp>
        <p:nvCxnSpPr>
          <p:cNvPr id="9" name="Straight Arrow Connector 8"/>
          <p:cNvCxnSpPr>
            <a:stCxn id="7" idx="0"/>
            <a:endCxn id="6" idx="2"/>
          </p:cNvCxnSpPr>
          <p:nvPr/>
        </p:nvCxnSpPr>
        <p:spPr>
          <a:xfrm flipH="1" flipV="1">
            <a:off x="4533900" y="5053644"/>
            <a:ext cx="3321919" cy="28035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371600" y="6172200"/>
            <a:ext cx="1741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profiler’s view</a:t>
            </a:r>
            <a:endParaRPr lang="en-US" sz="2000" dirty="0"/>
          </a:p>
        </p:txBody>
      </p:sp>
      <p:cxnSp>
        <p:nvCxnSpPr>
          <p:cNvPr id="15" name="Straight Arrow Connector 14"/>
          <p:cNvCxnSpPr>
            <a:stCxn id="12" idx="0"/>
            <a:endCxn id="13" idx="2"/>
          </p:cNvCxnSpPr>
          <p:nvPr/>
        </p:nvCxnSpPr>
        <p:spPr>
          <a:xfrm flipH="1" flipV="1">
            <a:off x="1447800" y="5791200"/>
            <a:ext cx="794648" cy="3810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79092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I/O, the </a:t>
            </a:r>
            <a:r>
              <a:rPr lang="en-US" strike="sngStrike" dirty="0" smtClean="0"/>
              <a:t>hard</a:t>
            </a:r>
            <a:r>
              <a:rPr lang="en-US" dirty="0" smtClean="0"/>
              <a:t> way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the easy way can’t possibly work…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r>
              <a:rPr lang="en-US" dirty="0" smtClean="0"/>
              <a:t>Profiler needs a thread (or threads!) that </a:t>
            </a:r>
          </a:p>
          <a:p>
            <a:pPr lvl="1"/>
            <a:r>
              <a:rPr lang="en-US" dirty="0" smtClean="0"/>
              <a:t>monitors the pool</a:t>
            </a:r>
          </a:p>
          <a:p>
            <a:pPr lvl="1"/>
            <a:r>
              <a:rPr lang="en-US" dirty="0" smtClean="0"/>
              <a:t>detects when pages are no longer used for storing data (ready)</a:t>
            </a:r>
          </a:p>
          <a:p>
            <a:pPr lvl="1"/>
            <a:r>
              <a:rPr lang="en-US" dirty="0" smtClean="0"/>
              <a:t>flushes these pages to disk</a:t>
            </a:r>
          </a:p>
          <a:p>
            <a:pPr lvl="1"/>
            <a:r>
              <a:rPr lang="en-US" dirty="0" smtClean="0"/>
              <a:t>releases corresponding physical pages</a:t>
            </a:r>
          </a:p>
          <a:p>
            <a:r>
              <a:rPr lang="en-US" dirty="0" smtClean="0"/>
              <a:t>Few days of lock-free coding and some razor blades should do it</a:t>
            </a:r>
          </a:p>
          <a:p>
            <a:r>
              <a:rPr lang="en-US" dirty="0"/>
              <a:t>J</a:t>
            </a:r>
            <a:r>
              <a:rPr lang="en-US" dirty="0" smtClean="0"/>
              <a:t>ust out of curiosity, what was the easy way?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13052" y="195530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+mj-lt"/>
                <a:cs typeface="+mj-cs"/>
              </a:rPr>
              <a:t>smart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62000" y="1838860"/>
            <a:ext cx="7848600" cy="914400"/>
            <a:chOff x="762000" y="1752600"/>
            <a:chExt cx="7848600" cy="914400"/>
          </a:xfrm>
        </p:grpSpPr>
        <p:sp>
          <p:nvSpPr>
            <p:cNvPr id="7" name="Rectangle 6"/>
            <p:cNvSpPr/>
            <p:nvPr/>
          </p:nvSpPr>
          <p:spPr>
            <a:xfrm>
              <a:off x="762000" y="1752600"/>
              <a:ext cx="7848600" cy="9144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800" b="1" kern="0" dirty="0" smtClean="0">
                  <a:solidFill>
                    <a:schemeClr val="tx1"/>
                  </a:solidFill>
                  <a:latin typeface="Tahoma"/>
                </a:rPr>
                <a:t>                                                                    Empty</a:t>
              </a: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2000" y="1752600"/>
              <a:ext cx="2057400" cy="9144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Ready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19400" y="1752600"/>
              <a:ext cx="2476500" cy="9144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Not ready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96300" y="5791200"/>
            <a:ext cx="521179" cy="561076"/>
            <a:chOff x="8496300" y="2715524"/>
            <a:chExt cx="521179" cy="561076"/>
          </a:xfrm>
        </p:grpSpPr>
        <p:pic>
          <p:nvPicPr>
            <p:cNvPr id="12" name="Picture 2" descr="E:\base\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16" t="17442" r="34945" b="17107"/>
            <a:stretch/>
          </p:blipFill>
          <p:spPr bwMode="auto">
            <a:xfrm>
              <a:off x="8534400" y="2715524"/>
              <a:ext cx="483079" cy="561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8496300" y="3124200"/>
              <a:ext cx="114300" cy="152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29768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I/O, the easy way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would happen if we released all physical memory mapped to the pool?</a:t>
            </a:r>
          </a:p>
          <a:p>
            <a:pPr marL="457200" lvl="1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DiskPool</a:t>
            </a:r>
            <a:r>
              <a:rPr lang="en-US" dirty="0" smtClean="0"/>
              <a:t>::flush() {</a:t>
            </a:r>
            <a:r>
              <a:rPr lang="en-US" dirty="0" err="1" smtClean="0"/>
              <a:t>madvise</a:t>
            </a:r>
            <a:r>
              <a:rPr lang="en-US" dirty="0" smtClean="0"/>
              <a:t>(</a:t>
            </a:r>
            <a:r>
              <a:rPr lang="en-US" dirty="0" err="1" smtClean="0"/>
              <a:t>addr</a:t>
            </a:r>
            <a:r>
              <a:rPr lang="en-US" dirty="0" smtClean="0"/>
              <a:t>_, </a:t>
            </a:r>
            <a:r>
              <a:rPr lang="en-US" dirty="0" err="1" smtClean="0"/>
              <a:t>len</a:t>
            </a:r>
            <a:r>
              <a:rPr lang="en-US" dirty="0" smtClean="0"/>
              <a:t>_, MADV_DONTNEED);}</a:t>
            </a:r>
          </a:p>
          <a:p>
            <a:r>
              <a:rPr lang="en-US" dirty="0" smtClean="0"/>
              <a:t>All changes still in memory is written to disk</a:t>
            </a:r>
          </a:p>
          <a:p>
            <a:pPr lvl="1"/>
            <a:r>
              <a:rPr lang="en-US" dirty="0" smtClean="0"/>
              <a:t>On some </a:t>
            </a:r>
            <a:r>
              <a:rPr lang="en-US" dirty="0" err="1" smtClean="0"/>
              <a:t>OSes</a:t>
            </a:r>
            <a:r>
              <a:rPr lang="en-US" dirty="0" smtClean="0"/>
              <a:t>, </a:t>
            </a:r>
            <a:r>
              <a:rPr lang="en-US" dirty="0" err="1" smtClean="0"/>
              <a:t>msync</a:t>
            </a:r>
            <a:r>
              <a:rPr lang="en-US" dirty="0" smtClean="0"/>
              <a:t>() call is needed for that</a:t>
            </a:r>
          </a:p>
          <a:p>
            <a:r>
              <a:rPr lang="en-US" dirty="0" smtClean="0"/>
              <a:t>All physical memory mapped to the pool addresses is released to the OS and removed from our resident set</a:t>
            </a:r>
          </a:p>
          <a:p>
            <a:r>
              <a:rPr lang="en-US" dirty="0" smtClean="0"/>
              <a:t>Mapping of the virtual address space to the disk file remains intact</a:t>
            </a:r>
          </a:p>
          <a:p>
            <a:r>
              <a:rPr lang="en-US" dirty="0" smtClean="0"/>
              <a:t>If the program accesses (reads or writes) one of the logical pages, a physical page is created from disk data</a:t>
            </a:r>
          </a:p>
          <a:p>
            <a:r>
              <a:rPr lang="en-US" dirty="0" smtClean="0"/>
              <a:t>It behaves the right way, but at what cost?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496300" y="5791200"/>
            <a:ext cx="521179" cy="561076"/>
            <a:chOff x="8496300" y="2715524"/>
            <a:chExt cx="521179" cy="561076"/>
          </a:xfrm>
        </p:grpSpPr>
        <p:pic>
          <p:nvPicPr>
            <p:cNvPr id="1026" name="Picture 2" descr="E:\base\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16" t="17442" r="34945" b="17107"/>
            <a:stretch/>
          </p:blipFill>
          <p:spPr bwMode="auto">
            <a:xfrm>
              <a:off x="8534400" y="2715524"/>
              <a:ext cx="483079" cy="561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496300" y="3124200"/>
              <a:ext cx="114300" cy="152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70411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Guess, Measure!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DiskPool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void flush() </a:t>
            </a:r>
            <a:r>
              <a:rPr lang="en-US" dirty="0"/>
              <a:t>{</a:t>
            </a:r>
            <a:r>
              <a:rPr lang="en-US" dirty="0" err="1"/>
              <a:t>madvise</a:t>
            </a:r>
            <a:r>
              <a:rPr lang="en-US" dirty="0"/>
              <a:t>(</a:t>
            </a:r>
            <a:r>
              <a:rPr lang="en-US" dirty="0" err="1"/>
              <a:t>addr</a:t>
            </a:r>
            <a:r>
              <a:rPr lang="en-US" dirty="0"/>
              <a:t>_, </a:t>
            </a:r>
            <a:r>
              <a:rPr lang="en-US" dirty="0" err="1"/>
              <a:t>len</a:t>
            </a:r>
            <a:r>
              <a:rPr lang="en-US" dirty="0"/>
              <a:t>_, MADV_DONTNEED);}</a:t>
            </a:r>
            <a:r>
              <a:rPr lang="en-US" dirty="0" smtClean="0"/>
              <a:t> 	</a:t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r>
              <a:rPr lang="en-US" dirty="0" smtClean="0"/>
              <a:t>I/O thread is really a “flush thread”:</a:t>
            </a:r>
          </a:p>
          <a:p>
            <a:pPr marL="0" indent="0">
              <a:buNone/>
            </a:pPr>
            <a:r>
              <a:rPr lang="en-US" dirty="0" smtClean="0"/>
              <a:t>atomic&lt;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u="sng" dirty="0" smtClean="0"/>
              <a:t>run</a:t>
            </a:r>
            <a:r>
              <a:rPr lang="en-US" dirty="0" smtClean="0"/>
              <a:t>(1); // Global atomic flag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3496574"/>
            <a:ext cx="4881721" cy="26776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+mn-lt"/>
              </a:rPr>
              <a:t>Flush Thread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+mn-lt"/>
              </a:rPr>
              <a:t>while (</a:t>
            </a:r>
            <a:br>
              <a:rPr lang="en-US" sz="2400" dirty="0" smtClean="0">
                <a:solidFill>
                  <a:schemeClr val="tx2"/>
                </a:solidFill>
                <a:latin typeface="+mn-lt"/>
              </a:rPr>
            </a:b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  </a:t>
            </a:r>
            <a:r>
              <a:rPr lang="en-US" sz="2400" u="sng" dirty="0" err="1" smtClean="0">
                <a:solidFill>
                  <a:schemeClr val="tx2"/>
                </a:solidFill>
                <a:latin typeface="+mn-lt"/>
              </a:rPr>
              <a:t>run</a:t>
            </a:r>
            <a:r>
              <a:rPr lang="en-US" sz="2400" dirty="0" err="1" smtClean="0">
                <a:solidFill>
                  <a:schemeClr val="tx2"/>
                </a:solidFill>
                <a:latin typeface="+mn-lt"/>
              </a:rPr>
              <a:t>.load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  <a:latin typeface="+mn-lt"/>
              </a:rPr>
              <a:t>memory_order_acquire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)</a:t>
            </a:r>
            <a:br>
              <a:rPr lang="en-US" sz="2400" dirty="0" smtClean="0">
                <a:solidFill>
                  <a:schemeClr val="tx2"/>
                </a:solidFill>
                <a:latin typeface="+mn-lt"/>
              </a:rPr>
            </a:b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) {</a:t>
            </a:r>
            <a:br>
              <a:rPr lang="en-US" sz="2400" dirty="0" smtClean="0">
                <a:solidFill>
                  <a:schemeClr val="tx2"/>
                </a:solidFill>
                <a:latin typeface="+mn-lt"/>
              </a:rPr>
            </a:b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  sleep(1); // 1 second</a:t>
            </a:r>
            <a:br>
              <a:rPr lang="en-US" sz="2400" dirty="0" smtClean="0">
                <a:solidFill>
                  <a:schemeClr val="tx2"/>
                </a:solidFill>
                <a:latin typeface="+mn-lt"/>
              </a:rPr>
            </a:b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  </a:t>
            </a:r>
            <a:r>
              <a:rPr lang="en-US" sz="2400" dirty="0" err="1" smtClean="0">
                <a:solidFill>
                  <a:schemeClr val="tx2"/>
                </a:solidFill>
                <a:latin typeface="+mn-lt"/>
              </a:rPr>
              <a:t>disk_pool.discard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();</a:t>
            </a:r>
            <a:br>
              <a:rPr lang="en-US" sz="2400" dirty="0" smtClean="0">
                <a:solidFill>
                  <a:schemeClr val="tx2"/>
                </a:solidFill>
                <a:latin typeface="+mn-lt"/>
              </a:rPr>
            </a:b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}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0" y="3429000"/>
            <a:ext cx="685800" cy="1151626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43600" y="3505200"/>
            <a:ext cx="685800" cy="1151626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3590026"/>
            <a:ext cx="685800" cy="1151626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01000" y="3666226"/>
            <a:ext cx="685800" cy="1151626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52461" y="404722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05654" y="3841929"/>
            <a:ext cx="166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 threads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5181600" y="4876800"/>
            <a:ext cx="3886200" cy="1524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2"/>
                </a:solidFill>
                <a:ea typeface="ＭＳ Ｐゴシック" pitchFamily="-112" charset="-128"/>
              </a:rPr>
              <a:t>Main </a:t>
            </a:r>
            <a:r>
              <a:rPr lang="en-US" sz="2400" dirty="0" smtClean="0">
                <a:solidFill>
                  <a:schemeClr val="tx2"/>
                </a:solidFill>
                <a:ea typeface="ＭＳ Ｐゴシック" pitchFamily="-112" charset="-128"/>
              </a:rPr>
              <a:t>Thread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tx2"/>
                </a:solidFill>
                <a:ea typeface="ＭＳ Ｐゴシック" pitchFamily="-112" charset="-128"/>
              </a:rPr>
              <a:t>… all data is written …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u="sng" dirty="0" err="1" smtClean="0">
                <a:solidFill>
                  <a:schemeClr val="tx2"/>
                </a:solidFill>
                <a:ea typeface="ＭＳ Ｐゴシック" pitchFamily="-112" charset="-128"/>
              </a:rPr>
              <a:t>run</a:t>
            </a:r>
            <a:r>
              <a:rPr lang="en-US" sz="2400" dirty="0" err="1" smtClean="0">
                <a:solidFill>
                  <a:schemeClr val="tx2"/>
                </a:solidFill>
                <a:ea typeface="ＭＳ Ｐゴシック" pitchFamily="-112" charset="-128"/>
              </a:rPr>
              <a:t>.store</a:t>
            </a:r>
            <a:r>
              <a:rPr lang="en-US" sz="2400" dirty="0" smtClean="0">
                <a:solidFill>
                  <a:schemeClr val="tx2"/>
                </a:solidFill>
                <a:ea typeface="ＭＳ Ｐゴシック" pitchFamily="-112" charset="-128"/>
              </a:rPr>
              <a:t>(0,</a:t>
            </a:r>
            <a:br>
              <a:rPr lang="en-US" sz="2400" dirty="0" smtClean="0">
                <a:solidFill>
                  <a:schemeClr val="tx2"/>
                </a:solidFill>
                <a:ea typeface="ＭＳ Ｐゴシック" pitchFamily="-112" charset="-128"/>
              </a:rPr>
            </a:br>
            <a:r>
              <a:rPr lang="en-US" sz="2400" dirty="0" smtClean="0">
                <a:solidFill>
                  <a:schemeClr val="tx2"/>
                </a:solidFill>
                <a:ea typeface="ＭＳ Ｐゴシック" pitchFamily="-112" charset="-128"/>
              </a:rPr>
              <a:t>  </a:t>
            </a:r>
            <a:r>
              <a:rPr lang="en-US" sz="2400" dirty="0" err="1" smtClean="0">
                <a:solidFill>
                  <a:schemeClr val="tx2"/>
                </a:solidFill>
                <a:ea typeface="ＭＳ Ｐゴシック" pitchFamily="-112" charset="-128"/>
              </a:rPr>
              <a:t>memory_order_release</a:t>
            </a:r>
            <a:r>
              <a:rPr lang="en-US" sz="2400" dirty="0" smtClean="0">
                <a:solidFill>
                  <a:schemeClr val="tx2"/>
                </a:solidFill>
                <a:ea typeface="ＭＳ Ｐゴシック" pitchFamily="-112" charset="-128"/>
              </a:rPr>
              <a:t>);</a:t>
            </a:r>
            <a:endParaRPr lang="en-US" sz="2400" dirty="0">
              <a:solidFill>
                <a:schemeClr val="tx2"/>
              </a:solidFill>
              <a:ea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496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Memory Pool Mirrored to Disk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32 threads (on 32 cores), we can </a:t>
            </a:r>
            <a:r>
              <a:rPr lang="en-US" dirty="0" smtClean="0"/>
              <a:t>sustain 1 event per ~100 microseconds, on each thread</a:t>
            </a:r>
          </a:p>
          <a:p>
            <a:pPr lvl="1"/>
            <a:r>
              <a:rPr lang="en-US" dirty="0" smtClean="0"/>
              <a:t>With more than 32 threads we need to throttle it down a bit</a:t>
            </a:r>
          </a:p>
          <a:p>
            <a:pPr lvl="1"/>
            <a:r>
              <a:rPr lang="en-US" dirty="0" smtClean="0"/>
              <a:t>Peak rate can be ~1event/1usec as long as the average rate is ok</a:t>
            </a:r>
            <a:endParaRPr lang="en-US" dirty="0"/>
          </a:p>
          <a:p>
            <a:r>
              <a:rPr lang="en-US" dirty="0" err="1" smtClean="0"/>
              <a:t>PageTable</a:t>
            </a:r>
            <a:r>
              <a:rPr lang="en-US" dirty="0" smtClean="0"/>
              <a:t> is amazingly efficient!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DiskPool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char* </a:t>
            </a:r>
            <a:r>
              <a:rPr lang="en-US" dirty="0" err="1" smtClean="0"/>
              <a:t>addr</a:t>
            </a:r>
            <a:r>
              <a:rPr lang="en-US" dirty="0" smtClean="0"/>
              <a:t>_;	// Initialized by </a:t>
            </a:r>
            <a:r>
              <a:rPr lang="en-US" dirty="0" err="1" smtClean="0"/>
              <a:t>mmap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_;		// Given by the user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size_t</a:t>
            </a:r>
            <a:r>
              <a:rPr lang="en-US" dirty="0" smtClean="0"/>
              <a:t> top_;		// Offset from address_</a:t>
            </a:r>
            <a:br>
              <a:rPr lang="en-US" dirty="0" smtClean="0"/>
            </a:br>
            <a:r>
              <a:rPr lang="en-US" dirty="0" smtClean="0"/>
              <a:t>  public:</a:t>
            </a:r>
            <a:br>
              <a:rPr lang="en-US" dirty="0" smtClean="0"/>
            </a:br>
            <a:r>
              <a:rPr lang="en-US" dirty="0" smtClean="0"/>
              <a:t>  void* allocate(</a:t>
            </a:r>
            <a:r>
              <a:rPr lang="en-US" dirty="0" err="1" smtClean="0"/>
              <a:t>size_t</a:t>
            </a:r>
            <a:r>
              <a:rPr lang="en-US" dirty="0" smtClean="0"/>
              <a:t> s) {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size_t</a:t>
            </a:r>
            <a:r>
              <a:rPr lang="en-US" dirty="0" smtClean="0"/>
              <a:t> t = </a:t>
            </a:r>
            <a:r>
              <a:rPr lang="en-US" dirty="0" err="1" smtClean="0"/>
              <a:t>atomic_increment</a:t>
            </a:r>
            <a:r>
              <a:rPr lang="en-US" dirty="0" smtClean="0"/>
              <a:t>(top_, s); return </a:t>
            </a:r>
            <a:r>
              <a:rPr lang="en-US" dirty="0" err="1" smtClean="0"/>
              <a:t>addr</a:t>
            </a:r>
            <a:r>
              <a:rPr lang="en-US" dirty="0" smtClean="0"/>
              <a:t>_+t; }</a:t>
            </a:r>
            <a:br>
              <a:rPr lang="en-US" dirty="0" smtClean="0"/>
            </a:br>
            <a:r>
              <a:rPr lang="en-US" dirty="0" smtClean="0"/>
              <a:t>  void flush() </a:t>
            </a:r>
            <a:r>
              <a:rPr lang="en-US" dirty="0"/>
              <a:t>{</a:t>
            </a:r>
            <a:r>
              <a:rPr lang="en-US" dirty="0" err="1"/>
              <a:t>madvise</a:t>
            </a:r>
            <a:r>
              <a:rPr lang="en-US" dirty="0"/>
              <a:t>(</a:t>
            </a:r>
            <a:r>
              <a:rPr lang="en-US" dirty="0" err="1"/>
              <a:t>addr</a:t>
            </a:r>
            <a:r>
              <a:rPr lang="en-US" dirty="0"/>
              <a:t>_, </a:t>
            </a:r>
            <a:r>
              <a:rPr lang="en-US" dirty="0" err="1"/>
              <a:t>len</a:t>
            </a:r>
            <a:r>
              <a:rPr lang="en-US" dirty="0"/>
              <a:t>_, MADV_DONTNEED);}</a:t>
            </a:r>
            <a:r>
              <a:rPr lang="en-US" dirty="0" smtClean="0"/>
              <a:t> 	</a:t>
            </a:r>
            <a:br>
              <a:rPr lang="en-US" dirty="0" smtClean="0"/>
            </a:b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91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when the pool fills up?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easy way: the program dies </a:t>
            </a:r>
          </a:p>
          <a:p>
            <a:pPr lvl="1"/>
            <a:r>
              <a:rPr lang="en-US" dirty="0" smtClean="0"/>
              <a:t>Do you really want </a:t>
            </a:r>
            <a:r>
              <a:rPr lang="en-US" dirty="0" err="1" smtClean="0"/>
              <a:t>TeraBytes</a:t>
            </a:r>
            <a:r>
              <a:rPr lang="en-US" dirty="0" smtClean="0"/>
              <a:t> of profiling data?</a:t>
            </a:r>
          </a:p>
          <a:p>
            <a:pPr lvl="1"/>
            <a:r>
              <a:rPr lang="en-US" dirty="0" smtClean="0"/>
              <a:t>Practical observations: 32 threads, 12 hours of run time, all the instrumentations needed to explain program behavior in details – not even close (&lt;100GB)</a:t>
            </a:r>
          </a:p>
          <a:p>
            <a:r>
              <a:rPr lang="en-US" dirty="0" smtClean="0"/>
              <a:t>The harder ways (also the 32-bit way)</a:t>
            </a:r>
          </a:p>
          <a:p>
            <a:pPr lvl="1"/>
            <a:r>
              <a:rPr lang="en-US" dirty="0" smtClean="0"/>
              <a:t>Roll over the end of the memory range, start writing from the beginning (must save disk content first)</a:t>
            </a:r>
          </a:p>
          <a:p>
            <a:pPr lvl="1"/>
            <a:r>
              <a:rPr lang="en-US" dirty="0" smtClean="0"/>
              <a:t>Freeze the whole system and map new memory ranges</a:t>
            </a:r>
          </a:p>
          <a:p>
            <a:r>
              <a:rPr lang="en-US" dirty="0" smtClean="0"/>
              <a:t>In any case, this is a very rare event, it can be expensive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34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ThreadScope</a:t>
            </a:r>
            <a:r>
              <a:rPr lang="en-US" dirty="0" smtClean="0"/>
              <a:t> Annotations -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Annotations record when something begins and ends, and how much CPU time was consumed</a:t>
            </a:r>
          </a:p>
          <a:p>
            <a:pPr lvl="1"/>
            <a:r>
              <a:rPr lang="en-US" dirty="0" smtClean="0"/>
              <a:t>All annotations implicitly create an object and measure its lifetime</a:t>
            </a:r>
          </a:p>
          <a:p>
            <a:r>
              <a:rPr lang="en-US" dirty="0" smtClean="0"/>
              <a:t>Process records measure per-process CPU time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THREADSCOPE_TIMED_PROCESS</a:t>
            </a:r>
            <a:r>
              <a:rPr lang="en-US" sz="2200" dirty="0" smtClean="0"/>
              <a:t>(“Simulation”);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FF0000"/>
                </a:solidFill>
              </a:rPr>
              <a:t>THREADSCOPE_TIMED_IPROCESS</a:t>
            </a:r>
            <a:r>
              <a:rPr lang="en-US" sz="2200" dirty="0" smtClean="0"/>
              <a:t>(“tile”, </a:t>
            </a:r>
            <a:r>
              <a:rPr lang="en-US" sz="2200" dirty="0" err="1" smtClean="0"/>
              <a:t>tile_number</a:t>
            </a:r>
            <a:r>
              <a:rPr lang="en-US" sz="2200" dirty="0" smtClean="0"/>
              <a:t>);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FF0000"/>
                </a:solidFill>
              </a:rPr>
              <a:t>THREADSCOPE_TIMED_SPROCESS</a:t>
            </a:r>
            <a:r>
              <a:rPr lang="en-US" sz="2200" dirty="0" smtClean="0"/>
              <a:t>(“model“, model-&gt;name());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FF0000"/>
                </a:solidFill>
              </a:rPr>
              <a:t>THREADSCOPE_TIMED_SPRINTF_PROCESS</a:t>
            </a:r>
            <a:r>
              <a:rPr lang="en-US" sz="2200" dirty="0" smtClean="0"/>
              <a:t>(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  “step %s(%d)“, model-</a:t>
            </a:r>
            <a:r>
              <a:rPr lang="en-US" sz="2200" dirty="0"/>
              <a:t>&gt;name</a:t>
            </a:r>
            <a:r>
              <a:rPr lang="en-US" sz="2200" dirty="0" smtClean="0"/>
              <a:t>(), </a:t>
            </a:r>
            <a:r>
              <a:rPr lang="en-US" sz="2200" dirty="0" err="1" smtClean="0"/>
              <a:t>tile_number</a:t>
            </a:r>
            <a:r>
              <a:rPr lang="en-US" sz="2200" dirty="0" smtClean="0"/>
              <a:t>);</a:t>
            </a:r>
          </a:p>
          <a:p>
            <a:r>
              <a:rPr lang="en-US" sz="2200" dirty="0" smtClean="0"/>
              <a:t>The name of the annotation and the additional information will be displayed by the viewer</a:t>
            </a:r>
          </a:p>
          <a:p>
            <a:r>
              <a:rPr lang="en-US" sz="2200" dirty="0" smtClean="0"/>
              <a:t>Process records can be nested, will display parent-child or “contains” relation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24613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ThreadScope</a:t>
            </a:r>
            <a:r>
              <a:rPr lang="en-US" dirty="0" smtClean="0"/>
              <a:t> Annotations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records measure per-thread CPU time</a:t>
            </a:r>
          </a:p>
          <a:p>
            <a:pPr lvl="1"/>
            <a:r>
              <a:rPr lang="en-US" dirty="0" smtClean="0"/>
              <a:t>Task records can be nested too</a:t>
            </a:r>
          </a:p>
          <a:p>
            <a:pPr lvl="1"/>
            <a:r>
              <a:rPr lang="en-US" dirty="0"/>
              <a:t>Process records are more expensive than task </a:t>
            </a:r>
            <a:r>
              <a:rPr lang="en-US" dirty="0" smtClean="0"/>
              <a:t>records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THREADSCOPE_TIMED_TASK</a:t>
            </a:r>
            <a:r>
              <a:rPr lang="en-US" sz="2200" dirty="0" smtClean="0"/>
              <a:t>(“Processing tile”);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FF0000"/>
                </a:solidFill>
              </a:rPr>
              <a:t>THREADSCOPE_TIMED_ITASK</a:t>
            </a:r>
            <a:r>
              <a:rPr lang="en-US" sz="2200" dirty="0" smtClean="0"/>
              <a:t>(“tile”, </a:t>
            </a:r>
            <a:r>
              <a:rPr lang="en-US" sz="2200" dirty="0" err="1" smtClean="0"/>
              <a:t>tile_number</a:t>
            </a:r>
            <a:r>
              <a:rPr lang="en-US" sz="2200" dirty="0" smtClean="0"/>
              <a:t>);</a:t>
            </a:r>
          </a:p>
          <a:p>
            <a:r>
              <a:rPr lang="en-US" sz="2200" dirty="0" smtClean="0"/>
              <a:t>Lock and Wait records are the only records with explicit “end”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THREADSCOPE_LOCK_BEGIN</a:t>
            </a:r>
            <a:r>
              <a:rPr lang="en-US" sz="2200" dirty="0" smtClean="0"/>
              <a:t>(L1, “Global lock”);</a:t>
            </a:r>
            <a:br>
              <a:rPr lang="en-US" sz="2200" dirty="0" smtClean="0"/>
            </a:br>
            <a:r>
              <a:rPr lang="en-US" sz="2200" dirty="0" err="1" smtClean="0"/>
              <a:t>ScopeLock</a:t>
            </a:r>
            <a:r>
              <a:rPr lang="en-US" sz="2200" dirty="0" smtClean="0"/>
              <a:t> L(&amp;</a:t>
            </a:r>
            <a:r>
              <a:rPr lang="en-US" sz="2200" dirty="0" err="1" smtClean="0"/>
              <a:t>global_lock</a:t>
            </a:r>
            <a:r>
              <a:rPr lang="en-US" sz="2200" dirty="0" smtClean="0"/>
              <a:t>);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FF0000"/>
                </a:solidFill>
              </a:rPr>
              <a:t>THREADSCOPE_LOCK_END</a:t>
            </a:r>
            <a:r>
              <a:rPr lang="en-US" sz="2200" dirty="0" smtClean="0"/>
              <a:t>(L1)</a:t>
            </a:r>
          </a:p>
          <a:p>
            <a:r>
              <a:rPr lang="en-US" sz="2200" dirty="0" smtClean="0"/>
              <a:t>Event record does not have duration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THREADSCOPE_EVENT</a:t>
            </a:r>
            <a:r>
              <a:rPr lang="en-US" sz="2200" dirty="0" smtClean="0"/>
              <a:t>(“Started processing”);</a:t>
            </a:r>
            <a:br>
              <a:rPr lang="en-US" sz="2200" dirty="0" smtClean="0"/>
            </a:br>
            <a:r>
              <a:rPr lang="en-US" sz="2200" dirty="0" smtClean="0">
                <a:solidFill>
                  <a:srgbClr val="FF0000"/>
                </a:solidFill>
              </a:rPr>
              <a:t>THREADSCOPE_PENDING_EVENT</a:t>
            </a:r>
            <a:r>
              <a:rPr lang="en-US" sz="2200" dirty="0" smtClean="0"/>
              <a:t>( “Done </a:t>
            </a:r>
            <a:r>
              <a:rPr lang="en-US" sz="2200" dirty="0"/>
              <a:t>processing</a:t>
            </a:r>
            <a:r>
              <a:rPr lang="en-US" sz="2200" dirty="0" smtClean="0"/>
              <a:t>”);</a:t>
            </a:r>
            <a:endParaRPr lang="en-US" sz="2200" dirty="0"/>
          </a:p>
        </p:txBody>
      </p:sp>
      <p:sp>
        <p:nvSpPr>
          <p:cNvPr id="6" name="Line Callout 2 5"/>
          <p:cNvSpPr/>
          <p:nvPr/>
        </p:nvSpPr>
        <p:spPr>
          <a:xfrm>
            <a:off x="6248400" y="4208250"/>
            <a:ext cx="1524000" cy="304800"/>
          </a:xfrm>
          <a:prstGeom prst="borderCallout2">
            <a:avLst>
              <a:gd name="adj1" fmla="val 45835"/>
              <a:gd name="adj2" fmla="val -244"/>
              <a:gd name="adj3" fmla="val -11283"/>
              <a:gd name="adj4" fmla="val -102085"/>
              <a:gd name="adj5" fmla="val -68752"/>
              <a:gd name="adj6" fmla="val -125158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Unique name 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6096000" y="4576310"/>
            <a:ext cx="1524000" cy="304800"/>
          </a:xfrm>
          <a:prstGeom prst="borderCallout2">
            <a:avLst>
              <a:gd name="adj1" fmla="val 45835"/>
              <a:gd name="adj2" fmla="val -244"/>
              <a:gd name="adj3" fmla="val 59472"/>
              <a:gd name="adj4" fmla="val -99255"/>
              <a:gd name="adj5" fmla="val 21814"/>
              <a:gd name="adj6" fmla="val -135913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Same name 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6019800" y="4937182"/>
            <a:ext cx="2895600" cy="304800"/>
          </a:xfrm>
          <a:prstGeom prst="borderCallout2">
            <a:avLst>
              <a:gd name="adj1" fmla="val 45835"/>
              <a:gd name="adj2" fmla="val -244"/>
              <a:gd name="adj3" fmla="val 67963"/>
              <a:gd name="adj4" fmla="val -98093"/>
              <a:gd name="adj5" fmla="val 118040"/>
              <a:gd name="adj6" fmla="val -136717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Event happens on this line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5867400" y="5934974"/>
            <a:ext cx="2895600" cy="533400"/>
          </a:xfrm>
          <a:prstGeom prst="borderCallout2">
            <a:avLst>
              <a:gd name="adj1" fmla="val 81415"/>
              <a:gd name="adj2" fmla="val 54"/>
              <a:gd name="adj3" fmla="val 40470"/>
              <a:gd name="adj4" fmla="val -79920"/>
              <a:gd name="adj5" fmla="val -11340"/>
              <a:gd name="adj6" fmla="val -101563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Event happens at the end of the scope</a:t>
            </a:r>
          </a:p>
        </p:txBody>
      </p:sp>
    </p:spTree>
    <p:extLst>
      <p:ext uri="{BB962C8B-B14F-4D97-AF65-F5344CB8AC3E}">
        <p14:creationId xmlns:p14="http://schemas.microsoft.com/office/powerpoint/2010/main" val="3317485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UI – Visualize using CSS/HTML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9159"/>
            <a:ext cx="9144000" cy="3964232"/>
          </a:xfrm>
        </p:spPr>
      </p:pic>
      <p:sp>
        <p:nvSpPr>
          <p:cNvPr id="9" name="Line Callout 2 8"/>
          <p:cNvSpPr/>
          <p:nvPr/>
        </p:nvSpPr>
        <p:spPr>
          <a:xfrm>
            <a:off x="3145766" y="5943600"/>
            <a:ext cx="1524000" cy="304800"/>
          </a:xfrm>
          <a:prstGeom prst="borderCallout2">
            <a:avLst>
              <a:gd name="adj1" fmla="val 51660"/>
              <a:gd name="adj2" fmla="val 100100"/>
              <a:gd name="adj3" fmla="val 32901"/>
              <a:gd name="adj4" fmla="val 120424"/>
              <a:gd name="adj5" fmla="val -35367"/>
              <a:gd name="adj6" fmla="val 154686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Time axis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838200" y="6019800"/>
            <a:ext cx="1524000" cy="304800"/>
          </a:xfrm>
          <a:prstGeom prst="borderCallout2">
            <a:avLst>
              <a:gd name="adj1" fmla="val 48830"/>
              <a:gd name="adj2" fmla="val -2353"/>
              <a:gd name="adj3" fmla="val -6722"/>
              <a:gd name="adj4" fmla="val -30708"/>
              <a:gd name="adj5" fmla="val -97631"/>
              <a:gd name="adj6" fmla="val -34371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Thread ID</a:t>
            </a:r>
          </a:p>
        </p:txBody>
      </p:sp>
      <p:sp>
        <p:nvSpPr>
          <p:cNvPr id="12" name="Line Callout 2 11"/>
          <p:cNvSpPr/>
          <p:nvPr/>
        </p:nvSpPr>
        <p:spPr>
          <a:xfrm>
            <a:off x="6553200" y="3364302"/>
            <a:ext cx="2504536" cy="521898"/>
          </a:xfrm>
          <a:prstGeom prst="borderCallout2">
            <a:avLst>
              <a:gd name="adj1" fmla="val 48830"/>
              <a:gd name="adj2" fmla="val -2353"/>
              <a:gd name="adj3" fmla="val 95165"/>
              <a:gd name="adj4" fmla="val -48822"/>
              <a:gd name="adj5" fmla="val 157422"/>
              <a:gd name="adj6" fmla="val -62389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Each bar is a record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of some measurement </a:t>
            </a:r>
          </a:p>
        </p:txBody>
      </p:sp>
      <p:sp>
        <p:nvSpPr>
          <p:cNvPr id="13" name="Line Callout 2 12"/>
          <p:cNvSpPr/>
          <p:nvPr/>
        </p:nvSpPr>
        <p:spPr>
          <a:xfrm>
            <a:off x="6781800" y="4648200"/>
            <a:ext cx="2275936" cy="533400"/>
          </a:xfrm>
          <a:prstGeom prst="borderCallout2">
            <a:avLst>
              <a:gd name="adj1" fmla="val 54491"/>
              <a:gd name="adj2" fmla="val -24"/>
              <a:gd name="adj3" fmla="val 28858"/>
              <a:gd name="adj4" fmla="val -24264"/>
              <a:gd name="adj5" fmla="val -38197"/>
              <a:gd name="adj6" fmla="val -40916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Nested records, or “sub-records”</a:t>
            </a:r>
          </a:p>
        </p:txBody>
      </p:sp>
      <p:sp>
        <p:nvSpPr>
          <p:cNvPr id="14" name="Line Callout 2 13"/>
          <p:cNvSpPr/>
          <p:nvPr/>
        </p:nvSpPr>
        <p:spPr>
          <a:xfrm>
            <a:off x="685800" y="3472850"/>
            <a:ext cx="1600200" cy="870550"/>
          </a:xfrm>
          <a:prstGeom prst="borderCallout2">
            <a:avLst>
              <a:gd name="adj1" fmla="val 51660"/>
              <a:gd name="adj2" fmla="val 100100"/>
              <a:gd name="adj3" fmla="val 32901"/>
              <a:gd name="adj4" fmla="val 120424"/>
              <a:gd name="adj5" fmla="val -59646"/>
              <a:gd name="adj6" fmla="val 133661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+mn-cs"/>
              </a:rPr>
              <a:t>Mouse-over pop-up shows details </a:t>
            </a:r>
          </a:p>
        </p:txBody>
      </p:sp>
      <p:sp>
        <p:nvSpPr>
          <p:cNvPr id="15" name="Line Callout 2 14"/>
          <p:cNvSpPr/>
          <p:nvPr/>
        </p:nvSpPr>
        <p:spPr>
          <a:xfrm>
            <a:off x="4669766" y="1295400"/>
            <a:ext cx="1731034" cy="304800"/>
          </a:xfrm>
          <a:prstGeom prst="borderCallout2">
            <a:avLst>
              <a:gd name="adj1" fmla="val 48830"/>
              <a:gd name="adj2" fmla="val -2353"/>
              <a:gd name="adj3" fmla="val 137618"/>
              <a:gd name="adj4" fmla="val -37500"/>
              <a:gd name="adj5" fmla="val 295765"/>
              <a:gd name="adj6" fmla="val -74560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kern="0" dirty="0" smtClean="0">
                <a:latin typeface="Tahoma"/>
                <a:ea typeface="+mn-ea"/>
              </a:rPr>
              <a:t>CPU utilization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6" name="Line Callout 2 15"/>
          <p:cNvSpPr/>
          <p:nvPr/>
        </p:nvSpPr>
        <p:spPr>
          <a:xfrm>
            <a:off x="6858000" y="1459302"/>
            <a:ext cx="1731034" cy="304800"/>
          </a:xfrm>
          <a:prstGeom prst="borderCallout2">
            <a:avLst>
              <a:gd name="adj1" fmla="val 48830"/>
              <a:gd name="adj2" fmla="val -2353"/>
              <a:gd name="adj3" fmla="val 137618"/>
              <a:gd name="adj4" fmla="val -37500"/>
              <a:gd name="adj5" fmla="val 273124"/>
              <a:gd name="adj6" fmla="val -72567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kern="0" dirty="0" smtClean="0">
                <a:latin typeface="Tahoma"/>
                <a:ea typeface="+mn-ea"/>
              </a:rPr>
              <a:t>Memory use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7" name="Line Callout 2 16"/>
          <p:cNvSpPr/>
          <p:nvPr/>
        </p:nvSpPr>
        <p:spPr>
          <a:xfrm>
            <a:off x="6781800" y="5638800"/>
            <a:ext cx="1524000" cy="685800"/>
          </a:xfrm>
          <a:prstGeom prst="borderCallout2">
            <a:avLst>
              <a:gd name="adj1" fmla="val 51660"/>
              <a:gd name="adj2" fmla="val 100100"/>
              <a:gd name="adj3" fmla="val 32901"/>
              <a:gd name="adj4" fmla="val 120424"/>
              <a:gd name="adj5" fmla="val -35367"/>
              <a:gd name="adj6" fmla="val 154686"/>
            </a:avLst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kern="0" dirty="0" smtClean="0">
                <a:latin typeface="Tahoma"/>
                <a:ea typeface="+mn-ea"/>
              </a:rPr>
              <a:t>Can view results “live”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341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 really want to do things the hard way…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measurements require more processing</a:t>
            </a:r>
          </a:p>
          <a:p>
            <a:pPr lvl="1"/>
            <a:r>
              <a:rPr lang="en-US" dirty="0" smtClean="0"/>
              <a:t>More frequent measurements</a:t>
            </a:r>
          </a:p>
          <a:p>
            <a:pPr lvl="1"/>
            <a:r>
              <a:rPr lang="en-US" dirty="0" smtClean="0"/>
              <a:t>Measurements involving stack traces</a:t>
            </a:r>
          </a:p>
          <a:p>
            <a:r>
              <a:rPr lang="en-US" dirty="0" smtClean="0"/>
              <a:t>These measurements require some sort of accumulation</a:t>
            </a:r>
          </a:p>
          <a:p>
            <a:pPr lvl="1"/>
            <a:r>
              <a:rPr lang="en-US" dirty="0" smtClean="0"/>
              <a:t>1 event per microsecond? Even if you could collect that much raw data, what would you do with it?</a:t>
            </a:r>
          </a:p>
          <a:p>
            <a:r>
              <a:rPr lang="en-US" dirty="0" smtClean="0"/>
              <a:t>Example: profiling memory allocation</a:t>
            </a:r>
          </a:p>
          <a:p>
            <a:pPr lvl="1"/>
            <a:r>
              <a:rPr lang="en-US" dirty="0" smtClean="0"/>
              <a:t>We can collect stack trace at every allocation and </a:t>
            </a:r>
            <a:r>
              <a:rPr lang="en-US" dirty="0" err="1" smtClean="0"/>
              <a:t>deallocation</a:t>
            </a:r>
            <a:endParaRPr lang="en-US" dirty="0" smtClean="0"/>
          </a:p>
          <a:p>
            <a:pPr lvl="1"/>
            <a:r>
              <a:rPr lang="en-US" dirty="0" smtClean="0"/>
              <a:t>We can’t write this much data to disk</a:t>
            </a:r>
          </a:p>
          <a:p>
            <a:pPr lvl="1"/>
            <a:r>
              <a:rPr lang="en-US" dirty="0" smtClean="0"/>
              <a:t>We need to process (accumulate) the data, for example, count the total number of allocations for each stack trace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869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High-Performance </a:t>
            </a:r>
            <a:r>
              <a:rPr lang="en-US" dirty="0" err="1" smtClean="0"/>
              <a:t>program+Concurrency</a:t>
            </a:r>
            <a:r>
              <a:rPr lang="en-US" dirty="0" smtClean="0"/>
              <a:t> = 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1</a:t>
            </a:r>
          </a:p>
          <a:p>
            <a:pPr lvl="1"/>
            <a:r>
              <a:rPr lang="en-US" dirty="0" smtClean="0"/>
              <a:t>1 thread – real time: 1s, CPU time: 1s</a:t>
            </a:r>
          </a:p>
          <a:p>
            <a:pPr lvl="1"/>
            <a:r>
              <a:rPr lang="en-US" dirty="0" smtClean="0"/>
              <a:t>2 threads – real time: 0.6s, CPU time 1.1s</a:t>
            </a:r>
          </a:p>
          <a:p>
            <a:pPr lvl="1"/>
            <a:r>
              <a:rPr lang="en-US" dirty="0" smtClean="0"/>
              <a:t>4 threads – real time: 0.9s, CPU time 2s</a:t>
            </a:r>
          </a:p>
          <a:p>
            <a:pPr lvl="1"/>
            <a:r>
              <a:rPr lang="en-US" dirty="0" smtClean="0"/>
              <a:t>64 threads – real time: 10s, CPU time: 100s</a:t>
            </a:r>
          </a:p>
          <a:p>
            <a:r>
              <a:rPr lang="en-US" dirty="0" smtClean="0"/>
              <a:t>Program 2</a:t>
            </a:r>
          </a:p>
          <a:p>
            <a:pPr lvl="1"/>
            <a:r>
              <a:rPr lang="en-US" dirty="0" smtClean="0"/>
              <a:t>1 </a:t>
            </a:r>
            <a:r>
              <a:rPr lang="en-US" dirty="0"/>
              <a:t>thread – real time: 1s, CPU time: 1s</a:t>
            </a:r>
          </a:p>
          <a:p>
            <a:pPr lvl="1"/>
            <a:r>
              <a:rPr lang="en-US" dirty="0"/>
              <a:t>2 threads – real time: </a:t>
            </a:r>
            <a:r>
              <a:rPr lang="en-US" dirty="0" smtClean="0"/>
              <a:t>1s</a:t>
            </a:r>
            <a:r>
              <a:rPr lang="en-US" dirty="0"/>
              <a:t>, CPU </a:t>
            </a:r>
            <a:r>
              <a:rPr lang="en-US" dirty="0" smtClean="0"/>
              <a:t>time: 1s</a:t>
            </a:r>
          </a:p>
          <a:p>
            <a:pPr lvl="1"/>
            <a:r>
              <a:rPr lang="en-US" dirty="0" smtClean="0"/>
              <a:t>4 threads – real time: 1s, CPU time: 1s</a:t>
            </a:r>
            <a:endParaRPr lang="en-US" dirty="0"/>
          </a:p>
          <a:p>
            <a:r>
              <a:rPr lang="en-US" dirty="0"/>
              <a:t>Program </a:t>
            </a:r>
            <a:r>
              <a:rPr lang="en-US" dirty="0" smtClean="0"/>
              <a:t>3</a:t>
            </a:r>
            <a:endParaRPr lang="en-US" dirty="0"/>
          </a:p>
          <a:p>
            <a:pPr lvl="1"/>
            <a:r>
              <a:rPr lang="en-US" dirty="0"/>
              <a:t>1 thread – real time: 1s, CPU time: 1s</a:t>
            </a:r>
          </a:p>
          <a:p>
            <a:pPr lvl="1"/>
            <a:r>
              <a:rPr lang="en-US" dirty="0"/>
              <a:t>2 threads – real time: 1s, CPU time: </a:t>
            </a:r>
            <a:r>
              <a:rPr lang="en-US" dirty="0" smtClean="0"/>
              <a:t>2s</a:t>
            </a:r>
            <a:endParaRPr lang="en-US" dirty="0"/>
          </a:p>
          <a:p>
            <a:pPr lvl="1"/>
            <a:r>
              <a:rPr lang="en-US" dirty="0"/>
              <a:t>4 threads – real time: 1s, CPU time: </a:t>
            </a:r>
            <a:r>
              <a:rPr lang="en-US" dirty="0" smtClean="0"/>
              <a:t>4s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64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accumulate data during profiling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threads still generate events and writes into the pool but the </a:t>
            </a:r>
            <a:r>
              <a:rPr lang="en-US" dirty="0" smtClean="0"/>
              <a:t>pool is not backed by disk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Processing thread sweeps the pool, reads the data, does the processing, releases </a:t>
            </a:r>
            <a:r>
              <a:rPr lang="en-US" dirty="0"/>
              <a:t>physical memory</a:t>
            </a:r>
            <a:r>
              <a:rPr lang="en-US" dirty="0" smtClean="0"/>
              <a:t>, writes the results into another (disk) pool</a:t>
            </a:r>
          </a:p>
          <a:p>
            <a:pPr lvl="1"/>
            <a:r>
              <a:rPr lang="en-US" dirty="0" smtClean="0"/>
              <a:t>Profiler thread needs to know which data is ready</a:t>
            </a:r>
          </a:p>
          <a:p>
            <a:r>
              <a:rPr lang="en-US" dirty="0" smtClean="0"/>
              <a:t>Flush thread flushes disk pool, releases physical memory</a:t>
            </a:r>
          </a:p>
          <a:p>
            <a:pPr lvl="1"/>
            <a:r>
              <a:rPr lang="en-US" dirty="0" smtClean="0"/>
              <a:t>Processing thread will page in some memory as needed, flush thread will release these pages again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0" y="1682793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+mn-lt"/>
              </a:rPr>
              <a:t>(?)</a:t>
            </a:r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6019800" y="1828800"/>
            <a:ext cx="685800" cy="446342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2000" y="2275142"/>
            <a:ext cx="7848600" cy="914400"/>
            <a:chOff x="762000" y="2275142"/>
            <a:chExt cx="7848600" cy="914400"/>
          </a:xfrm>
        </p:grpSpPr>
        <p:sp>
          <p:nvSpPr>
            <p:cNvPr id="8" name="Rectangle 7"/>
            <p:cNvSpPr/>
            <p:nvPr/>
          </p:nvSpPr>
          <p:spPr>
            <a:xfrm>
              <a:off x="762000" y="2275142"/>
              <a:ext cx="7848600" cy="9144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800" b="1" kern="0" dirty="0" smtClean="0">
                  <a:solidFill>
                    <a:schemeClr val="tx1"/>
                  </a:solidFill>
                  <a:latin typeface="Tahoma"/>
                </a:rPr>
                <a:t>                                                                    Empty</a:t>
              </a: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0400" y="2275142"/>
              <a:ext cx="1485900" cy="9144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Ready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86300" y="2275142"/>
              <a:ext cx="1676400" cy="9144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Not ready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0" y="2275142"/>
              <a:ext cx="2438400" cy="9144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Released</a:t>
              </a:r>
            </a:p>
          </p:txBody>
        </p:sp>
      </p:grpSp>
      <p:sp>
        <p:nvSpPr>
          <p:cNvPr id="13" name="Down Arrow 12"/>
          <p:cNvSpPr/>
          <p:nvPr/>
        </p:nvSpPr>
        <p:spPr>
          <a:xfrm rot="10800000">
            <a:off x="4343400" y="3206794"/>
            <a:ext cx="685800" cy="446342"/>
          </a:xfrm>
          <a:prstGeom prst="down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97618" y="4656826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+mn-lt"/>
              </a:rPr>
              <a:t>(?)</a:t>
            </a:r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0959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Anonymous Memory Pool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mmap</a:t>
            </a:r>
            <a:r>
              <a:rPr lang="en-US" dirty="0" smtClean="0"/>
              <a:t>() can be called without a file</a:t>
            </a:r>
          </a:p>
          <a:p>
            <a:pPr lvl="1"/>
            <a:r>
              <a:rPr lang="en-US" dirty="0" smtClean="0"/>
              <a:t>pass -1 for file descriptor</a:t>
            </a:r>
          </a:p>
          <a:p>
            <a:r>
              <a:rPr lang="en-US" dirty="0" smtClean="0"/>
              <a:t>Result is a chunk of reserved virtual address space</a:t>
            </a:r>
          </a:p>
          <a:p>
            <a:pPr lvl="1"/>
            <a:r>
              <a:rPr lang="en-US" dirty="0" smtClean="0"/>
              <a:t>No physical memory is allocated, yet</a:t>
            </a:r>
          </a:p>
          <a:p>
            <a:pPr lvl="1"/>
            <a:r>
              <a:rPr lang="en-US" dirty="0" smtClean="0"/>
              <a:t>All logical pages are mapped to nothing</a:t>
            </a:r>
          </a:p>
          <a:p>
            <a:pPr lvl="1"/>
            <a:r>
              <a:rPr lang="en-US" dirty="0" smtClean="0"/>
              <a:t>Your </a:t>
            </a:r>
            <a:r>
              <a:rPr lang="en-US" dirty="0" err="1" smtClean="0"/>
              <a:t>malloc</a:t>
            </a:r>
            <a:r>
              <a:rPr lang="en-US" dirty="0" smtClean="0"/>
              <a:t>() probably does that, deep inside</a:t>
            </a:r>
          </a:p>
          <a:p>
            <a:r>
              <a:rPr lang="en-US" dirty="0" smtClean="0"/>
              <a:t>When a page is accessed, a physical page is mapped</a:t>
            </a:r>
          </a:p>
          <a:p>
            <a:pPr lvl="1"/>
            <a:r>
              <a:rPr lang="en-US" dirty="0" smtClean="0"/>
              <a:t>New page is zero-filled</a:t>
            </a:r>
          </a:p>
          <a:p>
            <a:r>
              <a:rPr lang="en-US" dirty="0" smtClean="0"/>
              <a:t>When a page is released with </a:t>
            </a:r>
            <a:r>
              <a:rPr lang="en-US" dirty="0" err="1" smtClean="0"/>
              <a:t>madvise</a:t>
            </a:r>
            <a:r>
              <a:rPr lang="en-US" dirty="0" smtClean="0"/>
              <a:t>(), its content is gone – it will be all zeroes if it’s read again</a:t>
            </a:r>
          </a:p>
          <a:p>
            <a:r>
              <a:rPr lang="en-US" dirty="0" smtClean="0"/>
              <a:t>Reserved address space counts as virtual memory size but not as the resident set</a:t>
            </a:r>
          </a:p>
          <a:p>
            <a:pPr lvl="1"/>
            <a:r>
              <a:rPr lang="en-US" dirty="0" smtClean="0"/>
              <a:t>Linux kernel has some settings that can (try to) change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61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With Stack Traces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070475"/>
          </a:xfrm>
        </p:spPr>
        <p:txBody>
          <a:bodyPr/>
          <a:lstStyle/>
          <a:p>
            <a:r>
              <a:rPr lang="en-US" dirty="0" smtClean="0"/>
              <a:t>Example – counting memory allocations per stack trace</a:t>
            </a:r>
          </a:p>
          <a:p>
            <a:r>
              <a:rPr lang="en-US" dirty="0" smtClean="0"/>
              <a:t>Work threads must extract stack trace and store it in the pool (together with allocation size, thread id,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TaskRecord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uint32_t </a:t>
            </a:r>
            <a:r>
              <a:rPr lang="en-US" dirty="0" smtClean="0"/>
              <a:t>count;		// Count of stack frames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void* stack[1];		// “</a:t>
            </a:r>
            <a:r>
              <a:rPr lang="en-US" dirty="0" err="1" smtClean="0"/>
              <a:t>struct</a:t>
            </a:r>
            <a:r>
              <a:rPr lang="en-US" dirty="0" smtClean="0"/>
              <a:t> hack”</a:t>
            </a:r>
            <a:br>
              <a:rPr lang="en-US" dirty="0" smtClean="0"/>
            </a:br>
            <a:r>
              <a:rPr lang="en-US" dirty="0" smtClean="0"/>
              <a:t>};</a:t>
            </a:r>
            <a:endParaRPr lang="en-US" dirty="0"/>
          </a:p>
          <a:p>
            <a:r>
              <a:rPr lang="en-US" dirty="0" smtClean="0"/>
              <a:t>Processing thread sweeps the pool until it finds the first uninitialized record (count == 0)</a:t>
            </a:r>
          </a:p>
          <a:p>
            <a:r>
              <a:rPr lang="en-US" dirty="0" smtClean="0"/>
              <a:t>But, but… data races?!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67514" y="4778883"/>
            <a:ext cx="3381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n-lt"/>
              </a:rPr>
              <a:t>Make the count atomic!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8600" y="5165782"/>
            <a:ext cx="8763000" cy="1311218"/>
            <a:chOff x="228600" y="5165782"/>
            <a:chExt cx="8763000" cy="1311218"/>
          </a:xfrm>
        </p:grpSpPr>
        <p:sp>
          <p:nvSpPr>
            <p:cNvPr id="7" name="Rectangle 6"/>
            <p:cNvSpPr/>
            <p:nvPr/>
          </p:nvSpPr>
          <p:spPr>
            <a:xfrm>
              <a:off x="3124200" y="5412246"/>
              <a:ext cx="2971800" cy="912354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TaskRecord</a:t>
              </a:r>
              <a:r>
                <a:rPr kumimoji="0" lang="en-US" sz="18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 {</a:t>
              </a:r>
              <a:br>
                <a:rPr kumimoji="0" lang="en-US" sz="18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</a:br>
              <a:r>
                <a:rPr kumimoji="0" lang="en-US" sz="18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  atomic&lt;unit32_t&gt; count;</a:t>
              </a:r>
              <a:br>
                <a:rPr kumimoji="0" lang="en-US" sz="18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</a:br>
              <a:r>
                <a:rPr kumimoji="0" lang="en-US" sz="180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};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600" y="5240548"/>
              <a:ext cx="2743200" cy="1236452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         Work Thread</a:t>
              </a:r>
              <a:b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</a:b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… save stack trace …</a:t>
              </a:r>
              <a:b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</a:b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release_store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()</a:t>
              </a:r>
              <a:b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</a:b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 rot="21120384">
              <a:off x="1915539" y="5805423"/>
              <a:ext cx="1321153" cy="296174"/>
            </a:xfrm>
            <a:prstGeom prst="rightArrow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48400" y="5165782"/>
              <a:ext cx="2743200" cy="125227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    Processing Thread</a:t>
              </a:r>
              <a:b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</a:b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while (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acquire_load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()) {</a:t>
              </a:r>
              <a:b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</a:b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… process and release …</a:t>
              </a:r>
              <a:b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</a:b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}</a:t>
              </a:r>
              <a:b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</a:b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 rot="10057674">
              <a:off x="5686221" y="5477066"/>
              <a:ext cx="656257" cy="296174"/>
            </a:xfrm>
            <a:prstGeom prst="rightArrow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2624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in Background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4800" y="3409890"/>
            <a:ext cx="8534400" cy="9335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                                     Sweep Thread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19681" y="3122474"/>
            <a:ext cx="4000519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while (n = </a:t>
            </a:r>
            <a:r>
              <a:rPr lang="en-US" sz="1800" dirty="0" err="1" smtClean="0">
                <a:solidFill>
                  <a:schemeClr val="tx1"/>
                </a:solidFill>
              </a:rPr>
              <a:t>acquire_load</a:t>
            </a:r>
            <a:r>
              <a:rPr lang="en-US" sz="1800" dirty="0" smtClean="0">
                <a:solidFill>
                  <a:schemeClr val="tx1"/>
                </a:solidFill>
              </a:rPr>
              <a:t>(p-&gt;count)) {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</a:rPr>
              <a:t>read_stack</a:t>
            </a:r>
            <a:r>
              <a:rPr lang="en-US" sz="1800" dirty="0" smtClean="0">
                <a:solidFill>
                  <a:schemeClr val="tx1"/>
                </a:solidFill>
              </a:rPr>
              <a:t>(p);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  if (</a:t>
            </a:r>
            <a:r>
              <a:rPr lang="en-US" sz="1800" dirty="0" err="1" smtClean="0">
                <a:solidFill>
                  <a:schemeClr val="tx1"/>
                </a:solidFill>
              </a:rPr>
              <a:t>look_up_stack</a:t>
            </a:r>
            <a:r>
              <a:rPr lang="en-US" sz="1800" dirty="0" smtClean="0">
                <a:solidFill>
                  <a:schemeClr val="tx1"/>
                </a:solidFill>
              </a:rPr>
              <a:t>() == false)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    </a:t>
            </a:r>
            <a:r>
              <a:rPr lang="en-US" sz="1800" dirty="0" err="1" smtClean="0">
                <a:solidFill>
                  <a:schemeClr val="tx1"/>
                </a:solidFill>
              </a:rPr>
              <a:t>new_stack</a:t>
            </a:r>
            <a:r>
              <a:rPr lang="en-US" sz="1800" dirty="0" smtClean="0">
                <a:solidFill>
                  <a:schemeClr val="tx1"/>
                </a:solidFill>
              </a:rPr>
              <a:t>();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  </a:t>
            </a:r>
            <a:r>
              <a:rPr lang="en-US" sz="1800" dirty="0" err="1" smtClean="0">
                <a:solidFill>
                  <a:schemeClr val="tx1"/>
                </a:solidFill>
              </a:rPr>
              <a:t>update_stack_count</a:t>
            </a:r>
            <a:r>
              <a:rPr lang="en-US" sz="18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discard(begin, p++);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}  </a:t>
            </a: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62000" y="2133600"/>
            <a:ext cx="7848600" cy="914400"/>
            <a:chOff x="762000" y="2133600"/>
            <a:chExt cx="7848600" cy="914400"/>
          </a:xfrm>
        </p:grpSpPr>
        <p:sp>
          <p:nvSpPr>
            <p:cNvPr id="7" name="Rectangle 6"/>
            <p:cNvSpPr/>
            <p:nvPr/>
          </p:nvSpPr>
          <p:spPr>
            <a:xfrm>
              <a:off x="762000" y="2133600"/>
              <a:ext cx="7848600" cy="9144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800" b="1" kern="0" dirty="0" smtClean="0">
                  <a:solidFill>
                    <a:schemeClr val="tx1"/>
                  </a:solidFill>
                  <a:latin typeface="Tahoma"/>
                </a:rPr>
                <a:t>                                                                    Empty</a:t>
              </a: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0400" y="2133600"/>
              <a:ext cx="1485900" cy="9144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Ready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686300" y="2133600"/>
              <a:ext cx="1676400" cy="9144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Not ready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2133600"/>
              <a:ext cx="2438400" cy="9144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Released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592373" y="2286000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/>
                <a:t>memory</a:t>
              </a:r>
              <a:br>
                <a:rPr lang="en-US" sz="1800" dirty="0" smtClean="0"/>
              </a:br>
              <a:r>
                <a:rPr lang="en-US" sz="1800" dirty="0" smtClean="0"/>
                <a:t>pool</a:t>
              </a:r>
              <a:endParaRPr lang="en-US" sz="18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04800" y="1260896"/>
            <a:ext cx="8534400" cy="1014246"/>
            <a:chOff x="304800" y="1260896"/>
            <a:chExt cx="8534400" cy="1014246"/>
          </a:xfrm>
        </p:grpSpPr>
        <p:sp>
          <p:nvSpPr>
            <p:cNvPr id="13" name="Rectangle 12"/>
            <p:cNvSpPr/>
            <p:nvPr/>
          </p:nvSpPr>
          <p:spPr>
            <a:xfrm>
              <a:off x="304800" y="1260896"/>
              <a:ext cx="8534400" cy="62871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Work Thread</a:t>
              </a:r>
            </a:p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0" name="Down Arrow 9"/>
            <p:cNvSpPr/>
            <p:nvPr/>
          </p:nvSpPr>
          <p:spPr>
            <a:xfrm>
              <a:off x="6019800" y="1828800"/>
              <a:ext cx="685800" cy="446342"/>
            </a:xfrm>
            <a:prstGeom prst="downArrow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67400" y="1489496"/>
              <a:ext cx="1052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allocate</a:t>
              </a:r>
              <a:endParaRPr lang="en-US" sz="2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29200" y="1489496"/>
              <a:ext cx="749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write</a:t>
              </a:r>
              <a:endParaRPr lang="en-US" sz="2000" dirty="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5029200" y="1828800"/>
              <a:ext cx="685800" cy="446342"/>
            </a:xfrm>
            <a:prstGeom prst="downArrow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62000" y="4572000"/>
            <a:ext cx="7848600" cy="914400"/>
            <a:chOff x="762000" y="4572000"/>
            <a:chExt cx="7848600" cy="914400"/>
          </a:xfrm>
        </p:grpSpPr>
        <p:sp>
          <p:nvSpPr>
            <p:cNvPr id="27" name="Rectangle 26"/>
            <p:cNvSpPr/>
            <p:nvPr/>
          </p:nvSpPr>
          <p:spPr>
            <a:xfrm>
              <a:off x="762000" y="4572000"/>
              <a:ext cx="7848600" cy="9144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800" b="1" kern="0" dirty="0" smtClean="0">
                  <a:solidFill>
                    <a:schemeClr val="tx1"/>
                  </a:solidFill>
                  <a:latin typeface="Tahoma"/>
                </a:rPr>
                <a:t>                                                                    Empty</a:t>
              </a:r>
              <a:endPara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2000" y="4572000"/>
              <a:ext cx="2057400" cy="9144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Ready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19400" y="4572000"/>
              <a:ext cx="1877016" cy="9144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Not ready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821176" y="4724400"/>
              <a:ext cx="6158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/>
                <a:t>disk</a:t>
              </a:r>
              <a:br>
                <a:rPr lang="en-US" sz="1800" dirty="0" smtClean="0"/>
              </a:br>
              <a:r>
                <a:rPr lang="en-US" sz="1800" dirty="0" smtClean="0"/>
                <a:t>pool</a:t>
              </a:r>
              <a:endParaRPr lang="en-US" sz="18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688964" y="2971800"/>
            <a:ext cx="3340236" cy="781110"/>
            <a:chOff x="1688964" y="2971800"/>
            <a:chExt cx="3340236" cy="781110"/>
          </a:xfrm>
        </p:grpSpPr>
        <p:sp>
          <p:nvSpPr>
            <p:cNvPr id="12" name="Down Arrow 11"/>
            <p:cNvSpPr/>
            <p:nvPr/>
          </p:nvSpPr>
          <p:spPr>
            <a:xfrm rot="10800000">
              <a:off x="4343400" y="2978194"/>
              <a:ext cx="685800" cy="446342"/>
            </a:xfrm>
            <a:prstGeom prst="downArrow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63633" y="3352800"/>
              <a:ext cx="6655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stop</a:t>
              </a:r>
              <a:endParaRPr 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88964" y="3352800"/>
              <a:ext cx="9848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discard</a:t>
              </a:r>
              <a:endParaRPr 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4274" y="3352800"/>
              <a:ext cx="6867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read</a:t>
              </a:r>
              <a:endParaRPr lang="en-US" sz="2000" dirty="0"/>
            </a:p>
          </p:txBody>
        </p:sp>
        <p:sp>
          <p:nvSpPr>
            <p:cNvPr id="22" name="Down Arrow 21"/>
            <p:cNvSpPr/>
            <p:nvPr/>
          </p:nvSpPr>
          <p:spPr>
            <a:xfrm rot="10800000">
              <a:off x="3505200" y="2971800"/>
              <a:ext cx="685800" cy="446342"/>
            </a:xfrm>
            <a:prstGeom prst="downArrow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23" name="Down Arrow 22"/>
            <p:cNvSpPr/>
            <p:nvPr/>
          </p:nvSpPr>
          <p:spPr>
            <a:xfrm rot="10800000">
              <a:off x="1828800" y="2971800"/>
              <a:ext cx="685800" cy="446342"/>
            </a:xfrm>
            <a:prstGeom prst="downArrow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685234" y="301803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</a:t>
            </a:r>
            <a:endParaRPr lang="en-US" sz="20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491886" y="3969380"/>
            <a:ext cx="1751774" cy="770040"/>
            <a:chOff x="3491886" y="3969380"/>
            <a:chExt cx="1751774" cy="770040"/>
          </a:xfrm>
        </p:grpSpPr>
        <p:sp>
          <p:nvSpPr>
            <p:cNvPr id="30" name="Down Arrow 29"/>
            <p:cNvSpPr/>
            <p:nvPr/>
          </p:nvSpPr>
          <p:spPr>
            <a:xfrm>
              <a:off x="3505200" y="4293078"/>
              <a:ext cx="685800" cy="446342"/>
            </a:xfrm>
            <a:prstGeom prst="downArrow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91886" y="3969380"/>
              <a:ext cx="7494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write</a:t>
              </a:r>
              <a:endParaRPr lang="en-US" sz="2000" dirty="0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4343400" y="4293078"/>
              <a:ext cx="685800" cy="446342"/>
            </a:xfrm>
            <a:prstGeom prst="downArrow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91000" y="3969380"/>
              <a:ext cx="1052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allocate</a:t>
              </a:r>
              <a:endParaRPr lang="en-US" sz="20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04800" y="5334000"/>
            <a:ext cx="8534400" cy="1066800"/>
            <a:chOff x="304800" y="5334000"/>
            <a:chExt cx="8534400" cy="1066800"/>
          </a:xfrm>
        </p:grpSpPr>
        <p:sp>
          <p:nvSpPr>
            <p:cNvPr id="36" name="Rectangle 35"/>
            <p:cNvSpPr/>
            <p:nvPr/>
          </p:nvSpPr>
          <p:spPr>
            <a:xfrm>
              <a:off x="304800" y="5772090"/>
              <a:ext cx="8534400" cy="62871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Flush Thread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20315" y="5715000"/>
              <a:ext cx="9848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discard</a:t>
              </a:r>
              <a:endParaRPr lang="en-US" sz="2000" dirty="0"/>
            </a:p>
          </p:txBody>
        </p:sp>
        <p:sp>
          <p:nvSpPr>
            <p:cNvPr id="38" name="Down Arrow 37"/>
            <p:cNvSpPr/>
            <p:nvPr/>
          </p:nvSpPr>
          <p:spPr>
            <a:xfrm rot="10800000">
              <a:off x="2660151" y="5334000"/>
              <a:ext cx="685800" cy="446342"/>
            </a:xfrm>
            <a:prstGeom prst="downArrow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3200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4" grpId="1" animBg="1"/>
      <p:bldP spid="25" grpId="0"/>
      <p:bldP spid="25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one thread is good, two must be better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one consumer (sweep) thread trying to keep up with multiple producer (work) threads.</a:t>
            </a:r>
          </a:p>
          <a:p>
            <a:r>
              <a:rPr lang="en-US" dirty="0" smtClean="0"/>
              <a:t>If there are enough producer threads, consumer thread can become saturated.</a:t>
            </a:r>
          </a:p>
          <a:p>
            <a:pPr lvl="1"/>
            <a:r>
              <a:rPr lang="en-US" dirty="0" smtClean="0"/>
              <a:t>Sweep falls behind – memory accumulates – memory runs out</a:t>
            </a:r>
          </a:p>
          <a:p>
            <a:r>
              <a:rPr lang="en-US" dirty="0" smtClean="0"/>
              <a:t>Add another consumer thread</a:t>
            </a:r>
          </a:p>
          <a:p>
            <a:pPr lvl="1"/>
            <a:r>
              <a:rPr lang="en-US" dirty="0" smtClean="0"/>
              <a:t>More complex synchronization (atomic count updates, atomic stack lookups/additions)</a:t>
            </a:r>
          </a:p>
          <a:p>
            <a:r>
              <a:rPr lang="en-US" dirty="0" smtClean="0"/>
              <a:t>Pipeline processing</a:t>
            </a:r>
          </a:p>
          <a:p>
            <a:pPr lvl="1"/>
            <a:r>
              <a:rPr lang="en-US" dirty="0" smtClean="0"/>
              <a:t>First thread counts stacks</a:t>
            </a:r>
          </a:p>
          <a:p>
            <a:pPr lvl="1"/>
            <a:r>
              <a:rPr lang="en-US" dirty="0" smtClean="0"/>
              <a:t>Second thread converts stack pointers to symbols</a:t>
            </a:r>
          </a:p>
          <a:p>
            <a:pPr lvl="1"/>
            <a:r>
              <a:rPr lang="en-US" dirty="0" smtClean="0"/>
              <a:t>Use another memory pool to pass data between pipeline stages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70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have we learned?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high-performance concurrent programs is hard</a:t>
            </a:r>
          </a:p>
          <a:p>
            <a:pPr lvl="1"/>
            <a:r>
              <a:rPr lang="en-US" dirty="0" smtClean="0"/>
              <a:t>Harder still for memory-bound programs</a:t>
            </a:r>
          </a:p>
          <a:p>
            <a:r>
              <a:rPr lang="en-US" dirty="0" smtClean="0"/>
              <a:t>Timeline of concurrent execution makes debugging performance problems easier</a:t>
            </a:r>
          </a:p>
          <a:p>
            <a:r>
              <a:rPr lang="en-US" dirty="0" smtClean="0"/>
              <a:t>Low overhead is key</a:t>
            </a:r>
          </a:p>
          <a:p>
            <a:pPr lvl="1"/>
            <a:r>
              <a:rPr lang="en-US" dirty="0" smtClean="0"/>
              <a:t>Low-overhead memory allocation</a:t>
            </a:r>
          </a:p>
          <a:p>
            <a:pPr lvl="1"/>
            <a:r>
              <a:rPr lang="en-US" dirty="0" smtClean="0"/>
              <a:t>Low-overhead synchronization</a:t>
            </a:r>
          </a:p>
          <a:p>
            <a:r>
              <a:rPr lang="en-US" dirty="0" smtClean="0"/>
              <a:t>Lock-free programming is easy if we have infinite memory</a:t>
            </a:r>
          </a:p>
          <a:p>
            <a:r>
              <a:rPr lang="en-US" dirty="0" smtClean="0"/>
              <a:t>Sometimes we can have infinite memory</a:t>
            </a:r>
          </a:p>
          <a:p>
            <a:r>
              <a:rPr lang="en-US" dirty="0" smtClean="0"/>
              <a:t>Thread-local data is like per-thread static</a:t>
            </a:r>
          </a:p>
          <a:p>
            <a:r>
              <a:rPr lang="en-US" dirty="0" smtClean="0"/>
              <a:t>Pipelines as an alternative to data 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527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High-Performance </a:t>
            </a:r>
            <a:r>
              <a:rPr lang="en-US" dirty="0" err="1" smtClean="0"/>
              <a:t>program+Concurrency</a:t>
            </a:r>
            <a:r>
              <a:rPr lang="en-US" dirty="0" smtClean="0"/>
              <a:t> =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1</a:t>
            </a:r>
          </a:p>
          <a:p>
            <a:pPr lvl="1"/>
            <a:r>
              <a:rPr lang="en-US" dirty="0" smtClean="0"/>
              <a:t>1 thread – real time: 1s, CPU time: 1s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2 threads – real time: 0.6s, CPU time 1.1s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4 threads – real time: 0.9s, CPU time 2s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64 threads – real time: 10s, CPU time: 100s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371600" y="1809690"/>
            <a:ext cx="6238700" cy="814180"/>
            <a:chOff x="1371600" y="1809690"/>
            <a:chExt cx="6238700" cy="814180"/>
          </a:xfrm>
        </p:grpSpPr>
        <p:sp>
          <p:nvSpPr>
            <p:cNvPr id="6" name="Rectangle 5"/>
            <p:cNvSpPr/>
            <p:nvPr/>
          </p:nvSpPr>
          <p:spPr>
            <a:xfrm>
              <a:off x="1371600" y="2057400"/>
              <a:ext cx="4114800" cy="2286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371600" y="2438400"/>
              <a:ext cx="487680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6254206" y="2223760"/>
              <a:ext cx="6799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time</a:t>
              </a:r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19800" y="1809690"/>
              <a:ext cx="1590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computation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0" idx="1"/>
              <a:endCxn id="6" idx="3"/>
            </p:cNvCxnSpPr>
            <p:nvPr/>
          </p:nvCxnSpPr>
          <p:spPr>
            <a:xfrm flipH="1">
              <a:off x="5486400" y="2009745"/>
              <a:ext cx="533400" cy="1619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tailEnd type="arrow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76200" y="2971800"/>
            <a:ext cx="3581400" cy="533400"/>
            <a:chOff x="76200" y="2971800"/>
            <a:chExt cx="3581400" cy="533400"/>
          </a:xfrm>
        </p:grpSpPr>
        <p:sp>
          <p:nvSpPr>
            <p:cNvPr id="14" name="Rectangle 13"/>
            <p:cNvSpPr/>
            <p:nvPr/>
          </p:nvSpPr>
          <p:spPr>
            <a:xfrm>
              <a:off x="1371600" y="2971800"/>
              <a:ext cx="2286000" cy="2286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0" y="3276600"/>
              <a:ext cx="2286000" cy="2286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200" y="3028890"/>
              <a:ext cx="10297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threads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6" idx="3"/>
              <a:endCxn id="14" idx="1"/>
            </p:cNvCxnSpPr>
            <p:nvPr/>
          </p:nvCxnSpPr>
          <p:spPr>
            <a:xfrm flipV="1">
              <a:off x="1105969" y="3086100"/>
              <a:ext cx="265631" cy="14284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tailEnd type="arrow"/>
            </a:ln>
            <a:effectLst/>
          </p:spPr>
        </p:cxnSp>
        <p:cxnSp>
          <p:nvCxnSpPr>
            <p:cNvPr id="20" name="Straight Arrow Connector 19"/>
            <p:cNvCxnSpPr>
              <a:stCxn id="16" idx="3"/>
              <a:endCxn id="15" idx="1"/>
            </p:cNvCxnSpPr>
            <p:nvPr/>
          </p:nvCxnSpPr>
          <p:spPr>
            <a:xfrm>
              <a:off x="1105969" y="3228945"/>
              <a:ext cx="265631" cy="1619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tailEnd type="arrow"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>
            <a:off x="1371600" y="3886200"/>
            <a:ext cx="6481627" cy="1143000"/>
            <a:chOff x="1371600" y="3886200"/>
            <a:chExt cx="6481627" cy="1143000"/>
          </a:xfrm>
        </p:grpSpPr>
        <p:sp>
          <p:nvSpPr>
            <p:cNvPr id="22" name="Rectangle 21"/>
            <p:cNvSpPr/>
            <p:nvPr/>
          </p:nvSpPr>
          <p:spPr>
            <a:xfrm>
              <a:off x="1371600" y="3886200"/>
              <a:ext cx="3810000" cy="2286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524000" y="3886200"/>
              <a:ext cx="457200" cy="2286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38400" y="3886200"/>
              <a:ext cx="457200" cy="2286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29000" y="3886200"/>
              <a:ext cx="457200" cy="2286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19600" y="3886200"/>
              <a:ext cx="533400" cy="2286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71600" y="4191000"/>
              <a:ext cx="3810000" cy="2286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00200" y="4191000"/>
              <a:ext cx="457200" cy="2286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19400" y="4191000"/>
              <a:ext cx="152400" cy="2286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76600" y="4191000"/>
              <a:ext cx="762000" cy="2286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648200" y="4191000"/>
              <a:ext cx="228600" cy="2286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371600" y="4495800"/>
              <a:ext cx="3810000" cy="2286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447800" y="4495800"/>
              <a:ext cx="457200" cy="2286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62200" y="4495800"/>
              <a:ext cx="457200" cy="2286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57600" y="4495800"/>
              <a:ext cx="533400" cy="2286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72000" y="4495800"/>
              <a:ext cx="533400" cy="2286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371600" y="4800600"/>
              <a:ext cx="3810000" cy="2286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676400" y="4800600"/>
              <a:ext cx="533400" cy="2286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67000" y="4800600"/>
              <a:ext cx="457200" cy="2286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52800" y="4800600"/>
              <a:ext cx="533400" cy="2286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343400" y="4800600"/>
              <a:ext cx="457200" cy="2286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53100" y="4267200"/>
              <a:ext cx="21001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waiting on a lock</a:t>
              </a:r>
              <a:endParaRPr lang="en-US" sz="2000" dirty="0"/>
            </a:p>
          </p:txBody>
        </p:sp>
        <p:cxnSp>
          <p:nvCxnSpPr>
            <p:cNvPr id="44" name="Straight Arrow Connector 43"/>
            <p:cNvCxnSpPr>
              <a:stCxn id="42" idx="1"/>
              <a:endCxn id="26" idx="2"/>
            </p:cNvCxnSpPr>
            <p:nvPr/>
          </p:nvCxnSpPr>
          <p:spPr>
            <a:xfrm flipH="1" flipV="1">
              <a:off x="4686300" y="4114800"/>
              <a:ext cx="1066800" cy="3524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1371600" y="5562600"/>
            <a:ext cx="7162800" cy="228600"/>
            <a:chOff x="1371600" y="5562600"/>
            <a:chExt cx="7162800" cy="228600"/>
          </a:xfrm>
        </p:grpSpPr>
        <p:sp>
          <p:nvSpPr>
            <p:cNvPr id="45" name="Rectangle 44"/>
            <p:cNvSpPr/>
            <p:nvPr/>
          </p:nvSpPr>
          <p:spPr>
            <a:xfrm>
              <a:off x="1371600" y="5562600"/>
              <a:ext cx="7162800" cy="2286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24000" y="5562600"/>
              <a:ext cx="1752600" cy="2286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52800" y="5562600"/>
              <a:ext cx="1905000" cy="2286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388864" y="5562600"/>
              <a:ext cx="1316736" cy="2286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36664" y="5562600"/>
              <a:ext cx="1621536" cy="2286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8777" y="543520"/>
            <a:ext cx="3113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+mj-lt"/>
                <a:cs typeface="+mj-cs"/>
              </a:rPr>
              <a:t>Lock Contention</a:t>
            </a:r>
          </a:p>
        </p:txBody>
      </p:sp>
    </p:spTree>
    <p:extLst>
      <p:ext uri="{BB962C8B-B14F-4D97-AF65-F5344CB8AC3E}">
        <p14:creationId xmlns:p14="http://schemas.microsoft.com/office/powerpoint/2010/main" val="11786988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concurrent programs: </a:t>
            </a:r>
            <a:br>
              <a:rPr lang="en-US" dirty="0" smtClean="0"/>
            </a:br>
            <a:r>
              <a:rPr lang="en-US" dirty="0" smtClean="0"/>
              <a:t>Who, What, When?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Peek into the execution of threads</a:t>
            </a:r>
          </a:p>
          <a:p>
            <a:pPr lvl="1"/>
            <a:r>
              <a:rPr lang="en-US" dirty="0" smtClean="0"/>
              <a:t>“Thread microscope” – “</a:t>
            </a:r>
            <a:r>
              <a:rPr lang="en-US" dirty="0" err="1" smtClean="0"/>
              <a:t>Threadscope</a:t>
            </a:r>
            <a:r>
              <a:rPr lang="en-US" dirty="0" smtClean="0"/>
              <a:t>”?</a:t>
            </a:r>
          </a:p>
          <a:p>
            <a:r>
              <a:rPr lang="en-US" dirty="0" smtClean="0"/>
              <a:t>We want to know:</a:t>
            </a:r>
          </a:p>
          <a:p>
            <a:pPr lvl="1"/>
            <a:r>
              <a:rPr lang="en-US" dirty="0" smtClean="0"/>
              <a:t>which thread did what computation?</a:t>
            </a:r>
          </a:p>
          <a:p>
            <a:pPr lvl="1"/>
            <a:r>
              <a:rPr lang="en-US" dirty="0" smtClean="0"/>
              <a:t>how long it did it take?</a:t>
            </a:r>
          </a:p>
          <a:p>
            <a:pPr lvl="1"/>
            <a:r>
              <a:rPr lang="en-US" dirty="0" smtClean="0"/>
              <a:t>what were other threads doing at that time?</a:t>
            </a:r>
          </a:p>
          <a:p>
            <a:pPr lvl="1"/>
            <a:r>
              <a:rPr lang="en-US" dirty="0" smtClean="0"/>
              <a:t>did other events happen before, after, or simultaneously?</a:t>
            </a:r>
          </a:p>
          <a:p>
            <a:pPr lvl="1"/>
            <a:r>
              <a:rPr lang="en-US" dirty="0" smtClean="0"/>
              <a:t>how long was a wait on which lock?</a:t>
            </a:r>
          </a:p>
          <a:p>
            <a:pPr lvl="1"/>
            <a:r>
              <a:rPr lang="en-US" dirty="0" smtClean="0"/>
              <a:t>which thread was holding the lock at that time?</a:t>
            </a:r>
          </a:p>
          <a:p>
            <a:pPr lvl="1"/>
            <a:r>
              <a:rPr lang="en-US" dirty="0" smtClean="0"/>
              <a:t>how many threads contend for a lock (or a result, in lock-free programs)?</a:t>
            </a:r>
          </a:p>
          <a:p>
            <a:r>
              <a:rPr lang="en-US" dirty="0" smtClean="0"/>
              <a:t>Picture is worth a thousand words: Visualizing the timeline of relevant events can really help to diagnose performance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58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High-Performance </a:t>
            </a:r>
            <a:r>
              <a:rPr lang="en-US" dirty="0" err="1" smtClean="0"/>
              <a:t>program+Concurrency</a:t>
            </a:r>
            <a:r>
              <a:rPr lang="en-US" dirty="0" smtClean="0"/>
              <a:t> =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F.G. Pikus - Where did my performance go? - CPPCon 2014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689765-5485-4130-8525-AA8B12692E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2</a:t>
            </a:r>
          </a:p>
          <a:p>
            <a:pPr lvl="1"/>
            <a:r>
              <a:rPr lang="en-US" dirty="0" smtClean="0"/>
              <a:t>1 </a:t>
            </a:r>
            <a:r>
              <a:rPr lang="en-US" dirty="0"/>
              <a:t>thread – real time: 1s, CPU time: </a:t>
            </a:r>
            <a:r>
              <a:rPr lang="en-US" dirty="0" smtClean="0"/>
              <a:t>1s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/>
              <a:t>2 threads – real time: </a:t>
            </a:r>
            <a:r>
              <a:rPr lang="en-US" dirty="0" smtClean="0"/>
              <a:t>1s</a:t>
            </a:r>
            <a:r>
              <a:rPr lang="en-US" dirty="0"/>
              <a:t>, CPU </a:t>
            </a:r>
            <a:r>
              <a:rPr lang="en-US" dirty="0" smtClean="0"/>
              <a:t>time: 1s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4 threads – real time: 1s, CPU time: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2057400"/>
            <a:ext cx="4114800" cy="2286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71600" y="2667000"/>
            <a:ext cx="4114800" cy="533400"/>
            <a:chOff x="1371600" y="2667000"/>
            <a:chExt cx="4114800" cy="533400"/>
          </a:xfrm>
        </p:grpSpPr>
        <p:sp>
          <p:nvSpPr>
            <p:cNvPr id="7" name="Rectangle 6"/>
            <p:cNvSpPr/>
            <p:nvPr/>
          </p:nvSpPr>
          <p:spPr>
            <a:xfrm>
              <a:off x="1371600" y="2667000"/>
              <a:ext cx="2057400" cy="2286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9000" y="2971800"/>
              <a:ext cx="2057400" cy="2286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71600" y="3590026"/>
            <a:ext cx="4114800" cy="1134374"/>
            <a:chOff x="1371600" y="3590026"/>
            <a:chExt cx="4114800" cy="1134374"/>
          </a:xfrm>
        </p:grpSpPr>
        <p:sp>
          <p:nvSpPr>
            <p:cNvPr id="9" name="Rectangle 8"/>
            <p:cNvSpPr/>
            <p:nvPr/>
          </p:nvSpPr>
          <p:spPr>
            <a:xfrm>
              <a:off x="1371600" y="3590026"/>
              <a:ext cx="1028700" cy="2286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00300" y="3894826"/>
              <a:ext cx="1028700" cy="2286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29000" y="4191000"/>
              <a:ext cx="1028700" cy="2286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57700" y="4495800"/>
              <a:ext cx="1028700" cy="2286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62314" y="542026"/>
            <a:ext cx="4256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+mj-lt"/>
                <a:cs typeface="+mj-cs"/>
              </a:rPr>
              <a:t>Complete Serialization</a:t>
            </a:r>
          </a:p>
        </p:txBody>
      </p:sp>
    </p:spTree>
    <p:extLst>
      <p:ext uri="{BB962C8B-B14F-4D97-AF65-F5344CB8AC3E}">
        <p14:creationId xmlns:p14="http://schemas.microsoft.com/office/powerpoint/2010/main" val="310813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Title of Presentation Maximum Three Lines Aligned from the Bottom&amp;quot;&quot;/&gt;&lt;property id=&quot;20307&quot; value=&quot;266&quot;/&gt;&lt;/object&gt;&lt;object type=&quot;3&quot; unique_id=&quot;10005&quot;&gt;&lt;property id=&quot;20148&quot; value=&quot;5&quot;/&gt;&lt;property id=&quot;20300&quot; value=&quot;Slide 2 - &amp;quot;Titles Are Tahoma 30 pt, Bold, Flush Left, Initial Caps, Edit to Fit Two Lines Max.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Titles Are Two Lines Maximum, Vertically Aligned from Bottom of Text Box&amp;quot;&quot;/&gt;&lt;property id=&quot;20307&quot; value=&quot;256&quot;/&gt;&lt;/object&gt;&lt;object type=&quot;3&quot; unique_id=&quot;10007&quot;&gt;&lt;property id=&quot;20148&quot; value=&quot;5&quot;/&gt;&lt;property id=&quot;20300&quot; value=&quot;Slide 4 - &amp;quot;Tips&amp;quot;&quot;/&gt;&lt;property id=&quot;20307&quot; value=&quot;272&quot;/&gt;&lt;/object&gt;&lt;object type=&quot;3&quot; unique_id=&quot;10008&quot;&gt;&lt;property id=&quot;20148&quot; value=&quot;5&quot;/&gt;&lt;property id=&quot;20300&quot; value=&quot;Slide 5 - &amp;quot;Tips&amp;quot;&quot;/&gt;&lt;property id=&quot;20307&quot; value=&quot;268&quot;/&gt;&lt;/object&gt;&lt;object type=&quot;3&quot; unique_id=&quot;10009&quot;&gt;&lt;property id=&quot;20148&quot; value=&quot;5&quot;/&gt;&lt;property id=&quot;20300&quot; value=&quot;Slide 6 - &amp;quot;TRANSITION OR &amp;#x0D;&amp;#x0A;SECTION HEADING  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Graphic Tips&amp;quot;&quot;/&gt;&lt;property id=&quot;20307&quot; value=&quot;258&quot;/&gt;&lt;/object&gt;&lt;object type=&quot;3&quot; unique_id=&quot;10011&quot;&gt;&lt;property id=&quot;20148&quot; value=&quot;5&quot;/&gt;&lt;property id=&quot;20300&quot; value=&quot;Slide 8 - &amp;quot;Make your presentations easy to share&amp;quot;&quot;/&gt;&lt;property id=&quot;20307&quot; value=&quot;262&quot;/&gt;&lt;/object&gt;&lt;object type=&quot;3&quot; unique_id=&quot;10012&quot;&gt;&lt;property id=&quot;20148&quot; value=&quot;5&quot;/&gt;&lt;property id=&quot;20300&quot; value=&quot;Slide 9 - &amp;quot;Chart Slide&amp;quot;&quot;/&gt;&lt;property id=&quot;20307&quot; value=&quot;267&quot;/&gt;&lt;/object&gt;&lt;object type=&quot;3&quot; unique_id=&quot;10013&quot;&gt;&lt;property id=&quot;20148&quot; value=&quot;5&quot;/&gt;&lt;property id=&quot;20300&quot; value=&quot;Slide 10&quot;/&gt;&lt;property id=&quot;20307&quot; value=&quot;264&quot;/&gt;&lt;/object&gt;&lt;object type=&quot;3&quot; unique_id=&quot;10014&quot;&gt;&lt;property id=&quot;20148&quot; value=&quot;5&quot;/&gt;&lt;property id=&quot;20300&quot; value=&quot;Slide 12 - &amp;quot;A Few Basic Elements&amp;quot;&quot;/&gt;&lt;property id=&quot;20307&quot; value=&quot;269&quot;/&gt;&lt;/object&gt;&lt;object type=&quot;3&quot; unique_id=&quot;10015&quot;&gt;&lt;property id=&quot;20148&quot; value=&quot;5&quot;/&gt;&lt;property id=&quot;20300&quot; value=&quot;Slide 13 - &amp;quot;Example of Objectives &amp;amp; Results Slide&amp;quot;&quot;/&gt;&lt;property id=&quot;20307&quot; value=&quot;270&quot;/&gt;&lt;/object&gt;&lt;object type=&quot;3&quot; unique_id=&quot;10016&quot;&gt;&lt;property id=&quot;20148&quot; value=&quot;5&quot;/&gt;&lt;property id=&quot;20300&quot; value=&quot;Slide 14 - &amp;quot;Example of Objectives &amp;amp; Results Slide&amp;quot;&quot;/&gt;&lt;property id=&quot;20307&quot; value=&quot;271&quot;/&gt;&lt;/object&gt;&lt;object type=&quot;3&quot; unique_id=&quot;10152&quot;&gt;&lt;property id=&quot;20148&quot; value=&quot;5&quot;/&gt;&lt;property id=&quot;20300&quot; value=&quot;Slide 11 - &amp;quot;Title of Presentation Maximum Three Lines Aligned from the Bottom&amp;quot;&quot;/&gt;&lt;property id=&quot;20307&quot; value=&quot;273&quot;/&gt;&lt;/object&gt;&lt;/object&gt;&lt;/object&gt;&lt;/database&gt;"/>
  <p:tag name="SECTOMILLISECCONVERTED" val="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Mentor_PP2007_Template_Corp_Rev-F2">
  <a:themeElements>
    <a:clrScheme name="Mentor Template C April 2010">
      <a:dk1>
        <a:srgbClr val="333333"/>
      </a:dk1>
      <a:lt1>
        <a:srgbClr val="FFFFFF"/>
      </a:lt1>
      <a:dk2>
        <a:srgbClr val="333333"/>
      </a:dk2>
      <a:lt2>
        <a:srgbClr val="5F5F5F"/>
      </a:lt2>
      <a:accent1>
        <a:srgbClr val="3398FF"/>
      </a:accent1>
      <a:accent2>
        <a:srgbClr val="333399"/>
      </a:accent2>
      <a:accent3>
        <a:srgbClr val="009999"/>
      </a:accent3>
      <a:accent4>
        <a:srgbClr val="99CC00"/>
      </a:accent4>
      <a:accent5>
        <a:srgbClr val="AE67FF"/>
      </a:accent5>
      <a:accent6>
        <a:srgbClr val="F9A70F"/>
      </a:accent6>
      <a:hlink>
        <a:srgbClr val="1950FF"/>
      </a:hlink>
      <a:folHlink>
        <a:srgbClr val="EA0000"/>
      </a:folHlink>
    </a:clrScheme>
    <a:fontScheme name="Mentor2007  rev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Tahoma"/>
            <a:ea typeface="+mn-ea"/>
            <a:cs typeface="+mn-cs"/>
          </a:defRPr>
        </a:defPPr>
      </a:lstStyle>
    </a:spDef>
    <a:lnDef>
      <a:spPr>
        <a:noFill/>
        <a:ln w="19050" cap="flat" cmpd="sng" algn="ctr">
          <a:solidFill>
            <a:schemeClr val="tx1"/>
          </a:solidFill>
          <a:prstDash val="soli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000" dirty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CC00"/>
        </a:accent1>
        <a:accent2>
          <a:srgbClr val="6666FF"/>
        </a:accent2>
        <a:accent3>
          <a:srgbClr val="FFFFFF"/>
        </a:accent3>
        <a:accent4>
          <a:srgbClr val="161616"/>
        </a:accent4>
        <a:accent5>
          <a:srgbClr val="FFE2AA"/>
        </a:accent5>
        <a:accent6>
          <a:srgbClr val="5C5CE7"/>
        </a:accent6>
        <a:hlink>
          <a:srgbClr val="FF6600"/>
        </a:hlink>
        <a:folHlink>
          <a:srgbClr val="00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9900"/>
        </a:accent1>
        <a:accent2>
          <a:srgbClr val="333399"/>
        </a:accent2>
        <a:accent3>
          <a:srgbClr val="FFFFFF"/>
        </a:accent3>
        <a:accent4>
          <a:srgbClr val="161616"/>
        </a:accent4>
        <a:accent5>
          <a:srgbClr val="FFCAAA"/>
        </a:accent5>
        <a:accent6>
          <a:srgbClr val="2D2D8A"/>
        </a:accent6>
        <a:hlink>
          <a:srgbClr val="A50021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E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BB0ED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99CCFF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CAE2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ustom 1">
      <a:majorFont>
        <a:latin typeface="Bookman Old Style"/>
        <a:ea typeface=""/>
        <a:cs typeface=""/>
      </a:majorFont>
      <a:minorFont>
        <a:latin typeface="Calibri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ustom 1">
      <a:majorFont>
        <a:latin typeface="Bookman Old Style"/>
        <a:ea typeface=""/>
        <a:cs typeface=""/>
      </a:majorFont>
      <a:minorFont>
        <a:latin typeface="Calibri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ustom 1">
      <a:majorFont>
        <a:latin typeface="Bookman Old Style"/>
        <a:ea typeface=""/>
        <a:cs typeface=""/>
      </a:majorFont>
      <a:minorFont>
        <a:latin typeface="Calibri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Mentor_PP2007_Template_Corp_Rev-F2</Template>
  <TotalTime>5092</TotalTime>
  <Words>4529</Words>
  <Application>Microsoft Office PowerPoint</Application>
  <PresentationFormat>Letter Paper (8.5x11 in)</PresentationFormat>
  <Paragraphs>765</Paragraphs>
  <Slides>66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Mentor_PP2007_Template_Corp_Rev-F2</vt:lpstr>
      <vt:lpstr>Origin</vt:lpstr>
      <vt:lpstr>1_Origin</vt:lpstr>
      <vt:lpstr>2_Origin</vt:lpstr>
      <vt:lpstr>Where did my performance go? (Scaling visualization in concurrent C++ Programs)</vt:lpstr>
      <vt:lpstr>What Is This Talk About? </vt:lpstr>
      <vt:lpstr>Why measure and profile performance?</vt:lpstr>
      <vt:lpstr>Why write concurrent programs?</vt:lpstr>
      <vt:lpstr>How to profile performance of concurrent programs?</vt:lpstr>
      <vt:lpstr>High-Performance program+Concurrency = ?</vt:lpstr>
      <vt:lpstr>High-Performance program+Concurrency = </vt:lpstr>
      <vt:lpstr>Profiling concurrent programs:  Who, What, When?</vt:lpstr>
      <vt:lpstr>High-Performance program+Concurrency = </vt:lpstr>
      <vt:lpstr>High-Performance program+Concurrency =   </vt:lpstr>
      <vt:lpstr>Memory Bandwidth and Memory-Bound</vt:lpstr>
      <vt:lpstr>Memory Bandwidth and Memory-Bound</vt:lpstr>
      <vt:lpstr>Memory Bandwidth and Memory-Bound</vt:lpstr>
      <vt:lpstr>Bonus Example</vt:lpstr>
      <vt:lpstr>Example 1</vt:lpstr>
      <vt:lpstr>Example 1 (continued)</vt:lpstr>
      <vt:lpstr>Example 1 (continued)</vt:lpstr>
      <vt:lpstr>Bonus Example</vt:lpstr>
      <vt:lpstr>Example 1 (continued)</vt:lpstr>
      <vt:lpstr>Example 1 (continued)</vt:lpstr>
      <vt:lpstr>LowLockQueue Timeline (best guess)</vt:lpstr>
      <vt:lpstr>How to get the timeline of a program?</vt:lpstr>
      <vt:lpstr>What are the challenges?</vt:lpstr>
      <vt:lpstr>What are the solutions?</vt:lpstr>
      <vt:lpstr>What data we may want to collect?</vt:lpstr>
      <vt:lpstr>How to collect the data</vt:lpstr>
      <vt:lpstr>Collect only what is necessary … What is necessary?</vt:lpstr>
      <vt:lpstr>Collect only what is necessary … Collect where?</vt:lpstr>
      <vt:lpstr>Collect only what is necessary … Collect where?</vt:lpstr>
      <vt:lpstr>High-resolution Timers on X86/Linux</vt:lpstr>
      <vt:lpstr>Memory allocation</vt:lpstr>
      <vt:lpstr>Memory Pool</vt:lpstr>
      <vt:lpstr>Thread-safe Memory Pool</vt:lpstr>
      <vt:lpstr>Simple Data Collector</vt:lpstr>
      <vt:lpstr>Simple Data Collector</vt:lpstr>
      <vt:lpstr>Simple Data Collector</vt:lpstr>
      <vt:lpstr>Simple Data Collector</vt:lpstr>
      <vt:lpstr>Thread Depth</vt:lpstr>
      <vt:lpstr>Thread Depth</vt:lpstr>
      <vt:lpstr>We’re half done!</vt:lpstr>
      <vt:lpstr>Thread-safe Memory Pool – Profiler’s View</vt:lpstr>
      <vt:lpstr>How much memory do we really have?</vt:lpstr>
      <vt:lpstr>Virtual Memory and Physical Memory</vt:lpstr>
      <vt:lpstr>Virtual Memory and Memory Maps</vt:lpstr>
      <vt:lpstr>PageTable, conceptually</vt:lpstr>
      <vt:lpstr>Virtual Memory and Memory Maps</vt:lpstr>
      <vt:lpstr>Managing Memory Maps</vt:lpstr>
      <vt:lpstr>Creating Memory Maps</vt:lpstr>
      <vt:lpstr>Creating Memory Maps</vt:lpstr>
      <vt:lpstr>Simple Memory Pool Mirrored to Disk</vt:lpstr>
      <vt:lpstr>Asynchronous I/O, the hard way</vt:lpstr>
      <vt:lpstr>Asynchronous I/O, the easy way</vt:lpstr>
      <vt:lpstr>Don’t Guess, Measure!</vt:lpstr>
      <vt:lpstr>Simple Memory Pool Mirrored to Disk</vt:lpstr>
      <vt:lpstr>What happens when the pool fills up?</vt:lpstr>
      <vt:lpstr>ThreadScope Annotations - Example</vt:lpstr>
      <vt:lpstr>More ThreadScope Annotations</vt:lpstr>
      <vt:lpstr>Lazy UI – Visualize using CSS/HTML</vt:lpstr>
      <vt:lpstr>But I really want to do things the hard way…</vt:lpstr>
      <vt:lpstr>How to accumulate data during profiling</vt:lpstr>
      <vt:lpstr>Anonymous Memory Pool</vt:lpstr>
      <vt:lpstr>Profiling With Stack Traces</vt:lpstr>
      <vt:lpstr>Processing in Background</vt:lpstr>
      <vt:lpstr>If one thread is good, two must be better</vt:lpstr>
      <vt:lpstr>What have we learned?</vt:lpstr>
      <vt:lpstr>PowerPoint Presentation</vt:lpstr>
    </vt:vector>
  </TitlesOfParts>
  <Company>Mentor Graphics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with GoogleTest and Calibre</dc:title>
  <dc:creator>Pikus, Fedor</dc:creator>
  <cp:lastModifiedBy>Pikus, Fedor</cp:lastModifiedBy>
  <cp:revision>188</cp:revision>
  <dcterms:created xsi:type="dcterms:W3CDTF">2012-10-15T20:50:40Z</dcterms:created>
  <dcterms:modified xsi:type="dcterms:W3CDTF">2014-09-12T08:19:35Z</dcterms:modified>
</cp:coreProperties>
</file>