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2"/>
  </p:notesMasterIdLst>
  <p:sldIdLst>
    <p:sldId id="256" r:id="rId2"/>
    <p:sldId id="299" r:id="rId3"/>
    <p:sldId id="257" r:id="rId4"/>
    <p:sldId id="258" r:id="rId5"/>
    <p:sldId id="259" r:id="rId6"/>
    <p:sldId id="330" r:id="rId7"/>
    <p:sldId id="331" r:id="rId8"/>
    <p:sldId id="332" r:id="rId9"/>
    <p:sldId id="261" r:id="rId10"/>
    <p:sldId id="263" r:id="rId11"/>
    <p:sldId id="320" r:id="rId12"/>
    <p:sldId id="26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33" r:id="rId22"/>
    <p:sldId id="340" r:id="rId23"/>
    <p:sldId id="283" r:id="rId24"/>
    <p:sldId id="284" r:id="rId25"/>
    <p:sldId id="292" r:id="rId26"/>
    <p:sldId id="289" r:id="rId27"/>
    <p:sldId id="290" r:id="rId28"/>
    <p:sldId id="291" r:id="rId29"/>
    <p:sldId id="300" r:id="rId30"/>
    <p:sldId id="301" r:id="rId31"/>
    <p:sldId id="313" r:id="rId32"/>
    <p:sldId id="315" r:id="rId33"/>
    <p:sldId id="314" r:id="rId34"/>
    <p:sldId id="324" r:id="rId35"/>
    <p:sldId id="325" r:id="rId36"/>
    <p:sldId id="329" r:id="rId37"/>
    <p:sldId id="285" r:id="rId38"/>
    <p:sldId id="287" r:id="rId39"/>
    <p:sldId id="288" r:id="rId40"/>
    <p:sldId id="294" r:id="rId41"/>
    <p:sldId id="321" r:id="rId42"/>
    <p:sldId id="322" r:id="rId43"/>
    <p:sldId id="323" r:id="rId44"/>
    <p:sldId id="277" r:id="rId45"/>
    <p:sldId id="266" r:id="rId46"/>
    <p:sldId id="275" r:id="rId47"/>
    <p:sldId id="268" r:id="rId48"/>
    <p:sldId id="272" r:id="rId49"/>
    <p:sldId id="281" r:id="rId50"/>
    <p:sldId id="282" r:id="rId51"/>
    <p:sldId id="267" r:id="rId52"/>
    <p:sldId id="295" r:id="rId53"/>
    <p:sldId id="341" r:id="rId54"/>
    <p:sldId id="276" r:id="rId55"/>
    <p:sldId id="273" r:id="rId56"/>
    <p:sldId id="274" r:id="rId57"/>
    <p:sldId id="278" r:id="rId58"/>
    <p:sldId id="279" r:id="rId59"/>
    <p:sldId id="280" r:id="rId60"/>
    <p:sldId id="270" r:id="rId61"/>
    <p:sldId id="271" r:id="rId62"/>
    <p:sldId id="318" r:id="rId63"/>
    <p:sldId id="296" r:id="rId64"/>
    <p:sldId id="334" r:id="rId65"/>
    <p:sldId id="335" r:id="rId66"/>
    <p:sldId id="297" r:id="rId67"/>
    <p:sldId id="298" r:id="rId68"/>
    <p:sldId id="302" r:id="rId69"/>
    <p:sldId id="339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330"/>
            <p14:sldId id="331"/>
            <p14:sldId id="332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33"/>
          </p14:sldIdLst>
        </p14:section>
        <p14:section name="Memory Mapping" id="{BBBE8E80-6EFD-4C85-A8FA-423D0BBCDA26}">
          <p14:sldIdLst>
            <p14:sldId id="340"/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Daily Puzzle" id="{BE67DFEA-CA9C-417F-9ABA-801F8616FDF5}">
          <p14:sldIdLst>
            <p14:sldId id="324"/>
            <p14:sldId id="325"/>
            <p14:sldId id="329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RAII" id="{3AFEF200-86D9-4629-AE5F-B110D46B981C}">
          <p14:sldIdLst>
            <p14:sldId id="321"/>
            <p14:sldId id="322"/>
            <p14:sldId id="323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  <p14:sldId id="341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334"/>
            <p14:sldId id="335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39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0974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0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E09D35-F722-4FD9-8056-6A3931E1F608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746-28B4-4C8F-96ED-359E20FC0A68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75C8-33ED-450B-A20C-BA0D1DDB9548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05F-4B9A-4D7C-BB44-EBABF46D078A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C72-8B3A-4DBC-81F8-86B4B6CA33DA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DC6D-C948-4C86-8C3C-6DA06422FDE9}" type="datetime1">
              <a:rPr lang="en-US" smtClean="0"/>
              <a:t>2016-09-21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321A-4CEA-49C4-B550-C9B10537D2ED}" type="datetime1">
              <a:rPr lang="en-US" smtClean="0"/>
              <a:t>2016-09-21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865-01B1-45F9-A07A-0FFFF5193460}" type="datetime1">
              <a:rPr lang="en-US" smtClean="0"/>
              <a:t>2016-09-21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227B-72AF-4658-8B36-7FFAD1CC1166}" type="datetime1">
              <a:rPr lang="en-US" smtClean="0"/>
              <a:t>2016-09-21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1D8-AEDB-49D6-9FE7-AD6427494147}" type="datetime1">
              <a:rPr lang="en-US" smtClean="0"/>
              <a:t>2016-09-21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850-7D19-4C87-9E18-001E2D75722F}" type="datetime1">
              <a:rPr lang="en-US" smtClean="0"/>
              <a:t>2016-09-21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419A11-5935-4C42-B9CF-E31F2F5B386F}" type="datetime1">
              <a:rPr lang="en-US" smtClean="0"/>
              <a:t>2016-09-21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7113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emptycrate.com/idocpp" TargetMode="External"/><Relationship Id="rId7" Type="http://schemas.openxmlformats.org/officeDocument/2006/relationships/image" Target="../media/image11.jpg"/><Relationship Id="rId2" Type="http://schemas.openxmlformats.org/officeDocument/2006/relationships/hyperlink" Target="http://cppca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.oreilly.com/product/0636920049814.d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shop.oreilly.com/product/0636920052166.d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Code For Tiny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  <a:p>
            <a:r>
              <a:rPr lang="en-US" sz="2400" dirty="0"/>
              <a:t>http://tinyurl.com/RichCodeCppCon2016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6510 (NTSC)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MSP430-FR5849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$5.53 (Less in bulk)</a:t>
            </a:r>
          </a:p>
          <a:p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r>
              <a:rPr lang="en-US" dirty="0"/>
              <a:t>66kB RAM</a:t>
            </a:r>
          </a:p>
          <a:p>
            <a:r>
              <a:rPr lang="en-US" dirty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Some level of official </a:t>
            </a:r>
            <a:r>
              <a:rPr lang="en-US" dirty="0" err="1"/>
              <a:t>gcc</a:t>
            </a:r>
            <a:r>
              <a:rPr lang="en-US" dirty="0"/>
              <a:t> and clang support today.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pong clone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Paddles</a:t>
            </a:r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Bouncy Walls</a:t>
            </a:r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</a:t>
            </a:r>
            <a:r>
              <a:rPr lang="en-US" dirty="0"/>
              <a:t>second computer architecture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Oversimplified, incomplete, and likely to get lots of comments on YouTube about what I left out.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 regularly program for: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/ server / embedded CPUs like ARM and x86</a:t>
            </a:r>
          </a:p>
          <a:p>
            <a:r>
              <a:rPr lang="en-US" dirty="0"/>
              <a:t>Microcontrollers</a:t>
            </a:r>
          </a:p>
          <a:p>
            <a:r>
              <a:rPr lang="en-US" dirty="0"/>
              <a:t>40 year old 8 bit CPUs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Video Chip</a:t>
            </a:r>
          </a:p>
          <a:p>
            <a:r>
              <a:rPr lang="en-US" dirty="0"/>
              <a:t>In C64: The VIC-II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" y="887800"/>
            <a:ext cx="11000867" cy="508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3658" y="1797977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9923" y="3542872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782" y="3708272"/>
            <a:ext cx="1696948" cy="17473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5763802" y="3390472"/>
            <a:ext cx="0" cy="10376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7" idx="1"/>
          </p:cNvCxnSpPr>
          <p:nvPr/>
        </p:nvCxnSpPr>
        <p:spPr>
          <a:xfrm flipV="1">
            <a:off x="3287730" y="4339120"/>
            <a:ext cx="3892193" cy="242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415" y="2347097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9716" y="4275856"/>
            <a:ext cx="7248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0489" y="4591500"/>
            <a:ext cx="7104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VICII</a:t>
            </a:r>
          </a:p>
        </p:txBody>
      </p:sp>
    </p:spTree>
    <p:extLst>
      <p:ext uri="{BB962C8B-B14F-4D97-AF65-F5344CB8AC3E}">
        <p14:creationId xmlns:p14="http://schemas.microsoft.com/office/powerpoint/2010/main" val="225962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(runtime) overhead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Overhead?</a:t>
            </a:r>
          </a:p>
          <a:p>
            <a:r>
              <a:rPr lang="en-US" dirty="0"/>
              <a:t>No overhead?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connected directly to the CPU’s address bus</a:t>
            </a:r>
          </a:p>
          <a:p>
            <a:r>
              <a:rPr lang="en-US" dirty="0"/>
              <a:t>Reading and writing to specific memory locations controls devices</a:t>
            </a:r>
          </a:p>
          <a:p>
            <a:r>
              <a:rPr lang="en-US" dirty="0"/>
              <a:t>Example: setting </a:t>
            </a:r>
            <a:r>
              <a:rPr lang="en-US" dirty="0">
                <a:latin typeface="Consolas" panose="020B0609020204030204" pitchFamily="49" charset="0"/>
              </a:rPr>
              <a:t>0xD020 = 1</a:t>
            </a:r>
            <a:r>
              <a:rPr lang="en-US" dirty="0"/>
              <a:t> tells the video controller to set the border color to 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Background: Address </a:t>
            </a:r>
            <a:r>
              <a:rPr lang="en-US" dirty="0">
                <a:latin typeface="Consolas" panose="020B0609020204030204" pitchFamily="49" charset="0"/>
              </a:rPr>
              <a:t>53281 0xD021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2798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Border: Address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Body: Default Address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 simple game for the Commodore 64</a:t>
            </a:r>
          </a:p>
          <a:p>
            <a:r>
              <a:rPr lang="en-US" sz="3200" dirty="0"/>
              <a:t>In C++17</a:t>
            </a:r>
          </a:p>
          <a:p>
            <a:r>
              <a:rPr lang="en-US" sz="3200" dirty="0"/>
              <a:t>Have fun while doing it</a:t>
            </a:r>
          </a:p>
          <a:p>
            <a:r>
              <a:rPr lang="en-US" dirty="0"/>
              <a:t>We won’t write every line live – that would be too boring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“Red” RGB(136, 57, 50)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“Light Red” RGB(184, 105, 98)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fixed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easier working with the C64’s fixed palette</a:t>
            </a:r>
          </a:p>
          <a:p>
            <a:r>
              <a:rPr lang="en-US" dirty="0"/>
              <a:t>Idea: converting from RGB to the nearest available color</a:t>
            </a:r>
          </a:p>
          <a:p>
            <a:r>
              <a:rPr lang="en-US" dirty="0"/>
              <a:t>How: pretend that RGB values represent X,Y,Z coordinates in 3D space, look for the closest points</a:t>
            </a:r>
          </a:p>
          <a:p>
            <a:r>
              <a:rPr lang="en-US" dirty="0"/>
              <a:t>Note: this is not accurate to how the human eye sees colors, but it works for this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programming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8422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palette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here works because the compiler is able to optimize it</a:t>
            </a:r>
          </a:p>
          <a:p>
            <a:r>
              <a:rPr lang="en-US" dirty="0"/>
              <a:t>The programming puzzle for today is to make the </a:t>
            </a:r>
            <a:r>
              <a:rPr lang="en-US" dirty="0" err="1"/>
              <a:t>nearest_color</a:t>
            </a:r>
            <a:r>
              <a:rPr lang="en-US" dirty="0"/>
              <a:t>&lt;&gt; template fully </a:t>
            </a:r>
            <a:r>
              <a:rPr lang="en-US" dirty="0" err="1"/>
              <a:t>constexpr</a:t>
            </a:r>
            <a:r>
              <a:rPr lang="en-US" dirty="0"/>
              <a:t> enabled</a:t>
            </a:r>
          </a:p>
          <a:p>
            <a:r>
              <a:rPr lang="en-US" dirty="0"/>
              <a:t>If you succeed, there’s a following puzzle to sort the palette by </a:t>
            </a:r>
            <a:r>
              <a:rPr lang="en-US" dirty="0" err="1"/>
              <a:t>luma</a:t>
            </a:r>
            <a:r>
              <a:rPr lang="en-US" dirty="0"/>
              <a:t>, at compile-time with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will actually be much easier once C++17 is fully available</a:t>
            </a:r>
          </a:p>
          <a:p>
            <a:r>
              <a:rPr lang="en-US" dirty="0"/>
              <a:t>Today, however, we have C++14</a:t>
            </a:r>
          </a:p>
          <a:p>
            <a:r>
              <a:rPr lang="en-US" dirty="0"/>
              <a:t>This exercise will help you appreciate how more </a:t>
            </a:r>
            <a:r>
              <a:rPr lang="en-US" dirty="0" err="1"/>
              <a:t>constexpr</a:t>
            </a:r>
            <a:r>
              <a:rPr lang="en-US" dirty="0"/>
              <a:t> support in the standard library can help you make more efficient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8769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Joystick Ports</a:t>
            </a:r>
          </a:p>
          <a:p>
            <a:r>
              <a:rPr lang="en-US" dirty="0"/>
              <a:t>State of joystick is accessed via the memory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B – Joystick #1 – 56321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A – Joystick #2 – 56320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Godbolt’s Compiler Explorer @</a:t>
            </a:r>
            <a:r>
              <a:rPr lang="en-US" dirty="0" err="1"/>
              <a:t>mattgodbolt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http://gcc.godbolt.org</a:t>
            </a:r>
            <a:endParaRPr lang="en-US" dirty="0"/>
          </a:p>
          <a:p>
            <a:r>
              <a:rPr lang="en-US" dirty="0"/>
              <a:t>clang </a:t>
            </a:r>
            <a:r>
              <a:rPr lang="en-US" dirty="0" err="1"/>
              <a:t>git</a:t>
            </a:r>
            <a:r>
              <a:rPr lang="en-US" dirty="0"/>
              <a:t> build for C++17 features</a:t>
            </a:r>
          </a:p>
          <a:p>
            <a:r>
              <a:rPr lang="en-US" dirty="0"/>
              <a:t>x86-to-6502 conversion tool (more on that in a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19176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  <a:p>
            <a:r>
              <a:rPr lang="en-US" dirty="0"/>
              <a:t>Essentially – using constructors and destructors to manage state and resources</a:t>
            </a:r>
          </a:p>
          <a:p>
            <a:r>
              <a:rPr lang="en-US" dirty="0"/>
              <a:t>Many consider this to be the greatest strength of C++</a:t>
            </a:r>
          </a:p>
          <a:p>
            <a:r>
              <a:rPr lang="en-US" dirty="0"/>
              <a:t>I like to put this another way: well-defined object lifetime is C++’s greatest strength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08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3493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64 Sprites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Vic-II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hardware sprites</a:t>
            </a:r>
          </a:p>
          <a:p>
            <a:r>
              <a:rPr lang="en-US" dirty="0"/>
              <a:t>Hardware sprite collision detection</a:t>
            </a:r>
          </a:p>
          <a:p>
            <a:r>
              <a:rPr lang="en-US" dirty="0"/>
              <a:t>Sprites are 24x21 pixels</a:t>
            </a:r>
          </a:p>
          <a:p>
            <a:r>
              <a:rPr lang="en-US" dirty="0"/>
              <a:t>Sprites can be single color or multicolor</a:t>
            </a:r>
          </a:p>
          <a:p>
            <a:r>
              <a:rPr lang="en-US" dirty="0"/>
              <a:t>Sprites can have their height or width doubled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Monochrome sprite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represents 1 pixel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using the Commodore 64</a:t>
            </a:r>
          </a:p>
          <a:p>
            <a:r>
              <a:rPr lang="en-US" dirty="0"/>
              <a:t>But never really had an understanding of its architecture</a:t>
            </a:r>
          </a:p>
          <a:p>
            <a:r>
              <a:rPr lang="en-US" dirty="0"/>
              <a:t>I recently decided to learn more and wanted to use my favorite programming language…</a:t>
            </a:r>
          </a:p>
          <a:p>
            <a:r>
              <a:rPr lang="en-US" dirty="0"/>
              <a:t>But no modern compilers officially supported 40 year old 6502 CPU…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work was that, exactly?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function parameters and how many function calls?</a:t>
            </a:r>
          </a:p>
          <a:p>
            <a:r>
              <a:rPr lang="en-US" dirty="0"/>
              <a:t>Hint: 24x21 pixels</a:t>
            </a:r>
          </a:p>
          <a:p>
            <a:r>
              <a:rPr lang="en-US" dirty="0"/>
              <a:t>504 + 1 parameters (first function)</a:t>
            </a:r>
          </a:p>
          <a:p>
            <a:r>
              <a:rPr lang="en-US" dirty="0"/>
              <a:t>8 </a:t>
            </a:r>
            <a:r>
              <a:rPr lang="en-US" dirty="0" err="1"/>
              <a:t>params</a:t>
            </a:r>
            <a:r>
              <a:rPr lang="en-US" dirty="0"/>
              <a:t> less per recursion, 63 + 1 recursions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color sprite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2 bits represents 2 pixels of the same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215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 modern C++ compiler with full optimizations to generate very simple x86 code</a:t>
            </a:r>
          </a:p>
          <a:p>
            <a:r>
              <a:rPr lang="en-US" dirty="0"/>
              <a:t>Then translate this to 6502 code for the C64</a:t>
            </a:r>
          </a:p>
          <a:p>
            <a:r>
              <a:rPr lang="en-US" dirty="0"/>
              <a:t>Most people consider this to be insane, but it turns out it was easier than actually trying to support 6502 with </a:t>
            </a:r>
            <a:r>
              <a:rPr lang="en-US" dirty="0" err="1"/>
              <a:t>llvm</a:t>
            </a:r>
            <a:endParaRPr lang="en-US" dirty="0"/>
          </a:p>
          <a:p>
            <a:r>
              <a:rPr lang="en-US" dirty="0"/>
              <a:t>Sometimes doing the crazy thing is more fun… when not being paid to do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9925" y="4017733"/>
            <a:ext cx="559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80655" y="4387065"/>
            <a:ext cx="1007253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34395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3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90180" y="4387065"/>
            <a:ext cx="748843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255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5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78610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76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 logic</a:t>
            </a:r>
          </a:p>
          <a:p>
            <a:r>
              <a:rPr lang="en-US" dirty="0"/>
              <a:t>Very little branching</a:t>
            </a:r>
          </a:p>
          <a:p>
            <a:r>
              <a:rPr lang="en-US" dirty="0"/>
              <a:t>Letting the compiler work for us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is very important</a:t>
            </a:r>
          </a:p>
          <a:p>
            <a:pPr lvl="1"/>
            <a:r>
              <a:rPr lang="en-US" dirty="0"/>
              <a:t>Compile-time calculations save runtime work</a:t>
            </a:r>
          </a:p>
          <a:p>
            <a:r>
              <a:rPr lang="en-US" dirty="0"/>
              <a:t>How much RAM did we use at runtime?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overhead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(Delegating) Constructors / Destructors</a:t>
            </a:r>
          </a:p>
          <a:p>
            <a:r>
              <a:rPr lang="en-US" dirty="0"/>
              <a:t>Lambdas with/without captures</a:t>
            </a:r>
          </a:p>
          <a:p>
            <a:r>
              <a:rPr lang="en-US" dirty="0"/>
              <a:t>Structured bindings (aka </a:t>
            </a:r>
            <a:r>
              <a:rPr lang="en-US" dirty="0" err="1"/>
              <a:t>destructuring</a:t>
            </a:r>
            <a:r>
              <a:rPr lang="en-US" dirty="0"/>
              <a:t>)</a:t>
            </a:r>
          </a:p>
          <a:p>
            <a:r>
              <a:rPr lang="en-US" dirty="0"/>
              <a:t>Function calls that have been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If-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Templates (</a:t>
            </a:r>
            <a:r>
              <a:rPr lang="en-US" dirty="0" err="1"/>
              <a:t>variadic</a:t>
            </a:r>
            <a:r>
              <a:rPr lang="en-US"/>
              <a:t>, recursive)</a:t>
            </a:r>
            <a:endParaRPr lang="en-US" dirty="0"/>
          </a:p>
          <a:p>
            <a:r>
              <a:rPr lang="en-US" dirty="0"/>
              <a:t>Standard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x86-to-6502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$10,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.LBB0_1: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%al,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movzbl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53280, %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incb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.LBB0_1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#10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lbb01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lbb01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5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CppCast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http://cppcast.com</a:t>
            </a:r>
            <a:r>
              <a:rPr lang="en-US" dirty="0"/>
              <a:t>)</a:t>
            </a:r>
          </a:p>
          <a:p>
            <a:r>
              <a:rPr lang="en-US" dirty="0"/>
              <a:t>C++ Weekly YouTube Channel</a:t>
            </a:r>
          </a:p>
          <a:p>
            <a:r>
              <a:rPr lang="en-US" dirty="0">
                <a:hlinkClick r:id="rId3"/>
              </a:rPr>
              <a:t>http://articles.emptycrate.com/idocpp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C++ Best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and Polymorphism with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37113" y="6223828"/>
            <a:ext cx="4717774" cy="365125"/>
          </a:xfrm>
        </p:spPr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30226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2" y="1059213"/>
            <a:ext cx="9285696" cy="473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895" y="5825442"/>
            <a:ext cx="87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https://en.wikipedia.org/wiki/Commodore_64#/media/File:Commodore-64-Computer.png</a:t>
            </a:r>
          </a:p>
        </p:txBody>
      </p:sp>
    </p:spTree>
    <p:extLst>
      <p:ext uri="{BB962C8B-B14F-4D97-AF65-F5344CB8AC3E}">
        <p14:creationId xmlns:p14="http://schemas.microsoft.com/office/powerpoint/2010/main" val="2537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 (1982)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6510 (NTSC) (6502 - 1975)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Aspire One 11 (2016)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$150 (~1/10 the price)</a:t>
            </a:r>
          </a:p>
          <a:p>
            <a:r>
              <a:rPr lang="en-US" dirty="0"/>
              <a:t>Dual Core Celeron 1.6-2.5Ghz (4880x)</a:t>
            </a:r>
          </a:p>
          <a:p>
            <a:r>
              <a:rPr lang="en-US" dirty="0"/>
              <a:t>2GB RAM (32768x)</a:t>
            </a:r>
          </a:p>
          <a:p>
            <a:r>
              <a:rPr lang="en-US" dirty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Our demo today can easily fit in the L1 cache of this CPU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27627</TotalTime>
  <Words>3044</Words>
  <Application>Microsoft Office PowerPoint</Application>
  <PresentationFormat>Widescreen</PresentationFormat>
  <Paragraphs>1769</Paragraphs>
  <Slides>70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Corbel</vt:lpstr>
      <vt:lpstr>Times New Roman</vt:lpstr>
      <vt:lpstr>Basis</vt:lpstr>
      <vt:lpstr>Rich Code For Tiny Computers </vt:lpstr>
      <vt:lpstr>Poll – I regularly program for:</vt:lpstr>
      <vt:lpstr>The Plan</vt:lpstr>
      <vt:lpstr>The Tools</vt:lpstr>
      <vt:lpstr>The Why</vt:lpstr>
      <vt:lpstr>The How</vt:lpstr>
      <vt:lpstr>x86-to-6502</vt:lpstr>
      <vt:lpstr>PowerPoint Presentation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(runtime) overhead game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Daily programming puzzle</vt:lpstr>
      <vt:lpstr>Constexpr palette work</vt:lpstr>
      <vt:lpstr>Using C++14</vt:lpstr>
      <vt:lpstr>joystick</vt:lpstr>
      <vt:lpstr>joysticks</vt:lpstr>
      <vt:lpstr>joysticks</vt:lpstr>
      <vt:lpstr>PowerPoint Presentation</vt:lpstr>
      <vt:lpstr>RAII</vt:lpstr>
      <vt:lpstr>RAII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work was that, exactly?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PowerPoint Presentation</vt:lpstr>
      <vt:lpstr>Wrap-up</vt:lpstr>
      <vt:lpstr>Why does this work?</vt:lpstr>
      <vt:lpstr>Zero overhead abstractions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180</cp:revision>
  <dcterms:created xsi:type="dcterms:W3CDTF">2016-08-10T20:57:58Z</dcterms:created>
  <dcterms:modified xsi:type="dcterms:W3CDTF">2016-09-21T16:18:17Z</dcterms:modified>
</cp:coreProperties>
</file>