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7" r:id="rId1"/>
  </p:sldMasterIdLst>
  <p:sldIdLst>
    <p:sldId id="256" r:id="rId2"/>
    <p:sldId id="257" r:id="rId3"/>
    <p:sldId id="258" r:id="rId4"/>
    <p:sldId id="259" r:id="rId5"/>
    <p:sldId id="260" r:id="rId6"/>
    <p:sldId id="261" r:id="rId7"/>
    <p:sldId id="273" r:id="rId8"/>
    <p:sldId id="262" r:id="rId9"/>
    <p:sldId id="263" r:id="rId10"/>
    <p:sldId id="264" r:id="rId11"/>
    <p:sldId id="265" r:id="rId12"/>
    <p:sldId id="266" r:id="rId13"/>
    <p:sldId id="267" r:id="rId14"/>
    <p:sldId id="268" r:id="rId15"/>
    <p:sldId id="269" r:id="rId16"/>
    <p:sldId id="275" r:id="rId17"/>
    <p:sldId id="270" r:id="rId18"/>
    <p:sldId id="271" r:id="rId19"/>
    <p:sldId id="274" r:id="rId20"/>
    <p:sldId id="272" r:id="rId21"/>
    <p:sldId id="276" r:id="rId22"/>
    <p:sldId id="277" r:id="rId23"/>
    <p:sldId id="278" r:id="rId24"/>
    <p:sldId id="290" r:id="rId25"/>
    <p:sldId id="279" r:id="rId26"/>
    <p:sldId id="280" r:id="rId27"/>
    <p:sldId id="285" r:id="rId28"/>
    <p:sldId id="286" r:id="rId29"/>
    <p:sldId id="292" r:id="rId30"/>
    <p:sldId id="293" r:id="rId31"/>
    <p:sldId id="291" r:id="rId32"/>
    <p:sldId id="282" r:id="rId33"/>
    <p:sldId id="287" r:id="rId34"/>
    <p:sldId id="284" r:id="rId35"/>
    <p:sldId id="283" r:id="rId36"/>
    <p:sldId id="288" r:id="rId37"/>
    <p:sldId id="281" r:id="rId38"/>
    <p:sldId id="294"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94614" autoAdjust="0"/>
  </p:normalViewPr>
  <p:slideViewPr>
    <p:cSldViewPr snapToGrid="0">
      <p:cViewPr varScale="1">
        <p:scale>
          <a:sx n="80" d="100"/>
          <a:sy n="80" d="100"/>
        </p:scale>
        <p:origin x="682" y="53"/>
      </p:cViewPr>
      <p:guideLst/>
    </p:cSldViewPr>
  </p:slideViewPr>
  <p:outlineViewPr>
    <p:cViewPr>
      <p:scale>
        <a:sx n="33" d="100"/>
        <a:sy n="33" d="100"/>
      </p:scale>
      <p:origin x="0" y="-21365"/>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Címdia">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hu-HU"/>
              <a:t>Mintacím szerkesztése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u-HU"/>
              <a:t>Kattintson ide az alcím mintájának szerkesztéséhez</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898DD52B-0CD9-4113-AB1D-6DC72F4B931A}" type="datetimeFigureOut">
              <a:rPr lang="en-US" smtClean="0"/>
              <a:t>9/20/2016</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CCA27F87-C8C2-4C86-AE6B-8BDF33B0A4E4}" type="slidenum">
              <a:rPr lang="en-US" smtClean="0"/>
              <a:t>‹#›</a:t>
            </a:fld>
            <a:endParaRPr lang="en-US"/>
          </a:p>
        </p:txBody>
      </p:sp>
    </p:spTree>
    <p:extLst>
      <p:ext uri="{BB962C8B-B14F-4D97-AF65-F5344CB8AC3E}">
        <p14:creationId xmlns:p14="http://schemas.microsoft.com/office/powerpoint/2010/main" val="28020262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ámakép képaláírással">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hu-HU"/>
              <a:t>Mintacím szerkesztése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hu-HU"/>
              <a:t>Kép beszúrásához kattintson az ikonra</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u-HU"/>
              <a:t>Mintaszöveg szerkesztése</a:t>
            </a:r>
          </a:p>
        </p:txBody>
      </p:sp>
      <p:sp>
        <p:nvSpPr>
          <p:cNvPr id="5" name="Date Placeholder 4"/>
          <p:cNvSpPr>
            <a:spLocks noGrp="1"/>
          </p:cNvSpPr>
          <p:nvPr>
            <p:ph type="dt" sz="half" idx="10"/>
          </p:nvPr>
        </p:nvSpPr>
        <p:spPr/>
        <p:txBody>
          <a:bodyPr/>
          <a:lstStyle/>
          <a:p>
            <a:fld id="{898DD52B-0CD9-4113-AB1D-6DC72F4B931A}" type="datetimeFigureOut">
              <a:rPr lang="en-US" smtClean="0"/>
              <a:t>9/20/2016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A27F87-C8C2-4C86-AE6B-8BDF33B0A4E4}" type="slidenum">
              <a:rPr lang="en-US" smtClean="0"/>
              <a:t>‹#›</a:t>
            </a:fld>
            <a:endParaRPr lang="en-US"/>
          </a:p>
        </p:txBody>
      </p:sp>
    </p:spTree>
    <p:extLst>
      <p:ext uri="{BB962C8B-B14F-4D97-AF65-F5344CB8AC3E}">
        <p14:creationId xmlns:p14="http://schemas.microsoft.com/office/powerpoint/2010/main" val="10896870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ím és képaláírás">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hu-HU"/>
              <a:t>Mintacím szerkesztése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u-HU"/>
              <a:t>Mintaszöveg szerkesztése</a:t>
            </a:r>
          </a:p>
        </p:txBody>
      </p:sp>
      <p:sp>
        <p:nvSpPr>
          <p:cNvPr id="5" name="Date Placeholder 4"/>
          <p:cNvSpPr>
            <a:spLocks noGrp="1"/>
          </p:cNvSpPr>
          <p:nvPr>
            <p:ph type="dt" sz="half" idx="10"/>
          </p:nvPr>
        </p:nvSpPr>
        <p:spPr/>
        <p:txBody>
          <a:bodyPr/>
          <a:lstStyle/>
          <a:p>
            <a:fld id="{898DD52B-0CD9-4113-AB1D-6DC72F4B931A}" type="datetimeFigureOut">
              <a:rPr lang="en-US" smtClean="0"/>
              <a:t>9/20/2016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A27F87-C8C2-4C86-AE6B-8BDF33B0A4E4}" type="slidenum">
              <a:rPr lang="en-US" smtClean="0"/>
              <a:t>‹#›</a:t>
            </a:fld>
            <a:endParaRPr lang="en-US"/>
          </a:p>
        </p:txBody>
      </p:sp>
    </p:spTree>
    <p:extLst>
      <p:ext uri="{BB962C8B-B14F-4D97-AF65-F5344CB8AC3E}">
        <p14:creationId xmlns:p14="http://schemas.microsoft.com/office/powerpoint/2010/main" val="6332586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Idézet képaláírással">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hu-HU"/>
              <a:t>Mintacím szerkesztése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u-HU"/>
              <a:t>Mintaszöveg szerkesztése</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u-HU"/>
              <a:t>Mintaszöveg szerkesztése</a:t>
            </a:r>
          </a:p>
        </p:txBody>
      </p:sp>
      <p:sp>
        <p:nvSpPr>
          <p:cNvPr id="5" name="Date Placeholder 4"/>
          <p:cNvSpPr>
            <a:spLocks noGrp="1"/>
          </p:cNvSpPr>
          <p:nvPr>
            <p:ph type="dt" sz="half" idx="10"/>
          </p:nvPr>
        </p:nvSpPr>
        <p:spPr/>
        <p:txBody>
          <a:bodyPr/>
          <a:lstStyle/>
          <a:p>
            <a:fld id="{898DD52B-0CD9-4113-AB1D-6DC72F4B931A}" type="datetimeFigureOut">
              <a:rPr lang="en-US" smtClean="0"/>
              <a:t>9/20/2016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A27F87-C8C2-4C86-AE6B-8BDF33B0A4E4}"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3068806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évkártya">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hu-HU"/>
              <a:t>Mintacím szerkesztése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u-HU"/>
              <a:t>Mintaszöveg szerkesztése</a:t>
            </a:r>
          </a:p>
        </p:txBody>
      </p:sp>
      <p:sp>
        <p:nvSpPr>
          <p:cNvPr id="5" name="Date Placeholder 4"/>
          <p:cNvSpPr>
            <a:spLocks noGrp="1"/>
          </p:cNvSpPr>
          <p:nvPr>
            <p:ph type="dt" sz="half" idx="10"/>
          </p:nvPr>
        </p:nvSpPr>
        <p:spPr/>
        <p:txBody>
          <a:bodyPr/>
          <a:lstStyle/>
          <a:p>
            <a:fld id="{898DD52B-0CD9-4113-AB1D-6DC72F4B931A}" type="datetimeFigureOut">
              <a:rPr lang="en-US" smtClean="0"/>
              <a:t>9/20/2016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A27F87-C8C2-4C86-AE6B-8BDF33B0A4E4}" type="slidenum">
              <a:rPr lang="en-US" smtClean="0"/>
              <a:t>‹#›</a:t>
            </a:fld>
            <a:endParaRPr lang="en-US"/>
          </a:p>
        </p:txBody>
      </p:sp>
    </p:spTree>
    <p:extLst>
      <p:ext uri="{BB962C8B-B14F-4D97-AF65-F5344CB8AC3E}">
        <p14:creationId xmlns:p14="http://schemas.microsoft.com/office/powerpoint/2010/main" val="36459801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hasáb">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hu-HU"/>
              <a:t>Mintacím szerkesztése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a:t>Mintaszöveg szerkesztése</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a:t>Mintaszöveg szerkesztése</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a:t>Mintaszöveg szerkesztése</a:t>
            </a:r>
          </a:p>
        </p:txBody>
      </p:sp>
      <p:sp>
        <p:nvSpPr>
          <p:cNvPr id="3" name="Date Placeholder 2"/>
          <p:cNvSpPr>
            <a:spLocks noGrp="1"/>
          </p:cNvSpPr>
          <p:nvPr>
            <p:ph type="dt" sz="half" idx="10"/>
          </p:nvPr>
        </p:nvSpPr>
        <p:spPr/>
        <p:txBody>
          <a:bodyPr/>
          <a:lstStyle/>
          <a:p>
            <a:fld id="{898DD52B-0CD9-4113-AB1D-6DC72F4B931A}" type="datetimeFigureOut">
              <a:rPr lang="en-US" smtClean="0"/>
              <a:t>9/20/2016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CA27F87-C8C2-4C86-AE6B-8BDF33B0A4E4}" type="slidenum">
              <a:rPr lang="en-US" smtClean="0"/>
              <a:t>‹#›</a:t>
            </a:fld>
            <a:endParaRPr lang="en-US"/>
          </a:p>
        </p:txBody>
      </p:sp>
    </p:spTree>
    <p:extLst>
      <p:ext uri="{BB962C8B-B14F-4D97-AF65-F5344CB8AC3E}">
        <p14:creationId xmlns:p14="http://schemas.microsoft.com/office/powerpoint/2010/main" val="4464842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képhasáb">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hu-HU"/>
              <a:t>Mintacím szerkesztése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hu-HU"/>
              <a:t>Kép beszúrásához kattintson az ikonra</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a:t>Mintaszöveg szerkesztése</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hu-HU"/>
              <a:t>Kép beszúrásához kattintson az ikonra</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a:t>Mintaszöveg szerkesztése</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hu-HU"/>
              <a:t>Kép beszúrásához kattintson az ikonra</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a:t>Mintaszöveg szerkesztése</a:t>
            </a:r>
          </a:p>
        </p:txBody>
      </p:sp>
      <p:sp>
        <p:nvSpPr>
          <p:cNvPr id="3" name="Date Placeholder 2"/>
          <p:cNvSpPr>
            <a:spLocks noGrp="1"/>
          </p:cNvSpPr>
          <p:nvPr>
            <p:ph type="dt" sz="half" idx="10"/>
          </p:nvPr>
        </p:nvSpPr>
        <p:spPr/>
        <p:txBody>
          <a:bodyPr/>
          <a:lstStyle/>
          <a:p>
            <a:fld id="{898DD52B-0CD9-4113-AB1D-6DC72F4B931A}" type="datetimeFigureOut">
              <a:rPr lang="en-US" smtClean="0"/>
              <a:t>9/20/2016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CA27F87-C8C2-4C86-AE6B-8BDF33B0A4E4}" type="slidenum">
              <a:rPr lang="en-US" smtClean="0"/>
              <a:t>‹#›</a:t>
            </a:fld>
            <a:endParaRPr lang="en-US"/>
          </a:p>
        </p:txBody>
      </p:sp>
    </p:spTree>
    <p:extLst>
      <p:ext uri="{BB962C8B-B14F-4D97-AF65-F5344CB8AC3E}">
        <p14:creationId xmlns:p14="http://schemas.microsoft.com/office/powerpoint/2010/main" val="13924755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Cím és függőleges szöve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a:t>Mintacím szerkesztése</a:t>
            </a:r>
            <a:endParaRPr lang="en-US" dirty="0"/>
          </a:p>
        </p:txBody>
      </p:sp>
      <p:sp>
        <p:nvSpPr>
          <p:cNvPr id="3" name="Vertical Text Placeholder 2"/>
          <p:cNvSpPr>
            <a:spLocks noGrp="1"/>
          </p:cNvSpPr>
          <p:nvPr>
            <p:ph type="body" orient="vert" idx="1"/>
          </p:nvPr>
        </p:nvSpPr>
        <p:spPr/>
        <p:txBody>
          <a:bodyPr vert="eaVert" anchor="t"/>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4" name="Date Placeholder 3"/>
          <p:cNvSpPr>
            <a:spLocks noGrp="1"/>
          </p:cNvSpPr>
          <p:nvPr>
            <p:ph type="dt" sz="half" idx="10"/>
          </p:nvPr>
        </p:nvSpPr>
        <p:spPr/>
        <p:txBody>
          <a:bodyPr/>
          <a:lstStyle/>
          <a:p>
            <a:fld id="{898DD52B-0CD9-4113-AB1D-6DC72F4B931A}" type="datetimeFigureOut">
              <a:rPr lang="en-US" smtClean="0"/>
              <a:t>9/20/2016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A27F87-C8C2-4C86-AE6B-8BDF33B0A4E4}" type="slidenum">
              <a:rPr lang="en-US" smtClean="0"/>
              <a:t>‹#›</a:t>
            </a:fld>
            <a:endParaRPr lang="en-US"/>
          </a:p>
        </p:txBody>
      </p:sp>
    </p:spTree>
    <p:extLst>
      <p:ext uri="{BB962C8B-B14F-4D97-AF65-F5344CB8AC3E}">
        <p14:creationId xmlns:p14="http://schemas.microsoft.com/office/powerpoint/2010/main" val="38051482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Függőleges cím és szöve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hu-HU"/>
              <a:t>Mintacím szerkesztése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4" name="Date Placeholder 3"/>
          <p:cNvSpPr>
            <a:spLocks noGrp="1"/>
          </p:cNvSpPr>
          <p:nvPr>
            <p:ph type="dt" sz="half" idx="10"/>
          </p:nvPr>
        </p:nvSpPr>
        <p:spPr/>
        <p:txBody>
          <a:bodyPr/>
          <a:lstStyle/>
          <a:p>
            <a:fld id="{898DD52B-0CD9-4113-AB1D-6DC72F4B931A}" type="datetimeFigureOut">
              <a:rPr lang="en-US" smtClean="0"/>
              <a:t>9/20/2016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A27F87-C8C2-4C86-AE6B-8BDF33B0A4E4}" type="slidenum">
              <a:rPr lang="en-US" smtClean="0"/>
              <a:t>‹#›</a:t>
            </a:fld>
            <a:endParaRPr lang="en-US"/>
          </a:p>
        </p:txBody>
      </p:sp>
    </p:spTree>
    <p:extLst>
      <p:ext uri="{BB962C8B-B14F-4D97-AF65-F5344CB8AC3E}">
        <p14:creationId xmlns:p14="http://schemas.microsoft.com/office/powerpoint/2010/main" val="9320062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ím és tartalo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a:t>Mintacím szerkesztése</a:t>
            </a:r>
            <a:endParaRPr lang="en-US" dirty="0"/>
          </a:p>
        </p:txBody>
      </p:sp>
      <p:sp>
        <p:nvSpPr>
          <p:cNvPr id="3" name="Content Placeholder 2"/>
          <p:cNvSpPr>
            <a:spLocks noGrp="1"/>
          </p:cNvSpPr>
          <p:nvPr>
            <p:ph idx="1"/>
          </p:nvPr>
        </p:nvSpPr>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4" name="Date Placeholder 3"/>
          <p:cNvSpPr>
            <a:spLocks noGrp="1"/>
          </p:cNvSpPr>
          <p:nvPr>
            <p:ph type="dt" sz="half" idx="10"/>
          </p:nvPr>
        </p:nvSpPr>
        <p:spPr/>
        <p:txBody>
          <a:bodyPr/>
          <a:lstStyle/>
          <a:p>
            <a:fld id="{898DD52B-0CD9-4113-AB1D-6DC72F4B931A}" type="datetimeFigureOut">
              <a:rPr lang="en-US" smtClean="0"/>
              <a:t>9/20/2016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A27F87-C8C2-4C86-AE6B-8BDF33B0A4E4}" type="slidenum">
              <a:rPr lang="en-US" smtClean="0"/>
              <a:t>‹#›</a:t>
            </a:fld>
            <a:endParaRPr lang="en-US"/>
          </a:p>
        </p:txBody>
      </p:sp>
    </p:spTree>
    <p:extLst>
      <p:ext uri="{BB962C8B-B14F-4D97-AF65-F5344CB8AC3E}">
        <p14:creationId xmlns:p14="http://schemas.microsoft.com/office/powerpoint/2010/main" val="36329832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zakaszfejléc">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hu-HU"/>
              <a:t>Mintacím szerkesztése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u-HU"/>
              <a:t>Mintaszöveg szerkesztése</a:t>
            </a:r>
          </a:p>
        </p:txBody>
      </p:sp>
      <p:sp>
        <p:nvSpPr>
          <p:cNvPr id="4" name="Date Placeholder 3"/>
          <p:cNvSpPr>
            <a:spLocks noGrp="1"/>
          </p:cNvSpPr>
          <p:nvPr>
            <p:ph type="dt" sz="half" idx="10"/>
          </p:nvPr>
        </p:nvSpPr>
        <p:spPr/>
        <p:txBody>
          <a:bodyPr/>
          <a:lstStyle/>
          <a:p>
            <a:fld id="{898DD52B-0CD9-4113-AB1D-6DC72F4B931A}" type="datetimeFigureOut">
              <a:rPr lang="en-US" smtClean="0"/>
              <a:t>9/20/2016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A27F87-C8C2-4C86-AE6B-8BDF33B0A4E4}" type="slidenum">
              <a:rPr lang="en-US" smtClean="0"/>
              <a:t>‹#›</a:t>
            </a:fld>
            <a:endParaRPr lang="en-US"/>
          </a:p>
        </p:txBody>
      </p:sp>
    </p:spTree>
    <p:extLst>
      <p:ext uri="{BB962C8B-B14F-4D97-AF65-F5344CB8AC3E}">
        <p14:creationId xmlns:p14="http://schemas.microsoft.com/office/powerpoint/2010/main" val="3182071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tartalomrész">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a:t>Mintacím szerkesztése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5" name="Date Placeholder 4"/>
          <p:cNvSpPr>
            <a:spLocks noGrp="1"/>
          </p:cNvSpPr>
          <p:nvPr>
            <p:ph type="dt" sz="half" idx="10"/>
          </p:nvPr>
        </p:nvSpPr>
        <p:spPr/>
        <p:txBody>
          <a:bodyPr/>
          <a:lstStyle/>
          <a:p>
            <a:fld id="{898DD52B-0CD9-4113-AB1D-6DC72F4B931A}" type="datetimeFigureOut">
              <a:rPr lang="en-US" smtClean="0"/>
              <a:t>9/20/2016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A27F87-C8C2-4C86-AE6B-8BDF33B0A4E4}" type="slidenum">
              <a:rPr lang="en-US" smtClean="0"/>
              <a:t>‹#›</a:t>
            </a:fld>
            <a:endParaRPr lang="en-US"/>
          </a:p>
        </p:txBody>
      </p:sp>
    </p:spTree>
    <p:extLst>
      <p:ext uri="{BB962C8B-B14F-4D97-AF65-F5344CB8AC3E}">
        <p14:creationId xmlns:p14="http://schemas.microsoft.com/office/powerpoint/2010/main" val="17319259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Összehasonlítás">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hu-HU"/>
              <a:t>Mintacím szerkesztése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4" name="Content Placeholder 3"/>
          <p:cNvSpPr>
            <a:spLocks noGrp="1"/>
          </p:cNvSpPr>
          <p:nvPr>
            <p:ph sz="half" idx="2"/>
          </p:nvPr>
        </p:nvSpPr>
        <p:spPr>
          <a:xfrm>
            <a:off x="1141410" y="3073397"/>
            <a:ext cx="4878391" cy="2717801"/>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6" name="Content Placeholder 5"/>
          <p:cNvSpPr>
            <a:spLocks noGrp="1"/>
          </p:cNvSpPr>
          <p:nvPr>
            <p:ph sz="quarter" idx="4"/>
          </p:nvPr>
        </p:nvSpPr>
        <p:spPr>
          <a:xfrm>
            <a:off x="6172200" y="3073397"/>
            <a:ext cx="4875210" cy="2717801"/>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7" name="Date Placeholder 6"/>
          <p:cNvSpPr>
            <a:spLocks noGrp="1"/>
          </p:cNvSpPr>
          <p:nvPr>
            <p:ph type="dt" sz="half" idx="10"/>
          </p:nvPr>
        </p:nvSpPr>
        <p:spPr/>
        <p:txBody>
          <a:bodyPr/>
          <a:lstStyle/>
          <a:p>
            <a:fld id="{898DD52B-0CD9-4113-AB1D-6DC72F4B931A}" type="datetimeFigureOut">
              <a:rPr lang="en-US" smtClean="0"/>
              <a:t>9/20/2016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CA27F87-C8C2-4C86-AE6B-8BDF33B0A4E4}" type="slidenum">
              <a:rPr lang="en-US" smtClean="0"/>
              <a:t>‹#›</a:t>
            </a:fld>
            <a:endParaRPr lang="en-US"/>
          </a:p>
        </p:txBody>
      </p:sp>
    </p:spTree>
    <p:extLst>
      <p:ext uri="{BB962C8B-B14F-4D97-AF65-F5344CB8AC3E}">
        <p14:creationId xmlns:p14="http://schemas.microsoft.com/office/powerpoint/2010/main" val="37278476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sak cí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a:t>Mintacím szerkesztése</a:t>
            </a:r>
            <a:endParaRPr lang="en-US" dirty="0"/>
          </a:p>
        </p:txBody>
      </p:sp>
      <p:sp>
        <p:nvSpPr>
          <p:cNvPr id="3" name="Date Placeholder 2"/>
          <p:cNvSpPr>
            <a:spLocks noGrp="1"/>
          </p:cNvSpPr>
          <p:nvPr>
            <p:ph type="dt" sz="half" idx="10"/>
          </p:nvPr>
        </p:nvSpPr>
        <p:spPr/>
        <p:txBody>
          <a:bodyPr/>
          <a:lstStyle/>
          <a:p>
            <a:fld id="{898DD52B-0CD9-4113-AB1D-6DC72F4B931A}" type="datetimeFigureOut">
              <a:rPr lang="en-US" smtClean="0"/>
              <a:t>9/20/2016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CA27F87-C8C2-4C86-AE6B-8BDF33B0A4E4}" type="slidenum">
              <a:rPr lang="en-US" smtClean="0"/>
              <a:t>‹#›</a:t>
            </a:fld>
            <a:endParaRPr lang="en-US"/>
          </a:p>
        </p:txBody>
      </p:sp>
    </p:spTree>
    <p:extLst>
      <p:ext uri="{BB962C8B-B14F-4D97-AF65-F5344CB8AC3E}">
        <p14:creationId xmlns:p14="http://schemas.microsoft.com/office/powerpoint/2010/main" val="21808105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Üres">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8DD52B-0CD9-4113-AB1D-6DC72F4B931A}" type="datetimeFigureOut">
              <a:rPr lang="en-US" smtClean="0"/>
              <a:t>9/20/2016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CA27F87-C8C2-4C86-AE6B-8BDF33B0A4E4}" type="slidenum">
              <a:rPr lang="en-US" smtClean="0"/>
              <a:t>‹#›</a:t>
            </a:fld>
            <a:endParaRPr lang="en-US"/>
          </a:p>
        </p:txBody>
      </p:sp>
    </p:spTree>
    <p:extLst>
      <p:ext uri="{BB962C8B-B14F-4D97-AF65-F5344CB8AC3E}">
        <p14:creationId xmlns:p14="http://schemas.microsoft.com/office/powerpoint/2010/main" val="26589415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Tartalomrész képaláírással">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hu-HU"/>
              <a:t>Mintacím szerkesztése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u-HU"/>
              <a:t>Mintaszöveg szerkesztése</a:t>
            </a:r>
          </a:p>
        </p:txBody>
      </p:sp>
      <p:sp>
        <p:nvSpPr>
          <p:cNvPr id="5" name="Date Placeholder 4"/>
          <p:cNvSpPr>
            <a:spLocks noGrp="1"/>
          </p:cNvSpPr>
          <p:nvPr>
            <p:ph type="dt" sz="half" idx="10"/>
          </p:nvPr>
        </p:nvSpPr>
        <p:spPr/>
        <p:txBody>
          <a:bodyPr/>
          <a:lstStyle/>
          <a:p>
            <a:fld id="{898DD52B-0CD9-4113-AB1D-6DC72F4B931A}" type="datetimeFigureOut">
              <a:rPr lang="en-US" smtClean="0"/>
              <a:t>9/20/2016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A27F87-C8C2-4C86-AE6B-8BDF33B0A4E4}" type="slidenum">
              <a:rPr lang="en-US" smtClean="0"/>
              <a:t>‹#›</a:t>
            </a:fld>
            <a:endParaRPr lang="en-US"/>
          </a:p>
        </p:txBody>
      </p:sp>
    </p:spTree>
    <p:extLst>
      <p:ext uri="{BB962C8B-B14F-4D97-AF65-F5344CB8AC3E}">
        <p14:creationId xmlns:p14="http://schemas.microsoft.com/office/powerpoint/2010/main" val="14650712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Kép képaláírással">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hu-HU"/>
              <a:t>Mintacím szerkesztése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u-HU"/>
              <a:t>Kép beszúrásához kattintson az ikonra</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u-HU"/>
              <a:t>Mintaszöveg szerkesztése</a:t>
            </a:r>
          </a:p>
        </p:txBody>
      </p:sp>
      <p:sp>
        <p:nvSpPr>
          <p:cNvPr id="5" name="Date Placeholder 4"/>
          <p:cNvSpPr>
            <a:spLocks noGrp="1"/>
          </p:cNvSpPr>
          <p:nvPr>
            <p:ph type="dt" sz="half" idx="10"/>
          </p:nvPr>
        </p:nvSpPr>
        <p:spPr/>
        <p:txBody>
          <a:bodyPr/>
          <a:lstStyle/>
          <a:p>
            <a:fld id="{898DD52B-0CD9-4113-AB1D-6DC72F4B931A}" type="datetimeFigureOut">
              <a:rPr lang="en-US" smtClean="0"/>
              <a:t>9/20/2016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A27F87-C8C2-4C86-AE6B-8BDF33B0A4E4}" type="slidenum">
              <a:rPr lang="en-US" smtClean="0"/>
              <a:t>‹#›</a:t>
            </a:fld>
            <a:endParaRPr lang="en-US"/>
          </a:p>
        </p:txBody>
      </p:sp>
    </p:spTree>
    <p:extLst>
      <p:ext uri="{BB962C8B-B14F-4D97-AF65-F5344CB8AC3E}">
        <p14:creationId xmlns:p14="http://schemas.microsoft.com/office/powerpoint/2010/main" val="1342483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98DD52B-0CD9-4113-AB1D-6DC72F4B931A}" type="datetimeFigureOut">
              <a:rPr lang="en-US" smtClean="0"/>
              <a:t>9/20/2016</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CA27F87-C8C2-4C86-AE6B-8BDF33B0A4E4}" type="slidenum">
              <a:rPr lang="en-US" smtClean="0"/>
              <a:t>‹#›</a:t>
            </a:fld>
            <a:endParaRPr lang="en-US"/>
          </a:p>
        </p:txBody>
      </p:sp>
    </p:spTree>
    <p:extLst>
      <p:ext uri="{BB962C8B-B14F-4D97-AF65-F5344CB8AC3E}">
        <p14:creationId xmlns:p14="http://schemas.microsoft.com/office/powerpoint/2010/main" val="1354214786"/>
      </p:ext>
    </p:extLst>
  </p:cSld>
  <p:clrMap bg1="dk1" tx1="lt1" bg2="dk2" tx2="lt2" accent1="accent1" accent2="accent2" accent3="accent3" accent4="accent4" accent5="accent5" accent6="accent6" hlink="hlink" folHlink="folHlink"/>
  <p:sldLayoutIdLst>
    <p:sldLayoutId id="2147483768" r:id="rId1"/>
    <p:sldLayoutId id="2147483769" r:id="rId2"/>
    <p:sldLayoutId id="2147483770" r:id="rId3"/>
    <p:sldLayoutId id="2147483771" r:id="rId4"/>
    <p:sldLayoutId id="2147483772" r:id="rId5"/>
    <p:sldLayoutId id="2147483773" r:id="rId6"/>
    <p:sldLayoutId id="2147483774" r:id="rId7"/>
    <p:sldLayoutId id="2147483775" r:id="rId8"/>
    <p:sldLayoutId id="2147483776" r:id="rId9"/>
    <p:sldLayoutId id="2147483777" r:id="rId10"/>
    <p:sldLayoutId id="2147483778" r:id="rId11"/>
    <p:sldLayoutId id="2147483779" r:id="rId12"/>
    <p:sldLayoutId id="2147483780" r:id="rId13"/>
    <p:sldLayoutId id="2147483781" r:id="rId14"/>
    <p:sldLayoutId id="2147483782" r:id="rId15"/>
    <p:sldLayoutId id="2147483783" r:id="rId16"/>
    <p:sldLayoutId id="2147483784"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s://github.com/Ericsson/CodeCheckerEclipsePlugin" TargetMode="External"/><Relationship Id="rId2" Type="http://schemas.openxmlformats.org/officeDocument/2006/relationships/hyperlink" Target="https://github.com/Ericsson/codechecker" TargetMode="External"/><Relationship Id="rId1" Type="http://schemas.openxmlformats.org/officeDocument/2006/relationships/slideLayout" Target="../slideLayouts/slideLayout2.xml"/><Relationship Id="rId5" Type="http://schemas.openxmlformats.org/officeDocument/2006/relationships/hyperlink" Target="https://github.com/isocpp/CppCoreGuidelines" TargetMode="External"/><Relationship Id="rId4" Type="http://schemas.openxmlformats.org/officeDocument/2006/relationships/hyperlink" Target="https://github.com/Ericsson/CodeCompass"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Kép 3"/>
          <p:cNvPicPr>
            <a:picLocks noChangeAspect="1"/>
          </p:cNvPicPr>
          <p:nvPr/>
        </p:nvPicPr>
        <p:blipFill>
          <a:blip r:embed="rId2">
            <a:alphaModFix/>
            <a:extLst>
              <a:ext uri="{BEBA8EAE-BF5A-486C-A8C5-ECC9F3942E4B}">
                <a14:imgProps xmlns:a14="http://schemas.microsoft.com/office/drawing/2010/main">
                  <a14:imgLayer r:embed="rId3">
                    <a14:imgEffect>
                      <a14:brightnessContrast bright="3000"/>
                    </a14:imgEffect>
                  </a14:imgLayer>
                </a14:imgProps>
              </a:ext>
            </a:extLst>
          </a:blip>
          <a:srcRect/>
          <a:stretch>
            <a:fillRect/>
          </a:stretch>
        </p:blipFill>
        <p:spPr>
          <a:xfrm>
            <a:off x="6724650" y="2566337"/>
            <a:ext cx="5286853" cy="4528204"/>
          </a:xfrm>
          <a:prstGeom prst="rect">
            <a:avLst/>
          </a:prstGeom>
          <a:noFill/>
          <a:ln>
            <a:noFill/>
          </a:ln>
        </p:spPr>
      </p:pic>
      <p:sp>
        <p:nvSpPr>
          <p:cNvPr id="2" name="Cím 1"/>
          <p:cNvSpPr>
            <a:spLocks noGrp="1"/>
          </p:cNvSpPr>
          <p:nvPr>
            <p:ph type="ctrTitle"/>
          </p:nvPr>
        </p:nvSpPr>
        <p:spPr/>
        <p:txBody>
          <a:bodyPr/>
          <a:lstStyle/>
          <a:p>
            <a:r>
              <a:rPr lang="en-US" noProof="0" dirty="0"/>
              <a:t>Make Friends with the Clang Static Analysis Tools</a:t>
            </a:r>
          </a:p>
        </p:txBody>
      </p:sp>
      <p:sp>
        <p:nvSpPr>
          <p:cNvPr id="3" name="Alcím 2"/>
          <p:cNvSpPr>
            <a:spLocks noGrp="1"/>
          </p:cNvSpPr>
          <p:nvPr>
            <p:ph type="subTitle" idx="1"/>
          </p:nvPr>
        </p:nvSpPr>
        <p:spPr/>
        <p:txBody>
          <a:bodyPr/>
          <a:lstStyle/>
          <a:p>
            <a:r>
              <a:rPr lang="en-US" noProof="0" dirty="0">
                <a:solidFill>
                  <a:schemeClr val="tx1">
                    <a:lumMod val="95000"/>
                  </a:schemeClr>
                </a:solidFill>
              </a:rPr>
              <a:t>Gabor Horvath</a:t>
            </a:r>
          </a:p>
        </p:txBody>
      </p:sp>
    </p:spTree>
    <p:extLst>
      <p:ext uri="{BB962C8B-B14F-4D97-AF65-F5344CB8AC3E}">
        <p14:creationId xmlns:p14="http://schemas.microsoft.com/office/powerpoint/2010/main" val="37311858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en-US" noProof="0" dirty="0"/>
              <a:t>Textual pattern matching</a:t>
            </a:r>
          </a:p>
        </p:txBody>
      </p:sp>
      <p:sp>
        <p:nvSpPr>
          <p:cNvPr id="3" name="Tartalom helye 2"/>
          <p:cNvSpPr>
            <a:spLocks noGrp="1"/>
          </p:cNvSpPr>
          <p:nvPr>
            <p:ph idx="1"/>
          </p:nvPr>
        </p:nvSpPr>
        <p:spPr>
          <a:xfrm>
            <a:off x="1141410" y="2125340"/>
            <a:ext cx="9905999" cy="1274763"/>
          </a:xfrm>
        </p:spPr>
        <p:txBody>
          <a:bodyPr>
            <a:noAutofit/>
          </a:bodyPr>
          <a:lstStyle/>
          <a:p>
            <a:r>
              <a:rPr lang="en-US" sz="2800" noProof="0" dirty="0"/>
              <a:t>Transform code to canonical form</a:t>
            </a:r>
          </a:p>
          <a:p>
            <a:r>
              <a:rPr lang="en-US" sz="2800" noProof="0" dirty="0"/>
              <a:t>Match patterns on the transformed code</a:t>
            </a:r>
          </a:p>
        </p:txBody>
      </p:sp>
      <p:sp>
        <p:nvSpPr>
          <p:cNvPr id="4" name="Szövegdoboz 3"/>
          <p:cNvSpPr txBox="1"/>
          <p:nvPr/>
        </p:nvSpPr>
        <p:spPr>
          <a:xfrm>
            <a:off x="6553200" y="3771037"/>
            <a:ext cx="4400550" cy="2677656"/>
          </a:xfrm>
          <a:prstGeom prst="rect">
            <a:avLst/>
          </a:prstGeom>
          <a:noFill/>
        </p:spPr>
        <p:txBody>
          <a:bodyPr wrap="square" rtlCol="0">
            <a:spAutoFit/>
          </a:bodyPr>
          <a:lstStyle/>
          <a:p>
            <a:r>
              <a:rPr lang="en-US" sz="2400" b="1" dirty="0">
                <a:latin typeface="Courier New" panose="02070309020205020404" pitchFamily="49" charset="0"/>
                <a:cs typeface="Courier New" panose="02070309020205020404" pitchFamily="49" charset="0"/>
              </a:rPr>
              <a:t>#define M 0</a:t>
            </a:r>
          </a:p>
          <a:p>
            <a:r>
              <a:rPr lang="en-US" sz="2400" b="1" dirty="0" err="1">
                <a:latin typeface="Courier New" panose="02070309020205020404" pitchFamily="49" charset="0"/>
                <a:cs typeface="Courier New" panose="02070309020205020404" pitchFamily="49" charset="0"/>
              </a:rPr>
              <a:t>int</a:t>
            </a:r>
            <a:r>
              <a:rPr lang="en-US" sz="2400" b="1" dirty="0">
                <a:latin typeface="Courier New" panose="02070309020205020404" pitchFamily="49" charset="0"/>
                <a:cs typeface="Courier New" panose="02070309020205020404" pitchFamily="49" charset="0"/>
              </a:rPr>
              <a:t> a = 5 / M;</a:t>
            </a:r>
          </a:p>
          <a:p>
            <a:r>
              <a:rPr lang="en-US" sz="2400" b="1" dirty="0" err="1">
                <a:latin typeface="Courier New" panose="02070309020205020404" pitchFamily="49" charset="0"/>
                <a:cs typeface="Courier New" panose="02070309020205020404" pitchFamily="49" charset="0"/>
              </a:rPr>
              <a:t>int</a:t>
            </a:r>
            <a:r>
              <a:rPr lang="en-US" sz="2400" b="1" dirty="0">
                <a:latin typeface="Courier New" panose="02070309020205020404" pitchFamily="49" charset="0"/>
                <a:cs typeface="Courier New" panose="02070309020205020404" pitchFamily="49" charset="0"/>
              </a:rPr>
              <a:t> b = </a:t>
            </a:r>
            <a:r>
              <a:rPr lang="en-US" sz="2400" b="1" dirty="0" err="1">
                <a:latin typeface="Courier New" panose="02070309020205020404" pitchFamily="49" charset="0"/>
                <a:cs typeface="Courier New" panose="02070309020205020404" pitchFamily="49" charset="0"/>
              </a:rPr>
              <a:t>getValue</a:t>
            </a:r>
            <a:r>
              <a:rPr lang="en-US" sz="2400" b="1" dirty="0">
                <a:latin typeface="Courier New" panose="02070309020205020404" pitchFamily="49" charset="0"/>
                <a:cs typeface="Courier New" panose="02070309020205020404" pitchFamily="49" charset="0"/>
              </a:rPr>
              <a:t>();</a:t>
            </a:r>
          </a:p>
          <a:p>
            <a:r>
              <a:rPr lang="en-US" sz="2400" b="1" dirty="0">
                <a:latin typeface="Courier New" panose="02070309020205020404" pitchFamily="49" charset="0"/>
                <a:cs typeface="Courier New" panose="02070309020205020404" pitchFamily="49" charset="0"/>
              </a:rPr>
              <a:t>if (b == 4) {</a:t>
            </a:r>
          </a:p>
          <a:p>
            <a:r>
              <a:rPr lang="en-US" sz="2400" b="1" dirty="0">
                <a:latin typeface="Courier New" panose="02070309020205020404" pitchFamily="49" charset="0"/>
                <a:cs typeface="Courier New" panose="02070309020205020404" pitchFamily="49" charset="0"/>
              </a:rPr>
              <a:t>  ...</a:t>
            </a:r>
          </a:p>
          <a:p>
            <a:r>
              <a:rPr lang="en-US" sz="2400" b="1" dirty="0">
                <a:latin typeface="Courier New" panose="02070309020205020404" pitchFamily="49" charset="0"/>
                <a:cs typeface="Courier New" panose="02070309020205020404" pitchFamily="49" charset="0"/>
              </a:rPr>
              <a:t>  </a:t>
            </a:r>
            <a:r>
              <a:rPr lang="en-US" sz="2400" b="1" dirty="0" err="1">
                <a:latin typeface="Courier New" panose="02070309020205020404" pitchFamily="49" charset="0"/>
                <a:cs typeface="Courier New" panose="02070309020205020404" pitchFamily="49" charset="0"/>
              </a:rPr>
              <a:t>int</a:t>
            </a:r>
            <a:r>
              <a:rPr lang="en-US" sz="2400" b="1" dirty="0">
                <a:latin typeface="Courier New" panose="02070309020205020404" pitchFamily="49" charset="0"/>
                <a:cs typeface="Courier New" panose="02070309020205020404" pitchFamily="49" charset="0"/>
              </a:rPr>
              <a:t> c = 5 / (b – 4);</a:t>
            </a:r>
          </a:p>
          <a:p>
            <a:r>
              <a:rPr lang="en-US" sz="2400" b="1" dirty="0">
                <a:latin typeface="Courier New" panose="02070309020205020404" pitchFamily="49" charset="0"/>
                <a:cs typeface="Courier New" panose="02070309020205020404" pitchFamily="49" charset="0"/>
              </a:rPr>
              <a:t>}</a:t>
            </a:r>
          </a:p>
        </p:txBody>
      </p:sp>
      <p:sp>
        <p:nvSpPr>
          <p:cNvPr id="5" name="Szövegdoboz 4"/>
          <p:cNvSpPr txBox="1"/>
          <p:nvPr/>
        </p:nvSpPr>
        <p:spPr>
          <a:xfrm>
            <a:off x="1193798" y="4743450"/>
            <a:ext cx="5000625" cy="461665"/>
          </a:xfrm>
          <a:prstGeom prst="rect">
            <a:avLst/>
          </a:prstGeom>
          <a:noFill/>
        </p:spPr>
        <p:txBody>
          <a:bodyPr wrap="square" rtlCol="0">
            <a:spAutoFit/>
          </a:bodyPr>
          <a:lstStyle/>
          <a:p>
            <a:r>
              <a:rPr lang="en-US" sz="2400" b="1" dirty="0">
                <a:latin typeface="Courier New" panose="02070309020205020404" pitchFamily="49" charset="0"/>
                <a:cs typeface="Courier New" panose="02070309020205020404" pitchFamily="49" charset="0"/>
              </a:rPr>
              <a:t>Token::Match(</a:t>
            </a:r>
            <a:r>
              <a:rPr lang="en-US" sz="2400" b="1" dirty="0" err="1">
                <a:latin typeface="Courier New" panose="02070309020205020404" pitchFamily="49" charset="0"/>
                <a:cs typeface="Courier New" panose="02070309020205020404" pitchFamily="49" charset="0"/>
              </a:rPr>
              <a:t>tok</a:t>
            </a:r>
            <a:r>
              <a:rPr lang="en-US" sz="2400" b="1" dirty="0">
                <a:latin typeface="Courier New" panose="02070309020205020404" pitchFamily="49" charset="0"/>
                <a:cs typeface="Courier New" panose="02070309020205020404" pitchFamily="49" charset="0"/>
              </a:rPr>
              <a:t>, “ / 0”);</a:t>
            </a:r>
          </a:p>
        </p:txBody>
      </p:sp>
      <p:sp>
        <p:nvSpPr>
          <p:cNvPr id="6" name="Téglalap 5"/>
          <p:cNvSpPr/>
          <p:nvPr/>
        </p:nvSpPr>
        <p:spPr>
          <a:xfrm>
            <a:off x="8039100" y="4170065"/>
            <a:ext cx="1162050" cy="420985"/>
          </a:xfrm>
          <a:prstGeom prst="rect">
            <a:avLst/>
          </a:prstGeom>
          <a:noFill/>
          <a:ln w="571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églalap 6"/>
          <p:cNvSpPr/>
          <p:nvPr/>
        </p:nvSpPr>
        <p:spPr>
          <a:xfrm>
            <a:off x="8429625" y="5598815"/>
            <a:ext cx="2305050" cy="430510"/>
          </a:xfrm>
          <a:prstGeom prst="rect">
            <a:avLst/>
          </a:prstGeom>
          <a:no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35410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en-US" noProof="0" dirty="0"/>
              <a:t>Matching the syntax tree</a:t>
            </a:r>
          </a:p>
        </p:txBody>
      </p:sp>
      <p:sp>
        <p:nvSpPr>
          <p:cNvPr id="3" name="Tartalom helye 2"/>
          <p:cNvSpPr>
            <a:spLocks noGrp="1"/>
          </p:cNvSpPr>
          <p:nvPr>
            <p:ph idx="1"/>
          </p:nvPr>
        </p:nvSpPr>
        <p:spPr>
          <a:xfrm>
            <a:off x="6709569" y="3562250"/>
            <a:ext cx="5154613" cy="1922463"/>
          </a:xfrm>
        </p:spPr>
        <p:txBody>
          <a:bodyPr>
            <a:normAutofit/>
          </a:bodyPr>
          <a:lstStyle/>
          <a:p>
            <a:r>
              <a:rPr lang="en-US" sz="2800" noProof="0" dirty="0"/>
              <a:t>Type information is available</a:t>
            </a:r>
          </a:p>
          <a:p>
            <a:r>
              <a:rPr lang="en-US" sz="2800" noProof="0" dirty="0" err="1"/>
              <a:t>Typedefs</a:t>
            </a:r>
            <a:r>
              <a:rPr lang="en-US" sz="2800" noProof="0" dirty="0"/>
              <a:t>, overloads, templates are resolved</a:t>
            </a:r>
          </a:p>
        </p:txBody>
      </p:sp>
      <p:sp>
        <p:nvSpPr>
          <p:cNvPr id="4" name="Szövegdoboz 3"/>
          <p:cNvSpPr txBox="1"/>
          <p:nvPr/>
        </p:nvSpPr>
        <p:spPr>
          <a:xfrm>
            <a:off x="295273" y="1989225"/>
            <a:ext cx="8267701" cy="4401205"/>
          </a:xfrm>
          <a:prstGeom prst="rect">
            <a:avLst/>
          </a:prstGeom>
          <a:noFill/>
        </p:spPr>
        <p:txBody>
          <a:bodyPr wrap="square" rtlCol="0">
            <a:spAutoFit/>
          </a:bodyPr>
          <a:lstStyle/>
          <a:p>
            <a:r>
              <a:rPr lang="en-US" sz="2000" b="1" dirty="0" err="1">
                <a:latin typeface="Courier New" panose="02070309020205020404" pitchFamily="49" charset="0"/>
                <a:cs typeface="Courier New" panose="02070309020205020404" pitchFamily="49" charset="0"/>
              </a:rPr>
              <a:t>FunctionDecl</a:t>
            </a:r>
            <a:r>
              <a:rPr lang="en-US" sz="2000" dirty="0">
                <a:latin typeface="Courier New" panose="02070309020205020404" pitchFamily="49" charset="0"/>
                <a:cs typeface="Courier New" panose="02070309020205020404" pitchFamily="49" charset="0"/>
              </a:rPr>
              <a:t> main</a:t>
            </a:r>
          </a:p>
          <a:p>
            <a:r>
              <a:rPr lang="en-US" sz="2000" dirty="0">
                <a:latin typeface="Courier New" panose="02070309020205020404" pitchFamily="49" charset="0"/>
                <a:cs typeface="Courier New" panose="02070309020205020404" pitchFamily="49" charset="0"/>
              </a:rPr>
              <a:t>`-</a:t>
            </a:r>
            <a:r>
              <a:rPr lang="en-US" sz="2000" b="1" dirty="0" err="1">
                <a:latin typeface="Courier New" panose="02070309020205020404" pitchFamily="49" charset="0"/>
                <a:cs typeface="Courier New" panose="02070309020205020404" pitchFamily="49" charset="0"/>
              </a:rPr>
              <a:t>CompoundStmt</a:t>
            </a:r>
            <a:endParaRPr lang="en-US" sz="2000" b="1" dirty="0">
              <a:latin typeface="Courier New" panose="02070309020205020404" pitchFamily="49" charset="0"/>
              <a:cs typeface="Courier New" panose="02070309020205020404" pitchFamily="49" charset="0"/>
            </a:endParaRPr>
          </a:p>
          <a:p>
            <a:r>
              <a:rPr lang="en-US" sz="2000"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DeclStmt</a:t>
            </a:r>
            <a:endParaRPr lang="en-US" sz="2000" b="1" dirty="0">
              <a:latin typeface="Courier New" panose="02070309020205020404" pitchFamily="49" charset="0"/>
              <a:cs typeface="Courier New" panose="02070309020205020404" pitchFamily="49" charset="0"/>
            </a:endParaRPr>
          </a:p>
          <a:p>
            <a:r>
              <a:rPr lang="en-US" sz="2000" dirty="0">
                <a:latin typeface="Courier New" panose="02070309020205020404" pitchFamily="49" charset="0"/>
                <a:cs typeface="Courier New" panose="02070309020205020404" pitchFamily="49" charset="0"/>
              </a:rPr>
              <a:t>  | `-</a:t>
            </a:r>
            <a:r>
              <a:rPr lang="en-US" sz="2000" b="1" dirty="0" err="1">
                <a:latin typeface="Courier New" panose="02070309020205020404" pitchFamily="49" charset="0"/>
                <a:cs typeface="Courier New" panose="02070309020205020404" pitchFamily="49" charset="0"/>
              </a:rPr>
              <a:t>VarDecl</a:t>
            </a:r>
            <a:r>
              <a:rPr lang="en-US" sz="2000" dirty="0">
                <a:latin typeface="Courier New" panose="02070309020205020404" pitchFamily="49" charset="0"/>
                <a:cs typeface="Courier New" panose="02070309020205020404" pitchFamily="49" charset="0"/>
              </a:rPr>
              <a:t> d 'double *'</a:t>
            </a:r>
          </a:p>
          <a:p>
            <a:r>
              <a:rPr lang="en-US" sz="2000"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BinaryOperator</a:t>
            </a:r>
            <a:r>
              <a:rPr lang="en-US" sz="2000" dirty="0">
                <a:latin typeface="Courier New" panose="02070309020205020404" pitchFamily="49" charset="0"/>
                <a:cs typeface="Courier New" panose="02070309020205020404" pitchFamily="49" charset="0"/>
              </a:rPr>
              <a:t> '='</a:t>
            </a:r>
          </a:p>
          <a:p>
            <a:r>
              <a:rPr lang="en-US" sz="2000"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DeclRefExpr</a:t>
            </a:r>
            <a:r>
              <a:rPr lang="en-US" sz="2000" dirty="0">
                <a:latin typeface="Courier New" panose="02070309020205020404" pitchFamily="49" charset="0"/>
                <a:cs typeface="Courier New" panose="02070309020205020404" pitchFamily="49" charset="0"/>
              </a:rPr>
              <a:t>  'double *' 'd' </a:t>
            </a:r>
          </a:p>
          <a:p>
            <a:r>
              <a:rPr lang="en-US" sz="2000"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CStyleCastExpr</a:t>
            </a:r>
            <a:r>
              <a:rPr lang="en-US" sz="2000" dirty="0">
                <a:latin typeface="Courier New" panose="02070309020205020404" pitchFamily="49" charset="0"/>
                <a:cs typeface="Courier New" panose="02070309020205020404" pitchFamily="49" charset="0"/>
              </a:rPr>
              <a:t> 'double *'</a:t>
            </a:r>
          </a:p>
          <a:p>
            <a:r>
              <a:rPr lang="en-US" sz="2000"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CallExpr</a:t>
            </a:r>
            <a:endParaRPr lang="en-US" sz="2000" b="1" dirty="0">
              <a:latin typeface="Courier New" panose="02070309020205020404" pitchFamily="49" charset="0"/>
              <a:cs typeface="Courier New" panose="02070309020205020404" pitchFamily="49" charset="0"/>
            </a:endParaRPr>
          </a:p>
          <a:p>
            <a:r>
              <a:rPr lang="en-US" sz="2000"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ImplicitCastExpr</a:t>
            </a:r>
            <a:endParaRPr lang="en-US" sz="2000" b="1" dirty="0">
              <a:latin typeface="Courier New" panose="02070309020205020404" pitchFamily="49" charset="0"/>
              <a:cs typeface="Courier New" panose="02070309020205020404" pitchFamily="49" charset="0"/>
            </a:endParaRPr>
          </a:p>
          <a:p>
            <a:r>
              <a:rPr lang="en-US" sz="2000" dirty="0">
                <a:latin typeface="Courier New" panose="02070309020205020404" pitchFamily="49" charset="0"/>
                <a:cs typeface="Courier New" panose="02070309020205020404" pitchFamily="49" charset="0"/>
              </a:rPr>
              <a:t>        | `-</a:t>
            </a:r>
            <a:r>
              <a:rPr lang="en-US" sz="2000" b="1" dirty="0" err="1">
                <a:latin typeface="Courier New" panose="02070309020205020404" pitchFamily="49" charset="0"/>
                <a:cs typeface="Courier New" panose="02070309020205020404" pitchFamily="49" charset="0"/>
              </a:rPr>
              <a:t>DeclRefExpr</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malloc</a:t>
            </a:r>
            <a:r>
              <a:rPr lang="en-US" sz="2000" dirty="0">
                <a:latin typeface="Courier New" panose="02070309020205020404" pitchFamily="49" charset="0"/>
                <a:cs typeface="Courier New" panose="02070309020205020404" pitchFamily="49" charset="0"/>
              </a:rPr>
              <a:t>'</a:t>
            </a:r>
          </a:p>
          <a:p>
            <a:r>
              <a:rPr lang="en-US" sz="2000"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ImplicitCastExpr</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int</a:t>
            </a:r>
            <a:r>
              <a:rPr lang="en-US" sz="2000" dirty="0">
                <a:latin typeface="Courier New" panose="02070309020205020404" pitchFamily="49" charset="0"/>
                <a:cs typeface="Courier New" panose="02070309020205020404" pitchFamily="49" charset="0"/>
              </a:rPr>
              <a:t>'</a:t>
            </a:r>
          </a:p>
          <a:p>
            <a:r>
              <a:rPr lang="en-US" sz="2000"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UnaryExprOrTypeTraitExpr</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sizeof</a:t>
            </a:r>
            <a:endParaRPr lang="en-US" sz="2000" dirty="0">
              <a:latin typeface="Courier New" panose="02070309020205020404" pitchFamily="49" charset="0"/>
              <a:cs typeface="Courier New" panose="02070309020205020404" pitchFamily="49" charset="0"/>
            </a:endParaRPr>
          </a:p>
          <a:p>
            <a:r>
              <a:rPr lang="en-US" sz="2000"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ParenExpr</a:t>
            </a:r>
            <a:endParaRPr lang="en-US" sz="2000" b="1" dirty="0">
              <a:latin typeface="Courier New" panose="02070309020205020404" pitchFamily="49" charset="0"/>
              <a:cs typeface="Courier New" panose="02070309020205020404" pitchFamily="49" charset="0"/>
            </a:endParaRPr>
          </a:p>
          <a:p>
            <a:r>
              <a:rPr lang="en-US" sz="2000"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DeclRefExpr</a:t>
            </a:r>
            <a:r>
              <a:rPr lang="en-US" sz="2000" dirty="0">
                <a:latin typeface="Courier New" panose="02070309020205020404" pitchFamily="49" charset="0"/>
                <a:cs typeface="Courier New" panose="02070309020205020404" pitchFamily="49" charset="0"/>
              </a:rPr>
              <a:t> 'double *' 'd'</a:t>
            </a:r>
          </a:p>
        </p:txBody>
      </p:sp>
      <p:sp>
        <p:nvSpPr>
          <p:cNvPr id="5" name="Szövegdoboz 4"/>
          <p:cNvSpPr txBox="1"/>
          <p:nvPr/>
        </p:nvSpPr>
        <p:spPr>
          <a:xfrm>
            <a:off x="5867083" y="1989225"/>
            <a:ext cx="6083717" cy="1569660"/>
          </a:xfrm>
          <a:prstGeom prst="rect">
            <a:avLst/>
          </a:prstGeom>
          <a:noFill/>
        </p:spPr>
        <p:txBody>
          <a:bodyPr wrap="none" rtlCol="0">
            <a:spAutoFit/>
          </a:bodyPr>
          <a:lstStyle/>
          <a:p>
            <a:r>
              <a:rPr lang="en-US" sz="2400" b="1" dirty="0" err="1">
                <a:latin typeface="Courier New" panose="02070309020205020404" pitchFamily="49" charset="0"/>
                <a:cs typeface="Courier New" panose="02070309020205020404" pitchFamily="49" charset="0"/>
              </a:rPr>
              <a:t>int</a:t>
            </a:r>
            <a:r>
              <a:rPr lang="en-US" sz="2400" b="1" dirty="0">
                <a:latin typeface="Courier New" panose="02070309020205020404" pitchFamily="49" charset="0"/>
                <a:cs typeface="Courier New" panose="02070309020205020404" pitchFamily="49" charset="0"/>
              </a:rPr>
              <a:t> main(){</a:t>
            </a:r>
          </a:p>
          <a:p>
            <a:r>
              <a:rPr lang="en-US" sz="2400" b="1" dirty="0">
                <a:latin typeface="Courier New" panose="02070309020205020404" pitchFamily="49" charset="0"/>
                <a:cs typeface="Courier New" panose="02070309020205020404" pitchFamily="49" charset="0"/>
              </a:rPr>
              <a:t>  double *d;</a:t>
            </a:r>
          </a:p>
          <a:p>
            <a:r>
              <a:rPr lang="en-US" sz="2400" b="1" dirty="0">
                <a:latin typeface="Courier New" panose="02070309020205020404" pitchFamily="49" charset="0"/>
                <a:cs typeface="Courier New" panose="02070309020205020404" pitchFamily="49" charset="0"/>
              </a:rPr>
              <a:t>  d=(double*)</a:t>
            </a:r>
            <a:r>
              <a:rPr lang="en-US" sz="2400" b="1" dirty="0" err="1">
                <a:latin typeface="Courier New" panose="02070309020205020404" pitchFamily="49" charset="0"/>
                <a:cs typeface="Courier New" panose="02070309020205020404" pitchFamily="49" charset="0"/>
              </a:rPr>
              <a:t>malloc</a:t>
            </a:r>
            <a:r>
              <a:rPr lang="en-US" sz="2400" b="1" dirty="0">
                <a:latin typeface="Courier New" panose="02070309020205020404" pitchFamily="49" charset="0"/>
                <a:cs typeface="Courier New" panose="02070309020205020404" pitchFamily="49" charset="0"/>
              </a:rPr>
              <a:t>(</a:t>
            </a:r>
            <a:r>
              <a:rPr lang="en-US" sz="2400" b="1" dirty="0" err="1">
                <a:latin typeface="Courier New" panose="02070309020205020404" pitchFamily="49" charset="0"/>
                <a:cs typeface="Courier New" panose="02070309020205020404" pitchFamily="49" charset="0"/>
              </a:rPr>
              <a:t>sizeof</a:t>
            </a:r>
            <a:r>
              <a:rPr lang="en-US" sz="2400" b="1" dirty="0">
                <a:latin typeface="Courier New" panose="02070309020205020404" pitchFamily="49" charset="0"/>
                <a:cs typeface="Courier New" panose="02070309020205020404" pitchFamily="49" charset="0"/>
              </a:rPr>
              <a:t>(d));</a:t>
            </a:r>
          </a:p>
          <a:p>
            <a:r>
              <a:rPr lang="en-US" sz="2400" b="1" dirty="0">
                <a:latin typeface="Courier New" panose="02070309020205020404" pitchFamily="49" charset="0"/>
                <a:cs typeface="Courier New" panose="02070309020205020404" pitchFamily="49" charset="0"/>
              </a:rPr>
              <a:t>}</a:t>
            </a:r>
          </a:p>
        </p:txBody>
      </p:sp>
      <p:sp>
        <p:nvSpPr>
          <p:cNvPr id="6" name="Téglalap 5"/>
          <p:cNvSpPr/>
          <p:nvPr/>
        </p:nvSpPr>
        <p:spPr>
          <a:xfrm>
            <a:off x="9601200" y="2774055"/>
            <a:ext cx="1647825" cy="378720"/>
          </a:xfrm>
          <a:prstGeom prst="rect">
            <a:avLst/>
          </a:prstGeom>
          <a:no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églalap 6"/>
          <p:cNvSpPr/>
          <p:nvPr/>
        </p:nvSpPr>
        <p:spPr>
          <a:xfrm>
            <a:off x="2543175" y="6011710"/>
            <a:ext cx="4410075" cy="378720"/>
          </a:xfrm>
          <a:prstGeom prst="rect">
            <a:avLst/>
          </a:prstGeom>
          <a:no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églalap 8"/>
          <p:cNvSpPr/>
          <p:nvPr/>
        </p:nvSpPr>
        <p:spPr>
          <a:xfrm>
            <a:off x="1019175" y="3558885"/>
            <a:ext cx="4410075" cy="378720"/>
          </a:xfrm>
          <a:prstGeom prst="rect">
            <a:avLst/>
          </a:prstGeom>
          <a:no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70219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en-US" noProof="0" dirty="0"/>
              <a:t>Flow sensitive algorithms</a:t>
            </a:r>
          </a:p>
        </p:txBody>
      </p:sp>
      <p:sp>
        <p:nvSpPr>
          <p:cNvPr id="3" name="Tartalom helye 2"/>
          <p:cNvSpPr>
            <a:spLocks noGrp="1"/>
          </p:cNvSpPr>
          <p:nvPr>
            <p:ph idx="1"/>
          </p:nvPr>
        </p:nvSpPr>
        <p:spPr>
          <a:xfrm>
            <a:off x="1141412" y="1771745"/>
            <a:ext cx="9905999" cy="1350963"/>
          </a:xfrm>
        </p:spPr>
        <p:txBody>
          <a:bodyPr>
            <a:normAutofit/>
          </a:bodyPr>
          <a:lstStyle/>
          <a:p>
            <a:r>
              <a:rPr lang="en-US" sz="2800" noProof="0" dirty="0"/>
              <a:t>Walk on the control flow graph</a:t>
            </a:r>
          </a:p>
          <a:p>
            <a:r>
              <a:rPr lang="en-US" sz="2800" noProof="0" dirty="0"/>
              <a:t>What to do on merge points? (Lattice)</a:t>
            </a:r>
          </a:p>
        </p:txBody>
      </p:sp>
      <p:sp>
        <p:nvSpPr>
          <p:cNvPr id="4" name="Szövegdoboz 3"/>
          <p:cNvSpPr txBox="1"/>
          <p:nvPr/>
        </p:nvSpPr>
        <p:spPr>
          <a:xfrm>
            <a:off x="1141412" y="3181348"/>
            <a:ext cx="3525838" cy="2677656"/>
          </a:xfrm>
          <a:prstGeom prst="rect">
            <a:avLst/>
          </a:prstGeom>
          <a:noFill/>
        </p:spPr>
        <p:txBody>
          <a:bodyPr wrap="square" rtlCol="0">
            <a:spAutoFit/>
          </a:bodyPr>
          <a:lstStyle/>
          <a:p>
            <a:r>
              <a:rPr lang="en-US" sz="2400" b="1" dirty="0" err="1">
                <a:latin typeface="Courier New" panose="02070309020205020404" pitchFamily="49" charset="0"/>
                <a:cs typeface="Courier New" panose="02070309020205020404" pitchFamily="49" charset="0"/>
              </a:rPr>
              <a:t>int</a:t>
            </a:r>
            <a:r>
              <a:rPr lang="en-US" sz="2400" b="1" dirty="0">
                <a:latin typeface="Courier New" panose="02070309020205020404" pitchFamily="49" charset="0"/>
                <a:cs typeface="Courier New" panose="02070309020205020404" pitchFamily="49" charset="0"/>
              </a:rPr>
              <a:t> x = 0;</a:t>
            </a:r>
          </a:p>
          <a:p>
            <a:r>
              <a:rPr lang="en-US" sz="2400" b="1" dirty="0">
                <a:solidFill>
                  <a:srgbClr val="FFC000"/>
                </a:solidFill>
                <a:latin typeface="Courier New" panose="02070309020205020404" pitchFamily="49" charset="0"/>
                <a:cs typeface="Courier New" panose="02070309020205020404" pitchFamily="49" charset="0"/>
              </a:rPr>
              <a:t>if (z)</a:t>
            </a:r>
            <a:r>
              <a:rPr lang="en-US" sz="2400" b="1" dirty="0">
                <a:solidFill>
                  <a:srgbClr val="FF0000"/>
                </a:solidFill>
                <a:latin typeface="Courier New" panose="02070309020205020404" pitchFamily="49" charset="0"/>
                <a:cs typeface="Courier New" panose="02070309020205020404" pitchFamily="49" charset="0"/>
              </a:rPr>
              <a:t> </a:t>
            </a:r>
            <a:r>
              <a:rPr lang="en-US" sz="2400" b="1" dirty="0">
                <a:latin typeface="Courier New" panose="02070309020205020404" pitchFamily="49" charset="0"/>
                <a:cs typeface="Courier New" panose="02070309020205020404" pitchFamily="49" charset="0"/>
              </a:rPr>
              <a:t>{</a:t>
            </a:r>
          </a:p>
          <a:p>
            <a:r>
              <a:rPr lang="en-US" sz="2400" b="1" dirty="0">
                <a:latin typeface="Courier New" panose="02070309020205020404" pitchFamily="49" charset="0"/>
                <a:cs typeface="Courier New" panose="02070309020205020404" pitchFamily="49" charset="0"/>
              </a:rPr>
              <a:t>    x = 5;</a:t>
            </a:r>
          </a:p>
          <a:p>
            <a:r>
              <a:rPr lang="en-US" sz="2400" b="1" dirty="0">
                <a:latin typeface="Courier New" panose="02070309020205020404" pitchFamily="49" charset="0"/>
                <a:cs typeface="Courier New" panose="02070309020205020404" pitchFamily="49" charset="0"/>
              </a:rPr>
              <a:t>}</a:t>
            </a:r>
          </a:p>
          <a:p>
            <a:r>
              <a:rPr lang="en-US" sz="2400" b="1" dirty="0">
                <a:solidFill>
                  <a:srgbClr val="FFC000"/>
                </a:solidFill>
                <a:latin typeface="Courier New" panose="02070309020205020404" pitchFamily="49" charset="0"/>
                <a:cs typeface="Courier New" panose="02070309020205020404" pitchFamily="49" charset="0"/>
              </a:rPr>
              <a:t>if (z) </a:t>
            </a:r>
            <a:r>
              <a:rPr lang="en-US" sz="2400" b="1" dirty="0">
                <a:latin typeface="Courier New" panose="02070309020205020404" pitchFamily="49" charset="0"/>
                <a:cs typeface="Courier New" panose="02070309020205020404" pitchFamily="49" charset="0"/>
              </a:rPr>
              <a:t>{</a:t>
            </a:r>
          </a:p>
          <a:p>
            <a:r>
              <a:rPr lang="en-US" sz="2400" b="1" dirty="0">
                <a:latin typeface="Courier New" panose="02070309020205020404" pitchFamily="49" charset="0"/>
                <a:cs typeface="Courier New" panose="02070309020205020404" pitchFamily="49" charset="0"/>
              </a:rPr>
              <a:t>    y = 10 / x;</a:t>
            </a:r>
          </a:p>
          <a:p>
            <a:r>
              <a:rPr lang="en-US" sz="2400" b="1" dirty="0">
                <a:latin typeface="Courier New" panose="02070309020205020404" pitchFamily="49" charset="0"/>
                <a:cs typeface="Courier New" panose="02070309020205020404" pitchFamily="49" charset="0"/>
              </a:rPr>
              <a:t>}</a:t>
            </a:r>
          </a:p>
        </p:txBody>
      </p:sp>
      <p:sp>
        <p:nvSpPr>
          <p:cNvPr id="5" name="Téglalap 4"/>
          <p:cNvSpPr/>
          <p:nvPr/>
        </p:nvSpPr>
        <p:spPr>
          <a:xfrm>
            <a:off x="8372475" y="2644655"/>
            <a:ext cx="1638300" cy="590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X = 0</a:t>
            </a:r>
          </a:p>
        </p:txBody>
      </p:sp>
      <p:sp>
        <p:nvSpPr>
          <p:cNvPr id="6" name="Téglalap 5"/>
          <p:cNvSpPr/>
          <p:nvPr/>
        </p:nvSpPr>
        <p:spPr>
          <a:xfrm>
            <a:off x="6734175" y="3657913"/>
            <a:ext cx="1638300" cy="590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X = Nonzero</a:t>
            </a:r>
          </a:p>
        </p:txBody>
      </p:sp>
      <p:sp>
        <p:nvSpPr>
          <p:cNvPr id="7" name="Téglalap 6"/>
          <p:cNvSpPr/>
          <p:nvPr/>
        </p:nvSpPr>
        <p:spPr>
          <a:xfrm>
            <a:off x="10026015" y="3657913"/>
            <a:ext cx="1638300" cy="590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X = 0</a:t>
            </a:r>
          </a:p>
        </p:txBody>
      </p:sp>
      <p:sp>
        <p:nvSpPr>
          <p:cNvPr id="8" name="Téglalap 7"/>
          <p:cNvSpPr/>
          <p:nvPr/>
        </p:nvSpPr>
        <p:spPr>
          <a:xfrm>
            <a:off x="8404860" y="4635925"/>
            <a:ext cx="1638300" cy="590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X = 0</a:t>
            </a:r>
          </a:p>
        </p:txBody>
      </p:sp>
      <p:sp>
        <p:nvSpPr>
          <p:cNvPr id="9" name="Téglalap 8"/>
          <p:cNvSpPr/>
          <p:nvPr/>
        </p:nvSpPr>
        <p:spPr>
          <a:xfrm>
            <a:off x="6734175" y="5679485"/>
            <a:ext cx="1638300" cy="590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X = 0</a:t>
            </a:r>
          </a:p>
        </p:txBody>
      </p:sp>
      <p:sp>
        <p:nvSpPr>
          <p:cNvPr id="10" name="Téglalap 9"/>
          <p:cNvSpPr/>
          <p:nvPr/>
        </p:nvSpPr>
        <p:spPr>
          <a:xfrm>
            <a:off x="9772650" y="5679484"/>
            <a:ext cx="1908810" cy="6736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Division by zero</a:t>
            </a:r>
            <a:br>
              <a:rPr lang="en-US" sz="2000" dirty="0"/>
            </a:br>
            <a:r>
              <a:rPr lang="en-US" sz="2000" dirty="0"/>
              <a:t>FALSE POSITIVE</a:t>
            </a:r>
          </a:p>
        </p:txBody>
      </p:sp>
      <p:cxnSp>
        <p:nvCxnSpPr>
          <p:cNvPr id="12" name="Összekötő: görbe 11"/>
          <p:cNvCxnSpPr>
            <a:stCxn id="5" idx="2"/>
            <a:endCxn id="6" idx="0"/>
          </p:cNvCxnSpPr>
          <p:nvPr/>
        </p:nvCxnSpPr>
        <p:spPr>
          <a:xfrm rot="5400000">
            <a:off x="8161121" y="2627409"/>
            <a:ext cx="422708" cy="1638300"/>
          </a:xfrm>
          <a:prstGeom prst="curvedConnector3">
            <a:avLst>
              <a:gd name="adj1" fmla="val 50000"/>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Összekötő: görbe 15"/>
          <p:cNvCxnSpPr>
            <a:stCxn id="5" idx="2"/>
            <a:endCxn id="7" idx="0"/>
          </p:cNvCxnSpPr>
          <p:nvPr/>
        </p:nvCxnSpPr>
        <p:spPr>
          <a:xfrm rot="16200000" flipH="1">
            <a:off x="9807041" y="2619789"/>
            <a:ext cx="422708" cy="1653540"/>
          </a:xfrm>
          <a:prstGeom prst="curvedConnector3">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Összekötő: görbe 17"/>
          <p:cNvCxnSpPr>
            <a:stCxn id="7" idx="2"/>
            <a:endCxn id="8" idx="0"/>
          </p:cNvCxnSpPr>
          <p:nvPr/>
        </p:nvCxnSpPr>
        <p:spPr>
          <a:xfrm rot="5400000">
            <a:off x="9840857" y="3631617"/>
            <a:ext cx="387462" cy="1621155"/>
          </a:xfrm>
          <a:prstGeom prst="curvedConnector3">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0" name="Összekötő: görbe 19"/>
          <p:cNvCxnSpPr>
            <a:stCxn id="6" idx="2"/>
            <a:endCxn id="8" idx="0"/>
          </p:cNvCxnSpPr>
          <p:nvPr/>
        </p:nvCxnSpPr>
        <p:spPr>
          <a:xfrm rot="16200000" flipH="1">
            <a:off x="8194936" y="3606851"/>
            <a:ext cx="387462" cy="1670685"/>
          </a:xfrm>
          <a:prstGeom prst="curvedConnector3">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2" name="Összekötő: görbe 21"/>
          <p:cNvCxnSpPr>
            <a:stCxn id="8" idx="2"/>
            <a:endCxn id="9" idx="0"/>
          </p:cNvCxnSpPr>
          <p:nvPr/>
        </p:nvCxnSpPr>
        <p:spPr>
          <a:xfrm rot="5400000">
            <a:off x="8162163" y="4617638"/>
            <a:ext cx="453010" cy="1670685"/>
          </a:xfrm>
          <a:prstGeom prst="curvedConnector3">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Összekötő: görbe 23"/>
          <p:cNvCxnSpPr>
            <a:stCxn id="8" idx="2"/>
            <a:endCxn id="10" idx="0"/>
          </p:cNvCxnSpPr>
          <p:nvPr/>
        </p:nvCxnSpPr>
        <p:spPr>
          <a:xfrm rot="16200000" flipH="1">
            <a:off x="9749028" y="4701456"/>
            <a:ext cx="453009" cy="1503045"/>
          </a:xfrm>
          <a:prstGeom prst="curvedConnector3">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36" name="Ellipszis 35"/>
          <p:cNvSpPr/>
          <p:nvPr/>
        </p:nvSpPr>
        <p:spPr>
          <a:xfrm>
            <a:off x="8724899" y="426108"/>
            <a:ext cx="1552575" cy="4788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Unknown</a:t>
            </a:r>
          </a:p>
        </p:txBody>
      </p:sp>
      <p:sp>
        <p:nvSpPr>
          <p:cNvPr id="37" name="Ellipszis 36"/>
          <p:cNvSpPr/>
          <p:nvPr/>
        </p:nvSpPr>
        <p:spPr>
          <a:xfrm>
            <a:off x="8567736" y="1718794"/>
            <a:ext cx="933450" cy="4788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Zero</a:t>
            </a:r>
          </a:p>
        </p:txBody>
      </p:sp>
      <p:sp>
        <p:nvSpPr>
          <p:cNvPr id="38" name="Ellipszis 37"/>
          <p:cNvSpPr/>
          <p:nvPr/>
        </p:nvSpPr>
        <p:spPr>
          <a:xfrm>
            <a:off x="9525951" y="1207555"/>
            <a:ext cx="1588771" cy="4788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Nonzero</a:t>
            </a:r>
          </a:p>
        </p:txBody>
      </p:sp>
      <p:cxnSp>
        <p:nvCxnSpPr>
          <p:cNvPr id="40" name="Összekötő: görbe 39"/>
          <p:cNvCxnSpPr>
            <a:stCxn id="36" idx="4"/>
            <a:endCxn id="38" idx="0"/>
          </p:cNvCxnSpPr>
          <p:nvPr/>
        </p:nvCxnSpPr>
        <p:spPr>
          <a:xfrm rot="16200000" flipH="1">
            <a:off x="9759465" y="646682"/>
            <a:ext cx="302595" cy="819150"/>
          </a:xfrm>
          <a:prstGeom prst="curvedConnector3">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2" name="Összekötő: görbe 41"/>
          <p:cNvCxnSpPr>
            <a:stCxn id="36" idx="4"/>
            <a:endCxn id="37" idx="0"/>
          </p:cNvCxnSpPr>
          <p:nvPr/>
        </p:nvCxnSpPr>
        <p:spPr>
          <a:xfrm rot="5400000">
            <a:off x="8860907" y="1078514"/>
            <a:ext cx="813834" cy="466726"/>
          </a:xfrm>
          <a:prstGeom prst="curvedConnector3">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4" name="Összekötő: görbe 43"/>
          <p:cNvCxnSpPr>
            <a:stCxn id="38" idx="4"/>
            <a:endCxn id="37" idx="6"/>
          </p:cNvCxnSpPr>
          <p:nvPr/>
        </p:nvCxnSpPr>
        <p:spPr>
          <a:xfrm rot="5400000">
            <a:off x="9774856" y="1412738"/>
            <a:ext cx="271813" cy="819151"/>
          </a:xfrm>
          <a:prstGeom prst="curvedConnector2">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1071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9"/>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36" grpId="0" animBg="1"/>
      <p:bldP spid="37" grpId="0" animBg="1"/>
      <p:bldP spid="3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en-US" noProof="0" dirty="0"/>
              <a:t>Flow sensitive algorithms</a:t>
            </a:r>
          </a:p>
        </p:txBody>
      </p:sp>
      <p:sp>
        <p:nvSpPr>
          <p:cNvPr id="3" name="Tartalom helye 2"/>
          <p:cNvSpPr>
            <a:spLocks noGrp="1"/>
          </p:cNvSpPr>
          <p:nvPr>
            <p:ph idx="1"/>
          </p:nvPr>
        </p:nvSpPr>
        <p:spPr>
          <a:xfrm>
            <a:off x="1141412" y="1771746"/>
            <a:ext cx="4659313" cy="772352"/>
          </a:xfrm>
        </p:spPr>
        <p:txBody>
          <a:bodyPr>
            <a:normAutofit/>
          </a:bodyPr>
          <a:lstStyle/>
          <a:p>
            <a:r>
              <a:rPr lang="en-US" sz="2800" noProof="0" dirty="0"/>
              <a:t>Polynomial but imprecise</a:t>
            </a:r>
          </a:p>
        </p:txBody>
      </p:sp>
      <p:sp>
        <p:nvSpPr>
          <p:cNvPr id="4" name="Szövegdoboz 3"/>
          <p:cNvSpPr txBox="1"/>
          <p:nvPr/>
        </p:nvSpPr>
        <p:spPr>
          <a:xfrm>
            <a:off x="1141412" y="3181348"/>
            <a:ext cx="3525838" cy="2677656"/>
          </a:xfrm>
          <a:prstGeom prst="rect">
            <a:avLst/>
          </a:prstGeom>
          <a:noFill/>
        </p:spPr>
        <p:txBody>
          <a:bodyPr wrap="square" rtlCol="0">
            <a:spAutoFit/>
          </a:bodyPr>
          <a:lstStyle/>
          <a:p>
            <a:r>
              <a:rPr lang="en-US" sz="2400" b="1" dirty="0" err="1">
                <a:latin typeface="Courier New" panose="02070309020205020404" pitchFamily="49" charset="0"/>
                <a:cs typeface="Courier New" panose="02070309020205020404" pitchFamily="49" charset="0"/>
              </a:rPr>
              <a:t>int</a:t>
            </a:r>
            <a:r>
              <a:rPr lang="en-US" sz="2400" b="1" dirty="0">
                <a:latin typeface="Courier New" panose="02070309020205020404" pitchFamily="49" charset="0"/>
                <a:cs typeface="Courier New" panose="02070309020205020404" pitchFamily="49" charset="0"/>
              </a:rPr>
              <a:t> x = 0;</a:t>
            </a:r>
          </a:p>
          <a:p>
            <a:r>
              <a:rPr lang="en-US" sz="2400" b="1" dirty="0">
                <a:solidFill>
                  <a:srgbClr val="FFC000"/>
                </a:solidFill>
                <a:latin typeface="Courier New" panose="02070309020205020404" pitchFamily="49" charset="0"/>
                <a:cs typeface="Courier New" panose="02070309020205020404" pitchFamily="49" charset="0"/>
              </a:rPr>
              <a:t>if (z) </a:t>
            </a:r>
            <a:r>
              <a:rPr lang="en-US" sz="2400" b="1" dirty="0">
                <a:latin typeface="Courier New" panose="02070309020205020404" pitchFamily="49" charset="0"/>
                <a:cs typeface="Courier New" panose="02070309020205020404" pitchFamily="49" charset="0"/>
              </a:rPr>
              <a:t>{</a:t>
            </a:r>
          </a:p>
          <a:p>
            <a:r>
              <a:rPr lang="en-US" sz="2400" b="1" dirty="0">
                <a:latin typeface="Courier New" panose="02070309020205020404" pitchFamily="49" charset="0"/>
                <a:cs typeface="Courier New" panose="02070309020205020404" pitchFamily="49" charset="0"/>
              </a:rPr>
              <a:t>    x = 5;</a:t>
            </a:r>
          </a:p>
          <a:p>
            <a:r>
              <a:rPr lang="en-US" sz="2400" b="1" dirty="0">
                <a:latin typeface="Courier New" panose="02070309020205020404" pitchFamily="49" charset="0"/>
                <a:cs typeface="Courier New" panose="02070309020205020404" pitchFamily="49" charset="0"/>
              </a:rPr>
              <a:t>}</a:t>
            </a:r>
          </a:p>
          <a:p>
            <a:r>
              <a:rPr lang="en-US" sz="2400" b="1" dirty="0">
                <a:solidFill>
                  <a:srgbClr val="FFC000"/>
                </a:solidFill>
                <a:latin typeface="Courier New" panose="02070309020205020404" pitchFamily="49" charset="0"/>
                <a:cs typeface="Courier New" panose="02070309020205020404" pitchFamily="49" charset="0"/>
              </a:rPr>
              <a:t>if (!z) </a:t>
            </a:r>
            <a:r>
              <a:rPr lang="en-US" sz="2400" b="1" dirty="0">
                <a:latin typeface="Courier New" panose="02070309020205020404" pitchFamily="49" charset="0"/>
                <a:cs typeface="Courier New" panose="02070309020205020404" pitchFamily="49" charset="0"/>
              </a:rPr>
              <a:t>{</a:t>
            </a:r>
          </a:p>
          <a:p>
            <a:r>
              <a:rPr lang="en-US" sz="2400" b="1" dirty="0">
                <a:latin typeface="Courier New" panose="02070309020205020404" pitchFamily="49" charset="0"/>
                <a:cs typeface="Courier New" panose="02070309020205020404" pitchFamily="49" charset="0"/>
              </a:rPr>
              <a:t>    y = 10 / x;</a:t>
            </a:r>
          </a:p>
          <a:p>
            <a:r>
              <a:rPr lang="en-US" sz="2400" b="1" dirty="0">
                <a:latin typeface="Courier New" panose="02070309020205020404" pitchFamily="49" charset="0"/>
                <a:cs typeface="Courier New" panose="02070309020205020404" pitchFamily="49" charset="0"/>
              </a:rPr>
              <a:t>}</a:t>
            </a:r>
          </a:p>
        </p:txBody>
      </p:sp>
      <p:sp>
        <p:nvSpPr>
          <p:cNvPr id="5" name="Téglalap 4"/>
          <p:cNvSpPr/>
          <p:nvPr/>
        </p:nvSpPr>
        <p:spPr>
          <a:xfrm>
            <a:off x="8372475" y="2644655"/>
            <a:ext cx="1638300" cy="590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X = 0</a:t>
            </a:r>
          </a:p>
        </p:txBody>
      </p:sp>
      <p:sp>
        <p:nvSpPr>
          <p:cNvPr id="6" name="Téglalap 5"/>
          <p:cNvSpPr/>
          <p:nvPr/>
        </p:nvSpPr>
        <p:spPr>
          <a:xfrm>
            <a:off x="6734175" y="3657913"/>
            <a:ext cx="1638300" cy="590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X = Nonzero</a:t>
            </a:r>
          </a:p>
        </p:txBody>
      </p:sp>
      <p:sp>
        <p:nvSpPr>
          <p:cNvPr id="7" name="Téglalap 6"/>
          <p:cNvSpPr/>
          <p:nvPr/>
        </p:nvSpPr>
        <p:spPr>
          <a:xfrm>
            <a:off x="10026015" y="3657913"/>
            <a:ext cx="1638300" cy="590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X = 0</a:t>
            </a:r>
          </a:p>
        </p:txBody>
      </p:sp>
      <p:sp>
        <p:nvSpPr>
          <p:cNvPr id="8" name="Téglalap 7"/>
          <p:cNvSpPr/>
          <p:nvPr/>
        </p:nvSpPr>
        <p:spPr>
          <a:xfrm>
            <a:off x="8404860" y="4635925"/>
            <a:ext cx="1638300" cy="590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X = Nonzero</a:t>
            </a:r>
          </a:p>
        </p:txBody>
      </p:sp>
      <p:sp>
        <p:nvSpPr>
          <p:cNvPr id="9" name="Téglalap 8"/>
          <p:cNvSpPr/>
          <p:nvPr/>
        </p:nvSpPr>
        <p:spPr>
          <a:xfrm>
            <a:off x="6734175" y="5679485"/>
            <a:ext cx="1638300" cy="590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X = Nonzero</a:t>
            </a:r>
          </a:p>
        </p:txBody>
      </p:sp>
      <p:sp>
        <p:nvSpPr>
          <p:cNvPr id="10" name="Téglalap 9"/>
          <p:cNvSpPr/>
          <p:nvPr/>
        </p:nvSpPr>
        <p:spPr>
          <a:xfrm>
            <a:off x="9772650" y="5679484"/>
            <a:ext cx="1908810" cy="6736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X = Nonzero</a:t>
            </a:r>
            <a:br>
              <a:rPr lang="en-US" sz="2000" dirty="0"/>
            </a:br>
            <a:r>
              <a:rPr lang="en-US" sz="2000" dirty="0"/>
              <a:t>FALSE NEGATIVE</a:t>
            </a:r>
          </a:p>
        </p:txBody>
      </p:sp>
      <p:cxnSp>
        <p:nvCxnSpPr>
          <p:cNvPr id="16" name="Összekötő: görbe 15"/>
          <p:cNvCxnSpPr>
            <a:stCxn id="5" idx="2"/>
            <a:endCxn id="7" idx="0"/>
          </p:cNvCxnSpPr>
          <p:nvPr/>
        </p:nvCxnSpPr>
        <p:spPr>
          <a:xfrm rot="16200000" flipH="1">
            <a:off x="9807041" y="2619789"/>
            <a:ext cx="422708" cy="1653540"/>
          </a:xfrm>
          <a:prstGeom prst="curvedConnector3">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Összekötő: görbe 17"/>
          <p:cNvCxnSpPr>
            <a:stCxn id="7" idx="2"/>
            <a:endCxn id="8" idx="0"/>
          </p:cNvCxnSpPr>
          <p:nvPr/>
        </p:nvCxnSpPr>
        <p:spPr>
          <a:xfrm rot="5400000">
            <a:off x="9840857" y="3631617"/>
            <a:ext cx="387462" cy="1621155"/>
          </a:xfrm>
          <a:prstGeom prst="curvedConnector3">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0" name="Összekötő: görbe 19"/>
          <p:cNvCxnSpPr>
            <a:stCxn id="6" idx="2"/>
            <a:endCxn id="8" idx="0"/>
          </p:cNvCxnSpPr>
          <p:nvPr/>
        </p:nvCxnSpPr>
        <p:spPr>
          <a:xfrm rot="16200000" flipH="1">
            <a:off x="8194936" y="3606851"/>
            <a:ext cx="387462" cy="1670685"/>
          </a:xfrm>
          <a:prstGeom prst="curvedConnector3">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2" name="Összekötő: görbe 21"/>
          <p:cNvCxnSpPr>
            <a:stCxn id="8" idx="2"/>
            <a:endCxn id="9" idx="0"/>
          </p:cNvCxnSpPr>
          <p:nvPr/>
        </p:nvCxnSpPr>
        <p:spPr>
          <a:xfrm rot="5400000">
            <a:off x="8162163" y="4617638"/>
            <a:ext cx="453010" cy="1670685"/>
          </a:xfrm>
          <a:prstGeom prst="curvedConnector3">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Összekötő: görbe 23"/>
          <p:cNvCxnSpPr>
            <a:stCxn id="8" idx="2"/>
            <a:endCxn id="10" idx="0"/>
          </p:cNvCxnSpPr>
          <p:nvPr/>
        </p:nvCxnSpPr>
        <p:spPr>
          <a:xfrm rot="16200000" flipH="1">
            <a:off x="9749028" y="4701456"/>
            <a:ext cx="453009" cy="1503045"/>
          </a:xfrm>
          <a:prstGeom prst="curvedConnector3">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36" name="Ellipszis 35"/>
          <p:cNvSpPr/>
          <p:nvPr/>
        </p:nvSpPr>
        <p:spPr>
          <a:xfrm>
            <a:off x="8724899" y="426108"/>
            <a:ext cx="1552575" cy="4788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Unknown</a:t>
            </a:r>
          </a:p>
        </p:txBody>
      </p:sp>
      <p:sp>
        <p:nvSpPr>
          <p:cNvPr id="37" name="Ellipszis 36"/>
          <p:cNvSpPr/>
          <p:nvPr/>
        </p:nvSpPr>
        <p:spPr>
          <a:xfrm>
            <a:off x="8081964" y="1689719"/>
            <a:ext cx="1690686" cy="4788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Nonzero</a:t>
            </a:r>
          </a:p>
        </p:txBody>
      </p:sp>
      <p:sp>
        <p:nvSpPr>
          <p:cNvPr id="38" name="Ellipszis 37"/>
          <p:cNvSpPr/>
          <p:nvPr/>
        </p:nvSpPr>
        <p:spPr>
          <a:xfrm>
            <a:off x="9744549" y="1213634"/>
            <a:ext cx="1065849" cy="4788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Zero</a:t>
            </a:r>
          </a:p>
        </p:txBody>
      </p:sp>
      <p:cxnSp>
        <p:nvCxnSpPr>
          <p:cNvPr id="40" name="Összekötő: görbe 39"/>
          <p:cNvCxnSpPr>
            <a:stCxn id="36" idx="4"/>
            <a:endCxn id="38" idx="0"/>
          </p:cNvCxnSpPr>
          <p:nvPr/>
        </p:nvCxnSpPr>
        <p:spPr>
          <a:xfrm rot="16200000" flipH="1">
            <a:off x="9734993" y="671153"/>
            <a:ext cx="308674" cy="776287"/>
          </a:xfrm>
          <a:prstGeom prst="curvedConnector3">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2" name="Összekötő: görbe 41"/>
          <p:cNvCxnSpPr>
            <a:stCxn id="36" idx="4"/>
            <a:endCxn id="37" idx="0"/>
          </p:cNvCxnSpPr>
          <p:nvPr/>
        </p:nvCxnSpPr>
        <p:spPr>
          <a:xfrm rot="5400000">
            <a:off x="8821868" y="1010399"/>
            <a:ext cx="784759" cy="573880"/>
          </a:xfrm>
          <a:prstGeom prst="curvedConnector3">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4" name="Összekötő: görbe 43"/>
          <p:cNvCxnSpPr>
            <a:stCxn id="38" idx="4"/>
            <a:endCxn id="37" idx="6"/>
          </p:cNvCxnSpPr>
          <p:nvPr/>
        </p:nvCxnSpPr>
        <p:spPr>
          <a:xfrm rot="5400000">
            <a:off x="9906733" y="1558403"/>
            <a:ext cx="236659" cy="504824"/>
          </a:xfrm>
          <a:prstGeom prst="curved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3" name="Összekötő: görbe 22"/>
          <p:cNvCxnSpPr/>
          <p:nvPr/>
        </p:nvCxnSpPr>
        <p:spPr>
          <a:xfrm rot="5400000">
            <a:off x="8145881" y="2637246"/>
            <a:ext cx="422708" cy="1638300"/>
          </a:xfrm>
          <a:prstGeom prst="curvedConnector3">
            <a:avLst>
              <a:gd name="adj1" fmla="val 50000"/>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7329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9"/>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0"/>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P spid="6" grpId="0" animBg="1"/>
      <p:bldP spid="7" grpId="0" animBg="1"/>
      <p:bldP spid="8" grpId="0" animBg="1"/>
      <p:bldP spid="9" grpId="0" animBg="1"/>
      <p:bldP spid="10" grpId="0" animBg="1"/>
      <p:bldP spid="36" grpId="0" animBg="1"/>
      <p:bldP spid="37" grpId="0" animBg="1"/>
      <p:bldP spid="3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en-US" noProof="0" dirty="0"/>
              <a:t>Path sensitive algorithms</a:t>
            </a:r>
          </a:p>
        </p:txBody>
      </p:sp>
      <p:sp>
        <p:nvSpPr>
          <p:cNvPr id="3" name="Tartalom helye 2"/>
          <p:cNvSpPr>
            <a:spLocks noGrp="1"/>
          </p:cNvSpPr>
          <p:nvPr>
            <p:ph idx="1"/>
          </p:nvPr>
        </p:nvSpPr>
        <p:spPr>
          <a:xfrm>
            <a:off x="1141412" y="2249486"/>
            <a:ext cx="10279063" cy="4303714"/>
          </a:xfrm>
        </p:spPr>
        <p:txBody>
          <a:bodyPr>
            <a:normAutofit/>
          </a:bodyPr>
          <a:lstStyle/>
          <a:p>
            <a:r>
              <a:rPr lang="en-US" sz="2800" noProof="0" dirty="0"/>
              <a:t>Path sensitive walk over the control flow graph</a:t>
            </a:r>
          </a:p>
          <a:p>
            <a:r>
              <a:rPr lang="en-US" sz="2800" noProof="0" dirty="0"/>
              <a:t>Simulated execution </a:t>
            </a:r>
          </a:p>
          <a:p>
            <a:pPr lvl="1"/>
            <a:r>
              <a:rPr lang="en-US" sz="2400" noProof="0" dirty="0"/>
              <a:t>Try to enumerate every possible execution path</a:t>
            </a:r>
          </a:p>
          <a:p>
            <a:r>
              <a:rPr lang="en-US" sz="2800" noProof="0" dirty="0"/>
              <a:t>Symbols to represent unknown values</a:t>
            </a:r>
          </a:p>
          <a:p>
            <a:pPr lvl="1"/>
            <a:r>
              <a:rPr lang="en-US" sz="2400" noProof="0" dirty="0"/>
              <a:t>Record constraints on symbols for a path</a:t>
            </a:r>
          </a:p>
          <a:p>
            <a:pPr lvl="1"/>
            <a:r>
              <a:rPr lang="en-US" sz="2400" noProof="0" dirty="0"/>
              <a:t>Prune impossible paths</a:t>
            </a:r>
          </a:p>
          <a:p>
            <a:r>
              <a:rPr lang="en-US" sz="2800" noProof="0" dirty="0"/>
              <a:t>Exponential in the branching factor</a:t>
            </a:r>
          </a:p>
        </p:txBody>
      </p:sp>
    </p:spTree>
    <p:extLst>
      <p:ext uri="{BB962C8B-B14F-4D97-AF65-F5344CB8AC3E}">
        <p14:creationId xmlns:p14="http://schemas.microsoft.com/office/powerpoint/2010/main" val="25074841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en-US" noProof="0" dirty="0"/>
              <a:t>Symbolic execution</a:t>
            </a:r>
          </a:p>
        </p:txBody>
      </p:sp>
      <p:sp>
        <p:nvSpPr>
          <p:cNvPr id="6" name="Téglalap 5"/>
          <p:cNvSpPr/>
          <p:nvPr/>
        </p:nvSpPr>
        <p:spPr>
          <a:xfrm>
            <a:off x="345050" y="2105022"/>
            <a:ext cx="4781868" cy="2554545"/>
          </a:xfrm>
          <a:prstGeom prst="rect">
            <a:avLst/>
          </a:prstGeom>
        </p:spPr>
        <p:txBody>
          <a:bodyPr wrap="square">
            <a:spAutoFit/>
          </a:bodyPr>
          <a:lstStyle/>
          <a:p>
            <a:r>
              <a:rPr lang="en-US" sz="2000" b="1" dirty="0">
                <a:latin typeface="Courier New" panose="02070309020205020404" pitchFamily="49" charset="0"/>
                <a:cs typeface="Courier New" panose="02070309020205020404" pitchFamily="49" charset="0"/>
              </a:rPr>
              <a:t>void test(</a:t>
            </a:r>
            <a:r>
              <a:rPr lang="en-US" sz="2000" b="1" dirty="0" err="1">
                <a:latin typeface="Courier New" panose="02070309020205020404" pitchFamily="49" charset="0"/>
                <a:cs typeface="Courier New" panose="02070309020205020404" pitchFamily="49" charset="0"/>
              </a:rPr>
              <a:t>int</a:t>
            </a:r>
            <a:r>
              <a:rPr lang="en-US" sz="2000" b="1" dirty="0">
                <a:latin typeface="Courier New" panose="02070309020205020404" pitchFamily="49" charset="0"/>
                <a:cs typeface="Courier New" panose="02070309020205020404" pitchFamily="49" charset="0"/>
              </a:rPr>
              <a:t> b) {</a:t>
            </a:r>
          </a:p>
          <a:p>
            <a:r>
              <a:rPr lang="en-US" sz="2000" b="1"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int</a:t>
            </a:r>
            <a:r>
              <a:rPr lang="en-US" sz="2000" b="1"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a,c</a:t>
            </a:r>
            <a:r>
              <a:rPr lang="en-US" sz="2000" b="1" dirty="0">
                <a:latin typeface="Courier New" panose="02070309020205020404" pitchFamily="49" charset="0"/>
                <a:cs typeface="Courier New" panose="02070309020205020404" pitchFamily="49" charset="0"/>
              </a:rPr>
              <a:t>;</a:t>
            </a:r>
          </a:p>
          <a:p>
            <a:r>
              <a:rPr lang="en-US" sz="2000" b="1" dirty="0">
                <a:latin typeface="Courier New" panose="02070309020205020404" pitchFamily="49" charset="0"/>
                <a:cs typeface="Courier New" panose="02070309020205020404" pitchFamily="49" charset="0"/>
              </a:rPr>
              <a:t>  switch (b){</a:t>
            </a:r>
          </a:p>
          <a:p>
            <a:r>
              <a:rPr lang="en-US" sz="2000" b="1" dirty="0">
                <a:latin typeface="Courier New" panose="02070309020205020404" pitchFamily="49" charset="0"/>
                <a:cs typeface="Courier New" panose="02070309020205020404" pitchFamily="49" charset="0"/>
              </a:rPr>
              <a:t>    case 1: a = b / 0; break;</a:t>
            </a:r>
          </a:p>
          <a:p>
            <a:r>
              <a:rPr lang="en-US" sz="2000" b="1" dirty="0">
                <a:latin typeface="Courier New" panose="02070309020205020404" pitchFamily="49" charset="0"/>
                <a:cs typeface="Courier New" panose="02070309020205020404" pitchFamily="49" charset="0"/>
              </a:rPr>
              <a:t>    case 4: c = b - 4; </a:t>
            </a:r>
          </a:p>
          <a:p>
            <a:r>
              <a:rPr lang="en-US" sz="2000" b="1" dirty="0">
                <a:latin typeface="Courier New" panose="02070309020205020404" pitchFamily="49" charset="0"/>
                <a:cs typeface="Courier New" panose="02070309020205020404" pitchFamily="49" charset="0"/>
              </a:rPr>
              <a:t>            a = b / c; break;</a:t>
            </a:r>
          </a:p>
          <a:p>
            <a:r>
              <a:rPr lang="en-US" sz="2000" b="1" dirty="0">
                <a:latin typeface="Courier New" panose="02070309020205020404" pitchFamily="49" charset="0"/>
                <a:cs typeface="Courier New" panose="02070309020205020404" pitchFamily="49" charset="0"/>
              </a:rPr>
              <a:t>  }</a:t>
            </a:r>
          </a:p>
          <a:p>
            <a:r>
              <a:rPr lang="en-US" sz="2000" b="1" dirty="0">
                <a:latin typeface="Courier New" panose="02070309020205020404" pitchFamily="49" charset="0"/>
                <a:cs typeface="Courier New" panose="02070309020205020404" pitchFamily="49" charset="0"/>
              </a:rPr>
              <a:t>}</a:t>
            </a:r>
          </a:p>
        </p:txBody>
      </p:sp>
      <p:sp>
        <p:nvSpPr>
          <p:cNvPr id="7" name="Téglalap: lekerekített 6"/>
          <p:cNvSpPr/>
          <p:nvPr/>
        </p:nvSpPr>
        <p:spPr>
          <a:xfrm>
            <a:off x="876300" y="4972050"/>
            <a:ext cx="4391025" cy="10382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Nodes are immutable states, arrows are transitions.</a:t>
            </a:r>
          </a:p>
        </p:txBody>
      </p:sp>
      <p:sp>
        <p:nvSpPr>
          <p:cNvPr id="8" name="Téglalap: lekerekített 7"/>
          <p:cNvSpPr/>
          <p:nvPr/>
        </p:nvSpPr>
        <p:spPr>
          <a:xfrm>
            <a:off x="7475934" y="1029190"/>
            <a:ext cx="1485900" cy="6572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b: $b</a:t>
            </a:r>
          </a:p>
        </p:txBody>
      </p:sp>
      <p:sp>
        <p:nvSpPr>
          <p:cNvPr id="9" name="Téglalap: lekerekített 8"/>
          <p:cNvSpPr/>
          <p:nvPr/>
        </p:nvSpPr>
        <p:spPr>
          <a:xfrm>
            <a:off x="5267325" y="2097088"/>
            <a:ext cx="1485900" cy="6572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b: $b</a:t>
            </a:r>
          </a:p>
        </p:txBody>
      </p:sp>
      <p:sp>
        <p:nvSpPr>
          <p:cNvPr id="10" name="Téglalap: lekerekített 9"/>
          <p:cNvSpPr/>
          <p:nvPr/>
        </p:nvSpPr>
        <p:spPr>
          <a:xfrm>
            <a:off x="7475934" y="2097086"/>
            <a:ext cx="1485900" cy="6572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b: $b</a:t>
            </a:r>
          </a:p>
        </p:txBody>
      </p:sp>
      <p:sp>
        <p:nvSpPr>
          <p:cNvPr id="11" name="Téglalap: lekerekített 10"/>
          <p:cNvSpPr/>
          <p:nvPr/>
        </p:nvSpPr>
        <p:spPr>
          <a:xfrm>
            <a:off x="9684544" y="2097087"/>
            <a:ext cx="1485900" cy="6572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b: $b</a:t>
            </a:r>
          </a:p>
        </p:txBody>
      </p:sp>
      <p:sp>
        <p:nvSpPr>
          <p:cNvPr id="12" name="Téglalap: lekerekített 11"/>
          <p:cNvSpPr/>
          <p:nvPr/>
        </p:nvSpPr>
        <p:spPr>
          <a:xfrm>
            <a:off x="7462045" y="3853979"/>
            <a:ext cx="1485900" cy="6572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b: $b</a:t>
            </a:r>
          </a:p>
        </p:txBody>
      </p:sp>
      <p:sp>
        <p:nvSpPr>
          <p:cNvPr id="13" name="Téglalap: lekerekített 12"/>
          <p:cNvSpPr/>
          <p:nvPr/>
        </p:nvSpPr>
        <p:spPr>
          <a:xfrm>
            <a:off x="9670655" y="3853978"/>
            <a:ext cx="1485900" cy="9085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b: $b</a:t>
            </a:r>
          </a:p>
          <a:p>
            <a:pPr algn="ctr"/>
            <a:r>
              <a:rPr lang="en-US" sz="2400" dirty="0"/>
              <a:t>c: 0</a:t>
            </a:r>
          </a:p>
        </p:txBody>
      </p:sp>
      <p:sp>
        <p:nvSpPr>
          <p:cNvPr id="14" name="Téglalap: lekerekített 13"/>
          <p:cNvSpPr/>
          <p:nvPr/>
        </p:nvSpPr>
        <p:spPr>
          <a:xfrm>
            <a:off x="9684544" y="5610869"/>
            <a:ext cx="1485900" cy="8375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b: $b</a:t>
            </a:r>
          </a:p>
          <a:p>
            <a:pPr algn="ctr"/>
            <a:r>
              <a:rPr lang="en-US" sz="2400" dirty="0"/>
              <a:t>c: 0</a:t>
            </a:r>
          </a:p>
        </p:txBody>
      </p:sp>
      <p:pic>
        <p:nvPicPr>
          <p:cNvPr id="15" name="Kép 14"/>
          <p:cNvPicPr>
            <a:picLocks noChangeAspect="1"/>
          </p:cNvPicPr>
          <p:nvPr/>
        </p:nvPicPr>
        <p:blipFill>
          <a:blip r:embed="rId2"/>
          <a:stretch>
            <a:fillRect/>
          </a:stretch>
        </p:blipFill>
        <p:spPr>
          <a:xfrm>
            <a:off x="9432343" y="5959193"/>
            <a:ext cx="730038" cy="745562"/>
          </a:xfrm>
          <a:prstGeom prst="rect">
            <a:avLst/>
          </a:prstGeom>
        </p:spPr>
      </p:pic>
      <p:pic>
        <p:nvPicPr>
          <p:cNvPr id="16" name="Kép 15"/>
          <p:cNvPicPr>
            <a:picLocks noChangeAspect="1"/>
          </p:cNvPicPr>
          <p:nvPr/>
        </p:nvPicPr>
        <p:blipFill>
          <a:blip r:embed="rId2"/>
          <a:stretch>
            <a:fillRect/>
          </a:stretch>
        </p:blipFill>
        <p:spPr>
          <a:xfrm>
            <a:off x="7123827" y="4016937"/>
            <a:ext cx="730038" cy="745562"/>
          </a:xfrm>
          <a:prstGeom prst="rect">
            <a:avLst/>
          </a:prstGeom>
        </p:spPr>
      </p:pic>
      <p:cxnSp>
        <p:nvCxnSpPr>
          <p:cNvPr id="18" name="Összekötő: görbe 17"/>
          <p:cNvCxnSpPr>
            <a:stCxn id="8" idx="2"/>
            <a:endCxn id="9" idx="0"/>
          </p:cNvCxnSpPr>
          <p:nvPr/>
        </p:nvCxnSpPr>
        <p:spPr>
          <a:xfrm rot="5400000">
            <a:off x="6909244" y="787447"/>
            <a:ext cx="410673" cy="2208609"/>
          </a:xfrm>
          <a:prstGeom prst="curvedConnector3">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0" name="Összekötő: görbe 19"/>
          <p:cNvCxnSpPr>
            <a:stCxn id="8" idx="2"/>
            <a:endCxn id="10" idx="0"/>
          </p:cNvCxnSpPr>
          <p:nvPr/>
        </p:nvCxnSpPr>
        <p:spPr>
          <a:xfrm rot="5400000">
            <a:off x="8013549" y="1891750"/>
            <a:ext cx="410671" cy="12700"/>
          </a:xfrm>
          <a:prstGeom prst="curvedConnector3">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2" name="Összekötő: görbe 21"/>
          <p:cNvCxnSpPr>
            <a:stCxn id="8" idx="2"/>
            <a:endCxn id="11" idx="0"/>
          </p:cNvCxnSpPr>
          <p:nvPr/>
        </p:nvCxnSpPr>
        <p:spPr>
          <a:xfrm rot="16200000" flipH="1">
            <a:off x="9117853" y="787446"/>
            <a:ext cx="410672" cy="2208610"/>
          </a:xfrm>
          <a:prstGeom prst="curvedConnector3">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4" name="Összekötő: görbe 23"/>
          <p:cNvCxnSpPr>
            <a:stCxn id="10" idx="2"/>
            <a:endCxn id="12" idx="0"/>
          </p:cNvCxnSpPr>
          <p:nvPr/>
        </p:nvCxnSpPr>
        <p:spPr>
          <a:xfrm rot="5400000">
            <a:off x="7662106" y="3297201"/>
            <a:ext cx="1099668" cy="13889"/>
          </a:xfrm>
          <a:prstGeom prst="curvedConnector3">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6" name="Összekötő: görbe 25"/>
          <p:cNvCxnSpPr>
            <a:stCxn id="11" idx="2"/>
            <a:endCxn id="13" idx="0"/>
          </p:cNvCxnSpPr>
          <p:nvPr/>
        </p:nvCxnSpPr>
        <p:spPr>
          <a:xfrm rot="5400000">
            <a:off x="9870717" y="3297201"/>
            <a:ext cx="1099666" cy="13889"/>
          </a:xfrm>
          <a:prstGeom prst="curvedConnector3">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8" name="Összekötő: görbe 27"/>
          <p:cNvCxnSpPr>
            <a:stCxn id="13" idx="2"/>
            <a:endCxn id="14" idx="0"/>
          </p:cNvCxnSpPr>
          <p:nvPr/>
        </p:nvCxnSpPr>
        <p:spPr>
          <a:xfrm rot="16200000" flipH="1">
            <a:off x="9996365" y="5179739"/>
            <a:ext cx="848369" cy="13889"/>
          </a:xfrm>
          <a:prstGeom prst="curvedConnector3">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8" name="Szövegdoboz 37"/>
          <p:cNvSpPr txBox="1"/>
          <p:nvPr/>
        </p:nvSpPr>
        <p:spPr>
          <a:xfrm>
            <a:off x="8961834" y="1142921"/>
            <a:ext cx="1065211" cy="369332"/>
          </a:xfrm>
          <a:prstGeom prst="rect">
            <a:avLst/>
          </a:prstGeom>
          <a:noFill/>
        </p:spPr>
        <p:txBody>
          <a:bodyPr wrap="square" rtlCol="0">
            <a:spAutoFit/>
          </a:bodyPr>
          <a:lstStyle/>
          <a:p>
            <a:r>
              <a:rPr lang="en-US" dirty="0"/>
              <a:t>switch(b)</a:t>
            </a:r>
          </a:p>
        </p:txBody>
      </p:sp>
      <p:sp>
        <p:nvSpPr>
          <p:cNvPr id="39" name="Szövegdoboz 38"/>
          <p:cNvSpPr txBox="1"/>
          <p:nvPr/>
        </p:nvSpPr>
        <p:spPr>
          <a:xfrm>
            <a:off x="6292255" y="1546264"/>
            <a:ext cx="1065211" cy="369332"/>
          </a:xfrm>
          <a:prstGeom prst="rect">
            <a:avLst/>
          </a:prstGeom>
          <a:noFill/>
        </p:spPr>
        <p:txBody>
          <a:bodyPr wrap="square" rtlCol="0">
            <a:spAutoFit/>
          </a:bodyPr>
          <a:lstStyle/>
          <a:p>
            <a:r>
              <a:rPr lang="en-US" dirty="0"/>
              <a:t>default</a:t>
            </a:r>
          </a:p>
        </p:txBody>
      </p:sp>
      <p:sp>
        <p:nvSpPr>
          <p:cNvPr id="40" name="Szövegdoboz 39"/>
          <p:cNvSpPr txBox="1"/>
          <p:nvPr/>
        </p:nvSpPr>
        <p:spPr>
          <a:xfrm>
            <a:off x="9840121" y="1601968"/>
            <a:ext cx="781049" cy="369332"/>
          </a:xfrm>
          <a:prstGeom prst="rect">
            <a:avLst/>
          </a:prstGeom>
          <a:noFill/>
        </p:spPr>
        <p:txBody>
          <a:bodyPr wrap="square" rtlCol="0">
            <a:spAutoFit/>
          </a:bodyPr>
          <a:lstStyle/>
          <a:p>
            <a:r>
              <a:rPr lang="en-US" dirty="0"/>
              <a:t>case 4</a:t>
            </a:r>
          </a:p>
        </p:txBody>
      </p:sp>
      <p:sp>
        <p:nvSpPr>
          <p:cNvPr id="41" name="Szövegdoboz 40"/>
          <p:cNvSpPr txBox="1"/>
          <p:nvPr/>
        </p:nvSpPr>
        <p:spPr>
          <a:xfrm>
            <a:off x="8218883" y="1770862"/>
            <a:ext cx="781049" cy="369332"/>
          </a:xfrm>
          <a:prstGeom prst="rect">
            <a:avLst/>
          </a:prstGeom>
          <a:noFill/>
        </p:spPr>
        <p:txBody>
          <a:bodyPr wrap="square" rtlCol="0">
            <a:spAutoFit/>
          </a:bodyPr>
          <a:lstStyle/>
          <a:p>
            <a:r>
              <a:rPr lang="en-US" dirty="0"/>
              <a:t>case 1</a:t>
            </a:r>
          </a:p>
        </p:txBody>
      </p:sp>
      <p:sp>
        <p:nvSpPr>
          <p:cNvPr id="43" name="Téglalap 42"/>
          <p:cNvSpPr/>
          <p:nvPr/>
        </p:nvSpPr>
        <p:spPr>
          <a:xfrm>
            <a:off x="5124286" y="2841819"/>
            <a:ext cx="2199985" cy="646331"/>
          </a:xfrm>
          <a:prstGeom prst="rect">
            <a:avLst/>
          </a:prstGeom>
        </p:spPr>
        <p:txBody>
          <a:bodyPr wrap="square">
            <a:spAutoFit/>
          </a:bodyPr>
          <a:lstStyle/>
          <a:p>
            <a:r>
              <a:rPr lang="en-US" dirty="0"/>
              <a:t>$b=[MIN_INT,0],[2,3],[5,MAX_INT]</a:t>
            </a:r>
          </a:p>
        </p:txBody>
      </p:sp>
      <p:sp>
        <p:nvSpPr>
          <p:cNvPr id="45" name="Téglalap 44"/>
          <p:cNvSpPr/>
          <p:nvPr/>
        </p:nvSpPr>
        <p:spPr>
          <a:xfrm>
            <a:off x="8225235" y="2769144"/>
            <a:ext cx="1021433" cy="369332"/>
          </a:xfrm>
          <a:prstGeom prst="rect">
            <a:avLst/>
          </a:prstGeom>
        </p:spPr>
        <p:txBody>
          <a:bodyPr wrap="none">
            <a:spAutoFit/>
          </a:bodyPr>
          <a:lstStyle/>
          <a:p>
            <a:r>
              <a:rPr lang="en-US" dirty="0"/>
              <a:t>$b=[1,1]</a:t>
            </a:r>
          </a:p>
        </p:txBody>
      </p:sp>
      <p:sp>
        <p:nvSpPr>
          <p:cNvPr id="47" name="Téglalap 46"/>
          <p:cNvSpPr/>
          <p:nvPr/>
        </p:nvSpPr>
        <p:spPr>
          <a:xfrm>
            <a:off x="8249941" y="3499426"/>
            <a:ext cx="1024639" cy="369332"/>
          </a:xfrm>
          <a:prstGeom prst="rect">
            <a:avLst/>
          </a:prstGeom>
        </p:spPr>
        <p:txBody>
          <a:bodyPr wrap="none">
            <a:spAutoFit/>
          </a:bodyPr>
          <a:lstStyle/>
          <a:p>
            <a:r>
              <a:rPr lang="en-US" dirty="0"/>
              <a:t>a = b/0;</a:t>
            </a:r>
          </a:p>
        </p:txBody>
      </p:sp>
      <p:sp>
        <p:nvSpPr>
          <p:cNvPr id="49" name="Téglalap 48"/>
          <p:cNvSpPr/>
          <p:nvPr/>
        </p:nvSpPr>
        <p:spPr>
          <a:xfrm>
            <a:off x="10427494" y="2791417"/>
            <a:ext cx="1021433" cy="369332"/>
          </a:xfrm>
          <a:prstGeom prst="rect">
            <a:avLst/>
          </a:prstGeom>
        </p:spPr>
        <p:txBody>
          <a:bodyPr wrap="none">
            <a:spAutoFit/>
          </a:bodyPr>
          <a:lstStyle/>
          <a:p>
            <a:r>
              <a:rPr lang="en-US" dirty="0"/>
              <a:t>$b=[4,4]</a:t>
            </a:r>
          </a:p>
        </p:txBody>
      </p:sp>
      <p:sp>
        <p:nvSpPr>
          <p:cNvPr id="52" name="Téglalap 51"/>
          <p:cNvSpPr/>
          <p:nvPr/>
        </p:nvSpPr>
        <p:spPr>
          <a:xfrm>
            <a:off x="10509270" y="3488150"/>
            <a:ext cx="1011815" cy="369332"/>
          </a:xfrm>
          <a:prstGeom prst="rect">
            <a:avLst/>
          </a:prstGeom>
        </p:spPr>
        <p:txBody>
          <a:bodyPr wrap="none">
            <a:spAutoFit/>
          </a:bodyPr>
          <a:lstStyle/>
          <a:p>
            <a:r>
              <a:rPr lang="en-US" dirty="0"/>
              <a:t>c = b-4; </a:t>
            </a:r>
          </a:p>
        </p:txBody>
      </p:sp>
      <p:sp>
        <p:nvSpPr>
          <p:cNvPr id="53" name="Téglalap 52"/>
          <p:cNvSpPr/>
          <p:nvPr/>
        </p:nvSpPr>
        <p:spPr>
          <a:xfrm>
            <a:off x="10427494" y="4758996"/>
            <a:ext cx="1021433" cy="369332"/>
          </a:xfrm>
          <a:prstGeom prst="rect">
            <a:avLst/>
          </a:prstGeom>
        </p:spPr>
        <p:txBody>
          <a:bodyPr wrap="none">
            <a:spAutoFit/>
          </a:bodyPr>
          <a:lstStyle/>
          <a:p>
            <a:r>
              <a:rPr lang="en-US" dirty="0"/>
              <a:t>$b=[4,4]</a:t>
            </a:r>
          </a:p>
        </p:txBody>
      </p:sp>
      <p:sp>
        <p:nvSpPr>
          <p:cNvPr id="54" name="Téglalap 53"/>
          <p:cNvSpPr/>
          <p:nvPr/>
        </p:nvSpPr>
        <p:spPr>
          <a:xfrm>
            <a:off x="10427494" y="6391924"/>
            <a:ext cx="1021433" cy="369332"/>
          </a:xfrm>
          <a:prstGeom prst="rect">
            <a:avLst/>
          </a:prstGeom>
        </p:spPr>
        <p:txBody>
          <a:bodyPr wrap="none">
            <a:spAutoFit/>
          </a:bodyPr>
          <a:lstStyle/>
          <a:p>
            <a:r>
              <a:rPr lang="en-US" dirty="0"/>
              <a:t>$b=[4,4]</a:t>
            </a:r>
          </a:p>
        </p:txBody>
      </p:sp>
      <p:sp>
        <p:nvSpPr>
          <p:cNvPr id="56" name="Téglalap 55"/>
          <p:cNvSpPr/>
          <p:nvPr/>
        </p:nvSpPr>
        <p:spPr>
          <a:xfrm>
            <a:off x="10470797" y="5271063"/>
            <a:ext cx="1050288" cy="369332"/>
          </a:xfrm>
          <a:prstGeom prst="rect">
            <a:avLst/>
          </a:prstGeom>
        </p:spPr>
        <p:txBody>
          <a:bodyPr wrap="none">
            <a:spAutoFit/>
          </a:bodyPr>
          <a:lstStyle/>
          <a:p>
            <a:r>
              <a:rPr lang="en-US" dirty="0"/>
              <a:t>a = b/c; </a:t>
            </a:r>
          </a:p>
        </p:txBody>
      </p:sp>
    </p:spTree>
    <p:extLst>
      <p:ext uri="{BB962C8B-B14F-4D97-AF65-F5344CB8AC3E}">
        <p14:creationId xmlns:p14="http://schemas.microsoft.com/office/powerpoint/2010/main" val="899133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2"/>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0"/>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9"/>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26"/>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52"/>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3"/>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53"/>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28"/>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56"/>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4"/>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54"/>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P spid="13" grpId="0" animBg="1"/>
      <p:bldP spid="14" grpId="0" animBg="1"/>
      <p:bldP spid="38" grpId="0"/>
      <p:bldP spid="39" grpId="0"/>
      <p:bldP spid="40" grpId="0"/>
      <p:bldP spid="41" grpId="0"/>
      <p:bldP spid="43" grpId="0"/>
      <p:bldP spid="45" grpId="0"/>
      <p:bldP spid="47" grpId="0"/>
      <p:bldP spid="49" grpId="0"/>
      <p:bldP spid="52" grpId="0"/>
      <p:bldP spid="53" grpId="0"/>
      <p:bldP spid="54" grpId="0"/>
      <p:bldP spid="5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en-US" noProof="0" dirty="0"/>
              <a:t>Modeling memory</a:t>
            </a:r>
          </a:p>
        </p:txBody>
      </p:sp>
      <p:sp>
        <p:nvSpPr>
          <p:cNvPr id="3" name="Tartalom helye 2"/>
          <p:cNvSpPr>
            <a:spLocks noGrp="1"/>
          </p:cNvSpPr>
          <p:nvPr>
            <p:ph idx="1"/>
          </p:nvPr>
        </p:nvSpPr>
        <p:spPr>
          <a:xfrm>
            <a:off x="1141412" y="2249486"/>
            <a:ext cx="9905999" cy="2055813"/>
          </a:xfrm>
        </p:spPr>
        <p:txBody>
          <a:bodyPr>
            <a:normAutofit/>
          </a:bodyPr>
          <a:lstStyle/>
          <a:p>
            <a:r>
              <a:rPr lang="en-US" sz="2800" noProof="0" dirty="0"/>
              <a:t>What about aliasing?</a:t>
            </a:r>
          </a:p>
          <a:p>
            <a:r>
              <a:rPr lang="en-US" sz="2800" noProof="0" dirty="0"/>
              <a:t>What about the memory hierarchy?</a:t>
            </a:r>
          </a:p>
          <a:p>
            <a:r>
              <a:rPr lang="en-US" sz="2800" noProof="0" dirty="0"/>
              <a:t>What about locality?</a:t>
            </a:r>
          </a:p>
        </p:txBody>
      </p:sp>
      <p:sp>
        <p:nvSpPr>
          <p:cNvPr id="4" name="Téglalap 3"/>
          <p:cNvSpPr/>
          <p:nvPr/>
        </p:nvSpPr>
        <p:spPr>
          <a:xfrm>
            <a:off x="7593456" y="2998220"/>
            <a:ext cx="1593669" cy="4360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hu-HU" sz="2000" dirty="0" err="1"/>
              <a:t>Array</a:t>
            </a:r>
            <a:r>
              <a:rPr lang="hu-HU" sz="2000" dirty="0"/>
              <a:t> </a:t>
            </a:r>
            <a:r>
              <a:rPr lang="hu-HU" sz="2000" dirty="0" err="1"/>
              <a:t>Region</a:t>
            </a:r>
            <a:endParaRPr lang="hu-HU" sz="2000" dirty="0"/>
          </a:p>
        </p:txBody>
      </p:sp>
      <p:sp>
        <p:nvSpPr>
          <p:cNvPr id="5" name="Téglalap 4"/>
          <p:cNvSpPr/>
          <p:nvPr/>
        </p:nvSpPr>
        <p:spPr>
          <a:xfrm>
            <a:off x="4695969" y="4368368"/>
            <a:ext cx="1904711" cy="4360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hu-HU" sz="2000" dirty="0" err="1"/>
              <a:t>Element</a:t>
            </a:r>
            <a:r>
              <a:rPr lang="hu-HU" sz="2000" dirty="0"/>
              <a:t> </a:t>
            </a:r>
            <a:r>
              <a:rPr lang="hu-HU" sz="2000" dirty="0" err="1"/>
              <a:t>Region</a:t>
            </a:r>
            <a:endParaRPr lang="hu-HU" sz="2000" dirty="0"/>
          </a:p>
        </p:txBody>
      </p:sp>
      <p:sp>
        <p:nvSpPr>
          <p:cNvPr id="6" name="Téglalap 5"/>
          <p:cNvSpPr/>
          <p:nvPr/>
        </p:nvSpPr>
        <p:spPr>
          <a:xfrm>
            <a:off x="7458885" y="4368368"/>
            <a:ext cx="1884995" cy="4360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hu-HU" sz="2000" dirty="0" err="1"/>
              <a:t>Element</a:t>
            </a:r>
            <a:r>
              <a:rPr lang="hu-HU" sz="2000" dirty="0"/>
              <a:t> </a:t>
            </a:r>
            <a:r>
              <a:rPr lang="hu-HU" sz="2000" dirty="0" err="1"/>
              <a:t>Region</a:t>
            </a:r>
            <a:endParaRPr lang="hu-HU" sz="2000" dirty="0"/>
          </a:p>
        </p:txBody>
      </p:sp>
      <p:sp>
        <p:nvSpPr>
          <p:cNvPr id="7" name="Téglalap 6"/>
          <p:cNvSpPr/>
          <p:nvPr/>
        </p:nvSpPr>
        <p:spPr>
          <a:xfrm>
            <a:off x="10202085" y="4368368"/>
            <a:ext cx="1884995" cy="4360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hu-HU" sz="2000" dirty="0" err="1"/>
              <a:t>Element</a:t>
            </a:r>
            <a:r>
              <a:rPr lang="hu-HU" sz="2000" dirty="0"/>
              <a:t> </a:t>
            </a:r>
            <a:r>
              <a:rPr lang="hu-HU" sz="2000" dirty="0" err="1"/>
              <a:t>Region</a:t>
            </a:r>
            <a:endParaRPr lang="hu-HU" sz="2000" dirty="0"/>
          </a:p>
        </p:txBody>
      </p:sp>
      <p:sp>
        <p:nvSpPr>
          <p:cNvPr id="8" name="Téglalap 7"/>
          <p:cNvSpPr/>
          <p:nvPr/>
        </p:nvSpPr>
        <p:spPr>
          <a:xfrm>
            <a:off x="4695969" y="5738516"/>
            <a:ext cx="1904711" cy="4360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hu-HU" sz="2000" dirty="0" err="1"/>
              <a:t>Field</a:t>
            </a:r>
            <a:r>
              <a:rPr lang="hu-HU" sz="2000" dirty="0"/>
              <a:t> </a:t>
            </a:r>
            <a:r>
              <a:rPr lang="hu-HU" sz="2000" dirty="0" err="1"/>
              <a:t>region</a:t>
            </a:r>
            <a:endParaRPr lang="hu-HU" sz="2000" dirty="0"/>
          </a:p>
        </p:txBody>
      </p:sp>
      <p:cxnSp>
        <p:nvCxnSpPr>
          <p:cNvPr id="9" name="Egyenes összekötő nyíllal 8"/>
          <p:cNvCxnSpPr>
            <a:stCxn id="4" idx="2"/>
            <a:endCxn id="6" idx="0"/>
          </p:cNvCxnSpPr>
          <p:nvPr/>
        </p:nvCxnSpPr>
        <p:spPr>
          <a:xfrm>
            <a:off x="8390291" y="3434317"/>
            <a:ext cx="11092" cy="93405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0" name="Egyenes összekötő nyíllal 9"/>
          <p:cNvCxnSpPr>
            <a:stCxn id="4" idx="2"/>
            <a:endCxn id="5" idx="0"/>
          </p:cNvCxnSpPr>
          <p:nvPr/>
        </p:nvCxnSpPr>
        <p:spPr>
          <a:xfrm flipH="1">
            <a:off x="5648325" y="3434317"/>
            <a:ext cx="2741966" cy="93405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1" name="Egyenes összekötő nyíllal 10"/>
          <p:cNvCxnSpPr>
            <a:stCxn id="4" idx="2"/>
            <a:endCxn id="7" idx="0"/>
          </p:cNvCxnSpPr>
          <p:nvPr/>
        </p:nvCxnSpPr>
        <p:spPr>
          <a:xfrm>
            <a:off x="8390291" y="3434317"/>
            <a:ext cx="2754292" cy="93405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2" name="Egyenes összekötő nyíllal 11"/>
          <p:cNvCxnSpPr>
            <a:stCxn id="5" idx="2"/>
            <a:endCxn id="8" idx="0"/>
          </p:cNvCxnSpPr>
          <p:nvPr/>
        </p:nvCxnSpPr>
        <p:spPr>
          <a:xfrm>
            <a:off x="5648325" y="4804465"/>
            <a:ext cx="0" cy="93405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3" name="Szövegdoboz 20"/>
          <p:cNvSpPr txBox="1"/>
          <p:nvPr/>
        </p:nvSpPr>
        <p:spPr>
          <a:xfrm>
            <a:off x="9971306" y="2073689"/>
            <a:ext cx="1948543" cy="830997"/>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hu-HU" sz="2400" b="1" dirty="0">
                <a:latin typeface="Courier New" panose="02070309020205020404" pitchFamily="49" charset="0"/>
                <a:cs typeface="Courier New" panose="02070309020205020404" pitchFamily="49" charset="0"/>
              </a:rPr>
              <a:t>A a[10];</a:t>
            </a:r>
          </a:p>
          <a:p>
            <a:r>
              <a:rPr lang="hu-HU" sz="2400" b="1" dirty="0">
                <a:latin typeface="Courier New" panose="02070309020205020404" pitchFamily="49" charset="0"/>
                <a:cs typeface="Courier New" panose="02070309020205020404" pitchFamily="49" charset="0"/>
              </a:rPr>
              <a:t>a[5].f</a:t>
            </a:r>
          </a:p>
        </p:txBody>
      </p:sp>
      <p:sp>
        <p:nvSpPr>
          <p:cNvPr id="14" name="Téglalap 13"/>
          <p:cNvSpPr/>
          <p:nvPr/>
        </p:nvSpPr>
        <p:spPr>
          <a:xfrm>
            <a:off x="7587129" y="2073689"/>
            <a:ext cx="1593669" cy="4360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hu-HU" sz="2000" dirty="0" err="1"/>
              <a:t>Stack</a:t>
            </a:r>
            <a:r>
              <a:rPr lang="hu-HU" sz="2000" dirty="0"/>
              <a:t> </a:t>
            </a:r>
            <a:r>
              <a:rPr lang="hu-HU" sz="2000" dirty="0" err="1"/>
              <a:t>Region</a:t>
            </a:r>
            <a:endParaRPr lang="hu-HU" sz="2000" dirty="0"/>
          </a:p>
        </p:txBody>
      </p:sp>
      <p:cxnSp>
        <p:nvCxnSpPr>
          <p:cNvPr id="15" name="Egyenes összekötő nyíllal 14"/>
          <p:cNvCxnSpPr>
            <a:stCxn id="14" idx="2"/>
            <a:endCxn id="4" idx="0"/>
          </p:cNvCxnSpPr>
          <p:nvPr/>
        </p:nvCxnSpPr>
        <p:spPr>
          <a:xfrm>
            <a:off x="8383964" y="2509786"/>
            <a:ext cx="6327" cy="48843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6436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13" grpId="0"/>
      <p:bldP spid="1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en-US" noProof="0" dirty="0"/>
              <a:t>Context sensitivity (</a:t>
            </a:r>
            <a:r>
              <a:rPr lang="en-US" noProof="0" dirty="0" err="1"/>
              <a:t>INTRa</a:t>
            </a:r>
            <a:r>
              <a:rPr lang="en-US" noProof="0" dirty="0"/>
              <a:t>/</a:t>
            </a:r>
            <a:r>
              <a:rPr lang="en-US" noProof="0" dirty="0" err="1"/>
              <a:t>interprocedural</a:t>
            </a:r>
            <a:r>
              <a:rPr lang="en-US" noProof="0" dirty="0"/>
              <a:t>)</a:t>
            </a:r>
          </a:p>
        </p:txBody>
      </p:sp>
      <p:sp>
        <p:nvSpPr>
          <p:cNvPr id="5" name="Téglalap 4"/>
          <p:cNvSpPr/>
          <p:nvPr/>
        </p:nvSpPr>
        <p:spPr>
          <a:xfrm>
            <a:off x="1360488" y="1887538"/>
            <a:ext cx="6096000" cy="4708981"/>
          </a:xfrm>
          <a:prstGeom prst="rect">
            <a:avLst/>
          </a:prstGeom>
        </p:spPr>
        <p:txBody>
          <a:bodyPr>
            <a:spAutoFit/>
          </a:bodyPr>
          <a:lstStyle/>
          <a:p>
            <a:r>
              <a:rPr lang="en-US" sz="2000" b="1" dirty="0" err="1">
                <a:latin typeface="Courier New" panose="02070309020205020404" pitchFamily="49" charset="0"/>
                <a:cs typeface="Courier New" panose="02070309020205020404" pitchFamily="49" charset="0"/>
              </a:rPr>
              <a:t>int</a:t>
            </a:r>
            <a:r>
              <a:rPr lang="en-US" sz="2000" b="1"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getNull</a:t>
            </a:r>
            <a:r>
              <a:rPr lang="en-US" sz="2000" b="1" dirty="0">
                <a:latin typeface="Courier New" panose="02070309020205020404" pitchFamily="49" charset="0"/>
                <a:cs typeface="Courier New" panose="02070309020205020404" pitchFamily="49" charset="0"/>
              </a:rPr>
              <a:t>(</a:t>
            </a:r>
            <a:r>
              <a:rPr lang="en-US" sz="2000" b="1" dirty="0" err="1">
                <a:latin typeface="Courier New" panose="02070309020205020404" pitchFamily="49" charset="0"/>
                <a:cs typeface="Courier New" panose="02070309020205020404" pitchFamily="49" charset="0"/>
              </a:rPr>
              <a:t>int</a:t>
            </a:r>
            <a:r>
              <a:rPr lang="en-US" sz="2000" b="1" dirty="0">
                <a:latin typeface="Courier New" panose="02070309020205020404" pitchFamily="49" charset="0"/>
                <a:cs typeface="Courier New" panose="02070309020205020404" pitchFamily="49" charset="0"/>
              </a:rPr>
              <a:t> a) {</a:t>
            </a:r>
          </a:p>
          <a:p>
            <a:r>
              <a:rPr lang="en-US" sz="2000" b="1" dirty="0">
                <a:latin typeface="Courier New" panose="02070309020205020404" pitchFamily="49" charset="0"/>
                <a:cs typeface="Courier New" panose="02070309020205020404" pitchFamily="49" charset="0"/>
              </a:rPr>
              <a:t>  return a?0:1;</a:t>
            </a:r>
          </a:p>
          <a:p>
            <a:r>
              <a:rPr lang="en-US" sz="2000" b="1" dirty="0">
                <a:latin typeface="Courier New" panose="02070309020205020404" pitchFamily="49" charset="0"/>
                <a:cs typeface="Courier New" panose="02070309020205020404" pitchFamily="49" charset="0"/>
              </a:rPr>
              <a:t>}</a:t>
            </a:r>
          </a:p>
          <a:p>
            <a:endParaRPr lang="en-US" sz="2000" b="1" dirty="0">
              <a:latin typeface="Courier New" panose="02070309020205020404" pitchFamily="49" charset="0"/>
              <a:cs typeface="Courier New" panose="02070309020205020404" pitchFamily="49" charset="0"/>
            </a:endParaRPr>
          </a:p>
          <a:p>
            <a:r>
              <a:rPr lang="en-US" sz="2000" b="1" dirty="0">
                <a:latin typeface="Courier New" panose="02070309020205020404" pitchFamily="49" charset="0"/>
                <a:cs typeface="Courier New" panose="02070309020205020404" pitchFamily="49" charset="0"/>
              </a:rPr>
              <a:t>void test(</a:t>
            </a:r>
            <a:r>
              <a:rPr lang="en-US" sz="2000" b="1" dirty="0" err="1">
                <a:latin typeface="Courier New" panose="02070309020205020404" pitchFamily="49" charset="0"/>
                <a:cs typeface="Courier New" panose="02070309020205020404" pitchFamily="49" charset="0"/>
              </a:rPr>
              <a:t>int</a:t>
            </a:r>
            <a:r>
              <a:rPr lang="en-US" sz="2000" b="1" dirty="0">
                <a:latin typeface="Courier New" panose="02070309020205020404" pitchFamily="49" charset="0"/>
                <a:cs typeface="Courier New" panose="02070309020205020404" pitchFamily="49" charset="0"/>
              </a:rPr>
              <a:t> b)</a:t>
            </a:r>
          </a:p>
          <a:p>
            <a:r>
              <a:rPr lang="en-US" sz="2000" b="1" dirty="0">
                <a:latin typeface="Courier New" panose="02070309020205020404" pitchFamily="49" charset="0"/>
                <a:cs typeface="Courier New" panose="02070309020205020404" pitchFamily="49" charset="0"/>
              </a:rPr>
              <a:t>{</a:t>
            </a:r>
          </a:p>
          <a:p>
            <a:r>
              <a:rPr lang="en-US" sz="2000" b="1"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int</a:t>
            </a:r>
            <a:r>
              <a:rPr lang="en-US" sz="2000" b="1" dirty="0">
                <a:latin typeface="Courier New" panose="02070309020205020404" pitchFamily="49" charset="0"/>
                <a:cs typeface="Courier New" panose="02070309020205020404" pitchFamily="49" charset="0"/>
              </a:rPr>
              <a:t> a;</a:t>
            </a:r>
          </a:p>
          <a:p>
            <a:r>
              <a:rPr lang="en-US" sz="2000" b="1" dirty="0">
                <a:latin typeface="Courier New" panose="02070309020205020404" pitchFamily="49" charset="0"/>
                <a:cs typeface="Courier New" panose="02070309020205020404" pitchFamily="49" charset="0"/>
              </a:rPr>
              <a:t>  switch (b) {</a:t>
            </a:r>
          </a:p>
          <a:p>
            <a:r>
              <a:rPr lang="en-US" sz="2000" b="1" dirty="0">
                <a:latin typeface="Courier New" panose="02070309020205020404" pitchFamily="49" charset="0"/>
                <a:cs typeface="Courier New" panose="02070309020205020404" pitchFamily="49" charset="0"/>
              </a:rPr>
              <a:t>    ...</a:t>
            </a:r>
          </a:p>
          <a:p>
            <a:r>
              <a:rPr lang="en-US" sz="2000" b="1" dirty="0">
                <a:latin typeface="Courier New" panose="02070309020205020404" pitchFamily="49" charset="0"/>
                <a:cs typeface="Courier New" panose="02070309020205020404" pitchFamily="49" charset="0"/>
              </a:rPr>
              <a:t>    case 5:</a:t>
            </a:r>
          </a:p>
          <a:p>
            <a:r>
              <a:rPr lang="en-US" sz="2000" b="1" dirty="0">
                <a:latin typeface="Courier New" panose="02070309020205020404" pitchFamily="49" charset="0"/>
                <a:cs typeface="Courier New" panose="02070309020205020404" pitchFamily="49" charset="0"/>
              </a:rPr>
              <a:t>        a = b / </a:t>
            </a:r>
            <a:r>
              <a:rPr lang="en-US" sz="2000" b="1" dirty="0" err="1">
                <a:latin typeface="Courier New" panose="02070309020205020404" pitchFamily="49" charset="0"/>
                <a:cs typeface="Courier New" panose="02070309020205020404" pitchFamily="49" charset="0"/>
              </a:rPr>
              <a:t>getNull</a:t>
            </a:r>
            <a:r>
              <a:rPr lang="en-US" sz="2000" b="1" dirty="0">
                <a:latin typeface="Courier New" panose="02070309020205020404" pitchFamily="49" charset="0"/>
                <a:cs typeface="Courier New" panose="02070309020205020404" pitchFamily="49" charset="0"/>
              </a:rPr>
              <a:t>(b);</a:t>
            </a:r>
          </a:p>
          <a:p>
            <a:r>
              <a:rPr lang="en-US" sz="2000" b="1" dirty="0">
                <a:latin typeface="Courier New" panose="02070309020205020404" pitchFamily="49" charset="0"/>
                <a:cs typeface="Courier New" panose="02070309020205020404" pitchFamily="49" charset="0"/>
              </a:rPr>
              <a:t>        break;</a:t>
            </a:r>
          </a:p>
          <a:p>
            <a:r>
              <a:rPr lang="en-US" sz="2000" b="1" dirty="0">
                <a:latin typeface="Courier New" panose="02070309020205020404" pitchFamily="49" charset="0"/>
                <a:cs typeface="Courier New" panose="02070309020205020404" pitchFamily="49" charset="0"/>
              </a:rPr>
              <a:t>    ...</a:t>
            </a:r>
          </a:p>
          <a:p>
            <a:r>
              <a:rPr lang="en-US" sz="2000" b="1" dirty="0">
                <a:latin typeface="Courier New" panose="02070309020205020404" pitchFamily="49" charset="0"/>
                <a:cs typeface="Courier New" panose="02070309020205020404" pitchFamily="49" charset="0"/>
              </a:rPr>
              <a:t>  }</a:t>
            </a:r>
          </a:p>
          <a:p>
            <a:r>
              <a:rPr lang="en-US" sz="2000" b="1" dirty="0">
                <a:latin typeface="Courier New" panose="02070309020205020404" pitchFamily="49" charset="0"/>
                <a:cs typeface="Courier New" panose="02070309020205020404" pitchFamily="49" charset="0"/>
              </a:rPr>
              <a:t>}</a:t>
            </a:r>
          </a:p>
        </p:txBody>
      </p:sp>
      <p:sp>
        <p:nvSpPr>
          <p:cNvPr id="6" name="Téglalap 5"/>
          <p:cNvSpPr/>
          <p:nvPr/>
        </p:nvSpPr>
        <p:spPr>
          <a:xfrm>
            <a:off x="6600824" y="2377282"/>
            <a:ext cx="3952875" cy="5770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Called with a == 5, returns 0</a:t>
            </a:r>
          </a:p>
        </p:txBody>
      </p:sp>
      <p:sp>
        <p:nvSpPr>
          <p:cNvPr id="7" name="Téglalap 6"/>
          <p:cNvSpPr/>
          <p:nvPr/>
        </p:nvSpPr>
        <p:spPr>
          <a:xfrm>
            <a:off x="6600824" y="4535488"/>
            <a:ext cx="2171700" cy="5603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Division by zero</a:t>
            </a:r>
          </a:p>
        </p:txBody>
      </p:sp>
      <p:cxnSp>
        <p:nvCxnSpPr>
          <p:cNvPr id="9" name="Egyenes összekötő nyíllal 8"/>
          <p:cNvCxnSpPr>
            <a:stCxn id="6" idx="1"/>
          </p:cNvCxnSpPr>
          <p:nvPr/>
        </p:nvCxnSpPr>
        <p:spPr>
          <a:xfrm flipH="1" flipV="1">
            <a:off x="3771900" y="2377282"/>
            <a:ext cx="2828924" cy="288528"/>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7" name="Egyenes összekötő nyíllal 16"/>
          <p:cNvCxnSpPr>
            <a:stCxn id="7" idx="1"/>
          </p:cNvCxnSpPr>
          <p:nvPr/>
        </p:nvCxnSpPr>
        <p:spPr>
          <a:xfrm flipH="1">
            <a:off x="5600700" y="4815682"/>
            <a:ext cx="1000124" cy="289718"/>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5564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en-US" noProof="0" dirty="0"/>
              <a:t>Cross translation unit analysis</a:t>
            </a:r>
          </a:p>
        </p:txBody>
      </p:sp>
      <p:sp>
        <p:nvSpPr>
          <p:cNvPr id="15" name="Szövegdoboz 3"/>
          <p:cNvSpPr txBox="1"/>
          <p:nvPr/>
        </p:nvSpPr>
        <p:spPr>
          <a:xfrm>
            <a:off x="1204261" y="2620883"/>
            <a:ext cx="3470772" cy="2677656"/>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indent="-338040"/>
            <a:r>
              <a:rPr lang="en-US" sz="2400" b="1" dirty="0">
                <a:latin typeface="Courier New" panose="02070309020205020404" pitchFamily="49" charset="0"/>
                <a:cs typeface="Courier New" panose="02070309020205020404" pitchFamily="49" charset="0"/>
              </a:rPr>
              <a:t>void f(</a:t>
            </a:r>
            <a:r>
              <a:rPr lang="en-US" sz="2400" b="1" dirty="0" err="1">
                <a:latin typeface="Courier New" panose="02070309020205020404" pitchFamily="49" charset="0"/>
                <a:cs typeface="Courier New" panose="02070309020205020404" pitchFamily="49" charset="0"/>
              </a:rPr>
              <a:t>int</a:t>
            </a:r>
            <a:r>
              <a:rPr lang="en-US" sz="2400" b="1" dirty="0">
                <a:latin typeface="Courier New" panose="02070309020205020404" pitchFamily="49" charset="0"/>
                <a:cs typeface="Courier New" panose="02070309020205020404" pitchFamily="49" charset="0"/>
              </a:rPr>
              <a:t> *x);</a:t>
            </a:r>
          </a:p>
          <a:p>
            <a:pPr indent="-338040"/>
            <a:r>
              <a:rPr lang="en-US" sz="2400" b="1" dirty="0">
                <a:latin typeface="Courier New" panose="02070309020205020404" pitchFamily="49" charset="0"/>
                <a:cs typeface="Courier New" panose="02070309020205020404" pitchFamily="49" charset="0"/>
              </a:rPr>
              <a:t>void g(</a:t>
            </a:r>
            <a:r>
              <a:rPr lang="en-US" sz="2400" b="1" dirty="0" err="1">
                <a:latin typeface="Courier New" panose="02070309020205020404" pitchFamily="49" charset="0"/>
                <a:cs typeface="Courier New" panose="02070309020205020404" pitchFamily="49" charset="0"/>
              </a:rPr>
              <a:t>int</a:t>
            </a:r>
            <a:r>
              <a:rPr lang="en-US" sz="2400" b="1" dirty="0">
                <a:latin typeface="Courier New" panose="02070309020205020404" pitchFamily="49" charset="0"/>
                <a:cs typeface="Courier New" panose="02070309020205020404" pitchFamily="49" charset="0"/>
              </a:rPr>
              <a:t> *x) {</a:t>
            </a:r>
          </a:p>
          <a:p>
            <a:pPr indent="-338040"/>
            <a:r>
              <a:rPr lang="en-US" sz="2400" b="1" dirty="0">
                <a:latin typeface="Courier New" panose="02070309020205020404" pitchFamily="49" charset="0"/>
                <a:cs typeface="Courier New" panose="02070309020205020404" pitchFamily="49" charset="0"/>
              </a:rPr>
              <a:t>    if (*x &gt; 0) {</a:t>
            </a:r>
          </a:p>
          <a:p>
            <a:pPr indent="-338040"/>
            <a:r>
              <a:rPr lang="en-US" sz="2400" b="1" dirty="0">
                <a:latin typeface="Courier New" panose="02070309020205020404" pitchFamily="49" charset="0"/>
                <a:cs typeface="Courier New" panose="02070309020205020404" pitchFamily="49" charset="0"/>
              </a:rPr>
              <a:t>        f(x);</a:t>
            </a:r>
          </a:p>
          <a:p>
            <a:pPr indent="-338040"/>
            <a:r>
              <a:rPr lang="en-US" sz="2400" b="1" dirty="0">
                <a:latin typeface="Courier New" panose="02070309020205020404" pitchFamily="49" charset="0"/>
                <a:cs typeface="Courier New" panose="02070309020205020404" pitchFamily="49" charset="0"/>
              </a:rPr>
              <a:t>        f(x);</a:t>
            </a:r>
          </a:p>
          <a:p>
            <a:pPr indent="-338040"/>
            <a:r>
              <a:rPr lang="en-US" sz="2400" b="1" dirty="0">
                <a:latin typeface="Courier New" panose="02070309020205020404" pitchFamily="49" charset="0"/>
                <a:cs typeface="Courier New" panose="02070309020205020404" pitchFamily="49" charset="0"/>
              </a:rPr>
              <a:t>    }</a:t>
            </a:r>
          </a:p>
          <a:p>
            <a:pPr indent="-338040"/>
            <a:r>
              <a:rPr lang="en-US" sz="2400" b="1" dirty="0">
                <a:latin typeface="Courier New" panose="02070309020205020404" pitchFamily="49" charset="0"/>
                <a:cs typeface="Courier New" panose="02070309020205020404" pitchFamily="49" charset="0"/>
              </a:rPr>
              <a:t>}</a:t>
            </a:r>
            <a:endParaRPr lang="hu-HU" sz="2400" b="1" dirty="0">
              <a:latin typeface="Courier New" panose="02070309020205020404" pitchFamily="49" charset="0"/>
              <a:cs typeface="Courier New" panose="02070309020205020404" pitchFamily="49" charset="0"/>
            </a:endParaRPr>
          </a:p>
        </p:txBody>
      </p:sp>
      <p:sp>
        <p:nvSpPr>
          <p:cNvPr id="16" name="Szövegdoboz 4"/>
          <p:cNvSpPr txBox="1"/>
          <p:nvPr/>
        </p:nvSpPr>
        <p:spPr>
          <a:xfrm>
            <a:off x="8160441" y="3021426"/>
            <a:ext cx="3289347" cy="1200329"/>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indent="-338040"/>
            <a:r>
              <a:rPr lang="en-US" sz="2400" b="1" dirty="0">
                <a:latin typeface="Courier New" panose="02070309020205020404" pitchFamily="49" charset="0"/>
                <a:cs typeface="Courier New" panose="02070309020205020404" pitchFamily="49" charset="0"/>
              </a:rPr>
              <a:t>void f(</a:t>
            </a:r>
            <a:r>
              <a:rPr lang="en-US" sz="2400" b="1" dirty="0" err="1">
                <a:latin typeface="Courier New" panose="02070309020205020404" pitchFamily="49" charset="0"/>
                <a:cs typeface="Courier New" panose="02070309020205020404" pitchFamily="49" charset="0"/>
              </a:rPr>
              <a:t>int</a:t>
            </a:r>
            <a:r>
              <a:rPr lang="en-US" sz="2400" b="1" dirty="0">
                <a:latin typeface="Courier New" panose="02070309020205020404" pitchFamily="49" charset="0"/>
                <a:cs typeface="Courier New" panose="02070309020205020404" pitchFamily="49" charset="0"/>
              </a:rPr>
              <a:t> *x)</a:t>
            </a:r>
            <a:r>
              <a:rPr lang="hu-HU" sz="2400" b="1" dirty="0">
                <a:latin typeface="Courier New" panose="02070309020205020404" pitchFamily="49" charset="0"/>
                <a:cs typeface="Courier New" panose="02070309020205020404" pitchFamily="49" charset="0"/>
              </a:rPr>
              <a:t> {</a:t>
            </a:r>
          </a:p>
          <a:p>
            <a:pPr indent="-338040"/>
            <a:r>
              <a:rPr lang="hu-HU" sz="2400" b="1" dirty="0">
                <a:latin typeface="Courier New" panose="02070309020205020404" pitchFamily="49" charset="0"/>
                <a:cs typeface="Courier New" panose="02070309020205020404" pitchFamily="49" charset="0"/>
              </a:rPr>
              <a:t>   *x = -(*x);</a:t>
            </a:r>
          </a:p>
          <a:p>
            <a:pPr indent="-338040"/>
            <a:r>
              <a:rPr lang="hu-HU" sz="2400" b="1" dirty="0">
                <a:latin typeface="Courier New" panose="02070309020205020404" pitchFamily="49" charset="0"/>
                <a:cs typeface="Courier New" panose="02070309020205020404" pitchFamily="49" charset="0"/>
              </a:rPr>
              <a:t>}</a:t>
            </a:r>
            <a:endParaRPr lang="en-US" sz="2400" b="1" dirty="0">
              <a:latin typeface="Courier New" panose="02070309020205020404" pitchFamily="49" charset="0"/>
              <a:cs typeface="Courier New" panose="02070309020205020404" pitchFamily="49" charset="0"/>
            </a:endParaRPr>
          </a:p>
        </p:txBody>
      </p:sp>
      <p:sp>
        <p:nvSpPr>
          <p:cNvPr id="17" name="Szövegdoboz 5"/>
          <p:cNvSpPr txBox="1"/>
          <p:nvPr/>
        </p:nvSpPr>
        <p:spPr>
          <a:xfrm>
            <a:off x="2503757" y="1944668"/>
            <a:ext cx="1832726" cy="58477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hu-HU" sz="3200" b="1" dirty="0"/>
              <a:t>A.cpp</a:t>
            </a:r>
          </a:p>
        </p:txBody>
      </p:sp>
      <p:sp>
        <p:nvSpPr>
          <p:cNvPr id="18" name="Szövegdoboz 6"/>
          <p:cNvSpPr txBox="1"/>
          <p:nvPr/>
        </p:nvSpPr>
        <p:spPr>
          <a:xfrm>
            <a:off x="9082438" y="2036108"/>
            <a:ext cx="1445354" cy="58477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hu-HU" sz="3200" b="1" dirty="0"/>
              <a:t>B.cpp</a:t>
            </a:r>
          </a:p>
        </p:txBody>
      </p:sp>
      <p:cxnSp>
        <p:nvCxnSpPr>
          <p:cNvPr id="19" name="Egyenes összekötő 18"/>
          <p:cNvCxnSpPr/>
          <p:nvPr/>
        </p:nvCxnSpPr>
        <p:spPr>
          <a:xfrm flipH="1" flipV="1">
            <a:off x="7531552" y="2090382"/>
            <a:ext cx="31298" cy="3919893"/>
          </a:xfrm>
          <a:prstGeom prst="line">
            <a:avLst/>
          </a:prstGeom>
          <a:ln w="44450">
            <a:prstDash val="dash"/>
          </a:ln>
        </p:spPr>
        <p:style>
          <a:lnRef idx="1">
            <a:schemeClr val="accent2"/>
          </a:lnRef>
          <a:fillRef idx="0">
            <a:schemeClr val="accent2"/>
          </a:fillRef>
          <a:effectRef idx="0">
            <a:schemeClr val="accent2"/>
          </a:effectRef>
          <a:fontRef idx="minor">
            <a:schemeClr val="tx1"/>
          </a:fontRef>
        </p:style>
      </p:cxnSp>
      <p:sp>
        <p:nvSpPr>
          <p:cNvPr id="20" name="Téglalap 19"/>
          <p:cNvSpPr/>
          <p:nvPr/>
        </p:nvSpPr>
        <p:spPr>
          <a:xfrm>
            <a:off x="5289285" y="3109227"/>
            <a:ext cx="1902089" cy="3836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hu-HU" sz="2400" dirty="0"/>
              <a:t>*x is </a:t>
            </a:r>
            <a:r>
              <a:rPr lang="hu-HU" sz="2400" dirty="0" err="1"/>
              <a:t>positive</a:t>
            </a:r>
            <a:endParaRPr lang="hu-HU" sz="2400" dirty="0"/>
          </a:p>
        </p:txBody>
      </p:sp>
      <p:sp>
        <p:nvSpPr>
          <p:cNvPr id="21" name="Téglalap 20"/>
          <p:cNvSpPr/>
          <p:nvPr/>
        </p:nvSpPr>
        <p:spPr>
          <a:xfrm>
            <a:off x="5289285" y="4304247"/>
            <a:ext cx="1902090" cy="3925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hu-HU" sz="2400" dirty="0"/>
              <a:t>*x is </a:t>
            </a:r>
            <a:r>
              <a:rPr lang="hu-HU" sz="2400" dirty="0" err="1"/>
              <a:t>unknown</a:t>
            </a:r>
            <a:endParaRPr lang="hu-HU" sz="2400" dirty="0"/>
          </a:p>
        </p:txBody>
      </p:sp>
      <p:cxnSp>
        <p:nvCxnSpPr>
          <p:cNvPr id="22" name="Görbe összekötő 20"/>
          <p:cNvCxnSpPr>
            <a:stCxn id="20" idx="1"/>
          </p:cNvCxnSpPr>
          <p:nvPr/>
        </p:nvCxnSpPr>
        <p:spPr>
          <a:xfrm rot="10800000" flipV="1">
            <a:off x="3648085" y="3301033"/>
            <a:ext cx="1641200" cy="650040"/>
          </a:xfrm>
          <a:prstGeom prst="curvedConnector3">
            <a:avLst>
              <a:gd name="adj1" fmla="val 50000"/>
            </a:avLst>
          </a:prstGeom>
          <a:ln w="508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Görbe összekötő 25"/>
          <p:cNvCxnSpPr>
            <a:stCxn id="21" idx="1"/>
          </p:cNvCxnSpPr>
          <p:nvPr/>
        </p:nvCxnSpPr>
        <p:spPr>
          <a:xfrm rot="10800000">
            <a:off x="3648075" y="4304251"/>
            <a:ext cx="1641210" cy="196265"/>
          </a:xfrm>
          <a:prstGeom prst="curvedConnector3">
            <a:avLst>
              <a:gd name="adj1" fmla="val 50000"/>
            </a:avLst>
          </a:prstGeom>
          <a:ln w="508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57810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en-US" noProof="0" dirty="0"/>
              <a:t>Global analysis</a:t>
            </a:r>
          </a:p>
        </p:txBody>
      </p:sp>
      <p:sp>
        <p:nvSpPr>
          <p:cNvPr id="3" name="Tartalom helye 2"/>
          <p:cNvSpPr>
            <a:spLocks noGrp="1"/>
          </p:cNvSpPr>
          <p:nvPr>
            <p:ph idx="1"/>
          </p:nvPr>
        </p:nvSpPr>
        <p:spPr/>
        <p:txBody>
          <a:bodyPr>
            <a:normAutofit/>
          </a:bodyPr>
          <a:lstStyle/>
          <a:p>
            <a:r>
              <a:rPr lang="en-US" sz="2800" noProof="0" dirty="0"/>
              <a:t>If cross translation unit analysis works, what about other modules?</a:t>
            </a:r>
          </a:p>
          <a:p>
            <a:r>
              <a:rPr lang="en-US" sz="2800" noProof="0" dirty="0"/>
              <a:t>What about other projects/libraries?</a:t>
            </a:r>
          </a:p>
          <a:p>
            <a:r>
              <a:rPr lang="en-US" sz="2800" noProof="0" dirty="0"/>
              <a:t>What about the closed source libraries?</a:t>
            </a:r>
          </a:p>
          <a:p>
            <a:r>
              <a:rPr lang="en-US" sz="2800" noProof="0" dirty="0"/>
              <a:t>It is likely to have a boundary to unknown</a:t>
            </a:r>
          </a:p>
        </p:txBody>
      </p:sp>
    </p:spTree>
    <p:extLst>
      <p:ext uri="{BB962C8B-B14F-4D97-AF65-F5344CB8AC3E}">
        <p14:creationId xmlns:p14="http://schemas.microsoft.com/office/powerpoint/2010/main" val="42312796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en-US" noProof="0" dirty="0"/>
              <a:t>outline</a:t>
            </a:r>
          </a:p>
        </p:txBody>
      </p:sp>
      <p:sp>
        <p:nvSpPr>
          <p:cNvPr id="3" name="Tartalom helye 2"/>
          <p:cNvSpPr>
            <a:spLocks noGrp="1"/>
          </p:cNvSpPr>
          <p:nvPr>
            <p:ph idx="1"/>
          </p:nvPr>
        </p:nvSpPr>
        <p:spPr>
          <a:xfrm>
            <a:off x="1141412" y="2249486"/>
            <a:ext cx="9905999" cy="4037013"/>
          </a:xfrm>
        </p:spPr>
        <p:txBody>
          <a:bodyPr>
            <a:normAutofit/>
          </a:bodyPr>
          <a:lstStyle/>
          <a:p>
            <a:r>
              <a:rPr lang="en-US" sz="2800" noProof="0" dirty="0"/>
              <a:t>What is static analysis? </a:t>
            </a:r>
            <a:r>
              <a:rPr lang="en-US" sz="2800" dirty="0"/>
              <a:t>W</a:t>
            </a:r>
            <a:r>
              <a:rPr lang="en-US" sz="2800" noProof="0" dirty="0"/>
              <a:t>hat it is good for? Why is it hard?</a:t>
            </a:r>
          </a:p>
          <a:p>
            <a:r>
              <a:rPr lang="en-US" sz="2800" noProof="0" dirty="0"/>
              <a:t>How does it work?</a:t>
            </a:r>
          </a:p>
          <a:p>
            <a:r>
              <a:rPr lang="en-US" sz="2800" noProof="0" dirty="0"/>
              <a:t>What open source tools are available?</a:t>
            </a:r>
          </a:p>
          <a:p>
            <a:r>
              <a:rPr lang="en-US" sz="2800" noProof="0" dirty="0"/>
              <a:t>How to integrate them into the workflow?</a:t>
            </a:r>
          </a:p>
          <a:p>
            <a:r>
              <a:rPr lang="en-US" sz="2800" noProof="0" dirty="0"/>
              <a:t>How to write static analysis friendly code?</a:t>
            </a:r>
          </a:p>
        </p:txBody>
      </p:sp>
    </p:spTree>
    <p:extLst>
      <p:ext uri="{BB962C8B-B14F-4D97-AF65-F5344CB8AC3E}">
        <p14:creationId xmlns:p14="http://schemas.microsoft.com/office/powerpoint/2010/main" val="20080978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en-US" noProof="0" dirty="0"/>
              <a:t>Summary based analysis</a:t>
            </a:r>
          </a:p>
        </p:txBody>
      </p:sp>
      <p:sp>
        <p:nvSpPr>
          <p:cNvPr id="3" name="Tartalom helye 2"/>
          <p:cNvSpPr>
            <a:spLocks noGrp="1"/>
          </p:cNvSpPr>
          <p:nvPr>
            <p:ph idx="1"/>
          </p:nvPr>
        </p:nvSpPr>
        <p:spPr/>
        <p:txBody>
          <a:bodyPr>
            <a:noAutofit/>
          </a:bodyPr>
          <a:lstStyle/>
          <a:p>
            <a:r>
              <a:rPr lang="en-US" sz="2800" noProof="0" dirty="0"/>
              <a:t>One way to implement </a:t>
            </a:r>
            <a:r>
              <a:rPr lang="en-US" sz="2800" noProof="0" dirty="0" err="1"/>
              <a:t>interprocedural</a:t>
            </a:r>
            <a:r>
              <a:rPr lang="en-US" sz="2800" noProof="0" dirty="0"/>
              <a:t> analysis</a:t>
            </a:r>
          </a:p>
          <a:p>
            <a:r>
              <a:rPr lang="en-US" sz="2800" noProof="0" dirty="0"/>
              <a:t>Summarize some information about a function</a:t>
            </a:r>
          </a:p>
          <a:p>
            <a:pPr lvl="1"/>
            <a:r>
              <a:rPr lang="en-US" sz="2400" noProof="0" dirty="0"/>
              <a:t>What summarization means depends on the actual analysis</a:t>
            </a:r>
          </a:p>
          <a:p>
            <a:r>
              <a:rPr lang="en-US" sz="2800" noProof="0" dirty="0"/>
              <a:t>Instead of “inlining” the function call, use a summary</a:t>
            </a:r>
          </a:p>
          <a:p>
            <a:r>
              <a:rPr lang="en-US" sz="2800" noProof="0" dirty="0"/>
              <a:t>Alternatively, use summary when the function body is not available</a:t>
            </a:r>
          </a:p>
        </p:txBody>
      </p:sp>
    </p:spTree>
    <p:extLst>
      <p:ext uri="{BB962C8B-B14F-4D97-AF65-F5344CB8AC3E}">
        <p14:creationId xmlns:p14="http://schemas.microsoft.com/office/powerpoint/2010/main" val="33823985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en-US" noProof="0" dirty="0"/>
              <a:t>Open source tools</a:t>
            </a:r>
          </a:p>
        </p:txBody>
      </p:sp>
      <p:sp>
        <p:nvSpPr>
          <p:cNvPr id="3" name="Tartalom helye 2"/>
          <p:cNvSpPr>
            <a:spLocks noGrp="1"/>
          </p:cNvSpPr>
          <p:nvPr>
            <p:ph idx="1"/>
          </p:nvPr>
        </p:nvSpPr>
        <p:spPr>
          <a:xfrm>
            <a:off x="1141413" y="2249487"/>
            <a:ext cx="3906838" cy="3541714"/>
          </a:xfrm>
        </p:spPr>
        <p:txBody>
          <a:bodyPr>
            <a:normAutofit/>
          </a:bodyPr>
          <a:lstStyle/>
          <a:p>
            <a:r>
              <a:rPr lang="en-US" sz="2800" noProof="0" dirty="0" err="1"/>
              <a:t>CppCheck</a:t>
            </a:r>
            <a:endParaRPr lang="en-US" sz="2800" noProof="0" dirty="0"/>
          </a:p>
          <a:p>
            <a:r>
              <a:rPr lang="en-US" sz="2800" noProof="0" dirty="0" err="1"/>
              <a:t>CppLint</a:t>
            </a:r>
            <a:endParaRPr lang="en-US" sz="2800" noProof="0" dirty="0"/>
          </a:p>
          <a:p>
            <a:r>
              <a:rPr lang="en-US" sz="2800" b="1" noProof="0" dirty="0"/>
              <a:t>Clang Static Analyzer</a:t>
            </a:r>
          </a:p>
          <a:p>
            <a:r>
              <a:rPr lang="en-US" sz="2800" b="1" noProof="0" dirty="0"/>
              <a:t>Clang Tidy</a:t>
            </a:r>
          </a:p>
          <a:p>
            <a:r>
              <a:rPr lang="en-US" sz="2800" noProof="0" dirty="0"/>
              <a:t>…</a:t>
            </a:r>
          </a:p>
        </p:txBody>
      </p:sp>
      <p:sp>
        <p:nvSpPr>
          <p:cNvPr id="4" name="Szövegdoboz 3"/>
          <p:cNvSpPr txBox="1"/>
          <p:nvPr/>
        </p:nvSpPr>
        <p:spPr>
          <a:xfrm>
            <a:off x="4657726" y="3297069"/>
            <a:ext cx="952500" cy="1446550"/>
          </a:xfrm>
          <a:prstGeom prst="rect">
            <a:avLst/>
          </a:prstGeom>
          <a:noFill/>
        </p:spPr>
        <p:txBody>
          <a:bodyPr wrap="square" rtlCol="0">
            <a:spAutoFit/>
          </a:bodyPr>
          <a:lstStyle/>
          <a:p>
            <a:r>
              <a:rPr lang="en-US" sz="8800" dirty="0"/>
              <a:t>}</a:t>
            </a:r>
          </a:p>
        </p:txBody>
      </p:sp>
    </p:spTree>
    <p:extLst>
      <p:ext uri="{BB962C8B-B14F-4D97-AF65-F5344CB8AC3E}">
        <p14:creationId xmlns:p14="http://schemas.microsoft.com/office/powerpoint/2010/main" val="4241364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en-US" noProof="0" dirty="0"/>
              <a:t>Clang static analyzer</a:t>
            </a:r>
          </a:p>
        </p:txBody>
      </p:sp>
      <p:sp>
        <p:nvSpPr>
          <p:cNvPr id="3" name="Tartalom helye 2"/>
          <p:cNvSpPr>
            <a:spLocks noGrp="1"/>
          </p:cNvSpPr>
          <p:nvPr>
            <p:ph idx="1"/>
          </p:nvPr>
        </p:nvSpPr>
        <p:spPr/>
        <p:txBody>
          <a:bodyPr>
            <a:normAutofit/>
          </a:bodyPr>
          <a:lstStyle/>
          <a:p>
            <a:r>
              <a:rPr lang="en-US" sz="2800" noProof="0" dirty="0"/>
              <a:t>Path sensitive</a:t>
            </a:r>
          </a:p>
          <a:p>
            <a:r>
              <a:rPr lang="en-US" sz="2800" noProof="0" dirty="0"/>
              <a:t>Symbolic execution</a:t>
            </a:r>
          </a:p>
          <a:p>
            <a:r>
              <a:rPr lang="en-US" sz="2800" noProof="0" dirty="0"/>
              <a:t>Good memory modeling capabilities</a:t>
            </a:r>
          </a:p>
          <a:p>
            <a:r>
              <a:rPr lang="en-US" sz="2800" noProof="0" dirty="0"/>
              <a:t>Context sensitive</a:t>
            </a:r>
          </a:p>
          <a:p>
            <a:r>
              <a:rPr lang="en-US" sz="2800" noProof="0" dirty="0"/>
              <a:t>Lacks cross translation unit analysis support</a:t>
            </a:r>
          </a:p>
        </p:txBody>
      </p:sp>
    </p:spTree>
    <p:extLst>
      <p:ext uri="{BB962C8B-B14F-4D97-AF65-F5344CB8AC3E}">
        <p14:creationId xmlns:p14="http://schemas.microsoft.com/office/powerpoint/2010/main" val="42700612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en-US" noProof="0" dirty="0"/>
              <a:t>Clang tidy</a:t>
            </a:r>
          </a:p>
        </p:txBody>
      </p:sp>
      <p:sp>
        <p:nvSpPr>
          <p:cNvPr id="3" name="Tartalom helye 2"/>
          <p:cNvSpPr>
            <a:spLocks noGrp="1"/>
          </p:cNvSpPr>
          <p:nvPr>
            <p:ph idx="1"/>
          </p:nvPr>
        </p:nvSpPr>
        <p:spPr/>
        <p:txBody>
          <a:bodyPr>
            <a:normAutofit/>
          </a:bodyPr>
          <a:lstStyle/>
          <a:p>
            <a:r>
              <a:rPr lang="en-US" sz="2800" noProof="0" dirty="0"/>
              <a:t>Supports code rewriting</a:t>
            </a:r>
          </a:p>
          <a:p>
            <a:r>
              <a:rPr lang="en-US" sz="2800" noProof="0" dirty="0"/>
              <a:t>Large amount of checks (and growing fast)</a:t>
            </a:r>
          </a:p>
          <a:p>
            <a:r>
              <a:rPr lang="en-US" sz="2800" noProof="0" dirty="0"/>
              <a:t>Most checkers are based on syntax tree matching</a:t>
            </a:r>
          </a:p>
          <a:p>
            <a:r>
              <a:rPr lang="en-US" sz="2800" noProof="0" dirty="0"/>
              <a:t>Lacks cross translation unit analysis support</a:t>
            </a:r>
          </a:p>
          <a:p>
            <a:r>
              <a:rPr lang="en-US" sz="2800" noProof="0" dirty="0"/>
              <a:t>C++ Core Guideline checks</a:t>
            </a:r>
          </a:p>
        </p:txBody>
      </p:sp>
    </p:spTree>
    <p:extLst>
      <p:ext uri="{BB962C8B-B14F-4D97-AF65-F5344CB8AC3E}">
        <p14:creationId xmlns:p14="http://schemas.microsoft.com/office/powerpoint/2010/main" val="1218857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en-US" noProof="0" dirty="0"/>
              <a:t>How to integrate into the workflow?</a:t>
            </a:r>
          </a:p>
        </p:txBody>
      </p:sp>
      <p:sp>
        <p:nvSpPr>
          <p:cNvPr id="3" name="Tartalom helye 2"/>
          <p:cNvSpPr>
            <a:spLocks noGrp="1"/>
          </p:cNvSpPr>
          <p:nvPr>
            <p:ph idx="1"/>
          </p:nvPr>
        </p:nvSpPr>
        <p:spPr>
          <a:xfrm>
            <a:off x="1141412" y="2249486"/>
            <a:ext cx="9905999" cy="4303713"/>
          </a:xfrm>
        </p:spPr>
        <p:txBody>
          <a:bodyPr>
            <a:noAutofit/>
          </a:bodyPr>
          <a:lstStyle/>
          <a:p>
            <a:r>
              <a:rPr lang="en-US" sz="2800" noProof="0" dirty="0"/>
              <a:t>Old and huge projects</a:t>
            </a:r>
          </a:p>
          <a:p>
            <a:pPr lvl="1"/>
            <a:r>
              <a:rPr lang="en-US" sz="2400" noProof="0" dirty="0"/>
              <a:t>New commits should not introduce new reports</a:t>
            </a:r>
          </a:p>
          <a:p>
            <a:pPr lvl="1"/>
            <a:r>
              <a:rPr lang="en-US" sz="2400" noProof="0" dirty="0"/>
              <a:t>Most severe reports should be fixed gradually</a:t>
            </a:r>
          </a:p>
          <a:p>
            <a:r>
              <a:rPr lang="en-US" sz="2800" noProof="0" dirty="0"/>
              <a:t>Green field projects</a:t>
            </a:r>
          </a:p>
          <a:p>
            <a:pPr lvl="1"/>
            <a:r>
              <a:rPr lang="en-US" sz="2400" noProof="0" dirty="0"/>
              <a:t>Keep the number of reports minimal (ideally 0)</a:t>
            </a:r>
          </a:p>
          <a:p>
            <a:r>
              <a:rPr lang="en-US" sz="2800" noProof="0" dirty="0"/>
              <a:t>Integrate into the CI, commit hooks</a:t>
            </a:r>
          </a:p>
        </p:txBody>
      </p:sp>
    </p:spTree>
    <p:extLst>
      <p:ext uri="{BB962C8B-B14F-4D97-AF65-F5344CB8AC3E}">
        <p14:creationId xmlns:p14="http://schemas.microsoft.com/office/powerpoint/2010/main" val="9660389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en-US" noProof="0" dirty="0"/>
              <a:t>How to integrate into the workflow?</a:t>
            </a:r>
          </a:p>
        </p:txBody>
      </p:sp>
      <p:sp>
        <p:nvSpPr>
          <p:cNvPr id="3" name="Tartalom helye 2"/>
          <p:cNvSpPr>
            <a:spLocks noGrp="1"/>
          </p:cNvSpPr>
          <p:nvPr>
            <p:ph idx="1"/>
          </p:nvPr>
        </p:nvSpPr>
        <p:spPr>
          <a:xfrm>
            <a:off x="1141412" y="2249486"/>
            <a:ext cx="9905999" cy="4303713"/>
          </a:xfrm>
        </p:spPr>
        <p:txBody>
          <a:bodyPr>
            <a:noAutofit/>
          </a:bodyPr>
          <a:lstStyle/>
          <a:p>
            <a:r>
              <a:rPr lang="en-US" sz="2800" noProof="0" dirty="0"/>
              <a:t>Incremental analysis locally</a:t>
            </a:r>
          </a:p>
          <a:p>
            <a:pPr lvl="1"/>
            <a:r>
              <a:rPr lang="en-US" sz="2400" noProof="0" dirty="0"/>
              <a:t>Build system support?</a:t>
            </a:r>
          </a:p>
          <a:p>
            <a:r>
              <a:rPr lang="en-US" sz="2800" noProof="0" dirty="0"/>
              <a:t>Full analysis </a:t>
            </a:r>
            <a:r>
              <a:rPr lang="en-US" sz="2800" dirty="0"/>
              <a:t>every night</a:t>
            </a:r>
            <a:endParaRPr lang="en-US" sz="2800" noProof="0" dirty="0"/>
          </a:p>
          <a:p>
            <a:r>
              <a:rPr lang="en-US" sz="2800" noProof="0" dirty="0"/>
              <a:t>Triaging (critical, non-critical, false positive, fixed, …)</a:t>
            </a:r>
          </a:p>
          <a:p>
            <a:r>
              <a:rPr lang="en-US" sz="2800" noProof="0" dirty="0"/>
              <a:t>False positive suppression</a:t>
            </a:r>
          </a:p>
          <a:p>
            <a:r>
              <a:rPr lang="en-US" sz="2800" noProof="0" dirty="0"/>
              <a:t>Skip uninteresting files (maintained by other team, </a:t>
            </a:r>
            <a:r>
              <a:rPr lang="en-US" sz="2800" noProof="0" dirty="0" err="1"/>
              <a:t>etc</a:t>
            </a:r>
            <a:r>
              <a:rPr lang="en-US" sz="2800" noProof="0" dirty="0"/>
              <a:t>…)</a:t>
            </a:r>
          </a:p>
          <a:p>
            <a:r>
              <a:rPr lang="en-US" sz="2800" noProof="0" dirty="0"/>
              <a:t>Easy to use</a:t>
            </a:r>
          </a:p>
        </p:txBody>
      </p:sp>
    </p:spTree>
    <p:extLst>
      <p:ext uri="{BB962C8B-B14F-4D97-AF65-F5344CB8AC3E}">
        <p14:creationId xmlns:p14="http://schemas.microsoft.com/office/powerpoint/2010/main" val="29343754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normAutofit/>
          </a:bodyPr>
          <a:lstStyle/>
          <a:p>
            <a:r>
              <a:rPr lang="en-US" noProof="0" dirty="0" err="1"/>
              <a:t>Codechecker</a:t>
            </a:r>
            <a:endParaRPr lang="en-US" noProof="0" dirty="0"/>
          </a:p>
        </p:txBody>
      </p:sp>
      <p:sp>
        <p:nvSpPr>
          <p:cNvPr id="3" name="Tartalom helye 2"/>
          <p:cNvSpPr>
            <a:spLocks noGrp="1"/>
          </p:cNvSpPr>
          <p:nvPr>
            <p:ph idx="1"/>
          </p:nvPr>
        </p:nvSpPr>
        <p:spPr>
          <a:xfrm>
            <a:off x="1141412" y="2249486"/>
            <a:ext cx="9905999" cy="4360863"/>
          </a:xfrm>
        </p:spPr>
        <p:txBody>
          <a:bodyPr>
            <a:normAutofit/>
          </a:bodyPr>
          <a:lstStyle/>
          <a:p>
            <a:r>
              <a:rPr lang="en-US" sz="2800" noProof="0" dirty="0"/>
              <a:t>Open source tool to support the workflow using static analyzers</a:t>
            </a:r>
          </a:p>
          <a:p>
            <a:pPr lvl="1"/>
            <a:r>
              <a:rPr lang="en-US" sz="2400" noProof="0" dirty="0"/>
              <a:t>Clang Static Analyzer and Clang Tidy supported</a:t>
            </a:r>
          </a:p>
          <a:p>
            <a:r>
              <a:rPr lang="en-US" sz="2800" noProof="0" dirty="0"/>
              <a:t>Developed by Ericsson, might end up under the LLVM umbrella</a:t>
            </a:r>
          </a:p>
          <a:p>
            <a:r>
              <a:rPr lang="en-US" sz="2800" noProof="0" dirty="0"/>
              <a:t>Actively developed</a:t>
            </a:r>
          </a:p>
          <a:p>
            <a:r>
              <a:rPr lang="en-US" sz="2800" noProof="0" dirty="0"/>
              <a:t>Supports Mac and Linux</a:t>
            </a:r>
          </a:p>
          <a:p>
            <a:r>
              <a:rPr lang="en-US" sz="2800" noProof="0" dirty="0"/>
              <a:t>How does this work? See the </a:t>
            </a:r>
            <a:r>
              <a:rPr lang="en-US" sz="2800" noProof="0" dirty="0" err="1"/>
              <a:t>EuroLLVM</a:t>
            </a:r>
            <a:r>
              <a:rPr lang="en-US" sz="2800" noProof="0" dirty="0"/>
              <a:t> 2015 talk!</a:t>
            </a:r>
          </a:p>
          <a:p>
            <a:pPr lvl="1"/>
            <a:r>
              <a:rPr lang="en-US" sz="2400" noProof="0" dirty="0"/>
              <a:t>http://llvm.org/devmtg/2015-04/</a:t>
            </a:r>
          </a:p>
          <a:p>
            <a:endParaRPr lang="en-US" sz="2800" noProof="0" dirty="0"/>
          </a:p>
        </p:txBody>
      </p:sp>
    </p:spTree>
    <p:extLst>
      <p:ext uri="{BB962C8B-B14F-4D97-AF65-F5344CB8AC3E}">
        <p14:creationId xmlns:p14="http://schemas.microsoft.com/office/powerpoint/2010/main" val="23362219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en-US" noProof="0" dirty="0" err="1"/>
              <a:t>codechecker</a:t>
            </a:r>
            <a:endParaRPr lang="en-US" noProof="0" dirty="0"/>
          </a:p>
        </p:txBody>
      </p:sp>
      <p:sp>
        <p:nvSpPr>
          <p:cNvPr id="3" name="Tartalom helye 2"/>
          <p:cNvSpPr>
            <a:spLocks noGrp="1"/>
          </p:cNvSpPr>
          <p:nvPr>
            <p:ph idx="1"/>
          </p:nvPr>
        </p:nvSpPr>
        <p:spPr>
          <a:xfrm>
            <a:off x="1141412" y="2249486"/>
            <a:ext cx="9905999" cy="4608514"/>
          </a:xfrm>
        </p:spPr>
        <p:txBody>
          <a:bodyPr>
            <a:normAutofit/>
          </a:bodyPr>
          <a:lstStyle/>
          <a:p>
            <a:r>
              <a:rPr lang="en-US" sz="2800" noProof="0" dirty="0"/>
              <a:t>Web viewer for defects</a:t>
            </a:r>
          </a:p>
          <a:p>
            <a:pPr lvl="1"/>
            <a:r>
              <a:rPr lang="en-US" sz="2400" noProof="0" dirty="0"/>
              <a:t>Filtering, false positive suppression</a:t>
            </a:r>
          </a:p>
          <a:p>
            <a:pPr lvl="1"/>
            <a:r>
              <a:rPr lang="en-US" sz="2400" noProof="0" dirty="0"/>
              <a:t>Differential view (what are the new reports compared to a baseline?)</a:t>
            </a:r>
          </a:p>
          <a:p>
            <a:pPr lvl="1"/>
            <a:r>
              <a:rPr lang="en-US" sz="2400" noProof="0" dirty="0"/>
              <a:t>Incremental analysis</a:t>
            </a:r>
          </a:p>
          <a:p>
            <a:r>
              <a:rPr lang="en-US" sz="2800" noProof="0" dirty="0"/>
              <a:t>Command line client for CI system integration</a:t>
            </a:r>
            <a:endParaRPr lang="en-US" sz="2400" noProof="0" dirty="0"/>
          </a:p>
          <a:p>
            <a:r>
              <a:rPr lang="en-US" sz="2800" noProof="0" dirty="0"/>
              <a:t>Eclipse integration</a:t>
            </a:r>
          </a:p>
          <a:p>
            <a:r>
              <a:rPr lang="en-US" sz="2800" dirty="0" err="1"/>
              <a:t>CodeCompass</a:t>
            </a:r>
            <a:r>
              <a:rPr lang="en-US" sz="2800" dirty="0"/>
              <a:t> integration (Lightning talk tomorrow!)</a:t>
            </a:r>
            <a:endParaRPr lang="en-US" sz="2800" noProof="0" dirty="0"/>
          </a:p>
        </p:txBody>
      </p:sp>
    </p:spTree>
    <p:extLst>
      <p:ext uri="{BB962C8B-B14F-4D97-AF65-F5344CB8AC3E}">
        <p14:creationId xmlns:p14="http://schemas.microsoft.com/office/powerpoint/2010/main" val="40052324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en-US" noProof="0" dirty="0"/>
              <a:t>How to use </a:t>
            </a:r>
            <a:r>
              <a:rPr lang="en-US" noProof="0" dirty="0" err="1"/>
              <a:t>codechecker</a:t>
            </a:r>
            <a:r>
              <a:rPr lang="en-US" noProof="0" dirty="0"/>
              <a:t>?</a:t>
            </a:r>
          </a:p>
        </p:txBody>
      </p:sp>
      <p:sp>
        <p:nvSpPr>
          <p:cNvPr id="3" name="Tartalom helye 2"/>
          <p:cNvSpPr>
            <a:spLocks noGrp="1"/>
          </p:cNvSpPr>
          <p:nvPr>
            <p:ph idx="1"/>
          </p:nvPr>
        </p:nvSpPr>
        <p:spPr/>
        <p:txBody>
          <a:bodyPr>
            <a:normAutofit/>
          </a:bodyPr>
          <a:lstStyle/>
          <a:p>
            <a:r>
              <a:rPr lang="en-US" sz="2800" noProof="0" dirty="0"/>
              <a:t>Install instructions are detailed on the GitHub page</a:t>
            </a:r>
          </a:p>
          <a:p>
            <a:r>
              <a:rPr lang="en-US" sz="2800" noProof="0" dirty="0"/>
              <a:t>Run the check:</a:t>
            </a:r>
          </a:p>
          <a:p>
            <a:pPr marL="0" indent="0">
              <a:buNone/>
            </a:pPr>
            <a:r>
              <a:rPr lang="en-US" sz="2800" b="1" noProof="0" dirty="0">
                <a:latin typeface="Courier New" panose="02070309020205020404" pitchFamily="49" charset="0"/>
                <a:cs typeface="Courier New" panose="02070309020205020404" pitchFamily="49" charset="0"/>
              </a:rPr>
              <a:t>$&gt; </a:t>
            </a:r>
            <a:r>
              <a:rPr lang="en-US" sz="2800" b="1" noProof="0" dirty="0" err="1">
                <a:latin typeface="Courier New" panose="02070309020205020404" pitchFamily="49" charset="0"/>
                <a:cs typeface="Courier New" panose="02070309020205020404" pitchFamily="49" charset="0"/>
              </a:rPr>
              <a:t>CodeChecker</a:t>
            </a:r>
            <a:r>
              <a:rPr lang="en-US" sz="2800" b="1" noProof="0" dirty="0">
                <a:latin typeface="Courier New" panose="02070309020205020404" pitchFamily="49" charset="0"/>
                <a:cs typeface="Courier New" panose="02070309020205020404" pitchFamily="49" charset="0"/>
              </a:rPr>
              <a:t> check -n </a:t>
            </a:r>
            <a:r>
              <a:rPr lang="en-US" sz="2800" b="1" noProof="0" dirty="0" err="1">
                <a:latin typeface="Courier New" panose="02070309020205020404" pitchFamily="49" charset="0"/>
                <a:cs typeface="Courier New" panose="02070309020205020404" pitchFamily="49" charset="0"/>
              </a:rPr>
              <a:t>FirstCheck</a:t>
            </a:r>
            <a:r>
              <a:rPr lang="en-US" sz="2800" b="1" noProof="0" dirty="0">
                <a:latin typeface="Courier New" panose="02070309020205020404" pitchFamily="49" charset="0"/>
                <a:cs typeface="Courier New" panose="02070309020205020404" pitchFamily="49" charset="0"/>
              </a:rPr>
              <a:t> -b "make"</a:t>
            </a:r>
          </a:p>
          <a:p>
            <a:r>
              <a:rPr lang="en-US" sz="2800" noProof="0" dirty="0"/>
              <a:t>Start the webserver (previous command prints this):</a:t>
            </a:r>
          </a:p>
          <a:p>
            <a:pPr marL="0" indent="0">
              <a:buNone/>
            </a:pPr>
            <a:r>
              <a:rPr lang="en-US" sz="2800" b="1" noProof="0" dirty="0">
                <a:latin typeface="Courier New" panose="02070309020205020404" pitchFamily="49" charset="0"/>
                <a:cs typeface="Courier New" panose="02070309020205020404" pitchFamily="49" charset="0"/>
              </a:rPr>
              <a:t>$&gt; </a:t>
            </a:r>
            <a:r>
              <a:rPr lang="en-US" sz="2800" b="1" noProof="0" dirty="0" err="1">
                <a:latin typeface="Courier New" panose="02070309020205020404" pitchFamily="49" charset="0"/>
                <a:cs typeface="Courier New" panose="02070309020205020404" pitchFamily="49" charset="0"/>
              </a:rPr>
              <a:t>CodeChecker</a:t>
            </a:r>
            <a:r>
              <a:rPr lang="en-US" sz="2800" b="1" noProof="0" dirty="0">
                <a:latin typeface="Courier New" panose="02070309020205020404" pitchFamily="49" charset="0"/>
                <a:cs typeface="Courier New" panose="02070309020205020404" pitchFamily="49" charset="0"/>
              </a:rPr>
              <a:t> server -w ~/.</a:t>
            </a:r>
            <a:r>
              <a:rPr lang="en-US" sz="2800" b="1" noProof="0" dirty="0" err="1">
                <a:latin typeface="Courier New" panose="02070309020205020404" pitchFamily="49" charset="0"/>
                <a:cs typeface="Courier New" panose="02070309020205020404" pitchFamily="49" charset="0"/>
              </a:rPr>
              <a:t>codechecker</a:t>
            </a:r>
            <a:endParaRPr lang="en-US" sz="2800" b="1" noProof="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1766125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Kép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7973" y="-491883"/>
            <a:ext cx="9356055" cy="7349883"/>
          </a:xfrm>
          <a:prstGeom prst="rect">
            <a:avLst/>
          </a:prstGeom>
        </p:spPr>
      </p:pic>
    </p:spTree>
    <p:extLst>
      <p:ext uri="{BB962C8B-B14F-4D97-AF65-F5344CB8AC3E}">
        <p14:creationId xmlns:p14="http://schemas.microsoft.com/office/powerpoint/2010/main" val="18345460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en-US" noProof="0" dirty="0"/>
              <a:t>Static analysis</a:t>
            </a:r>
          </a:p>
        </p:txBody>
      </p:sp>
      <p:sp>
        <p:nvSpPr>
          <p:cNvPr id="3" name="Tartalom helye 2"/>
          <p:cNvSpPr>
            <a:spLocks noGrp="1"/>
          </p:cNvSpPr>
          <p:nvPr>
            <p:ph idx="1"/>
          </p:nvPr>
        </p:nvSpPr>
        <p:spPr>
          <a:xfrm>
            <a:off x="1141412" y="2249486"/>
            <a:ext cx="10126663" cy="4227513"/>
          </a:xfrm>
        </p:spPr>
        <p:txBody>
          <a:bodyPr>
            <a:normAutofit/>
          </a:bodyPr>
          <a:lstStyle/>
          <a:p>
            <a:r>
              <a:rPr lang="en-US" sz="2800" noProof="0" dirty="0"/>
              <a:t>Analyze the code without execution</a:t>
            </a:r>
          </a:p>
          <a:p>
            <a:pPr lvl="1"/>
            <a:r>
              <a:rPr lang="en-US" sz="2400" noProof="0" dirty="0"/>
              <a:t>Optimization</a:t>
            </a:r>
          </a:p>
          <a:p>
            <a:pPr lvl="1"/>
            <a:r>
              <a:rPr lang="en-US" sz="2400" noProof="0" dirty="0"/>
              <a:t>Code Transformation</a:t>
            </a:r>
          </a:p>
          <a:p>
            <a:pPr lvl="1"/>
            <a:r>
              <a:rPr lang="en-US" sz="2800" b="1" noProof="0" dirty="0"/>
              <a:t>Bug finding</a:t>
            </a:r>
          </a:p>
          <a:p>
            <a:pPr lvl="1"/>
            <a:r>
              <a:rPr lang="en-US" sz="2400" noProof="0" dirty="0"/>
              <a:t>Verification</a:t>
            </a:r>
          </a:p>
          <a:p>
            <a:pPr lvl="1"/>
            <a:r>
              <a:rPr lang="en-US" sz="2400" noProof="0" dirty="0"/>
              <a:t>Visualization</a:t>
            </a:r>
          </a:p>
          <a:p>
            <a:pPr lvl="1"/>
            <a:r>
              <a:rPr lang="en-US" sz="2400" noProof="0" dirty="0"/>
              <a:t>Metrics</a:t>
            </a:r>
          </a:p>
          <a:p>
            <a:pPr lvl="1"/>
            <a:r>
              <a:rPr lang="en-US" sz="2400" noProof="0" dirty="0"/>
              <a:t>…</a:t>
            </a:r>
          </a:p>
        </p:txBody>
      </p:sp>
      <p:pic>
        <p:nvPicPr>
          <p:cNvPr id="5" name="Kép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05326" y="1702595"/>
            <a:ext cx="7686674" cy="5765005"/>
          </a:xfrm>
          <a:prstGeom prst="rect">
            <a:avLst/>
          </a:prstGeom>
        </p:spPr>
      </p:pic>
    </p:spTree>
    <p:extLst>
      <p:ext uri="{BB962C8B-B14F-4D97-AF65-F5344CB8AC3E}">
        <p14:creationId xmlns:p14="http://schemas.microsoft.com/office/powerpoint/2010/main" val="36504835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Tartalom helye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78760" y="-466481"/>
            <a:ext cx="9434480" cy="7324481"/>
          </a:xfrm>
        </p:spPr>
      </p:pic>
    </p:spTree>
    <p:extLst>
      <p:ext uri="{BB962C8B-B14F-4D97-AF65-F5344CB8AC3E}">
        <p14:creationId xmlns:p14="http://schemas.microsoft.com/office/powerpoint/2010/main" val="26965408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en-US" noProof="0" dirty="0"/>
              <a:t>How to use </a:t>
            </a:r>
            <a:r>
              <a:rPr lang="en-US" noProof="0" dirty="0" err="1"/>
              <a:t>codechecker</a:t>
            </a:r>
            <a:r>
              <a:rPr lang="en-US" noProof="0" dirty="0"/>
              <a:t>?</a:t>
            </a:r>
          </a:p>
        </p:txBody>
      </p:sp>
      <p:sp>
        <p:nvSpPr>
          <p:cNvPr id="3" name="Tartalom helye 2"/>
          <p:cNvSpPr>
            <a:spLocks noGrp="1"/>
          </p:cNvSpPr>
          <p:nvPr>
            <p:ph idx="1"/>
          </p:nvPr>
        </p:nvSpPr>
        <p:spPr/>
        <p:txBody>
          <a:bodyPr>
            <a:normAutofit/>
          </a:bodyPr>
          <a:lstStyle/>
          <a:p>
            <a:r>
              <a:rPr lang="en-US" sz="2800" noProof="0" dirty="0"/>
              <a:t>The analysis run name should be:</a:t>
            </a:r>
          </a:p>
          <a:p>
            <a:pPr lvl="1"/>
            <a:r>
              <a:rPr lang="en-US" sz="2400" noProof="0" dirty="0"/>
              <a:t>New and unique for clean build (e.g. nightly on CI)</a:t>
            </a:r>
          </a:p>
          <a:p>
            <a:pPr lvl="1"/>
            <a:r>
              <a:rPr lang="en-US" sz="2400" noProof="0" dirty="0"/>
              <a:t>Name of an existing run for incremental check (e.g.: on local machine)</a:t>
            </a:r>
          </a:p>
          <a:p>
            <a:r>
              <a:rPr lang="en-US" sz="2800" noProof="0" dirty="0"/>
              <a:t>The web viewer is localhost only by default</a:t>
            </a:r>
          </a:p>
          <a:p>
            <a:r>
              <a:rPr lang="en-US" sz="2800" noProof="0" dirty="0"/>
              <a:t>For differential view, the baseline should be selected first</a:t>
            </a:r>
          </a:p>
        </p:txBody>
      </p:sp>
    </p:spTree>
    <p:extLst>
      <p:ext uri="{BB962C8B-B14F-4D97-AF65-F5344CB8AC3E}">
        <p14:creationId xmlns:p14="http://schemas.microsoft.com/office/powerpoint/2010/main" val="36548548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1141411" y="838200"/>
            <a:ext cx="9905998" cy="1019175"/>
          </a:xfrm>
        </p:spPr>
        <p:txBody>
          <a:bodyPr/>
          <a:lstStyle/>
          <a:p>
            <a:r>
              <a:rPr lang="en-US" noProof="0" dirty="0"/>
              <a:t>Writing static analysis friendly code</a:t>
            </a:r>
          </a:p>
        </p:txBody>
      </p:sp>
      <p:sp>
        <p:nvSpPr>
          <p:cNvPr id="3" name="Tartalom helye 2"/>
          <p:cNvSpPr>
            <a:spLocks noGrp="1"/>
          </p:cNvSpPr>
          <p:nvPr>
            <p:ph idx="1"/>
          </p:nvPr>
        </p:nvSpPr>
        <p:spPr>
          <a:xfrm>
            <a:off x="935829" y="2066925"/>
            <a:ext cx="10317163" cy="3790950"/>
          </a:xfrm>
        </p:spPr>
        <p:txBody>
          <a:bodyPr>
            <a:normAutofit/>
          </a:bodyPr>
          <a:lstStyle/>
          <a:p>
            <a:r>
              <a:rPr lang="en-US" sz="2800" noProof="0" dirty="0"/>
              <a:t>Minimize macro use</a:t>
            </a:r>
          </a:p>
          <a:p>
            <a:r>
              <a:rPr lang="en-US" sz="2800" noProof="0" dirty="0"/>
              <a:t>Avoid nonstandard extensions, ensure generated code is warning free</a:t>
            </a:r>
          </a:p>
          <a:p>
            <a:r>
              <a:rPr lang="en-US" sz="2800" noProof="0" dirty="0"/>
              <a:t>Use plenty of types (type based alias analysis, …)</a:t>
            </a:r>
          </a:p>
          <a:p>
            <a:pPr lvl="1"/>
            <a:r>
              <a:rPr lang="en-US" sz="2400" noProof="0" dirty="0"/>
              <a:t>Guarantees from the type system are always better than relying on 3</a:t>
            </a:r>
            <a:r>
              <a:rPr lang="en-US" sz="2400" baseline="30000" noProof="0" dirty="0"/>
              <a:t>rd</a:t>
            </a:r>
            <a:r>
              <a:rPr lang="en-US" sz="2400" noProof="0" dirty="0"/>
              <a:t> party static analysis tools</a:t>
            </a:r>
          </a:p>
          <a:p>
            <a:r>
              <a:rPr lang="en-US" sz="2800" noProof="0" dirty="0"/>
              <a:t>Do not overuse references, pointers</a:t>
            </a:r>
          </a:p>
        </p:txBody>
      </p:sp>
    </p:spTree>
    <p:extLst>
      <p:ext uri="{BB962C8B-B14F-4D97-AF65-F5344CB8AC3E}">
        <p14:creationId xmlns:p14="http://schemas.microsoft.com/office/powerpoint/2010/main" val="40036419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1141410" y="838200"/>
            <a:ext cx="9905998" cy="1019175"/>
          </a:xfrm>
        </p:spPr>
        <p:txBody>
          <a:bodyPr/>
          <a:lstStyle/>
          <a:p>
            <a:r>
              <a:rPr lang="en-US" noProof="0" dirty="0"/>
              <a:t>Writing static analysis friendly code</a:t>
            </a:r>
          </a:p>
        </p:txBody>
      </p:sp>
      <p:sp>
        <p:nvSpPr>
          <p:cNvPr id="3" name="Tartalom helye 2"/>
          <p:cNvSpPr>
            <a:spLocks noGrp="1"/>
          </p:cNvSpPr>
          <p:nvPr>
            <p:ph idx="1"/>
          </p:nvPr>
        </p:nvSpPr>
        <p:spPr>
          <a:xfrm>
            <a:off x="935827" y="2114550"/>
            <a:ext cx="10317163" cy="4343400"/>
          </a:xfrm>
        </p:spPr>
        <p:txBody>
          <a:bodyPr>
            <a:normAutofit/>
          </a:bodyPr>
          <a:lstStyle/>
          <a:p>
            <a:r>
              <a:rPr lang="en-US" sz="2800" noProof="0" dirty="0"/>
              <a:t>Use annotations! (</a:t>
            </a:r>
            <a:r>
              <a:rPr lang="en-US" sz="2800" noProof="0" dirty="0" err="1"/>
              <a:t>noreturn</a:t>
            </a:r>
            <a:r>
              <a:rPr lang="en-US" sz="2800" noProof="0" dirty="0"/>
              <a:t>, deprecated, </a:t>
            </a:r>
            <a:r>
              <a:rPr lang="en-US" sz="2800" noProof="0" dirty="0" err="1"/>
              <a:t>nullability</a:t>
            </a:r>
            <a:r>
              <a:rPr lang="en-US" sz="2800" noProof="0" dirty="0"/>
              <a:t>, …)</a:t>
            </a:r>
          </a:p>
          <a:p>
            <a:pPr lvl="1"/>
            <a:r>
              <a:rPr lang="en-US" sz="2400" noProof="0" dirty="0"/>
              <a:t>Very important to annotate custom assertion functions!</a:t>
            </a:r>
          </a:p>
          <a:p>
            <a:pPr lvl="1"/>
            <a:r>
              <a:rPr lang="en-US" sz="2400" noProof="0" dirty="0"/>
              <a:t>Users benefit from annotations in library headers</a:t>
            </a:r>
          </a:p>
          <a:p>
            <a:r>
              <a:rPr lang="en-US" sz="2800" noProof="0" dirty="0"/>
              <a:t>Always analyze the debug build!</a:t>
            </a:r>
            <a:endParaRPr lang="hu-HU" sz="2800" noProof="0" dirty="0"/>
          </a:p>
          <a:p>
            <a:pPr lvl="1"/>
            <a:r>
              <a:rPr lang="en-US" sz="2400" noProof="0" dirty="0"/>
              <a:t>Asserts help the analyzer to understand the code</a:t>
            </a:r>
            <a:endParaRPr lang="hu-HU" sz="2400" noProof="0" dirty="0"/>
          </a:p>
          <a:p>
            <a:r>
              <a:rPr lang="en-US" sz="2800" dirty="0"/>
              <a:t>Avoid arcane build systems!</a:t>
            </a:r>
            <a:endParaRPr lang="en-US" sz="2800" noProof="0" dirty="0"/>
          </a:p>
          <a:p>
            <a:endParaRPr lang="en-US" sz="2800" noProof="0" dirty="0"/>
          </a:p>
        </p:txBody>
      </p:sp>
    </p:spTree>
    <p:extLst>
      <p:ext uri="{BB962C8B-B14F-4D97-AF65-F5344CB8AC3E}">
        <p14:creationId xmlns:p14="http://schemas.microsoft.com/office/powerpoint/2010/main" val="30415759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en-US" noProof="0" dirty="0"/>
              <a:t>Writing static analysis friendly code</a:t>
            </a:r>
          </a:p>
        </p:txBody>
      </p:sp>
      <p:pic>
        <p:nvPicPr>
          <p:cNvPr id="4" name="Kép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9920" y="1905677"/>
            <a:ext cx="7228983" cy="4674511"/>
          </a:xfrm>
          <a:prstGeom prst="rect">
            <a:avLst/>
          </a:prstGeom>
        </p:spPr>
      </p:pic>
    </p:spTree>
    <p:extLst>
      <p:ext uri="{BB962C8B-B14F-4D97-AF65-F5344CB8AC3E}">
        <p14:creationId xmlns:p14="http://schemas.microsoft.com/office/powerpoint/2010/main" val="27562332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en-US" noProof="0" dirty="0"/>
              <a:t>Handling false positives</a:t>
            </a:r>
          </a:p>
        </p:txBody>
      </p:sp>
      <p:sp>
        <p:nvSpPr>
          <p:cNvPr id="3" name="Tartalom helye 2"/>
          <p:cNvSpPr>
            <a:spLocks noGrp="1"/>
          </p:cNvSpPr>
          <p:nvPr>
            <p:ph idx="1"/>
          </p:nvPr>
        </p:nvSpPr>
        <p:spPr>
          <a:xfrm>
            <a:off x="1141412" y="2314574"/>
            <a:ext cx="10098088" cy="4381501"/>
          </a:xfrm>
        </p:spPr>
        <p:txBody>
          <a:bodyPr>
            <a:normAutofit/>
          </a:bodyPr>
          <a:lstStyle/>
          <a:p>
            <a:r>
              <a:rPr lang="en-US" sz="2800" noProof="0" dirty="0"/>
              <a:t>False positives?</a:t>
            </a:r>
          </a:p>
          <a:p>
            <a:pPr lvl="1"/>
            <a:r>
              <a:rPr lang="en-US" sz="2400" noProof="0" dirty="0"/>
              <a:t>Impossible path </a:t>
            </a:r>
          </a:p>
          <a:p>
            <a:pPr lvl="1"/>
            <a:r>
              <a:rPr lang="en-US" sz="2400" noProof="0" dirty="0"/>
              <a:t>Invariant unknown to the analyzer</a:t>
            </a:r>
          </a:p>
          <a:p>
            <a:r>
              <a:rPr lang="en-US" sz="2800" noProof="0" dirty="0"/>
              <a:t>Help the analyzer understanding your code</a:t>
            </a:r>
          </a:p>
          <a:p>
            <a:pPr lvl="1"/>
            <a:r>
              <a:rPr lang="en-US" sz="2400" noProof="0" dirty="0"/>
              <a:t>Add asserts, rewrite code snippets (e.g.: making an implicit cast explicit)</a:t>
            </a:r>
          </a:p>
          <a:p>
            <a:pPr lvl="1"/>
            <a:r>
              <a:rPr lang="en-US" sz="2400" noProof="0" dirty="0"/>
              <a:t>Prefer widely used APIs to your custom solution (Standard C API, </a:t>
            </a:r>
            <a:r>
              <a:rPr lang="en-US" sz="2400" noProof="0" dirty="0" err="1"/>
              <a:t>Posix</a:t>
            </a:r>
            <a:r>
              <a:rPr lang="en-US" sz="2400" noProof="0" dirty="0"/>
              <a:t>, STL)</a:t>
            </a:r>
          </a:p>
          <a:p>
            <a:pPr lvl="1"/>
            <a:r>
              <a:rPr lang="en-US" sz="2400" noProof="0" dirty="0"/>
              <a:t>Increase the coverage, a report can halt the analysis on a path</a:t>
            </a:r>
          </a:p>
          <a:p>
            <a:pPr lvl="1"/>
            <a:r>
              <a:rPr lang="en-US" sz="2400" noProof="0" dirty="0"/>
              <a:t>Helps readability</a:t>
            </a:r>
          </a:p>
        </p:txBody>
      </p:sp>
    </p:spTree>
    <p:extLst>
      <p:ext uri="{BB962C8B-B14F-4D97-AF65-F5344CB8AC3E}">
        <p14:creationId xmlns:p14="http://schemas.microsoft.com/office/powerpoint/2010/main" val="56374347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en-US" noProof="0" dirty="0"/>
              <a:t>Handling false positives</a:t>
            </a:r>
          </a:p>
        </p:txBody>
      </p:sp>
      <p:sp>
        <p:nvSpPr>
          <p:cNvPr id="3" name="Tartalom helye 2"/>
          <p:cNvSpPr>
            <a:spLocks noGrp="1"/>
          </p:cNvSpPr>
          <p:nvPr>
            <p:ph idx="1"/>
          </p:nvPr>
        </p:nvSpPr>
        <p:spPr>
          <a:xfrm>
            <a:off x="1141412" y="1924050"/>
            <a:ext cx="10098088" cy="4933950"/>
          </a:xfrm>
        </p:spPr>
        <p:txBody>
          <a:bodyPr>
            <a:normAutofit/>
          </a:bodyPr>
          <a:lstStyle/>
          <a:p>
            <a:r>
              <a:rPr lang="en-US" sz="2800" noProof="0" dirty="0"/>
              <a:t>Do </a:t>
            </a:r>
            <a:r>
              <a:rPr lang="en-US" sz="2800" b="1" noProof="0" dirty="0"/>
              <a:t>NOT</a:t>
            </a:r>
            <a:r>
              <a:rPr lang="en-US" sz="2800" noProof="0" dirty="0"/>
              <a:t> turn off core checkers to suppress warnings</a:t>
            </a:r>
            <a:r>
              <a:rPr lang="en-US" sz="2800" dirty="0"/>
              <a:t>! </a:t>
            </a:r>
          </a:p>
          <a:p>
            <a:pPr lvl="1"/>
            <a:r>
              <a:rPr lang="en-US" sz="2400" noProof="0" dirty="0"/>
              <a:t>Preprocess instead (or use </a:t>
            </a:r>
            <a:r>
              <a:rPr lang="en-US" sz="2400" dirty="0"/>
              <a:t>C</a:t>
            </a:r>
            <a:r>
              <a:rPr lang="en-US" sz="2400" noProof="0" dirty="0" err="1"/>
              <a:t>odeChecker</a:t>
            </a:r>
            <a:r>
              <a:rPr lang="en-US" sz="2400" noProof="0" dirty="0"/>
              <a:t>)</a:t>
            </a:r>
          </a:p>
          <a:p>
            <a:r>
              <a:rPr lang="en-US" sz="2800" noProof="0" dirty="0"/>
              <a:t>Exclude problematic code using macros</a:t>
            </a:r>
          </a:p>
          <a:p>
            <a:r>
              <a:rPr lang="en-US" sz="2800" noProof="0" dirty="0"/>
              <a:t>Use false positive suppression only as a final resort</a:t>
            </a:r>
          </a:p>
          <a:p>
            <a:pPr lvl="1"/>
            <a:r>
              <a:rPr lang="en-US" sz="2400" noProof="0" dirty="0"/>
              <a:t>Comment! Why is it false positive? Why is it not possible to change the code? What are the requirements to remove this suppression? In case of an analyzer bug, link to the bug report!</a:t>
            </a:r>
          </a:p>
          <a:p>
            <a:r>
              <a:rPr lang="en-US" sz="2800" noProof="0" dirty="0"/>
              <a:t>Do </a:t>
            </a:r>
            <a:r>
              <a:rPr lang="en-US" sz="2800" b="1" noProof="0" dirty="0"/>
              <a:t>NOT</a:t>
            </a:r>
            <a:r>
              <a:rPr lang="en-US" sz="2800" noProof="0" dirty="0"/>
              <a:t> mark 3</a:t>
            </a:r>
            <a:r>
              <a:rPr lang="en-US" sz="2800" baseline="30000" noProof="0" dirty="0"/>
              <a:t>rd</a:t>
            </a:r>
            <a:r>
              <a:rPr lang="en-US" sz="2800" noProof="0" dirty="0"/>
              <a:t> party headers as system headers</a:t>
            </a:r>
          </a:p>
          <a:p>
            <a:pPr lvl="1"/>
            <a:r>
              <a:rPr lang="en-US" sz="2400" noProof="0" dirty="0"/>
              <a:t>Use post processing to remove these reports (or use </a:t>
            </a:r>
            <a:r>
              <a:rPr lang="en-US" sz="2400" noProof="0" dirty="0" err="1"/>
              <a:t>CodeChecker</a:t>
            </a:r>
            <a:r>
              <a:rPr lang="en-US" sz="2400" noProof="0" dirty="0"/>
              <a:t>) </a:t>
            </a:r>
          </a:p>
        </p:txBody>
      </p:sp>
    </p:spTree>
    <p:extLst>
      <p:ext uri="{BB962C8B-B14F-4D97-AF65-F5344CB8AC3E}">
        <p14:creationId xmlns:p14="http://schemas.microsoft.com/office/powerpoint/2010/main" val="22617341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en-US" noProof="0" dirty="0"/>
              <a:t>conclusion</a:t>
            </a:r>
          </a:p>
        </p:txBody>
      </p:sp>
      <p:sp>
        <p:nvSpPr>
          <p:cNvPr id="3" name="Tartalom helye 2"/>
          <p:cNvSpPr>
            <a:spLocks noGrp="1"/>
          </p:cNvSpPr>
          <p:nvPr>
            <p:ph idx="1"/>
          </p:nvPr>
        </p:nvSpPr>
        <p:spPr/>
        <p:txBody>
          <a:bodyPr>
            <a:normAutofit/>
          </a:bodyPr>
          <a:lstStyle/>
          <a:p>
            <a:r>
              <a:rPr lang="en-US" sz="2800" noProof="0" dirty="0"/>
              <a:t>Static analysis is useful to have in the workflow</a:t>
            </a:r>
          </a:p>
          <a:p>
            <a:r>
              <a:rPr lang="en-US" sz="2800" noProof="0" dirty="0"/>
              <a:t>There are several powerful tools available for free</a:t>
            </a:r>
          </a:p>
          <a:p>
            <a:r>
              <a:rPr lang="en-US" sz="2800" noProof="0" dirty="0"/>
              <a:t>Writing static analysis friendly code requires some effort, but worth it</a:t>
            </a:r>
          </a:p>
          <a:p>
            <a:r>
              <a:rPr lang="en-US" sz="2800" noProof="0" dirty="0"/>
              <a:t>Library </a:t>
            </a:r>
            <a:r>
              <a:rPr lang="en-US" sz="2800" noProof="0" dirty="0" err="1"/>
              <a:t>devs</a:t>
            </a:r>
            <a:r>
              <a:rPr lang="en-US" sz="2800" noProof="0" dirty="0"/>
              <a:t> should pay attention to static analysis</a:t>
            </a:r>
          </a:p>
          <a:p>
            <a:endParaRPr lang="en-US" sz="2800" noProof="0" dirty="0"/>
          </a:p>
        </p:txBody>
      </p:sp>
    </p:spTree>
    <p:extLst>
      <p:ext uri="{BB962C8B-B14F-4D97-AF65-F5344CB8AC3E}">
        <p14:creationId xmlns:p14="http://schemas.microsoft.com/office/powerpoint/2010/main" val="316543435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en-US" dirty="0"/>
              <a:t>references</a:t>
            </a:r>
          </a:p>
        </p:txBody>
      </p:sp>
      <p:sp>
        <p:nvSpPr>
          <p:cNvPr id="3" name="Tartalom helye 2"/>
          <p:cNvSpPr>
            <a:spLocks noGrp="1"/>
          </p:cNvSpPr>
          <p:nvPr>
            <p:ph idx="1"/>
          </p:nvPr>
        </p:nvSpPr>
        <p:spPr/>
        <p:txBody>
          <a:bodyPr/>
          <a:lstStyle/>
          <a:p>
            <a:r>
              <a:rPr lang="en-US" dirty="0" err="1"/>
              <a:t>CodeChecker</a:t>
            </a:r>
            <a:r>
              <a:rPr lang="en-US" dirty="0"/>
              <a:t>: </a:t>
            </a:r>
            <a:r>
              <a:rPr lang="en-US" dirty="0">
                <a:hlinkClick r:id="rId2"/>
              </a:rPr>
              <a:t>https://github.com/Ericsson/codechecker</a:t>
            </a:r>
            <a:endParaRPr lang="en-US" dirty="0"/>
          </a:p>
          <a:p>
            <a:r>
              <a:rPr lang="en-US" dirty="0" err="1"/>
              <a:t>CodeChecker</a:t>
            </a:r>
            <a:r>
              <a:rPr lang="en-US" dirty="0"/>
              <a:t> Eclipse plugin: </a:t>
            </a:r>
            <a:r>
              <a:rPr lang="en-US" dirty="0">
                <a:hlinkClick r:id="rId3"/>
              </a:rPr>
              <a:t>https://github.com/Ericsson/CodeCheckerEclipsePlugin</a:t>
            </a:r>
            <a:endParaRPr lang="en-US" dirty="0"/>
          </a:p>
          <a:p>
            <a:r>
              <a:rPr lang="en-US" dirty="0" err="1"/>
              <a:t>CodeCompass</a:t>
            </a:r>
            <a:r>
              <a:rPr lang="en-US" dirty="0"/>
              <a:t>: </a:t>
            </a:r>
            <a:r>
              <a:rPr lang="en-US" dirty="0">
                <a:hlinkClick r:id="rId4"/>
              </a:rPr>
              <a:t>https://github.com/Ericsson/CodeCompass</a:t>
            </a:r>
            <a:endParaRPr lang="en-US" dirty="0"/>
          </a:p>
          <a:p>
            <a:r>
              <a:rPr lang="en-US" dirty="0"/>
              <a:t>C++ Core Guidelines: </a:t>
            </a:r>
            <a:r>
              <a:rPr lang="en-US" dirty="0">
                <a:hlinkClick r:id="rId5"/>
              </a:rPr>
              <a:t>https://github.com/isocpp/CppCoreGuidelines</a:t>
            </a:r>
            <a:endParaRPr lang="en-US" dirty="0"/>
          </a:p>
          <a:p>
            <a:endParaRPr lang="en-US" dirty="0"/>
          </a:p>
          <a:p>
            <a:endParaRPr lang="en-US" dirty="0"/>
          </a:p>
        </p:txBody>
      </p:sp>
    </p:spTree>
    <p:extLst>
      <p:ext uri="{BB962C8B-B14F-4D97-AF65-F5344CB8AC3E}">
        <p14:creationId xmlns:p14="http://schemas.microsoft.com/office/powerpoint/2010/main" val="18169150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en-US" noProof="0" dirty="0"/>
              <a:t>Static analysis</a:t>
            </a:r>
          </a:p>
        </p:txBody>
      </p:sp>
      <p:sp>
        <p:nvSpPr>
          <p:cNvPr id="3" name="Tartalom helye 2"/>
          <p:cNvSpPr>
            <a:spLocks noGrp="1"/>
          </p:cNvSpPr>
          <p:nvPr>
            <p:ph idx="1"/>
          </p:nvPr>
        </p:nvSpPr>
        <p:spPr>
          <a:xfrm>
            <a:off x="1141412" y="2249486"/>
            <a:ext cx="7631113" cy="3979863"/>
          </a:xfrm>
        </p:spPr>
        <p:txBody>
          <a:bodyPr>
            <a:noAutofit/>
          </a:bodyPr>
          <a:lstStyle/>
          <a:p>
            <a:r>
              <a:rPr lang="en-US" sz="2800" noProof="0" dirty="0"/>
              <a:t>Answer questions about the code</a:t>
            </a:r>
          </a:p>
          <a:p>
            <a:pPr lvl="1"/>
            <a:r>
              <a:rPr lang="en-US" sz="2400" noProof="0" dirty="0"/>
              <a:t>Terminates?</a:t>
            </a:r>
          </a:p>
          <a:p>
            <a:pPr lvl="1"/>
            <a:r>
              <a:rPr lang="en-US" sz="2400" noProof="0" dirty="0"/>
              <a:t>Maximum heap size?</a:t>
            </a:r>
          </a:p>
          <a:p>
            <a:pPr lvl="1"/>
            <a:r>
              <a:rPr lang="en-US" sz="2400" noProof="0" dirty="0"/>
              <a:t>What is the output for a given input?</a:t>
            </a:r>
          </a:p>
          <a:p>
            <a:pPr lvl="1"/>
            <a:r>
              <a:rPr lang="en-US" sz="2400" noProof="0" dirty="0"/>
              <a:t>Can this pointer be null?</a:t>
            </a:r>
          </a:p>
          <a:p>
            <a:r>
              <a:rPr lang="en-US" sz="2800" noProof="0" dirty="0"/>
              <a:t>During development we do a fair amount of static analysis manually!</a:t>
            </a:r>
          </a:p>
        </p:txBody>
      </p:sp>
      <p:pic>
        <p:nvPicPr>
          <p:cNvPr id="4" name="Kép 3"/>
          <p:cNvPicPr>
            <a:picLocks noChangeAspect="1"/>
          </p:cNvPicPr>
          <p:nvPr/>
        </p:nvPicPr>
        <p:blipFill>
          <a:blip r:embed="rId2">
            <a:lum bright="70000" contrast="-70000"/>
          </a:blip>
          <a:stretch>
            <a:fillRect/>
          </a:stretch>
        </p:blipFill>
        <p:spPr>
          <a:xfrm>
            <a:off x="8858250" y="3542253"/>
            <a:ext cx="3238500" cy="3325629"/>
          </a:xfrm>
          <a:prstGeom prst="rect">
            <a:avLst/>
          </a:prstGeom>
        </p:spPr>
      </p:pic>
    </p:spTree>
    <p:extLst>
      <p:ext uri="{BB962C8B-B14F-4D97-AF65-F5344CB8AC3E}">
        <p14:creationId xmlns:p14="http://schemas.microsoft.com/office/powerpoint/2010/main" val="26277467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en-US" noProof="0" dirty="0"/>
              <a:t>Halting problem</a:t>
            </a:r>
          </a:p>
        </p:txBody>
      </p:sp>
      <p:sp>
        <p:nvSpPr>
          <p:cNvPr id="3" name="Tartalom helye 2"/>
          <p:cNvSpPr>
            <a:spLocks noGrp="1"/>
          </p:cNvSpPr>
          <p:nvPr>
            <p:ph idx="1"/>
          </p:nvPr>
        </p:nvSpPr>
        <p:spPr>
          <a:xfrm>
            <a:off x="1141412" y="2249487"/>
            <a:ext cx="7176901" cy="2112963"/>
          </a:xfrm>
        </p:spPr>
        <p:txBody>
          <a:bodyPr>
            <a:noAutofit/>
          </a:bodyPr>
          <a:lstStyle/>
          <a:p>
            <a:r>
              <a:rPr lang="en-US" sz="2800" noProof="0" dirty="0"/>
              <a:t>Does a program terminate on a given input?</a:t>
            </a:r>
          </a:p>
          <a:p>
            <a:pPr lvl="1"/>
            <a:r>
              <a:rPr lang="en-US" sz="2400" noProof="0" dirty="0"/>
              <a:t>Undecidable!</a:t>
            </a:r>
          </a:p>
          <a:p>
            <a:r>
              <a:rPr lang="en-US" sz="2800" noProof="0" dirty="0"/>
              <a:t>Rice’s theorem from ‘53:</a:t>
            </a:r>
          </a:p>
          <a:p>
            <a:pPr lvl="1"/>
            <a:r>
              <a:rPr lang="en-US" sz="2400" noProof="0" dirty="0"/>
              <a:t>Every interesting question about a program is undecidable!</a:t>
            </a:r>
          </a:p>
        </p:txBody>
      </p:sp>
      <p:pic>
        <p:nvPicPr>
          <p:cNvPr id="4" name="Kép 3"/>
          <p:cNvPicPr>
            <a:picLocks noChangeAspect="1"/>
          </p:cNvPicPr>
          <p:nvPr/>
        </p:nvPicPr>
        <p:blipFill>
          <a:blip r:embed="rId2"/>
          <a:stretch>
            <a:fillRect/>
          </a:stretch>
        </p:blipFill>
        <p:spPr>
          <a:xfrm>
            <a:off x="8318313" y="1837016"/>
            <a:ext cx="3099174" cy="2525434"/>
          </a:xfrm>
          <a:prstGeom prst="rect">
            <a:avLst/>
          </a:prstGeom>
        </p:spPr>
      </p:pic>
      <p:sp>
        <p:nvSpPr>
          <p:cNvPr id="5" name="Szövegdoboz 4"/>
          <p:cNvSpPr txBox="1"/>
          <p:nvPr/>
        </p:nvSpPr>
        <p:spPr>
          <a:xfrm>
            <a:off x="2503487" y="5143500"/>
            <a:ext cx="7286625" cy="1384995"/>
          </a:xfrm>
          <a:prstGeom prst="rect">
            <a:avLst/>
          </a:prstGeom>
          <a:noFill/>
        </p:spPr>
        <p:txBody>
          <a:bodyPr wrap="square" rtlCol="0">
            <a:spAutoFit/>
          </a:bodyPr>
          <a:lstStyle/>
          <a:p>
            <a:r>
              <a:rPr lang="en-US" sz="2800" b="1" dirty="0" err="1">
                <a:latin typeface="Courier New" panose="02070309020205020404" pitchFamily="49" charset="0"/>
                <a:cs typeface="Courier New" panose="02070309020205020404" pitchFamily="49" charset="0"/>
              </a:rPr>
              <a:t>int</a:t>
            </a:r>
            <a:r>
              <a:rPr lang="en-US" sz="2800" b="1" dirty="0">
                <a:latin typeface="Courier New" panose="02070309020205020404" pitchFamily="49" charset="0"/>
                <a:cs typeface="Courier New" panose="02070309020205020404" pitchFamily="49" charset="0"/>
              </a:rPr>
              <a:t> x = 5;</a:t>
            </a:r>
          </a:p>
          <a:p>
            <a:r>
              <a:rPr lang="en-US" sz="2800" b="1" dirty="0">
                <a:latin typeface="Courier New" panose="02070309020205020404" pitchFamily="49" charset="0"/>
                <a:cs typeface="Courier New" panose="02070309020205020404" pitchFamily="49" charset="0"/>
              </a:rPr>
              <a:t>if (program p halts on input </a:t>
            </a:r>
            <a:r>
              <a:rPr lang="en-US" sz="2800" b="1" dirty="0" err="1">
                <a:latin typeface="Courier New" panose="02070309020205020404" pitchFamily="49" charset="0"/>
                <a:cs typeface="Courier New" panose="02070309020205020404" pitchFamily="49" charset="0"/>
              </a:rPr>
              <a:t>i</a:t>
            </a:r>
            <a:r>
              <a:rPr lang="en-US" sz="2800" b="1" dirty="0">
                <a:latin typeface="Courier New" panose="02070309020205020404" pitchFamily="49" charset="0"/>
                <a:cs typeface="Courier New" panose="02070309020205020404" pitchFamily="49" charset="0"/>
              </a:rPr>
              <a:t>)</a:t>
            </a:r>
          </a:p>
          <a:p>
            <a:r>
              <a:rPr lang="en-US" sz="2800" b="1" dirty="0">
                <a:latin typeface="Courier New" panose="02070309020205020404" pitchFamily="49" charset="0"/>
                <a:cs typeface="Courier New" panose="02070309020205020404" pitchFamily="49" charset="0"/>
              </a:rPr>
              <a:t>  ++x;</a:t>
            </a:r>
          </a:p>
        </p:txBody>
      </p:sp>
    </p:spTree>
    <p:extLst>
      <p:ext uri="{BB962C8B-B14F-4D97-AF65-F5344CB8AC3E}">
        <p14:creationId xmlns:p14="http://schemas.microsoft.com/office/powerpoint/2010/main" val="9908289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en-US" noProof="0" dirty="0"/>
              <a:t>Approximation</a:t>
            </a:r>
          </a:p>
        </p:txBody>
      </p:sp>
      <p:sp>
        <p:nvSpPr>
          <p:cNvPr id="3" name="Tartalom helye 2"/>
          <p:cNvSpPr>
            <a:spLocks noGrp="1"/>
          </p:cNvSpPr>
          <p:nvPr>
            <p:ph idx="1"/>
          </p:nvPr>
        </p:nvSpPr>
        <p:spPr>
          <a:xfrm>
            <a:off x="1141413" y="2249486"/>
            <a:ext cx="7202488" cy="3827463"/>
          </a:xfrm>
        </p:spPr>
        <p:txBody>
          <a:bodyPr>
            <a:normAutofit/>
          </a:bodyPr>
          <a:lstStyle/>
          <a:p>
            <a:r>
              <a:rPr lang="en-US" sz="2800" noProof="0" dirty="0"/>
              <a:t>Cannot solve undecidable problems</a:t>
            </a:r>
          </a:p>
          <a:p>
            <a:r>
              <a:rPr lang="en-US" sz="2800" noProof="0" dirty="0"/>
              <a:t>We can approximate, employ heuristics</a:t>
            </a:r>
          </a:p>
          <a:p>
            <a:pPr lvl="1"/>
            <a:r>
              <a:rPr lang="en-US" sz="2400" noProof="0" dirty="0"/>
              <a:t>False positives (false reports)</a:t>
            </a:r>
          </a:p>
          <a:p>
            <a:pPr lvl="1"/>
            <a:r>
              <a:rPr lang="en-US" sz="2400" noProof="0" dirty="0"/>
              <a:t>False negatives (unreported errors)</a:t>
            </a:r>
          </a:p>
          <a:p>
            <a:r>
              <a:rPr lang="en-US" sz="2800" b="1" noProof="0" dirty="0"/>
              <a:t>Verification:</a:t>
            </a:r>
            <a:r>
              <a:rPr lang="en-US" sz="2800" noProof="0" dirty="0"/>
              <a:t> eliminate false negatives</a:t>
            </a:r>
          </a:p>
          <a:p>
            <a:r>
              <a:rPr lang="en-US" sz="2800" b="1" noProof="0" dirty="0"/>
              <a:t>Industrial use: </a:t>
            </a:r>
            <a:r>
              <a:rPr lang="en-US" sz="2800" noProof="0" dirty="0"/>
              <a:t>reduce false positives</a:t>
            </a:r>
          </a:p>
        </p:txBody>
      </p:sp>
      <p:pic>
        <p:nvPicPr>
          <p:cNvPr id="4" name="Kép 3"/>
          <p:cNvPicPr>
            <a:picLocks noChangeAspect="1"/>
          </p:cNvPicPr>
          <p:nvPr/>
        </p:nvPicPr>
        <p:blipFill>
          <a:blip r:embed="rId2"/>
          <a:stretch>
            <a:fillRect/>
          </a:stretch>
        </p:blipFill>
        <p:spPr>
          <a:xfrm>
            <a:off x="8343901" y="2911896"/>
            <a:ext cx="2194921" cy="2085134"/>
          </a:xfrm>
          <a:prstGeom prst="rect">
            <a:avLst/>
          </a:prstGeom>
        </p:spPr>
      </p:pic>
    </p:spTree>
    <p:extLst>
      <p:ext uri="{BB962C8B-B14F-4D97-AF65-F5344CB8AC3E}">
        <p14:creationId xmlns:p14="http://schemas.microsoft.com/office/powerpoint/2010/main" val="30851569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en-US" noProof="0" dirty="0"/>
              <a:t>Why bother with static analysis?</a:t>
            </a:r>
          </a:p>
        </p:txBody>
      </p:sp>
      <p:sp>
        <p:nvSpPr>
          <p:cNvPr id="3" name="Tartalom helye 2"/>
          <p:cNvSpPr>
            <a:spLocks noGrp="1"/>
          </p:cNvSpPr>
          <p:nvPr>
            <p:ph idx="1"/>
          </p:nvPr>
        </p:nvSpPr>
        <p:spPr/>
        <p:txBody>
          <a:bodyPr>
            <a:normAutofit/>
          </a:bodyPr>
          <a:lstStyle/>
          <a:p>
            <a:r>
              <a:rPr lang="en-US" sz="2800" noProof="0" dirty="0"/>
              <a:t>No execution required</a:t>
            </a:r>
          </a:p>
          <a:p>
            <a:pPr lvl="1"/>
            <a:r>
              <a:rPr lang="en-US" sz="2400" noProof="0" dirty="0"/>
              <a:t>Works when code coverage is suboptimal</a:t>
            </a:r>
          </a:p>
          <a:p>
            <a:pPr lvl="1"/>
            <a:r>
              <a:rPr lang="en-US" sz="2400" noProof="0" dirty="0"/>
              <a:t>Works when the runtime environment is not available</a:t>
            </a:r>
          </a:p>
          <a:p>
            <a:r>
              <a:rPr lang="en-US" sz="2800" noProof="0" dirty="0"/>
              <a:t>Enforce coding guidelines more rigorously</a:t>
            </a:r>
          </a:p>
          <a:p>
            <a:r>
              <a:rPr lang="en-US" sz="2800" noProof="0" dirty="0"/>
              <a:t>Cheap supplement to testing</a:t>
            </a:r>
          </a:p>
          <a:p>
            <a:r>
              <a:rPr lang="en-US" sz="2800" noProof="0" dirty="0"/>
              <a:t>Find bugs early in the development cycle 󠅉</a:t>
            </a:r>
            <a:r>
              <a:rPr lang="en-US" sz="2800" noProof="0" dirty="0">
                <a:sym typeface="Wingdings" panose="05000000000000000000" pitchFamily="2" charset="2"/>
              </a:rPr>
              <a:t></a:t>
            </a:r>
            <a:r>
              <a:rPr lang="en-US" sz="2800" noProof="0" dirty="0"/>
              <a:t> cheaper to fix</a:t>
            </a:r>
          </a:p>
        </p:txBody>
      </p:sp>
    </p:spTree>
    <p:extLst>
      <p:ext uri="{BB962C8B-B14F-4D97-AF65-F5344CB8AC3E}">
        <p14:creationId xmlns:p14="http://schemas.microsoft.com/office/powerpoint/2010/main" val="14812135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en-US" noProof="0" dirty="0"/>
              <a:t>Analyzing C++ is hard</a:t>
            </a:r>
          </a:p>
        </p:txBody>
      </p:sp>
      <p:sp>
        <p:nvSpPr>
          <p:cNvPr id="3" name="Tartalom helye 2"/>
          <p:cNvSpPr>
            <a:spLocks noGrp="1"/>
          </p:cNvSpPr>
          <p:nvPr>
            <p:ph idx="1"/>
          </p:nvPr>
        </p:nvSpPr>
        <p:spPr>
          <a:xfrm>
            <a:off x="1141413" y="2097088"/>
            <a:ext cx="7383463" cy="4494212"/>
          </a:xfrm>
        </p:spPr>
        <p:txBody>
          <a:bodyPr>
            <a:noAutofit/>
          </a:bodyPr>
          <a:lstStyle/>
          <a:p>
            <a:r>
              <a:rPr lang="en-US" sz="2800" noProof="0" dirty="0"/>
              <a:t>The compilation model implies a lot of reparsing!</a:t>
            </a:r>
          </a:p>
          <a:p>
            <a:pPr lvl="1"/>
            <a:r>
              <a:rPr lang="en-US" sz="2400" noProof="0" dirty="0"/>
              <a:t>Modules to the rescue?</a:t>
            </a:r>
          </a:p>
          <a:p>
            <a:r>
              <a:rPr lang="en-US" sz="2800" noProof="0" dirty="0"/>
              <a:t>Type information required for parsing</a:t>
            </a:r>
          </a:p>
          <a:p>
            <a:pPr lvl="1"/>
            <a:r>
              <a:rPr lang="en-US" sz="2400" noProof="0" dirty="0"/>
              <a:t>Parsing and semantic analysis cannot be split</a:t>
            </a:r>
          </a:p>
          <a:p>
            <a:r>
              <a:rPr lang="en-US" sz="2800" noProof="0" dirty="0"/>
              <a:t>Macros make it hard to do semantics preserving rewrites or caching representations of code in header files!</a:t>
            </a:r>
          </a:p>
        </p:txBody>
      </p:sp>
      <p:sp>
        <p:nvSpPr>
          <p:cNvPr id="4" name="Szövegdoboz 3"/>
          <p:cNvSpPr txBox="1"/>
          <p:nvPr/>
        </p:nvSpPr>
        <p:spPr>
          <a:xfrm>
            <a:off x="9248776" y="3131454"/>
            <a:ext cx="2209800" cy="1815882"/>
          </a:xfrm>
          <a:prstGeom prst="rect">
            <a:avLst/>
          </a:prstGeom>
          <a:noFill/>
        </p:spPr>
        <p:txBody>
          <a:bodyPr wrap="square" rtlCol="0">
            <a:spAutoFit/>
          </a:bodyPr>
          <a:lstStyle/>
          <a:p>
            <a:r>
              <a:rPr lang="en-US" sz="2800" b="1" dirty="0">
                <a:latin typeface="Courier New" panose="02070309020205020404" pitchFamily="49" charset="0"/>
                <a:cs typeface="Courier New" panose="02070309020205020404" pitchFamily="49" charset="0"/>
              </a:rPr>
              <a:t>T * t;</a:t>
            </a:r>
          </a:p>
          <a:p>
            <a:r>
              <a:rPr lang="en-US" sz="2800" b="1" dirty="0">
                <a:latin typeface="Courier New" panose="02070309020205020404" pitchFamily="49" charset="0"/>
                <a:cs typeface="Courier New" panose="02070309020205020404" pitchFamily="49" charset="0"/>
              </a:rPr>
              <a:t>S (x);</a:t>
            </a:r>
          </a:p>
          <a:p>
            <a:r>
              <a:rPr lang="en-US" sz="2800" b="1" dirty="0">
                <a:latin typeface="Courier New" panose="02070309020205020404" pitchFamily="49" charset="0"/>
                <a:cs typeface="Courier New" panose="02070309020205020404" pitchFamily="49" charset="0"/>
              </a:rPr>
              <a:t>f((R)*x);</a:t>
            </a:r>
          </a:p>
          <a:p>
            <a:endParaRPr lang="en-US" sz="28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9743311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en-US" noProof="0" dirty="0"/>
              <a:t>Static analysis methods</a:t>
            </a:r>
          </a:p>
        </p:txBody>
      </p:sp>
      <p:sp>
        <p:nvSpPr>
          <p:cNvPr id="3" name="Tartalom helye 2"/>
          <p:cNvSpPr>
            <a:spLocks noGrp="1"/>
          </p:cNvSpPr>
          <p:nvPr>
            <p:ph idx="1"/>
          </p:nvPr>
        </p:nvSpPr>
        <p:spPr/>
        <p:txBody>
          <a:bodyPr>
            <a:normAutofit/>
          </a:bodyPr>
          <a:lstStyle/>
          <a:p>
            <a:r>
              <a:rPr lang="en-US" sz="2800" noProof="0" dirty="0"/>
              <a:t>Textual pattern matching – </a:t>
            </a:r>
            <a:r>
              <a:rPr lang="en-US" sz="2800" noProof="0" dirty="0" err="1"/>
              <a:t>CppCheck</a:t>
            </a:r>
            <a:endParaRPr lang="en-US" sz="2800" noProof="0" dirty="0"/>
          </a:p>
          <a:p>
            <a:r>
              <a:rPr lang="en-US" sz="2800" noProof="0" dirty="0"/>
              <a:t>Matching the Syntax Tree – </a:t>
            </a:r>
            <a:r>
              <a:rPr lang="en-US" sz="2800" noProof="0" dirty="0" err="1"/>
              <a:t>CppCheck</a:t>
            </a:r>
            <a:r>
              <a:rPr lang="en-US" sz="2800" noProof="0" dirty="0"/>
              <a:t>, Clang Tidy</a:t>
            </a:r>
          </a:p>
          <a:p>
            <a:r>
              <a:rPr lang="en-US" sz="2800" noProof="0" dirty="0"/>
              <a:t>Flow sensitive algorithms – Some compiler warnings</a:t>
            </a:r>
          </a:p>
          <a:p>
            <a:r>
              <a:rPr lang="en-US" sz="2800" noProof="0" dirty="0"/>
              <a:t>Path sensitive algorithms – Clang Static Analyzer</a:t>
            </a:r>
          </a:p>
          <a:p>
            <a:endParaRPr lang="en-US" sz="2800" noProof="0" dirty="0"/>
          </a:p>
        </p:txBody>
      </p:sp>
    </p:spTree>
    <p:extLst>
      <p:ext uri="{BB962C8B-B14F-4D97-AF65-F5344CB8AC3E}">
        <p14:creationId xmlns:p14="http://schemas.microsoft.com/office/powerpoint/2010/main" val="91525487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Áramkör">
  <a:themeElements>
    <a:clrScheme name="Áramkör">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Áramkör">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Áramkör">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TM04033919[[fn=Áramkör]]</Template>
  <TotalTime>556</TotalTime>
  <Words>1699</Words>
  <Application>Microsoft Office PowerPoint</Application>
  <PresentationFormat>Szélesvásznú</PresentationFormat>
  <Paragraphs>327</Paragraphs>
  <Slides>38</Slides>
  <Notes>0</Notes>
  <HiddenSlides>0</HiddenSlides>
  <MMClips>0</MMClips>
  <ScaleCrop>false</ScaleCrop>
  <HeadingPairs>
    <vt:vector size="6" baseType="variant">
      <vt:variant>
        <vt:lpstr>Használt betűtípusok</vt:lpstr>
      </vt:variant>
      <vt:variant>
        <vt:i4>5</vt:i4>
      </vt:variant>
      <vt:variant>
        <vt:lpstr>Téma</vt:lpstr>
      </vt:variant>
      <vt:variant>
        <vt:i4>1</vt:i4>
      </vt:variant>
      <vt:variant>
        <vt:lpstr>Diacímek</vt:lpstr>
      </vt:variant>
      <vt:variant>
        <vt:i4>38</vt:i4>
      </vt:variant>
    </vt:vector>
  </HeadingPairs>
  <TitlesOfParts>
    <vt:vector size="44" baseType="lpstr">
      <vt:lpstr>Arial</vt:lpstr>
      <vt:lpstr>Courier New</vt:lpstr>
      <vt:lpstr>Trebuchet MS</vt:lpstr>
      <vt:lpstr>Tw Cen MT</vt:lpstr>
      <vt:lpstr>Wingdings</vt:lpstr>
      <vt:lpstr>Áramkör</vt:lpstr>
      <vt:lpstr>Make Friends with the Clang Static Analysis Tools</vt:lpstr>
      <vt:lpstr>outline</vt:lpstr>
      <vt:lpstr>Static analysis</vt:lpstr>
      <vt:lpstr>Static analysis</vt:lpstr>
      <vt:lpstr>Halting problem</vt:lpstr>
      <vt:lpstr>Approximation</vt:lpstr>
      <vt:lpstr>Why bother with static analysis?</vt:lpstr>
      <vt:lpstr>Analyzing C++ is hard</vt:lpstr>
      <vt:lpstr>Static analysis methods</vt:lpstr>
      <vt:lpstr>Textual pattern matching</vt:lpstr>
      <vt:lpstr>Matching the syntax tree</vt:lpstr>
      <vt:lpstr>Flow sensitive algorithms</vt:lpstr>
      <vt:lpstr>Flow sensitive algorithms</vt:lpstr>
      <vt:lpstr>Path sensitive algorithms</vt:lpstr>
      <vt:lpstr>Symbolic execution</vt:lpstr>
      <vt:lpstr>Modeling memory</vt:lpstr>
      <vt:lpstr>Context sensitivity (INTRa/interprocedural)</vt:lpstr>
      <vt:lpstr>Cross translation unit analysis</vt:lpstr>
      <vt:lpstr>Global analysis</vt:lpstr>
      <vt:lpstr>Summary based analysis</vt:lpstr>
      <vt:lpstr>Open source tools</vt:lpstr>
      <vt:lpstr>Clang static analyzer</vt:lpstr>
      <vt:lpstr>Clang tidy</vt:lpstr>
      <vt:lpstr>How to integrate into the workflow?</vt:lpstr>
      <vt:lpstr>How to integrate into the workflow?</vt:lpstr>
      <vt:lpstr>Codechecker</vt:lpstr>
      <vt:lpstr>codechecker</vt:lpstr>
      <vt:lpstr>How to use codechecker?</vt:lpstr>
      <vt:lpstr>PowerPoint-bemutató</vt:lpstr>
      <vt:lpstr>PowerPoint-bemutató</vt:lpstr>
      <vt:lpstr>How to use codechecker?</vt:lpstr>
      <vt:lpstr>Writing static analysis friendly code</vt:lpstr>
      <vt:lpstr>Writing static analysis friendly code</vt:lpstr>
      <vt:lpstr>Writing static analysis friendly code</vt:lpstr>
      <vt:lpstr>Handling false positives</vt:lpstr>
      <vt:lpstr>Handling false positives</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Make Friends with the Clang Static Analysis Tools</dc:title>
  <dc:creator>Gábor</dc:creator>
  <cp:lastModifiedBy>Gábor</cp:lastModifiedBy>
  <cp:revision>58</cp:revision>
  <dcterms:created xsi:type="dcterms:W3CDTF">2016-09-18T14:04:10Z</dcterms:created>
  <dcterms:modified xsi:type="dcterms:W3CDTF">2016-09-20T22:17:37Z</dcterms:modified>
</cp:coreProperties>
</file>