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303" r:id="rId3"/>
    <p:sldId id="258" r:id="rId4"/>
    <p:sldId id="259" r:id="rId5"/>
    <p:sldId id="261" r:id="rId6"/>
    <p:sldId id="263" r:id="rId7"/>
    <p:sldId id="304" r:id="rId8"/>
    <p:sldId id="305" r:id="rId9"/>
    <p:sldId id="306" r:id="rId10"/>
    <p:sldId id="310" r:id="rId11"/>
    <p:sldId id="264" r:id="rId12"/>
    <p:sldId id="307" r:id="rId13"/>
    <p:sldId id="309" r:id="rId14"/>
    <p:sldId id="308" r:id="rId15"/>
    <p:sldId id="270" r:id="rId16"/>
    <p:sldId id="312" r:id="rId17"/>
    <p:sldId id="311" r:id="rId18"/>
    <p:sldId id="276" r:id="rId19"/>
    <p:sldId id="277" r:id="rId20"/>
    <p:sldId id="278" r:id="rId21"/>
    <p:sldId id="279" r:id="rId22"/>
    <p:sldId id="282" r:id="rId23"/>
    <p:sldId id="283" r:id="rId24"/>
    <p:sldId id="284" r:id="rId25"/>
    <p:sldId id="313" r:id="rId26"/>
    <p:sldId id="314" r:id="rId27"/>
    <p:sldId id="315" r:id="rId28"/>
    <p:sldId id="285" r:id="rId29"/>
    <p:sldId id="286" r:id="rId30"/>
    <p:sldId id="316" r:id="rId31"/>
    <p:sldId id="288" r:id="rId32"/>
    <p:sldId id="289" r:id="rId33"/>
    <p:sldId id="291" r:id="rId34"/>
    <p:sldId id="317" r:id="rId35"/>
    <p:sldId id="292" r:id="rId36"/>
    <p:sldId id="293" r:id="rId37"/>
    <p:sldId id="296" r:id="rId38"/>
    <p:sldId id="295" r:id="rId39"/>
    <p:sldId id="299" r:id="rId40"/>
    <p:sldId id="318" r:id="rId41"/>
    <p:sldId id="300" r:id="rId42"/>
    <p:sldId id="301" r:id="rId43"/>
    <p:sldId id="302" r:id="rId44"/>
    <p:sldId id="321" r:id="rId45"/>
    <p:sldId id="320" r:id="rId46"/>
    <p:sldId id="31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9ED1D-BE27-4958-B867-83D1CE22EF57}" type="datetimeFigureOut">
              <a:rPr lang="en-US" smtClean="0"/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55DDC-DEFB-4396-B975-9B3F3DC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042AE-41B4-4702-BBD4-D7A10099F2EB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D9DB-CE45-454A-A257-7B629B40ADAA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25F3-ACB2-4EC3-A4CD-6A467915935F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638-9D25-41FB-9E97-BFEFD028CC51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3B03-D17B-40D5-83A3-D79930BBD625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D0FA-A38B-412D-9F5E-C8BDE6529843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C35-E62D-4A98-8628-F23E8829A3EA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33C-65D2-4690-A738-4AA129BFFD6B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E641-CD71-46F6-90CC-2E5689224990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3BA-5449-4525-9E08-9532B09269B6}" type="datetime1">
              <a:rPr lang="en-US" smtClean="0"/>
              <a:t>2016-09-23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FC49-9F80-45C3-B720-2107E846353E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2954-CD52-45E2-9CA8-F1A6D864B310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58B-548B-4520-A341-C8DBBD5E45D8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2B0-8509-42DD-8B89-E57D178F6CC3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FF2D-B9EF-40B6-A295-00E120832A80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28E-7428-43E1-90C6-C09AFF19F2C1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3AD0-F146-4397-8C93-2359ABE00F79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701E-1DA3-4828-86D7-9FD277BCDDB8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9BB6-A982-4502-BC04-876F41849002}" type="datetime1">
              <a:rPr lang="en-US" smtClean="0"/>
              <a:t>2016-09-23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eyCarter/cmcstl2" TargetMode="External"/><Relationship Id="rId2" Type="http://schemas.openxmlformats.org/officeDocument/2006/relationships/hyperlink" Target="http://wg21.link/n4569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Microsoft/Range-V3-VS2015" TargetMode="External"/><Relationship Id="rId4" Type="http://schemas.openxmlformats.org/officeDocument/2006/relationships/hyperlink" Target="https://github.com/EricNiebler/range-v3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CPKG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 Haiku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the Ranges TS turned 5 iterator categories into 7,</a:t>
            </a:r>
            <a:br>
              <a:rPr lang="en-US" dirty="0"/>
            </a:br>
            <a:r>
              <a:rPr lang="en-US" dirty="0"/>
              <a:t>and back </a:t>
            </a:r>
            <a:r>
              <a:rPr lang="en-US" dirty="0" err="1"/>
              <a:t>INto</a:t>
            </a:r>
            <a:r>
              <a:rPr lang="en-US" dirty="0"/>
              <a:t> 5 again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C++14 iterator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pPr lvl="1"/>
            <a:r>
              <a:rPr lang="en-US" dirty="0"/>
              <a:t>*, ++ </a:t>
            </a:r>
          </a:p>
          <a:p>
            <a:pPr lvl="1"/>
            <a:r>
              <a:rPr lang="en-US" dirty="0"/>
              <a:t>Single-pass</a:t>
            </a:r>
          </a:p>
          <a:p>
            <a:pPr lvl="1"/>
            <a:r>
              <a:rPr lang="en-US" dirty="0"/>
              <a:t>Writable</a:t>
            </a:r>
          </a:p>
          <a:p>
            <a:pPr lvl="2"/>
            <a:r>
              <a:rPr lang="en-US" dirty="0"/>
              <a:t>Readable?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1411" y="4867871"/>
            <a:ext cx="99059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auto foo = vector&lt;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&gt;{0,1,2,3};</a:t>
            </a:r>
          </a:p>
          <a:p>
            <a:r>
              <a:rPr lang="en-US" dirty="0">
                <a:latin typeface="Courier New" panose="02070309020205020404" pitchFamily="49" charset="0"/>
              </a:rPr>
              <a:t>using O = </a:t>
            </a:r>
            <a:r>
              <a:rPr lang="en-US" dirty="0" err="1">
                <a:latin typeface="Courier New" panose="02070309020205020404" pitchFamily="49" charset="0"/>
              </a:rPr>
              <a:t>ostream_iterator</a:t>
            </a:r>
            <a:r>
              <a:rPr lang="en-US" dirty="0">
                <a:latin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</a:rPr>
              <a:t>copy(begin(foo), end(foo), O{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233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r>
              <a:rPr lang="en-US"/>
              <a:t> </a:t>
            </a:r>
            <a:r>
              <a:rPr lang="en-US" dirty="0"/>
              <a:t>of </a:t>
            </a:r>
            <a:r>
              <a:rPr lang="en-US"/>
              <a:t>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/>
              <a:t> </a:t>
            </a:r>
            <a:r>
              <a:rPr lang="en-US" dirty="0"/>
              <a:t>set of values over which the function (operation, expression) is </a:t>
            </a:r>
            <a:r>
              <a:rPr lang="en-US"/>
              <a:t>defined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1411" y="4858942"/>
            <a:ext cx="99059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f(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return 42 /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0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forward: Domain of ==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Iterators over the same underlying sequence (N4606 </a:t>
            </a:r>
            <a:r>
              <a:rPr lang="en-US" b="1" dirty="0"/>
              <a:t>[</a:t>
            </a:r>
            <a:r>
              <a:rPr lang="en-US" dirty="0" err="1"/>
              <a:t>forward.iterators</a:t>
            </a:r>
            <a:r>
              <a:rPr lang="en-US" dirty="0"/>
              <a:t>]/2)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Domain of ==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spoon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Domain of ==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… the term </a:t>
            </a:r>
            <a:r>
              <a:rPr lang="en-US" i="1" dirty="0"/>
              <a:t>the domain of == </a:t>
            </a:r>
            <a:r>
              <a:rPr lang="en-US" dirty="0"/>
              <a:t>is used in the ordinary mathematical sense to denote the set of values over which == is (required to be) defined. This set can change over time. Each algorithm places additional requirements on the domain of == for the iterator values it uses. These requirements can be inferred from the uses that algorithm makes of == and !=. [ </a:t>
            </a:r>
            <a:r>
              <a:rPr lang="en-US" i="1" dirty="0"/>
              <a:t>Example: </a:t>
            </a:r>
            <a:r>
              <a:rPr lang="en-US" dirty="0"/>
              <a:t>the call find(a, b, x) is defined only if the value of a has the property </a:t>
            </a:r>
            <a:r>
              <a:rPr lang="en-US" i="1" dirty="0"/>
              <a:t>p </a:t>
            </a:r>
            <a:r>
              <a:rPr lang="en-US" dirty="0"/>
              <a:t>defined as follows: b has property </a:t>
            </a:r>
            <a:r>
              <a:rPr lang="en-US" i="1" dirty="0"/>
              <a:t>p </a:t>
            </a:r>
            <a:r>
              <a:rPr lang="en-US" dirty="0"/>
              <a:t>and a value </a:t>
            </a:r>
            <a:r>
              <a:rPr lang="en-US" dirty="0" err="1"/>
              <a:t>i</a:t>
            </a:r>
            <a:r>
              <a:rPr lang="en-US" dirty="0"/>
              <a:t> has property </a:t>
            </a:r>
            <a:r>
              <a:rPr lang="en-US" i="1" dirty="0"/>
              <a:t>p </a:t>
            </a:r>
            <a:r>
              <a:rPr lang="en-US" dirty="0"/>
              <a:t>if (*</a:t>
            </a:r>
            <a:r>
              <a:rPr lang="en-US" dirty="0" err="1"/>
              <a:t>i</a:t>
            </a:r>
            <a:r>
              <a:rPr lang="en-US" dirty="0"/>
              <a:t> == x) or if (*</a:t>
            </a:r>
            <a:r>
              <a:rPr lang="en-US" dirty="0" err="1"/>
              <a:t>i</a:t>
            </a:r>
            <a:r>
              <a:rPr lang="en-US" dirty="0"/>
              <a:t> != x and ++</a:t>
            </a:r>
            <a:r>
              <a:rPr lang="en-US" dirty="0" err="1"/>
              <a:t>i</a:t>
            </a:r>
            <a:r>
              <a:rPr lang="en-US" dirty="0"/>
              <a:t> has property p). </a:t>
            </a:r>
            <a:r>
              <a:rPr lang="en-US" i="1" dirty="0"/>
              <a:t>—end example </a:t>
            </a:r>
            <a:r>
              <a:rPr lang="en-US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Palo Alto TR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N3351</a:t>
            </a:r>
            <a:r>
              <a:rPr lang="en-US"/>
              <a:t> </a:t>
            </a:r>
            <a:r>
              <a:rPr lang="en-US" dirty="0"/>
              <a:t>“A Concept Design for the STL” (http://wg21.link/n3351)</a:t>
            </a:r>
          </a:p>
          <a:p>
            <a:r>
              <a:rPr lang="en-US"/>
              <a:t>Redefine </a:t>
            </a:r>
            <a:r>
              <a:rPr lang="en-US" dirty="0"/>
              <a:t>iterators and algorithms in terms of Concepts</a:t>
            </a:r>
          </a:p>
          <a:p>
            <a:pPr lvl="1"/>
            <a:r>
              <a:rPr lang="en-US"/>
              <a:t>Replaces </a:t>
            </a:r>
            <a:r>
              <a:rPr lang="en-US" dirty="0"/>
              <a:t>tables in the spec with syntax in the library</a:t>
            </a:r>
          </a:p>
          <a:p>
            <a:r>
              <a:rPr lang="en-US"/>
              <a:t>Awesome</a:t>
            </a:r>
            <a:r>
              <a:rPr lang="en-US" dirty="0"/>
              <a:t>. But what’s a concept?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(Concepts TS):</a:t>
            </a:r>
          </a:p>
          <a:p>
            <a:pPr lvl="1"/>
            <a:r>
              <a:rPr lang="en-US" dirty="0"/>
              <a:t>Predicates over a set of parameters</a:t>
            </a:r>
          </a:p>
          <a:p>
            <a:pPr lvl="1"/>
            <a:r>
              <a:rPr lang="en-US" dirty="0"/>
              <a:t>Requirements on types (e.g., “auto foo = bar;”)</a:t>
            </a:r>
          </a:p>
          <a:p>
            <a:pPr lvl="2"/>
            <a:r>
              <a:rPr lang="en-US" dirty="0"/>
              <a:t>Associated types that must exist</a:t>
            </a:r>
          </a:p>
          <a:p>
            <a:pPr lvl="2"/>
            <a:r>
              <a:rPr lang="en-US" dirty="0"/>
              <a:t>Expressions that must be valid</a:t>
            </a:r>
          </a:p>
          <a:p>
            <a:r>
              <a:rPr lang="en-US" dirty="0"/>
              <a:t>Semantics (Ranges TS):</a:t>
            </a:r>
          </a:p>
          <a:p>
            <a:pPr lvl="1"/>
            <a:r>
              <a:rPr lang="en-US" dirty="0"/>
              <a:t>Requirements on values (e.g., “foo must equal bar”)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Palo Alto TR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algorithms take unpaired input iterators</a:t>
            </a:r>
          </a:p>
          <a:p>
            <a:pPr lvl="1"/>
            <a:r>
              <a:rPr lang="en-US" dirty="0"/>
              <a:t>“3-legged” double-range algorithms</a:t>
            </a:r>
          </a:p>
          <a:p>
            <a:pPr lvl="2"/>
            <a:r>
              <a:rPr lang="en-US" dirty="0"/>
              <a:t>equal(first1, last1, first2)</a:t>
            </a:r>
          </a:p>
          <a:p>
            <a:pPr lvl="1"/>
            <a:r>
              <a:rPr lang="en-US" dirty="0"/>
              <a:t>iterator + count algorithms</a:t>
            </a:r>
          </a:p>
          <a:p>
            <a:pPr lvl="2"/>
            <a:r>
              <a:rPr lang="en-US" dirty="0" err="1"/>
              <a:t>copy_n</a:t>
            </a:r>
            <a:r>
              <a:rPr lang="en-US" dirty="0"/>
              <a:t>(first, count, out)</a:t>
            </a:r>
          </a:p>
          <a:p>
            <a:r>
              <a:rPr lang="en-US" dirty="0"/>
              <a:t>Unpaired input iterators don’t need == and !=</a:t>
            </a:r>
          </a:p>
          <a:p>
            <a:pPr lvl="1"/>
            <a:r>
              <a:rPr lang="en-US" dirty="0"/>
              <a:t>New category </a:t>
            </a:r>
            <a:r>
              <a:rPr lang="en-US" dirty="0" err="1"/>
              <a:t>WeakInputIterator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Ranges 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Range-object</a:t>
            </a:r>
            <a:r>
              <a:rPr lang="en-US"/>
              <a:t> </a:t>
            </a:r>
            <a:r>
              <a:rPr lang="en-US" dirty="0"/>
              <a:t>algorithms</a:t>
            </a:r>
          </a:p>
          <a:p>
            <a:pPr lvl="1"/>
            <a:r>
              <a:rPr lang="en-US"/>
              <a:t>Turn </a:t>
            </a:r>
            <a:r>
              <a:rPr lang="en-US" dirty="0"/>
              <a:t>a range-object into a range-sequence with begin and end</a:t>
            </a:r>
          </a:p>
          <a:p>
            <a:pPr lvl="1"/>
            <a:r>
              <a:rPr lang="en-US"/>
              <a:t>Invoke </a:t>
            </a:r>
            <a:r>
              <a:rPr lang="en-US" dirty="0"/>
              <a:t>the range-sequence algorithm</a:t>
            </a:r>
          </a:p>
          <a:p>
            <a:r>
              <a:rPr lang="en-US"/>
              <a:t>Output </a:t>
            </a:r>
            <a:r>
              <a:rPr lang="en-US" dirty="0"/>
              <a:t>ranges?</a:t>
            </a:r>
          </a:p>
          <a:p>
            <a:r>
              <a:rPr lang="en-US"/>
              <a:t>Sentinels</a:t>
            </a:r>
            <a:r>
              <a:rPr lang="en-US" dirty="0"/>
              <a:t>?</a:t>
            </a:r>
          </a:p>
          <a:p>
            <a:pPr lvl="1"/>
            <a:r>
              <a:rPr lang="en-US"/>
              <a:t>Not </a:t>
            </a:r>
            <a:r>
              <a:rPr lang="en-US" dirty="0"/>
              <a:t>the X-Men hunting killer robots</a:t>
            </a:r>
          </a:p>
          <a:p>
            <a:pPr lvl="1"/>
            <a:r>
              <a:rPr lang="en-US"/>
              <a:t>A </a:t>
            </a:r>
            <a:r>
              <a:rPr lang="en-US" dirty="0"/>
              <a:t>new way to denote range-sequences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r>
              <a:rPr lang="en-US"/>
              <a:t> </a:t>
            </a:r>
            <a:r>
              <a:rPr lang="en-US" dirty="0"/>
              <a:t>TS</a:t>
            </a:r>
            <a:r>
              <a:rPr lang="en-US"/>
              <a:t>: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</a:t>
            </a:r>
            <a:r>
              <a:rPr lang="en-US"/>
              <a:t> </a:t>
            </a:r>
            <a:r>
              <a:rPr lang="en-US" dirty="0" err="1"/>
              <a:t>OutputIterator</a:t>
            </a:r>
            <a:r>
              <a:rPr lang="en-US" dirty="0"/>
              <a:t> to </a:t>
            </a:r>
            <a:r>
              <a:rPr lang="en-US" dirty="0" err="1"/>
              <a:t>WeakOutputIterator</a:t>
            </a:r>
            <a:endParaRPr lang="en-US" dirty="0"/>
          </a:p>
          <a:p>
            <a:r>
              <a:rPr lang="en-US"/>
              <a:t>Add </a:t>
            </a:r>
            <a:r>
              <a:rPr lang="en-US" dirty="0"/>
              <a:t>a new </a:t>
            </a:r>
            <a:r>
              <a:rPr lang="en-US" dirty="0" err="1"/>
              <a:t>OutputIterator</a:t>
            </a:r>
            <a:r>
              <a:rPr lang="en-US" dirty="0"/>
              <a:t> with == and !=</a:t>
            </a:r>
          </a:p>
          <a:p>
            <a:pPr lvl="1"/>
            <a:r>
              <a:rPr lang="en-US"/>
              <a:t>WeakOutput </a:t>
            </a:r>
            <a:r>
              <a:rPr lang="en-US" dirty="0"/>
              <a:t>: Output == </a:t>
            </a:r>
            <a:r>
              <a:rPr lang="en-US" dirty="0" err="1"/>
              <a:t>WeakInput</a:t>
            </a:r>
            <a:r>
              <a:rPr lang="en-US" dirty="0"/>
              <a:t> : </a:t>
            </a:r>
            <a:r>
              <a:rPr lang="en-US"/>
              <a:t>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Ranges and iterators in Standard C++</a:t>
            </a:r>
          </a:p>
          <a:p>
            <a:r>
              <a:rPr lang="en-US" dirty="0"/>
              <a:t>Iterator categories in the Palo Alto TR</a:t>
            </a:r>
          </a:p>
          <a:p>
            <a:r>
              <a:rPr lang="en-US" dirty="0"/>
              <a:t>Ranges and iterators in the Ranges TS</a:t>
            </a:r>
          </a:p>
          <a:p>
            <a:pPr lvl="1"/>
            <a:r>
              <a:rPr lang="en-US" dirty="0"/>
              <a:t>Concept design flaws</a:t>
            </a:r>
          </a:p>
          <a:p>
            <a:pPr lvl="1"/>
            <a:r>
              <a:rPr lang="en-US" dirty="0"/>
              <a:t>Investigation leading to inconsistency</a:t>
            </a:r>
          </a:p>
          <a:p>
            <a:pPr lvl="1"/>
            <a:r>
              <a:rPr lang="en-US" dirty="0"/>
              <a:t>Re-design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have become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/>
              <a:t>, </a:t>
            </a:r>
            <a:r>
              <a:rPr lang="en-US" dirty="0"/>
              <a:t>Input, Forward, Bidirectional, </a:t>
            </a:r>
            <a:r>
              <a:rPr lang="en-US" dirty="0" err="1"/>
              <a:t>RandomAccess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WeakOutput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WeakInput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/>
              <a:t>Ranges </a:t>
            </a:r>
            <a:r>
              <a:rPr lang="en-US" dirty="0"/>
              <a:t>- now with 40% more categories</a:t>
            </a:r>
            <a:r>
              <a:rPr lang="en-US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vs. WeakIterator</a:t>
            </a:r>
            <a:r>
              <a:rPr lang="en-US" dirty="0"/>
              <a:t>??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</a:t>
            </a:r>
            <a:r>
              <a:rPr lang="en-US"/>
              <a:t> </a:t>
            </a:r>
            <a:r>
              <a:rPr lang="en-US" dirty="0" err="1"/>
              <a:t>commmonality</a:t>
            </a:r>
            <a:r>
              <a:rPr lang="en-US" dirty="0"/>
              <a:t> out of </a:t>
            </a:r>
            <a:r>
              <a:rPr lang="en-US" dirty="0" err="1"/>
              <a:t>WeakInput</a:t>
            </a:r>
            <a:r>
              <a:rPr lang="en-US" dirty="0"/>
              <a:t> and </a:t>
            </a:r>
            <a:r>
              <a:rPr lang="en-US" dirty="0" err="1"/>
              <a:t>WeakOutput</a:t>
            </a:r>
            <a:r>
              <a:rPr lang="en-US" dirty="0"/>
              <a:t> into </a:t>
            </a:r>
            <a:r>
              <a:rPr lang="en-US" dirty="0" err="1"/>
              <a:t>WeakIterator</a:t>
            </a:r>
            <a:endParaRPr lang="en-US" dirty="0"/>
          </a:p>
          <a:p>
            <a:r>
              <a:rPr lang="en-US"/>
              <a:t>Factor </a:t>
            </a:r>
            <a:r>
              <a:rPr lang="en-US" dirty="0" err="1"/>
              <a:t>commmonality</a:t>
            </a:r>
            <a:r>
              <a:rPr lang="en-US" dirty="0"/>
              <a:t> out of Input and Output into Iterator</a:t>
            </a:r>
          </a:p>
          <a:p>
            <a:r>
              <a:rPr lang="en-US"/>
              <a:t>"</a:t>
            </a:r>
            <a:r>
              <a:rPr lang="en-US" dirty="0"/>
              <a:t>iterators" colloquially means....models of "</a:t>
            </a:r>
            <a:r>
              <a:rPr lang="en-US" dirty="0" err="1"/>
              <a:t>WeakIterator</a:t>
            </a:r>
            <a:r>
              <a:rPr lang="en-US"/>
              <a:t>"?!?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Sentinels into the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/>
              <a:t> </a:t>
            </a:r>
            <a:r>
              <a:rPr lang="en-US" dirty="0"/>
              <a:t>distinct </a:t>
            </a:r>
            <a:r>
              <a:rPr lang="en-US" i="1" dirty="0"/>
              <a:t>value</a:t>
            </a:r>
            <a:r>
              <a:rPr lang="en-US" dirty="0"/>
              <a:t> that denotes the end of a range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istream_iterator&lt;T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/>
              <a:t>Why </a:t>
            </a:r>
            <a:r>
              <a:rPr lang="en-US" dirty="0"/>
              <a:t>not use a distinct </a:t>
            </a:r>
            <a:r>
              <a:rPr lang="en-US" i="1" dirty="0"/>
              <a:t>type</a:t>
            </a:r>
            <a:r>
              <a:rPr lang="en-US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Sentinel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Relates</a:t>
            </a:r>
            <a:r>
              <a:rPr lang="en-US"/>
              <a:t> </a:t>
            </a:r>
            <a:r>
              <a:rPr lang="en-US" dirty="0"/>
              <a:t>a type I that satisfies Iterator and a type S that satisfies Regular</a:t>
            </a:r>
          </a:p>
          <a:p>
            <a:r>
              <a:rPr lang="en-US"/>
              <a:t>Requires </a:t>
            </a:r>
            <a:r>
              <a:rPr lang="en-US" dirty="0"/>
              <a:t>I and S to satisfy </a:t>
            </a:r>
            <a:r>
              <a:rPr lang="en-US"/>
              <a:t>EqualityComparable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Cross-type EqualityComparable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Cross-type</a:t>
            </a:r>
            <a:r>
              <a:rPr lang="en-US"/>
              <a:t> </a:t>
            </a:r>
            <a:r>
              <a:rPr lang="en-US" dirty="0"/>
              <a:t>relations require relation to hold for</a:t>
            </a:r>
          </a:p>
          <a:p>
            <a:pPr lvl="1"/>
            <a:r>
              <a:rPr lang="en-US"/>
              <a:t>Both </a:t>
            </a:r>
            <a:r>
              <a:rPr lang="en-US" dirty="0"/>
              <a:t>individual types</a:t>
            </a:r>
          </a:p>
          <a:p>
            <a:pPr lvl="1"/>
            <a:r>
              <a:rPr lang="en-US"/>
              <a:t>Common </a:t>
            </a:r>
            <a:r>
              <a:rPr lang="en-US" dirty="0"/>
              <a:t>type</a:t>
            </a:r>
          </a:p>
          <a:p>
            <a:pPr lvl="2"/>
            <a:r>
              <a:rPr lang="en-US"/>
              <a:t>What’s </a:t>
            </a:r>
            <a:r>
              <a:rPr lang="en-US" dirty="0"/>
              <a:t>a common type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3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0156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 is a common type of T and U if:</a:t>
            </a:r>
          </a:p>
          <a:p>
            <a:pPr lvl="1"/>
            <a:r>
              <a:rPr lang="en-US" dirty="0"/>
              <a:t>C(t) is valid</a:t>
            </a:r>
          </a:p>
          <a:p>
            <a:pPr lvl="1"/>
            <a:r>
              <a:rPr lang="en-US" dirty="0"/>
              <a:t>C(t1) == C(t2) </a:t>
            </a:r>
            <a:r>
              <a:rPr lang="en-US" dirty="0" err="1"/>
              <a:t>iff</a:t>
            </a:r>
            <a:r>
              <a:rPr lang="en-US" dirty="0"/>
              <a:t> t1 == t2</a:t>
            </a:r>
          </a:p>
          <a:p>
            <a:pPr lvl="1"/>
            <a:r>
              <a:rPr lang="en-US" dirty="0"/>
              <a:t>(symmetric requirement for u)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is a common type of </a:t>
            </a:r>
            <a:r>
              <a:rPr lang="en-US" dirty="0" err="1"/>
              <a:t>int</a:t>
            </a:r>
            <a:r>
              <a:rPr lang="en-US" dirty="0"/>
              <a:t> and short (so is long, and long long)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is a common type of </a:t>
            </a:r>
            <a:r>
              <a:rPr lang="en-US" dirty="0" err="1"/>
              <a:t>int</a:t>
            </a:r>
            <a:r>
              <a:rPr lang="en-US" dirty="0"/>
              <a:t> and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std</a:t>
            </a:r>
            <a:r>
              <a:rPr lang="en-US" dirty="0"/>
              <a:t>::string is NOT a common type of char* and char </a:t>
            </a:r>
            <a:r>
              <a:rPr lang="en-US" dirty="0" err="1"/>
              <a:t>const</a:t>
            </a:r>
            <a:r>
              <a:rPr lang="en-US" dirty="0"/>
              <a:t>* (equality of pointers is different from equality of pointers-converted-to-strings)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Cross-type </a:t>
            </a:r>
            <a:r>
              <a:rPr lang="en-US" dirty="0" err="1"/>
              <a:t>EqualityComparable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Cross-type relations require relation to hold for</a:t>
            </a:r>
          </a:p>
          <a:p>
            <a:pPr lvl="1"/>
            <a:r>
              <a:rPr lang="en-US" dirty="0"/>
              <a:t>Both individual types</a:t>
            </a:r>
          </a:p>
          <a:p>
            <a:pPr lvl="1"/>
            <a:r>
              <a:rPr lang="en-US" dirty="0"/>
              <a:t>Common type</a:t>
            </a:r>
          </a:p>
          <a:p>
            <a:r>
              <a:rPr lang="en-US" dirty="0"/>
              <a:t>Cross-type EC also requires that:</a:t>
            </a:r>
          </a:p>
          <a:p>
            <a:pPr lvl="1"/>
            <a:r>
              <a:rPr lang="en-US" dirty="0"/>
              <a:t>C(t1) == C(u) &amp;&amp; t1 == t2 implies C(t2) == C(u)</a:t>
            </a:r>
          </a:p>
          <a:p>
            <a:pPr lvl="1"/>
            <a:r>
              <a:rPr lang="en-US" dirty="0"/>
              <a:t>(symmetric requirement)</a:t>
            </a:r>
          </a:p>
          <a:p>
            <a:pPr marL="0" indent="0">
              <a:buNone/>
            </a:pPr>
            <a:r>
              <a:rPr lang="en-US" dirty="0"/>
              <a:t>In other words, the equality is transitive across types.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1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Relates a type I that satisfies Iterator and a type S that satisfies Regular</a:t>
            </a:r>
          </a:p>
          <a:p>
            <a:r>
              <a:rPr lang="en-US" dirty="0"/>
              <a:t>Requires I and S to satisfy </a:t>
            </a:r>
            <a:r>
              <a:rPr lang="en-US" dirty="0" err="1"/>
              <a:t>EqualityComparable</a:t>
            </a:r>
            <a:endParaRPr lang="en-US" dirty="0"/>
          </a:p>
          <a:p>
            <a:pPr lvl="1"/>
            <a:r>
              <a:rPr lang="en-US" dirty="0"/>
              <a:t>I and S must be individually EC</a:t>
            </a:r>
          </a:p>
          <a:p>
            <a:pPr lvl="2"/>
            <a:r>
              <a:rPr lang="en-US" dirty="0"/>
              <a:t>No “weak” ranges</a:t>
            </a:r>
          </a:p>
          <a:p>
            <a:pPr lvl="2"/>
            <a:r>
              <a:rPr lang="en-US" dirty="0"/>
              <a:t>despite that algorithms don’t use == on sentinels or single-pass iterators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 don't use == for single-pass 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1411" y="2249487"/>
            <a:ext cx="990599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template&lt;</a:t>
            </a:r>
            <a:r>
              <a:rPr lang="en-US" dirty="0" err="1">
                <a:latin typeface="Courier New" panose="02070309020205020404" pitchFamily="49" charset="0"/>
              </a:rPr>
              <a:t>InputIterator</a:t>
            </a:r>
            <a:r>
              <a:rPr lang="en-US" dirty="0">
                <a:latin typeface="Courier New" panose="02070309020205020404" pitchFamily="49" charset="0"/>
              </a:rPr>
              <a:t> I, Sentinel&lt;I&gt; S, /*…*/&gt;</a:t>
            </a:r>
          </a:p>
          <a:p>
            <a:r>
              <a:rPr lang="en-US" dirty="0">
                <a:latin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</a:rPr>
              <a:t>any_of</a:t>
            </a:r>
            <a:r>
              <a:rPr lang="en-US" dirty="0">
                <a:latin typeface="Courier New" panose="02070309020205020404" pitchFamily="49" charset="0"/>
              </a:rPr>
              <a:t>(I first, S last, P predicate)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for (; first != last; ++first)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if (invoke(predicate, *first))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   return true;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 return false;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77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r>
              <a:rPr lang="en-US"/>
              <a:t> </a:t>
            </a:r>
            <a:r>
              <a:rPr lang="en-US" dirty="0"/>
              <a:t>don't </a:t>
            </a:r>
            <a:r>
              <a:rPr lang="en-US"/>
              <a:t>use == </a:t>
            </a:r>
            <a:r>
              <a:rPr lang="en-US" dirty="0"/>
              <a:t>for</a:t>
            </a:r>
            <a:r>
              <a:rPr lang="en-US"/>
              <a:t> single-pass 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</a:t>
            </a:r>
            <a:r>
              <a:rPr lang="en-US"/>
              <a:t> </a:t>
            </a:r>
            <a:r>
              <a:rPr lang="en-US" dirty="0"/>
              <a:t>require == / != anyway</a:t>
            </a:r>
          </a:p>
          <a:p>
            <a:r>
              <a:rPr lang="en-US"/>
              <a:t>Either </a:t>
            </a:r>
            <a:r>
              <a:rPr lang="en-US" dirty="0"/>
              <a:t>useless or have undefined behavior</a:t>
            </a:r>
          </a:p>
          <a:p>
            <a:pPr lvl="1"/>
            <a:r>
              <a:rPr lang="en-US"/>
              <a:t>Not </a:t>
            </a:r>
            <a:r>
              <a:rPr lang="en-US" dirty="0"/>
              <a:t>just a </a:t>
            </a:r>
            <a:r>
              <a:rPr lang="en-US" dirty="0" err="1"/>
              <a:t>footgun</a:t>
            </a:r>
            <a:r>
              <a:rPr lang="en-US" dirty="0"/>
              <a:t>, but a </a:t>
            </a:r>
            <a:r>
              <a:rPr lang="en-US" i="1" dirty="0"/>
              <a:t>required</a:t>
            </a:r>
            <a:r>
              <a:rPr lang="en-US" dirty="0"/>
              <a:t> </a:t>
            </a:r>
            <a:r>
              <a:rPr lang="en-US" dirty="0" err="1"/>
              <a:t>footgun</a:t>
            </a:r>
            <a:r>
              <a:rPr lang="en-US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Ranges in standard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/>
              <a:t> </a:t>
            </a:r>
            <a:r>
              <a:rPr lang="en-US" dirty="0"/>
              <a:t>do we need a TS if the Standard already has ranges?!?</a:t>
            </a:r>
          </a:p>
          <a:p>
            <a:pPr lvl="1"/>
            <a:r>
              <a:rPr lang="en-US"/>
              <a:t>I </a:t>
            </a:r>
            <a:r>
              <a:rPr lang="en-US" dirty="0"/>
              <a:t>have a family to feed</a:t>
            </a:r>
          </a:p>
          <a:p>
            <a:r>
              <a:rPr lang="en-US"/>
              <a:t>Standard </a:t>
            </a:r>
            <a:r>
              <a:rPr lang="en-US" dirty="0"/>
              <a:t>has </a:t>
            </a:r>
            <a:r>
              <a:rPr lang="en-US" b="1" dirty="0"/>
              <a:t>two</a:t>
            </a:r>
            <a:r>
              <a:rPr lang="en-US" dirty="0"/>
              <a:t> kinds of ranges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Relates a type I that satisfies Iterator and a type S that satisfies Regular</a:t>
            </a:r>
          </a:p>
          <a:p>
            <a:r>
              <a:rPr lang="en-US" dirty="0"/>
              <a:t>Requires I and S to satisfy </a:t>
            </a:r>
            <a:r>
              <a:rPr lang="en-US" dirty="0" err="1"/>
              <a:t>EqualityComparable</a:t>
            </a:r>
            <a:endParaRPr lang="en-US" dirty="0"/>
          </a:p>
          <a:p>
            <a:pPr lvl="1"/>
            <a:r>
              <a:rPr lang="en-US" dirty="0"/>
              <a:t>I and S must be individually EC</a:t>
            </a:r>
          </a:p>
          <a:p>
            <a:pPr lvl="2"/>
            <a:r>
              <a:rPr lang="en-US" dirty="0"/>
              <a:t>No “weak” ranges</a:t>
            </a:r>
          </a:p>
          <a:p>
            <a:pPr lvl="2"/>
            <a:r>
              <a:rPr lang="en-US" dirty="0"/>
              <a:t>despite that algorithms don’t use == on sentinels or single-pass iterators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0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r>
              <a:rPr lang="en-US"/>
              <a:t> </a:t>
            </a:r>
            <a:r>
              <a:rPr lang="en-US" dirty="0"/>
              <a:t>and Sentinels are both “</a:t>
            </a:r>
            <a:r>
              <a:rPr lang="en-US"/>
              <a:t>Positions”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  <a:r>
              <a:rPr lang="en-US"/>
              <a:t> </a:t>
            </a:r>
            <a:r>
              <a:rPr lang="en-US" dirty="0"/>
              <a:t>recommendation to treat all sentinels as equal</a:t>
            </a:r>
          </a:p>
          <a:p>
            <a:pPr lvl="1"/>
            <a:r>
              <a:rPr lang="en-US"/>
              <a:t>Sentinel </a:t>
            </a:r>
            <a:r>
              <a:rPr lang="en-US" dirty="0"/>
              <a:t>represents the “at the end” position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9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Axiomatization</a:t>
            </a:r>
            <a:r>
              <a:rPr lang="en-US"/>
              <a:t> </a:t>
            </a:r>
            <a:r>
              <a:rPr lang="en-US" dirty="0"/>
              <a:t>of iterators </a:t>
            </a:r>
            <a:r>
              <a:rPr lang="en-US"/>
              <a:t>with sentinels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Throw</a:t>
            </a:r>
            <a:r>
              <a:rPr lang="en-US"/>
              <a:t> </a:t>
            </a:r>
            <a:r>
              <a:rPr lang="en-US" dirty="0"/>
              <a:t>out everything to do with ranges-as-iterator pairs</a:t>
            </a:r>
          </a:p>
          <a:p>
            <a:r>
              <a:rPr lang="en-US"/>
              <a:t>Start </a:t>
            </a:r>
            <a:r>
              <a:rPr lang="en-US" dirty="0"/>
              <a:t>over with only [iterator, sentinel) ranges</a:t>
            </a:r>
          </a:p>
          <a:p>
            <a:r>
              <a:rPr lang="en-US"/>
              <a:t>Derive </a:t>
            </a:r>
            <a:r>
              <a:rPr lang="en-US" dirty="0"/>
              <a:t>range properties</a:t>
            </a:r>
          </a:p>
          <a:p>
            <a:r>
              <a:rPr lang="en-US"/>
              <a:t>Define </a:t>
            </a:r>
            <a:r>
              <a:rPr lang="en-US" dirty="0"/>
              <a:t>domains of iterator and sentinel operations)</a:t>
            </a:r>
          </a:p>
          <a:p>
            <a:r>
              <a:rPr lang="en-US"/>
              <a:t>Sadly </a:t>
            </a:r>
            <a:r>
              <a:rPr lang="en-US" dirty="0"/>
              <a:t>not enough time to cover here</a:t>
            </a:r>
          </a:p>
          <a:p>
            <a:pPr lvl="1"/>
            <a:r>
              <a:rPr lang="en-US"/>
              <a:t>Cool </a:t>
            </a:r>
            <a:r>
              <a:rPr lang="en-US" dirty="0"/>
              <a:t>math like “if [</a:t>
            </a:r>
            <a:r>
              <a:rPr lang="en-US" dirty="0" err="1"/>
              <a:t>i</a:t>
            </a:r>
            <a:r>
              <a:rPr lang="en-US" dirty="0"/>
              <a:t>, s) denotes a range then either </a:t>
            </a:r>
            <a:r>
              <a:rPr lang="en-US" dirty="0" err="1"/>
              <a:t>i</a:t>
            </a:r>
            <a:r>
              <a:rPr lang="en-US" dirty="0"/>
              <a:t> == s or [++</a:t>
            </a:r>
            <a:r>
              <a:rPr lang="en-US" dirty="0" err="1"/>
              <a:t>i</a:t>
            </a:r>
            <a:r>
              <a:rPr lang="en-US" dirty="0"/>
              <a:t>, s) denotes a range”</a:t>
            </a:r>
          </a:p>
          <a:p>
            <a:pPr lvl="1"/>
            <a:r>
              <a:rPr lang="en-US"/>
              <a:t>Everyone </a:t>
            </a:r>
            <a:r>
              <a:rPr lang="en-US" dirty="0"/>
              <a:t>likes derivations</a:t>
            </a:r>
          </a:p>
          <a:p>
            <a:r>
              <a:rPr lang="en-US"/>
              <a:t>Woops</a:t>
            </a:r>
            <a:r>
              <a:rPr lang="en-US" dirty="0"/>
              <a:t>, problem with </a:t>
            </a:r>
            <a:r>
              <a:rPr lang="en-US" dirty="0" err="1"/>
              <a:t>stateful</a:t>
            </a:r>
            <a:r>
              <a:rPr lang="en-US" dirty="0"/>
              <a:t> sentinels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sentinels and “always equal</a:t>
            </a:r>
            <a:r>
              <a:rPr lang="en-US" dirty="0"/>
              <a:t>”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</a:t>
            </a:r>
            <a:r>
              <a:rPr lang="en-US"/>
              <a:t> </a:t>
            </a:r>
            <a:r>
              <a:rPr lang="en-US" dirty="0"/>
              <a:t>S</a:t>
            </a:r>
            <a:r>
              <a:rPr lang="en-US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022" y="2249487"/>
            <a:ext cx="9905999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S {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friend bool operator==(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* p, S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&amp; s)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return *p &gt;= </a:t>
            </a:r>
            <a:r>
              <a:rPr lang="en-US" dirty="0" err="1">
                <a:latin typeface="Courier New" panose="02070309020205020404" pitchFamily="49" charset="0"/>
              </a:rPr>
              <a:t>s.i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 friend bool operator==(S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&amp;,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*);</a:t>
            </a:r>
          </a:p>
          <a:p>
            <a:r>
              <a:rPr lang="en-US" dirty="0">
                <a:latin typeface="Courier New" panose="02070309020205020404" pitchFamily="49" charset="0"/>
              </a:rPr>
              <a:t>    friend bool operator==(S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&amp;, S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&amp; 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return true;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 // define operator!= overloads appropriately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28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sentinels and “always equal”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1411" y="2249487"/>
            <a:ext cx="990599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a[] = {2, 1, 3};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assert(a+1 != S{2});  // !(1 &gt;= 2)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assert(a+2 == S{2});  // (3 &gt;= 2), so [a+1,S{2}) is {1}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assert(a+1 != S{3});  // !(1 &gt;= 3)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assert(a+2 == S{3});  // (3 &gt;= 3), so [a+1,S{3}) is {1}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assert(S{2} == S{3}); // Cross-type EC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assert(a+0 == S{2});  // (2 &gt;= 2), so [a+0,S{2}) is {}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assert(a+0 == a+2);   // Cross-type EC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84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/>
              <a:t> </a:t>
            </a:r>
            <a:r>
              <a:rPr lang="en-US" dirty="0"/>
              <a:t>sure looks like a </a:t>
            </a:r>
            <a:r>
              <a:rPr lang="en-US"/>
              <a:t>sentinel to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Sentinels </a:t>
            </a:r>
            <a:r>
              <a:rPr lang="en-US" dirty="0"/>
              <a:t>are positions” vs “Sentinels are predicates”</a:t>
            </a:r>
          </a:p>
          <a:p>
            <a:r>
              <a:rPr lang="en-US"/>
              <a:t>How </a:t>
            </a:r>
            <a:r>
              <a:rPr lang="en-US" dirty="0"/>
              <a:t>did this problem not show up in the two implementations</a:t>
            </a:r>
            <a:r>
              <a:rPr lang="en-US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en-US"/>
              <a:t> </a:t>
            </a:r>
            <a:r>
              <a:rPr lang="en-US" dirty="0"/>
              <a:t>over with </a:t>
            </a:r>
            <a:r>
              <a:rPr lang="en-US"/>
              <a:t>algorithm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</a:t>
            </a:r>
            <a:r>
              <a:rPr lang="en-US"/>
              <a:t> </a:t>
            </a:r>
            <a:r>
              <a:rPr lang="en-US" dirty="0"/>
              <a:t>care about:</a:t>
            </a:r>
          </a:p>
          <a:p>
            <a:pPr lvl="1"/>
            <a:r>
              <a:rPr lang="en-US"/>
              <a:t>i </a:t>
            </a:r>
            <a:r>
              <a:rPr lang="en-US" dirty="0"/>
              <a:t>== s, s ==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!= s, s != </a:t>
            </a:r>
            <a:r>
              <a:rPr lang="en-US" dirty="0" err="1"/>
              <a:t>i</a:t>
            </a:r>
            <a:r>
              <a:rPr lang="en-US" dirty="0"/>
              <a:t> have the same domain</a:t>
            </a:r>
          </a:p>
          <a:p>
            <a:pPr lvl="1"/>
            <a:r>
              <a:rPr lang="en-US"/>
              <a:t>Symmetry</a:t>
            </a:r>
            <a:r>
              <a:rPr lang="en-US" dirty="0"/>
              <a:t>: (</a:t>
            </a:r>
            <a:r>
              <a:rPr lang="en-US" dirty="0" err="1"/>
              <a:t>i</a:t>
            </a:r>
            <a:r>
              <a:rPr lang="en-US" dirty="0"/>
              <a:t> == s) == (s == </a:t>
            </a:r>
            <a:r>
              <a:rPr lang="en-US" dirty="0" err="1"/>
              <a:t>i</a:t>
            </a:r>
            <a:r>
              <a:rPr lang="en-US" dirty="0"/>
              <a:t>) and (</a:t>
            </a:r>
            <a:r>
              <a:rPr lang="en-US" dirty="0" err="1"/>
              <a:t>i</a:t>
            </a:r>
            <a:r>
              <a:rPr lang="en-US" dirty="0"/>
              <a:t> != s) == (s !=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/>
              <a:t>Complement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 != s == !(</a:t>
            </a:r>
            <a:r>
              <a:rPr lang="en-US" dirty="0" err="1"/>
              <a:t>i</a:t>
            </a:r>
            <a:r>
              <a:rPr lang="en-US" dirty="0"/>
              <a:t> == s)</a:t>
            </a:r>
          </a:p>
          <a:p>
            <a:pPr lvl="1"/>
            <a:r>
              <a:rPr lang="en-US"/>
              <a:t>i </a:t>
            </a:r>
            <a:r>
              <a:rPr lang="en-US" dirty="0"/>
              <a:t>== s is well-defined when [</a:t>
            </a:r>
            <a:r>
              <a:rPr lang="en-US" dirty="0" err="1"/>
              <a:t>i</a:t>
            </a:r>
            <a:r>
              <a:rPr lang="en-US" dirty="0"/>
              <a:t>, s) denotes a range</a:t>
            </a:r>
          </a:p>
          <a:p>
            <a:r>
              <a:rPr lang="en-US"/>
              <a:t>First </a:t>
            </a:r>
            <a:r>
              <a:rPr lang="en-US" dirty="0"/>
              <a:t>three look like general equality comparison requirements</a:t>
            </a:r>
          </a:p>
          <a:p>
            <a:pPr lvl="1"/>
            <a:r>
              <a:rPr lang="en-US"/>
              <a:t>Define </a:t>
            </a:r>
            <a:r>
              <a:rPr lang="en-US" dirty="0"/>
              <a:t>a weaker cross-type equality for iterators and </a:t>
            </a:r>
            <a:r>
              <a:rPr lang="en-US"/>
              <a:t>sentinels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WeaklyEqualityComparable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Non-transitive</a:t>
            </a:r>
            <a:r>
              <a:rPr lang="en-US"/>
              <a:t> </a:t>
            </a:r>
            <a:r>
              <a:rPr lang="en-US" dirty="0"/>
              <a:t>cross-type equality requirement for iterators/sentinels</a:t>
            </a:r>
          </a:p>
          <a:p>
            <a:r>
              <a:rPr lang="en-US"/>
              <a:t>Prior </a:t>
            </a:r>
            <a:r>
              <a:rPr lang="en-US" dirty="0" err="1"/>
              <a:t>EqualityComparable</a:t>
            </a:r>
            <a:r>
              <a:rPr lang="en-US" dirty="0"/>
              <a:t> concepts refine </a:t>
            </a:r>
            <a:r>
              <a:rPr lang="en-US" dirty="0" err="1"/>
              <a:t>WeaklyEqualityComparable</a:t>
            </a:r>
            <a:endParaRPr lang="en-US" dirty="0"/>
          </a:p>
          <a:p>
            <a:r>
              <a:rPr lang="en-US"/>
              <a:t>Yuck</a:t>
            </a:r>
            <a:r>
              <a:rPr lang="en-US" dirty="0"/>
              <a:t>: invoking a predicate with == syntax</a:t>
            </a:r>
          </a:p>
          <a:p>
            <a:pPr lvl="1"/>
            <a:r>
              <a:rPr lang="en-US"/>
              <a:t>Semantic </a:t>
            </a:r>
            <a:r>
              <a:rPr lang="en-US" dirty="0"/>
              <a:t>abomination</a:t>
            </a:r>
          </a:p>
          <a:p>
            <a:pPr lvl="2"/>
            <a:r>
              <a:rPr lang="en-US"/>
              <a:t>Transitivity </a:t>
            </a:r>
            <a:r>
              <a:rPr lang="en-US" dirty="0"/>
              <a:t>is absent, but preserves other EC semantics</a:t>
            </a:r>
          </a:p>
          <a:p>
            <a:pPr lvl="1"/>
            <a:r>
              <a:rPr lang="en-US"/>
              <a:t>Backwards compatible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4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</a:t>
            </a:r>
            <a:r>
              <a:rPr lang="en-US"/>
              <a:t> </a:t>
            </a:r>
            <a:r>
              <a:rPr lang="en-US" dirty="0"/>
              <a:t>ranges </a:t>
            </a:r>
            <a:r>
              <a:rPr lang="en-US"/>
              <a:t>are possible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</a:t>
            </a:r>
            <a:r>
              <a:rPr lang="en-US"/>
              <a:t> </a:t>
            </a:r>
            <a:r>
              <a:rPr lang="en-US" dirty="0"/>
              <a:t>cross-type </a:t>
            </a:r>
            <a:r>
              <a:rPr lang="en-US" dirty="0" err="1"/>
              <a:t>EqualityComparable</a:t>
            </a:r>
            <a:r>
              <a:rPr lang="en-US" dirty="0"/>
              <a:t>, no need for individually </a:t>
            </a:r>
            <a:r>
              <a:rPr lang="en-US" dirty="0" err="1"/>
              <a:t>EqualityComparable</a:t>
            </a:r>
            <a:r>
              <a:rPr lang="en-US" dirty="0"/>
              <a:t> types</a:t>
            </a:r>
          </a:p>
          <a:p>
            <a:r>
              <a:rPr lang="en-US"/>
              <a:t>Sentinel </a:t>
            </a:r>
            <a:r>
              <a:rPr lang="en-US" dirty="0"/>
              <a:t>becomes:</a:t>
            </a:r>
          </a:p>
          <a:p>
            <a:pPr lvl="1"/>
            <a:r>
              <a:rPr lang="en-US"/>
              <a:t>Relates </a:t>
            </a:r>
            <a:r>
              <a:rPr lang="en-US" dirty="0"/>
              <a:t>a type I that satisfies </a:t>
            </a:r>
            <a:r>
              <a:rPr lang="en-US" dirty="0" err="1"/>
              <a:t>WeakIterator</a:t>
            </a:r>
            <a:r>
              <a:rPr lang="en-US" dirty="0"/>
              <a:t> and a type S that satisfies Semiregular</a:t>
            </a:r>
          </a:p>
          <a:p>
            <a:pPr lvl="1"/>
            <a:r>
              <a:rPr lang="en-US"/>
              <a:t>Requires </a:t>
            </a:r>
            <a:r>
              <a:rPr lang="en-US" dirty="0"/>
              <a:t>I and S to satisfy </a:t>
            </a:r>
            <a:r>
              <a:rPr lang="en-US" dirty="0" err="1"/>
              <a:t>WeaklyEqualityComparable</a:t>
            </a:r>
            <a:endParaRPr lang="en-US" dirty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6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sentinels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022" y="2249487"/>
            <a:ext cx="9905999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S {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friend bool operator==(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* p, S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&amp; s)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return *p &gt;= </a:t>
            </a:r>
            <a:r>
              <a:rPr lang="en-US" dirty="0" err="1">
                <a:latin typeface="Courier New" panose="02070309020205020404" pitchFamily="49" charset="0"/>
              </a:rPr>
              <a:t>s.i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 friend bool operator==(S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&amp;,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*);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friend bool operator==(S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&amp; x, S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&amp; y) {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return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</a:rPr>
              <a:t>x.i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==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</a:rPr>
              <a:t>y.i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 // define operator!= overloads appropriately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4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Range-sequence: elements "between" two 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</a:t>
            </a:r>
            <a:r>
              <a:rPr lang="en-US"/>
              <a:t> </a:t>
            </a:r>
            <a:r>
              <a:rPr lang="en-US" dirty="0"/>
              <a:t>denoted [</a:t>
            </a:r>
            <a:r>
              <a:rPr lang="en-US" dirty="0" err="1"/>
              <a:t>i</a:t>
            </a:r>
            <a:r>
              <a:rPr lang="en-US" dirty="0"/>
              <a:t>, k)</a:t>
            </a:r>
          </a:p>
          <a:p>
            <a:r>
              <a:rPr lang="en-US"/>
              <a:t>Implicitly </a:t>
            </a:r>
            <a:r>
              <a:rPr lang="en-US" dirty="0"/>
              <a:t>requires reachability</a:t>
            </a:r>
          </a:p>
          <a:p>
            <a:r>
              <a:rPr lang="en-US"/>
              <a:t>== </a:t>
            </a:r>
            <a:r>
              <a:rPr lang="en-US" dirty="0"/>
              <a:t>is an end-of-sequence </a:t>
            </a:r>
            <a:r>
              <a:rPr lang="en-US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sentinels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1411" y="2249487"/>
            <a:ext cx="9905999" cy="35417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a[] = {2, 1, 3};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assert(a+1 != S{2});  // !(1 &gt;= 2)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assert(a+2 == S{2});  // (3 &gt;= 2), so [a+1,S{2}) is {1}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assert(a+1 != S{3});  // !(1 &gt;= 3)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assert(a+2 == S{3});  // (3 &gt;= 3), so [a+1,S{3}) is {1}</a:t>
            </a:r>
          </a:p>
          <a:p>
            <a:r>
              <a:rPr lang="en-US" strike="sngStrike" dirty="0">
                <a:latin typeface="Courier New" panose="02070309020205020404" pitchFamily="49" charset="0"/>
              </a:rPr>
              <a:t>assert(S{2} == S{3}); // Cross-type EC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assert(S{2} != S{3});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assert(a+0 == S{2});  // (2 &gt;= 2), so [a+0,S{2}) is {}</a:t>
            </a:r>
          </a:p>
          <a:p>
            <a:r>
              <a:rPr lang="en-US" strike="sngStrike" dirty="0">
                <a:latin typeface="Courier New" panose="02070309020205020404" pitchFamily="49" charset="0"/>
              </a:rPr>
              <a:t>assert(a+0 == a+2);   // Cross-type EC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49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then "Strong" concepts aren't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/>
              <a:t> </a:t>
            </a:r>
            <a:r>
              <a:rPr lang="en-US" dirty="0"/>
              <a:t>type satisfies (</a:t>
            </a:r>
            <a:r>
              <a:rPr lang="en-US" dirty="0" err="1"/>
              <a:t>Input|Output</a:t>
            </a:r>
            <a:r>
              <a:rPr lang="en-US" dirty="0"/>
              <a:t>|)Iterator if it</a:t>
            </a:r>
          </a:p>
          <a:p>
            <a:pPr lvl="1"/>
            <a:r>
              <a:rPr lang="en-US"/>
              <a:t>satisfies </a:t>
            </a:r>
            <a:r>
              <a:rPr lang="en-US" dirty="0"/>
              <a:t>Weak(</a:t>
            </a:r>
            <a:r>
              <a:rPr lang="en-US" dirty="0" err="1"/>
              <a:t>Input|Output</a:t>
            </a:r>
            <a:r>
              <a:rPr lang="en-US" dirty="0"/>
              <a:t>|)Iterator</a:t>
            </a:r>
          </a:p>
          <a:p>
            <a:pPr lvl="1"/>
            <a:r>
              <a:rPr lang="en-US"/>
              <a:t>is </a:t>
            </a:r>
            <a:r>
              <a:rPr lang="en-US" dirty="0"/>
              <a:t>a sentinel for itself (i.e., T satisfies Sentinel&lt;T, T&gt;())</a:t>
            </a:r>
          </a:p>
          <a:p>
            <a:r>
              <a:rPr lang="en-US"/>
              <a:t>Algorithms </a:t>
            </a:r>
            <a:r>
              <a:rPr lang="en-US" dirty="0"/>
              <a:t>don’t need “strong” anyway</a:t>
            </a:r>
          </a:p>
          <a:p>
            <a:r>
              <a:rPr lang="en-US"/>
              <a:t>If </a:t>
            </a:r>
            <a:r>
              <a:rPr lang="en-US" dirty="0"/>
              <a:t>we don’t have “strong” variants anymore, why use the “Weak” prefix</a:t>
            </a:r>
            <a:r>
              <a:rPr lang="en-US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7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 becomes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Augment</a:t>
            </a:r>
            <a:r>
              <a:rPr lang="en-US"/>
              <a:t> </a:t>
            </a:r>
            <a:r>
              <a:rPr lang="en-US" dirty="0"/>
              <a:t>(</a:t>
            </a:r>
            <a:r>
              <a:rPr lang="en-US" dirty="0" err="1"/>
              <a:t>InputIterator|OutputIterator|Iterator</a:t>
            </a:r>
            <a:r>
              <a:rPr lang="en-US" dirty="0"/>
              <a:t>) requirements with Sentinel requirements</a:t>
            </a:r>
          </a:p>
          <a:p>
            <a:r>
              <a:rPr lang="en-US"/>
              <a:t>Strip </a:t>
            </a:r>
            <a:r>
              <a:rPr lang="en-US" dirty="0"/>
              <a:t>“Weak” prefixes</a:t>
            </a:r>
          </a:p>
          <a:p>
            <a:r>
              <a:rPr lang="en-US"/>
              <a:t>Replaces </a:t>
            </a:r>
            <a:r>
              <a:rPr lang="en-US" dirty="0"/>
              <a:t>the “weak vs strong” distinction with “sentinel vs non-sentinel</a:t>
            </a:r>
            <a:r>
              <a:rPr lang="en-US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2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Most importantly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Writers of single-pass iterators and sentinels need not write:</a:t>
            </a:r>
          </a:p>
          <a:p>
            <a:pPr lvl="1"/>
            <a:r>
              <a:rPr lang="en-US" dirty="0"/>
              <a:t>bool operator == (..) { return true; }</a:t>
            </a:r>
          </a:p>
          <a:p>
            <a:r>
              <a:rPr lang="en-US" dirty="0"/>
              <a:t>We’ve turned undefined behavior into a compile error!</a:t>
            </a:r>
          </a:p>
          <a:p>
            <a:pPr lvl="1"/>
            <a:r>
              <a:rPr lang="en-US" dirty="0"/>
              <a:t>Well, sort of.</a:t>
            </a:r>
          </a:p>
          <a:p>
            <a:r>
              <a:rPr lang="en-US" dirty="0"/>
              <a:t>We’ve reduced the number of concepts</a:t>
            </a:r>
          </a:p>
          <a:p>
            <a:r>
              <a:rPr lang="en-US" dirty="0"/>
              <a:t>“Iterators” actually means iterators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8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Takeaway: concept library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 that don’t exactly fit the usage requirements smell</a:t>
            </a:r>
          </a:p>
          <a:p>
            <a:pPr lvl="1"/>
            <a:r>
              <a:rPr lang="en-US" dirty="0"/>
              <a:t>Trade-off </a:t>
            </a:r>
            <a:r>
              <a:rPr lang="en-US" dirty="0" err="1"/>
              <a:t>Minimality</a:t>
            </a:r>
            <a:r>
              <a:rPr lang="en-US" dirty="0"/>
              <a:t> with Purity</a:t>
            </a:r>
          </a:p>
          <a:p>
            <a:r>
              <a:rPr lang="en-US" dirty="0"/>
              <a:t>Deriving requirements from first principles can give clarity</a:t>
            </a:r>
          </a:p>
          <a:p>
            <a:pPr lvl="1"/>
            <a:r>
              <a:rPr lang="en-US" dirty="0"/>
              <a:t>I did not see the inherent contradiction in:</a:t>
            </a:r>
          </a:p>
          <a:p>
            <a:pPr lvl="2"/>
            <a:r>
              <a:rPr lang="en-US" dirty="0"/>
              <a:t>Sentinels are always equal</a:t>
            </a:r>
          </a:p>
          <a:p>
            <a:pPr lvl="2"/>
            <a:r>
              <a:rPr lang="en-US" dirty="0"/>
              <a:t>Iterators are sometimes Sentinels</a:t>
            </a:r>
          </a:p>
          <a:p>
            <a:pPr lvl="2"/>
            <a:r>
              <a:rPr lang="en-US" dirty="0"/>
              <a:t>Iterators are never always equal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0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more?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Ranges TS working paper: </a:t>
            </a:r>
            <a:r>
              <a:rPr lang="en-US" dirty="0">
                <a:hlinkClick r:id="rId2"/>
              </a:rPr>
              <a:t>http://wg21.link/n4569</a:t>
            </a:r>
            <a:endParaRPr lang="en-US" dirty="0"/>
          </a:p>
          <a:p>
            <a:r>
              <a:rPr lang="en-US" dirty="0"/>
              <a:t>Early design blogs at http://ericniebler.com/</a:t>
            </a:r>
          </a:p>
          <a:p>
            <a:r>
              <a:rPr lang="en-US" dirty="0"/>
              <a:t>Implementation with Concepts: </a:t>
            </a:r>
            <a:r>
              <a:rPr lang="en-US" dirty="0">
                <a:hlinkClick r:id="rId3"/>
              </a:rPr>
              <a:t>https://github.com/CaseyCarter/cmcstl2</a:t>
            </a:r>
            <a:r>
              <a:rPr lang="en-US" dirty="0"/>
              <a:t> (GCC 6+)</a:t>
            </a:r>
          </a:p>
          <a:p>
            <a:r>
              <a:rPr lang="en-US" dirty="0"/>
              <a:t>Implementation with C++11 “concepts”: </a:t>
            </a:r>
            <a:r>
              <a:rPr lang="en-US" dirty="0">
                <a:hlinkClick r:id="rId4"/>
              </a:rPr>
              <a:t>https://github.com/EricNiebler/range-v3</a:t>
            </a:r>
            <a:r>
              <a:rPr lang="en-US" dirty="0"/>
              <a:t> (GCC 4.8+, Clang 3.3-ish, Clang/C2)</a:t>
            </a:r>
          </a:p>
          <a:p>
            <a:r>
              <a:rPr lang="en-US" dirty="0"/>
              <a:t>Implementation with extensive MSVC workarounds: </a:t>
            </a:r>
            <a:r>
              <a:rPr lang="en-US" dirty="0">
                <a:hlinkClick r:id="rId5"/>
              </a:rPr>
              <a:t>https://github.com/Microsoft/Range-V3-VS2015</a:t>
            </a:r>
            <a:r>
              <a:rPr lang="en-US" dirty="0"/>
              <a:t> VS2015 Update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3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34052" cy="4351338"/>
          </a:xfrm>
        </p:spPr>
        <p:txBody>
          <a:bodyPr/>
          <a:lstStyle/>
          <a:p>
            <a:r>
              <a:rPr lang="en-US" dirty="0"/>
              <a:t>80% of C++ projects use 2 or more 3</a:t>
            </a:r>
            <a:r>
              <a:rPr lang="en-US" baseline="30000" dirty="0"/>
              <a:t>rd</a:t>
            </a:r>
            <a:r>
              <a:rPr lang="en-US" dirty="0"/>
              <a:t> party libs</a:t>
            </a:r>
          </a:p>
          <a:p>
            <a:pPr lvl="1"/>
            <a:r>
              <a:rPr lang="en-US" dirty="0"/>
              <a:t>A majority of them use open source libraries</a:t>
            </a:r>
          </a:p>
          <a:p>
            <a:pPr lvl="1"/>
            <a:endParaRPr lang="en-US" dirty="0"/>
          </a:p>
          <a:p>
            <a:r>
              <a:rPr lang="en-US" dirty="0"/>
              <a:t>Acquiring and rebuilding libs on Windows can be simple</a:t>
            </a:r>
          </a:p>
          <a:p>
            <a:pPr lvl="1"/>
            <a:r>
              <a:rPr lang="en-US" dirty="0"/>
              <a:t>NuGet wasn’t designed for C++ (e.g. no local rebuilding)</a:t>
            </a:r>
          </a:p>
          <a:p>
            <a:pPr lvl="1"/>
            <a:endParaRPr lang="en-US" dirty="0"/>
          </a:p>
          <a:p>
            <a:r>
              <a:rPr lang="en-US" dirty="0"/>
              <a:t>Open source tool based on a port tree approach: “VCPKG”</a:t>
            </a:r>
          </a:p>
          <a:p>
            <a:pPr lvl="1"/>
            <a:r>
              <a:rPr lang="en-US" dirty="0"/>
              <a:t>Usage: VCPKG install Boost </a:t>
            </a:r>
          </a:p>
          <a:p>
            <a:pPr lvl="1"/>
            <a:r>
              <a:rPr lang="en-US" dirty="0"/>
              <a:t>Installs the .h, .lib and binaries in a “lib folder” ready to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1485"/>
          <a:stretch/>
        </p:blipFill>
        <p:spPr>
          <a:xfrm>
            <a:off x="9672252" y="0"/>
            <a:ext cx="251974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3381" y="6176963"/>
            <a:ext cx="7165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https://github.com/Microsoft/VCPKG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55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Range-object</a:t>
            </a:r>
            <a:r>
              <a:rPr lang="en-US"/>
              <a:t>: things that work in range-based-for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Range</a:t>
            </a:r>
            <a:r>
              <a:rPr lang="en-US" dirty="0"/>
              <a:t>” is right there in the name</a:t>
            </a:r>
          </a:p>
          <a:p>
            <a:r>
              <a:rPr lang="en-US"/>
              <a:t>begin(thing</a:t>
            </a:r>
            <a:r>
              <a:rPr lang="en-US" dirty="0"/>
              <a:t>) and end(thing) return iterators</a:t>
            </a:r>
          </a:p>
          <a:p>
            <a:pPr lvl="1"/>
            <a:r>
              <a:rPr lang="en-US"/>
              <a:t>[</a:t>
            </a:r>
            <a:r>
              <a:rPr lang="en-US" dirty="0"/>
              <a:t>begin(thing), end(thing))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five C++14 iterator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*, ++, ==, !=</a:t>
            </a:r>
          </a:p>
          <a:p>
            <a:pPr lvl="1"/>
            <a:r>
              <a:rPr lang="en-US" dirty="0"/>
              <a:t>Single-pass</a:t>
            </a:r>
          </a:p>
          <a:p>
            <a:pPr lvl="1"/>
            <a:r>
              <a:rPr lang="en-US" dirty="0"/>
              <a:t>Readable</a:t>
            </a:r>
          </a:p>
          <a:p>
            <a:pPr lvl="2"/>
            <a:r>
              <a:rPr lang="en-US" dirty="0"/>
              <a:t>Writable?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1411" y="4867871"/>
            <a:ext cx="99059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auto foo = </a:t>
            </a:r>
            <a:r>
              <a:rPr lang="en-US" dirty="0" err="1">
                <a:latin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</a:rPr>
              <a:t>{“integers.txt”};</a:t>
            </a:r>
          </a:p>
          <a:p>
            <a:r>
              <a:rPr lang="en-US" dirty="0">
                <a:latin typeface="Courier New" panose="02070309020205020404" pitchFamily="49" charset="0"/>
              </a:rPr>
              <a:t>using I = </a:t>
            </a:r>
            <a:r>
              <a:rPr lang="en-US" dirty="0" err="1">
                <a:latin typeface="Courier New" panose="02070309020205020404" pitchFamily="49" charset="0"/>
              </a:rPr>
              <a:t>istream_iterator</a:t>
            </a:r>
            <a:r>
              <a:rPr lang="en-US" dirty="0">
                <a:latin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</a:t>
            </a:r>
            <a:r>
              <a:rPr lang="en-US" dirty="0" err="1">
                <a:latin typeface="Courier New" panose="02070309020205020404" pitchFamily="49" charset="0"/>
              </a:rPr>
              <a:t>is_sorted</a:t>
            </a:r>
            <a:r>
              <a:rPr lang="en-US" dirty="0">
                <a:latin typeface="Courier New" panose="02070309020205020404" pitchFamily="49" charset="0"/>
              </a:rPr>
              <a:t>(I{foo}, I{}));</a:t>
            </a:r>
          </a:p>
        </p:txBody>
      </p:sp>
    </p:spTree>
    <p:extLst>
      <p:ext uri="{BB962C8B-B14F-4D97-AF65-F5344CB8AC3E}">
        <p14:creationId xmlns:p14="http://schemas.microsoft.com/office/powerpoint/2010/main" val="42061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C++14 iterator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Multi-pass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1411" y="5144870"/>
            <a:ext cx="9905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auto foo = </a:t>
            </a:r>
            <a:r>
              <a:rPr lang="en-US" dirty="0" err="1">
                <a:latin typeface="Courier New" panose="02070309020205020404" pitchFamily="49" charset="0"/>
              </a:rPr>
              <a:t>forward_list</a:t>
            </a:r>
            <a:r>
              <a:rPr lang="en-US" dirty="0">
                <a:latin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&gt;{0,1,2,3};</a:t>
            </a:r>
          </a:p>
          <a:p>
            <a:r>
              <a:rPr lang="en-US" dirty="0">
                <a:latin typeface="Courier New" panose="02070309020205020404" pitchFamily="49" charset="0"/>
              </a:rPr>
              <a:t>assert(</a:t>
            </a:r>
            <a:r>
              <a:rPr lang="en-US" dirty="0" err="1">
                <a:latin typeface="Courier New" panose="02070309020205020404" pitchFamily="49" charset="0"/>
              </a:rPr>
              <a:t>is_sorted</a:t>
            </a:r>
            <a:r>
              <a:rPr lang="en-US" dirty="0">
                <a:latin typeface="Courier New" panose="02070309020205020404" pitchFamily="49" charset="0"/>
              </a:rPr>
              <a:t>(begin(foo), end(foo)));</a:t>
            </a:r>
          </a:p>
        </p:txBody>
      </p:sp>
    </p:spTree>
    <p:extLst>
      <p:ext uri="{BB962C8B-B14F-4D97-AF65-F5344CB8AC3E}">
        <p14:creationId xmlns:p14="http://schemas.microsoft.com/office/powerpoint/2010/main" val="50721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C++14 iterator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Bidirectional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--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1411" y="5144870"/>
            <a:ext cx="9905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auto foo = list&lt;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&gt;{0,1,2,3};</a:t>
            </a:r>
          </a:p>
          <a:p>
            <a:r>
              <a:rPr lang="en-US" dirty="0">
                <a:latin typeface="Courier New" panose="02070309020205020404" pitchFamily="49" charset="0"/>
              </a:rPr>
              <a:t>reverse(begin(foo), end(foo));</a:t>
            </a:r>
          </a:p>
        </p:txBody>
      </p:sp>
    </p:spTree>
    <p:extLst>
      <p:ext uri="{BB962C8B-B14F-4D97-AF65-F5344CB8AC3E}">
        <p14:creationId xmlns:p14="http://schemas.microsoft.com/office/powerpoint/2010/main" val="22146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C++14 iterator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RandomAccess</a:t>
            </a:r>
            <a:endParaRPr lang="en-US" dirty="0"/>
          </a:p>
          <a:p>
            <a:pPr lvl="1"/>
            <a:r>
              <a:rPr lang="en-US" dirty="0"/>
              <a:t>Bidirectional</a:t>
            </a:r>
          </a:p>
          <a:p>
            <a:pPr lvl="1"/>
            <a:r>
              <a:rPr lang="en-US" dirty="0"/>
              <a:t>-, +, -, +=, -=, []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Casey@Carter.net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769-7EA6-4E0E-8835-B2BB04DFB81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1411" y="5144870"/>
            <a:ext cx="9905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auto foo = vector&lt;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&gt;{0,1,2,3};</a:t>
            </a:r>
          </a:p>
          <a:p>
            <a:r>
              <a:rPr lang="en-US" dirty="0">
                <a:latin typeface="Courier New" panose="02070309020205020404" pitchFamily="49" charset="0"/>
              </a:rPr>
              <a:t>sort(begin(foo), end(foo));</a:t>
            </a:r>
          </a:p>
        </p:txBody>
      </p:sp>
    </p:spTree>
    <p:extLst>
      <p:ext uri="{BB962C8B-B14F-4D97-AF65-F5344CB8AC3E}">
        <p14:creationId xmlns:p14="http://schemas.microsoft.com/office/powerpoint/2010/main" val="656134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667</TotalTime>
  <Words>2178</Words>
  <Application>Microsoft Office PowerPoint</Application>
  <PresentationFormat>Widescreen</PresentationFormat>
  <Paragraphs>384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Trebuchet MS</vt:lpstr>
      <vt:lpstr>Tw Cen MT</vt:lpstr>
      <vt:lpstr>Circuit</vt:lpstr>
      <vt:lpstr>Iterator Haiku</vt:lpstr>
      <vt:lpstr>Overview</vt:lpstr>
      <vt:lpstr>Ranges in standard C++</vt:lpstr>
      <vt:lpstr>Range-sequence: elements "between" two iterators</vt:lpstr>
      <vt:lpstr>Range-object: things that work in range-based-for</vt:lpstr>
      <vt:lpstr>The five C++14 iterator categories</vt:lpstr>
      <vt:lpstr>The five C++14 iterator categories</vt:lpstr>
      <vt:lpstr>The five C++14 iterator categories</vt:lpstr>
      <vt:lpstr>The five C++14 iterator categories</vt:lpstr>
      <vt:lpstr>The five C++14 iterator categories</vt:lpstr>
      <vt:lpstr>Domain of a function</vt:lpstr>
      <vt:lpstr>forward: Domain of ==</vt:lpstr>
      <vt:lpstr>Output: Domain of ==</vt:lpstr>
      <vt:lpstr>Input: Domain of ==</vt:lpstr>
      <vt:lpstr>Palo Alto TR</vt:lpstr>
      <vt:lpstr>Concepts</vt:lpstr>
      <vt:lpstr>Palo Alto TR</vt:lpstr>
      <vt:lpstr>Ranges TS</vt:lpstr>
      <vt:lpstr>Ranges TS: Output</vt:lpstr>
      <vt:lpstr>5 have become 7</vt:lpstr>
      <vt:lpstr>Iterator vs. WeakIterator??</vt:lpstr>
      <vt:lpstr>Introduce Sentinels into the model</vt:lpstr>
      <vt:lpstr>Sentinel concept</vt:lpstr>
      <vt:lpstr>Cross-type EqualityComparable</vt:lpstr>
      <vt:lpstr>Common Type</vt:lpstr>
      <vt:lpstr>Cross-type EqualityComparable</vt:lpstr>
      <vt:lpstr>Sentinel concept</vt:lpstr>
      <vt:lpstr>Algorithms don't use == for single-pass iterators</vt:lpstr>
      <vt:lpstr>Algorithms don't use == for single-pass iterators</vt:lpstr>
      <vt:lpstr>Sentinel concept</vt:lpstr>
      <vt:lpstr>Iterators and Sentinels are both “Positions”</vt:lpstr>
      <vt:lpstr>Axiomatization of iterators with sentinels</vt:lpstr>
      <vt:lpstr>Stateful sentinels and “always equal”</vt:lpstr>
      <vt:lpstr>Stateful sentinels and “always equal”</vt:lpstr>
      <vt:lpstr>S sure looks like a sentinel to me</vt:lpstr>
      <vt:lpstr>Start over with algorithm requirements</vt:lpstr>
      <vt:lpstr>WeaklyEqualityComparable</vt:lpstr>
      <vt:lpstr>Weak ranges are possible</vt:lpstr>
      <vt:lpstr>stateful sentinels work</vt:lpstr>
      <vt:lpstr>stateful sentinels work</vt:lpstr>
      <vt:lpstr>but then "Strong" concepts aren't needed</vt:lpstr>
      <vt:lpstr>7 becomes 5</vt:lpstr>
      <vt:lpstr>Most importantly</vt:lpstr>
      <vt:lpstr>Takeaway: concept library design</vt:lpstr>
      <vt:lpstr>How can I learn more?</vt:lpstr>
      <vt:lpstr>Libraries Acquisition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 Haiku</dc:title>
  <dc:creator>Casey Carter</dc:creator>
  <cp:lastModifiedBy>Casey Carter</cp:lastModifiedBy>
  <cp:revision>9</cp:revision>
  <dcterms:created xsi:type="dcterms:W3CDTF">2016-09-16T18:25:46Z</dcterms:created>
  <dcterms:modified xsi:type="dcterms:W3CDTF">2016-09-23T17:45:37Z</dcterms:modified>
</cp:coreProperties>
</file>