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6799" r:id="rId69"/>
  </p:sldMasterIdLst>
  <p:notesMasterIdLst>
    <p:notesMasterId r:id="rId80"/>
  </p:notesMasterIdLst>
  <p:handoutMasterIdLst>
    <p:handoutMasterId r:id="rId81"/>
  </p:handoutMasterIdLst>
  <p:sldIdLst>
    <p:sldId id="593" r:id="rId70"/>
    <p:sldId id="588" r:id="rId71"/>
    <p:sldId id="605" r:id="rId72"/>
    <p:sldId id="602" r:id="rId73"/>
    <p:sldId id="604" r:id="rId74"/>
    <p:sldId id="603" r:id="rId75"/>
    <p:sldId id="608" r:id="rId76"/>
    <p:sldId id="596" r:id="rId77"/>
    <p:sldId id="607" r:id="rId78"/>
    <p:sldId id="595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508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14" y="102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7.xml"/><Relationship Id="rId84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presProps" Target="presProps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"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10/25/2021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10/25/2021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10/25/2021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rvices5.arcgis.com/N82JbI5EYtAkuUKU/ArcGIS/rest/services/Hurricane_time_enabled_layer_2005_1_day/FeatureServer/0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70097" y="4023359"/>
            <a:ext cx="8221903" cy="800219"/>
          </a:xfrm>
        </p:spPr>
        <p:txBody>
          <a:bodyPr/>
          <a:lstStyle/>
          <a:p>
            <a:r>
              <a:rPr lang="en-US" sz="2000" dirty="0">
                <a:cs typeface="Aldhabi" panose="020B0604020202020204" pitchFamily="2" charset="-78"/>
              </a:rPr>
              <a:t>Gela Malek Pour</a:t>
            </a:r>
            <a:br>
              <a:rPr lang="en-US" sz="2000" dirty="0">
                <a:cs typeface="Aldhabi" panose="020B0604020202020204" pitchFamily="2" charset="-78"/>
              </a:rPr>
            </a:br>
            <a:r>
              <a:rPr lang="en-US" sz="1600" dirty="0">
                <a:cs typeface="Aldhabi" panose="020B0604020202020204" pitchFamily="2" charset="-78"/>
              </a:rPr>
              <a:t>gmalekpour@esri.com</a:t>
            </a:r>
            <a:endParaRPr lang="en-US" sz="2000" dirty="0">
              <a:cs typeface="Aldhabi" panose="020B0604020202020204" pitchFamily="2" charset="-78"/>
            </a:endParaRP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40228"/>
            <a:ext cx="8683723" cy="1231106"/>
          </a:xfrm>
        </p:spPr>
        <p:txBody>
          <a:bodyPr/>
          <a:lstStyle/>
          <a:p>
            <a:r>
              <a:rPr lang="en-US" sz="4000" b="0" dirty="0">
                <a:latin typeface="Aharoni" panose="020B0604020202020204" pitchFamily="2" charset="-79"/>
                <a:cs typeface="Aharoni" panose="020B0604020202020204" pitchFamily="2" charset="-79"/>
              </a:rPr>
              <a:t>Visualize Time Enabled Data using ArcGIS Qt (C++) and Toolkit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176693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Esri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build mapping technology that our customers use to solve the world’s most complex challenges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offer solutions to apply location-based analytics to business practices </a:t>
            </a:r>
          </a:p>
          <a:p>
            <a:pPr lvl="1"/>
            <a:r>
              <a:rPr lang="en-US" dirty="0"/>
              <a:t>Visualize and analyze data more effectively</a:t>
            </a:r>
          </a:p>
          <a:p>
            <a:pPr lvl="1"/>
            <a:r>
              <a:rPr lang="en-US" dirty="0"/>
              <a:t>Collaborate and share maps, apps and reports easily</a:t>
            </a:r>
          </a:p>
          <a:p>
            <a:pPr lvl="1"/>
            <a:endParaRPr lang="en-US" dirty="0"/>
          </a:p>
          <a:p>
            <a:r>
              <a:rPr lang="en-US" dirty="0"/>
              <a:t>Headquartered in Southern California</a:t>
            </a:r>
          </a:p>
          <a:p>
            <a:pPr lvl="1"/>
            <a:r>
              <a:rPr lang="en-US" dirty="0"/>
              <a:t>We have offices all around the world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Showcase a quick way to create a desktop app to visualize time enabled data</a:t>
            </a:r>
          </a:p>
          <a:p>
            <a:r>
              <a:rPr lang="en-US" dirty="0"/>
              <a:t>Setup the development environment using Esri templates</a:t>
            </a:r>
          </a:p>
          <a:p>
            <a:r>
              <a:rPr lang="en-US" dirty="0"/>
              <a:t>Use the ArcGIS toolkit to use already existing UI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00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aware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350628"/>
            <a:ext cx="10369296" cy="3429000"/>
          </a:xfrm>
        </p:spPr>
        <p:txBody>
          <a:bodyPr/>
          <a:lstStyle/>
          <a:p>
            <a:r>
              <a:rPr lang="en-US" dirty="0"/>
              <a:t>We will be using a feature layer that include hurricane data as features</a:t>
            </a:r>
          </a:p>
          <a:p>
            <a:r>
              <a:rPr lang="en-US" dirty="0"/>
              <a:t>Each feature has a specific start time and end time in the feature table</a:t>
            </a:r>
          </a:p>
          <a:p>
            <a:r>
              <a:rPr lang="en-US" dirty="0"/>
              <a:t>We will use these start and end date values to draw and clear features on the map</a:t>
            </a:r>
          </a:p>
          <a:p>
            <a:r>
              <a:rPr lang="en-US" dirty="0"/>
              <a:t>The JSON of the feature layer includes all the necessary information for the time slider </a:t>
            </a:r>
          </a:p>
          <a:p>
            <a:pPr lvl="1"/>
            <a:r>
              <a:rPr lang="en-US" dirty="0"/>
              <a:t>Start and end dates, time interval, etc.</a:t>
            </a:r>
          </a:p>
          <a:p>
            <a:pPr lvl="1"/>
            <a:r>
              <a:rPr lang="en-US" dirty="0">
                <a:hlinkClick r:id="rId2"/>
              </a:rPr>
              <a:t>Feature layer URL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751507B-F58F-4213-B089-1F914737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24" y="4040230"/>
            <a:ext cx="4531816" cy="25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011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ArcGIS Runtime for Qt -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Qt SDK allows you to build cross platform desktop and mobile apps</a:t>
            </a:r>
          </a:p>
          <a:p>
            <a:r>
              <a:rPr lang="en-US" dirty="0"/>
              <a:t>Incorporate features such as mapping, geocoding, routing, geoprocessing, etc.</a:t>
            </a:r>
          </a:p>
          <a:p>
            <a:r>
              <a:rPr lang="en-US" dirty="0"/>
              <a:t>In this sample we will be using the C++ SDK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643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ArcGIS Runtime Toolkit for Qt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1352" y="1639864"/>
            <a:ext cx="10369296" cy="3429000"/>
          </a:xfrm>
        </p:spPr>
        <p:txBody>
          <a:bodyPr/>
          <a:lstStyle/>
          <a:p>
            <a:r>
              <a:rPr lang="en-US" sz="1800" dirty="0"/>
              <a:t>Open-source project</a:t>
            </a:r>
          </a:p>
          <a:p>
            <a:r>
              <a:rPr lang="en-US" sz="1800" dirty="0"/>
              <a:t>Contains UI components and utilities to help simplify Qt app development</a:t>
            </a:r>
          </a:p>
          <a:p>
            <a:r>
              <a:rPr lang="en-US" sz="1800" dirty="0"/>
              <a:t>Can plug and play various UI pieces</a:t>
            </a:r>
          </a:p>
          <a:p>
            <a:r>
              <a:rPr lang="en-US" sz="1800" dirty="0"/>
              <a:t>Where:</a:t>
            </a:r>
          </a:p>
          <a:p>
            <a:pPr lvl="1"/>
            <a:r>
              <a:rPr lang="en-US" sz="1600" b="0" dirty="0">
                <a:solidFill>
                  <a:srgbClr val="FFC000"/>
                </a:solidFill>
              </a:rPr>
              <a:t>https://github.com/Esri/arcgis-runtime-toolkit-qt</a:t>
            </a:r>
          </a:p>
          <a:p>
            <a:r>
              <a:rPr lang="en-US" sz="1800" dirty="0"/>
              <a:t>How:</a:t>
            </a:r>
          </a:p>
          <a:p>
            <a:pPr lvl="1"/>
            <a:r>
              <a:rPr lang="en-US" sz="1600" dirty="0"/>
              <a:t>Clone the repository and import the path in .pro file in Qt Creator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Register your components in main.cpp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lvl="2"/>
            <a:endParaRPr lang="en-US" sz="14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87B1531-7BBA-44E0-B2F4-A122CC47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3" y="4129992"/>
            <a:ext cx="4599695" cy="99070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7268912-602A-45E3-ACB9-A5E1E0A0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33" y="5435398"/>
            <a:ext cx="4599695" cy="81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313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ArcGIS Runtime Toolkit for Qt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1352" y="1639864"/>
            <a:ext cx="10369296" cy="3429000"/>
          </a:xfrm>
        </p:spPr>
        <p:txBody>
          <a:bodyPr/>
          <a:lstStyle/>
          <a:p>
            <a:r>
              <a:rPr lang="en-US" sz="1800" dirty="0"/>
              <a:t>Time slider UI component:</a:t>
            </a:r>
          </a:p>
          <a:p>
            <a:pPr lvl="1"/>
            <a:r>
              <a:rPr lang="en-US" sz="1600" dirty="0"/>
              <a:t>Provides controls to visualize and step through temporal data</a:t>
            </a:r>
          </a:p>
          <a:p>
            <a:pPr lvl="1"/>
            <a:r>
              <a:rPr lang="en-US" sz="1600" dirty="0"/>
              <a:t>Set the current time extent manually or animate the time extent on </a:t>
            </a:r>
            <a:r>
              <a:rPr lang="en-US" sz="1600" dirty="0" err="1"/>
              <a:t>GeoView</a:t>
            </a:r>
            <a:endParaRPr lang="en-US" sz="1600" dirty="0"/>
          </a:p>
          <a:p>
            <a:pPr lvl="1"/>
            <a:r>
              <a:rPr lang="en-US" sz="1600" dirty="0"/>
              <a:t>It initializes all required values using data from the layer</a:t>
            </a:r>
          </a:p>
          <a:p>
            <a:pPr lvl="1"/>
            <a:r>
              <a:rPr lang="en-US" sz="1600" dirty="0"/>
              <a:t>You can customize several UI elements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348296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Map&#10;&#10;Description automatically generated">
            <a:extLst>
              <a:ext uri="{FF2B5EF4-FFF2-40B4-BE49-F238E27FC236}">
                <a16:creationId xmlns:a16="http://schemas.microsoft.com/office/drawing/2014/main" id="{A8A95374-98AF-435B-AC08-1FD5A4AB35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809" b="809"/>
          <a:stretch>
            <a:fillRect/>
          </a:stretch>
        </p:blipFill>
        <p:spPr>
          <a:xfrm>
            <a:off x="3051175" y="1068387"/>
            <a:ext cx="6089650" cy="4721225"/>
          </a:xfrm>
        </p:spPr>
      </p:pic>
    </p:spTree>
    <p:extLst>
      <p:ext uri="{BB962C8B-B14F-4D97-AF65-F5344CB8AC3E}">
        <p14:creationId xmlns:p14="http://schemas.microsoft.com/office/powerpoint/2010/main" val="25778623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/>
              <a:t>ArcGIS Runtime API for Qt</a:t>
            </a:r>
          </a:p>
          <a:p>
            <a:pPr lvl="1"/>
            <a:r>
              <a:rPr lang="en-US" b="0" dirty="0">
                <a:solidFill>
                  <a:srgbClr val="FFC000"/>
                </a:solidFill>
              </a:rPr>
              <a:t>https://developers.arcgis.com/qt/</a:t>
            </a:r>
          </a:p>
          <a:p>
            <a:r>
              <a:rPr lang="en-US" b="0" dirty="0"/>
              <a:t>ArcGIS Runtime Toolkit for Qt API reference</a:t>
            </a:r>
          </a:p>
          <a:p>
            <a:pPr lvl="1"/>
            <a:r>
              <a:rPr lang="en-US" b="0" dirty="0">
                <a:solidFill>
                  <a:srgbClr val="FFC000"/>
                </a:solidFill>
              </a:rPr>
              <a:t>https://developers.arcgis.com/qt/toolkit/api-reference/</a:t>
            </a:r>
          </a:p>
          <a:p>
            <a:r>
              <a:rPr lang="en-US" b="0" dirty="0"/>
              <a:t>ArcGIS Runtime Toolkit – Qt on GitHub</a:t>
            </a:r>
          </a:p>
          <a:p>
            <a:pPr lvl="1"/>
            <a:r>
              <a:rPr lang="en-US" b="0" dirty="0">
                <a:solidFill>
                  <a:srgbClr val="FFC000"/>
                </a:solidFill>
              </a:rPr>
              <a:t>https://github.com/Esri/arcgis-runtime-toolkit-qt</a:t>
            </a:r>
          </a:p>
          <a:p>
            <a:r>
              <a:rPr lang="en-US" b="0" dirty="0"/>
              <a:t>How to setup the SDK </a:t>
            </a:r>
          </a:p>
          <a:p>
            <a:pPr lvl="1"/>
            <a:r>
              <a:rPr lang="en-US" b="0" dirty="0">
                <a:solidFill>
                  <a:srgbClr val="FFC000"/>
                </a:solidFill>
              </a:rPr>
              <a:t>https://developers.arcgis.com/qt/get-started/</a:t>
            </a:r>
          </a:p>
          <a:p>
            <a:r>
              <a:rPr lang="en-US" b="0" dirty="0"/>
              <a:t>Esri Careers</a:t>
            </a:r>
          </a:p>
          <a:p>
            <a:pPr lvl="1"/>
            <a:r>
              <a:rPr lang="en-US" b="0" dirty="0">
                <a:solidFill>
                  <a:srgbClr val="FFC000"/>
                </a:solidFill>
              </a:rPr>
              <a:t>https://www.esri.com/en-us/about/careers/overview</a:t>
            </a:r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1061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62A57839-816C-DD40-89BF-1C32BC75980C}" vid="{B3749CB9-E79A-FB42-8D76-A7C3AB67D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3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81E133DB-697E-4C10-B192-8899027B1E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8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</TotalTime>
  <Words>425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Lucida Grande</vt:lpstr>
      <vt:lpstr>Esri_Corporate_Template-Dark</vt:lpstr>
      <vt:lpstr>Visualize Time Enabled Data using ArcGIS Qt (C++) and Toolkit </vt:lpstr>
      <vt:lpstr>About Esri</vt:lpstr>
      <vt:lpstr>Purpose of this talk</vt:lpstr>
      <vt:lpstr>Time aware layer</vt:lpstr>
      <vt:lpstr>ArcGIS Runtime for Qt - SDK</vt:lpstr>
      <vt:lpstr>ArcGIS Runtime Toolkit for Qt</vt:lpstr>
      <vt:lpstr>ArcGIS Runtime Toolkit for Qt</vt:lpstr>
      <vt:lpstr>PowerPoint Presentation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Time Enabled Data using ArcGIS Qt (C++) and Toolkit</dc:title>
  <dc:creator>Gela Malek Pour</dc:creator>
  <cp:lastModifiedBy>Gela Malek Pour</cp:lastModifiedBy>
  <cp:revision>15</cp:revision>
  <dcterms:created xsi:type="dcterms:W3CDTF">2021-10-26T02:45:11Z</dcterms:created>
  <dcterms:modified xsi:type="dcterms:W3CDTF">2021-10-26T04:53:20Z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