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733" r:id="rId2"/>
  </p:sldMasterIdLst>
  <p:notesMasterIdLst>
    <p:notesMasterId r:id="rId34"/>
  </p:notesMasterIdLst>
  <p:handoutMasterIdLst>
    <p:handoutMasterId r:id="rId35"/>
  </p:handoutMasterIdLst>
  <p:sldIdLst>
    <p:sldId id="817" r:id="rId3"/>
    <p:sldId id="773" r:id="rId4"/>
    <p:sldId id="770" r:id="rId5"/>
    <p:sldId id="772" r:id="rId6"/>
    <p:sldId id="788" r:id="rId7"/>
    <p:sldId id="799" r:id="rId8"/>
    <p:sldId id="789" r:id="rId9"/>
    <p:sldId id="791" r:id="rId10"/>
    <p:sldId id="800" r:id="rId11"/>
    <p:sldId id="792" r:id="rId12"/>
    <p:sldId id="801" r:id="rId13"/>
    <p:sldId id="802" r:id="rId14"/>
    <p:sldId id="803" r:id="rId15"/>
    <p:sldId id="804" r:id="rId16"/>
    <p:sldId id="793" r:id="rId17"/>
    <p:sldId id="794" r:id="rId18"/>
    <p:sldId id="796" r:id="rId19"/>
    <p:sldId id="797" r:id="rId20"/>
    <p:sldId id="795" r:id="rId21"/>
    <p:sldId id="805" r:id="rId22"/>
    <p:sldId id="806" r:id="rId23"/>
    <p:sldId id="807" r:id="rId24"/>
    <p:sldId id="808" r:id="rId25"/>
    <p:sldId id="810" r:id="rId26"/>
    <p:sldId id="811" r:id="rId27"/>
    <p:sldId id="812" r:id="rId28"/>
    <p:sldId id="813" r:id="rId29"/>
    <p:sldId id="814" r:id="rId30"/>
    <p:sldId id="815" r:id="rId31"/>
    <p:sldId id="816" r:id="rId32"/>
    <p:sldId id="790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CEFFFF"/>
    <a:srgbClr val="003399"/>
    <a:srgbClr val="003300"/>
    <a:srgbClr val="FFDA00"/>
    <a:srgbClr val="FAF600"/>
    <a:srgbClr val="CFFFFF"/>
    <a:srgbClr val="C0C0C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 autoAdjust="0"/>
    <p:restoredTop sz="92857" autoAdjust="0"/>
  </p:normalViewPr>
  <p:slideViewPr>
    <p:cSldViewPr>
      <p:cViewPr varScale="1">
        <p:scale>
          <a:sx n="118" d="100"/>
          <a:sy n="118" d="100"/>
        </p:scale>
        <p:origin x="13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7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fld id="{6A3BDC40-EDDB-4C9B-BD74-468D3D98BC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1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pPr>
              <a:defRPr/>
            </a:pPr>
            <a:fld id="{B4731962-EF94-4FBB-9DAE-E657CFED6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1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1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29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78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39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62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5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11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8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45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860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3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144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757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007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298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99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3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5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86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89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254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9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134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82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71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3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32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52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9DA8-BBA0-4180-9DDC-51E696DE94F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2057400"/>
            <a:ext cx="7954963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7" name="Picture 21" descr="Innovation_graph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7988"/>
            <a:ext cx="48768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8"/>
          <p:cNvSpPr>
            <a:spLocks noChangeArrowheads="1"/>
          </p:cNvSpPr>
          <p:nvPr userDrawn="1"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1" name="Line 16"/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 userDrawn="1"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38"/>
          <p:cNvGrpSpPr>
            <a:grpSpLocks/>
          </p:cNvGrpSpPr>
          <p:nvPr userDrawn="1"/>
        </p:nvGrpSpPr>
        <p:grpSpPr bwMode="auto">
          <a:xfrm>
            <a:off x="7524750" y="687388"/>
            <a:ext cx="1133475" cy="409575"/>
            <a:chOff x="4740" y="433"/>
            <a:chExt cx="714" cy="258"/>
          </a:xfrm>
        </p:grpSpPr>
        <p:pic>
          <p:nvPicPr>
            <p:cNvPr id="16" name="Picture 39" descr="ibm_white_logo_300dpi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7"/>
            <a:stretch>
              <a:fillRect/>
            </a:stretch>
          </p:blipFill>
          <p:spPr bwMode="invGray">
            <a:xfrm>
              <a:off x="4740" y="433"/>
              <a:ext cx="6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" descr="circ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" y="621"/>
              <a:ext cx="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70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A47E9-0C62-49FB-9C8D-19341FC7D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274893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474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474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B2C1A-DDE6-4EA6-A729-C98C04FD3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220413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F12-BB3A-2344-B70F-C410602D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B4802-E8F3-E34B-9B36-A06C569C8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CE31-61FC-184C-804A-7725F3F3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A801-B26A-E449-BBCE-465F1E57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5A1C-16B2-F24A-9F96-8BF0766B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6F0C-ADD0-4640-9409-4FAB7D2597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1" descr="Innovation_graphic">
            <a:extLst>
              <a:ext uri="{FF2B5EF4-FFF2-40B4-BE49-F238E27FC236}">
                <a16:creationId xmlns:a16="http://schemas.microsoft.com/office/drawing/2014/main" id="{334FB429-BB69-0645-97DD-BE0FCE8F9A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7988"/>
            <a:ext cx="48768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8">
            <a:extLst>
              <a:ext uri="{FF2B5EF4-FFF2-40B4-BE49-F238E27FC236}">
                <a16:creationId xmlns:a16="http://schemas.microsoft.com/office/drawing/2014/main" id="{3EF23F28-7B72-8841-9480-2BA39006BC29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F3159A36-F22C-3D45-AB24-7226162B518E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E0FB016-507C-9246-BBAA-79B5FF52F295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3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321837A3-FBCA-2540-8F98-E72A88E4707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38BA994E-36ED-C64C-813C-56F3F00943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38">
            <a:extLst>
              <a:ext uri="{FF2B5EF4-FFF2-40B4-BE49-F238E27FC236}">
                <a16:creationId xmlns:a16="http://schemas.microsoft.com/office/drawing/2014/main" id="{A848FCA4-2E4C-6040-BB40-4FB081A258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524750" y="687388"/>
            <a:ext cx="1133475" cy="409575"/>
            <a:chOff x="4740" y="433"/>
            <a:chExt cx="714" cy="258"/>
          </a:xfrm>
        </p:grpSpPr>
        <p:pic>
          <p:nvPicPr>
            <p:cNvPr id="14" name="Picture 39" descr="ibm_white_logo_300dpi">
              <a:extLst>
                <a:ext uri="{FF2B5EF4-FFF2-40B4-BE49-F238E27FC236}">
                  <a16:creationId xmlns:a16="http://schemas.microsoft.com/office/drawing/2014/main" id="{FF6CCAE6-0253-094E-8AC6-FB2B4EB76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7"/>
            <a:stretch>
              <a:fillRect/>
            </a:stretch>
          </p:blipFill>
          <p:spPr bwMode="invGray">
            <a:xfrm>
              <a:off x="4740" y="433"/>
              <a:ext cx="6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0" descr="circleR">
              <a:extLst>
                <a:ext uri="{FF2B5EF4-FFF2-40B4-BE49-F238E27FC236}">
                  <a16:creationId xmlns:a16="http://schemas.microsoft.com/office/drawing/2014/main" id="{1E20F360-6690-E34C-8473-9F87158C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" y="621"/>
              <a:ext cx="7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827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B9E-4E60-B64F-B54C-ECB0372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AEFD-B2C2-DD4D-B33F-8EF7DFB6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AC6D-7BFA-0B44-98C2-73FF610A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3B3E-A512-004A-9D28-1C284414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4301-B0DE-BA40-AF7F-2B17269C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083BA-9E5C-43FC-8794-CB1994370E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90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7F3D-2069-0240-864C-C250DD28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CFF2A-D2ED-CE48-9BC8-BD55333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48C2-A76F-3542-8D35-C93B0E2B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AD39-2016-AC48-948A-DB1E82B7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B0B8-2F6C-A843-89AC-E28B4D91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EE28D-8033-4064-B6C4-473B07835A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45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0FB-0CAE-624B-8973-E94A769F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4351-A4B8-A448-96AC-CF9720DE8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8699-689A-1748-B4B0-52DD9D96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04EF-A1AE-A34A-86C6-00F50E40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0E9D-400D-A549-8C32-4D9B376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042BC-21CA-9B4E-8526-0BEBAD9D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17BB0-57D0-4D34-90EB-46C7ECBA7A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58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B4A1-89D5-514C-ACE0-E5CE496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04818-AB6D-3840-91CF-B5B9C52E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A911A-1E6C-664D-81E4-B54347537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EE8D-85C5-4344-8148-3A1D2558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9517A-EB2D-E640-9137-01CCF7B68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48002-A55E-AC49-99D5-E3888A58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C0C5-19B7-1648-8A0E-3F6FA5F1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AFF9E-B4BF-E24A-9AA1-554C3AA2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8971-FF6D-4716-81BC-66BBFB3240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17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D1FC-9E6A-C646-A80B-665CD2C7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288D9-7019-5648-AF76-E0D46C6B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D4BC7-3111-1247-BC6B-80BFABE7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6A8D1-A017-2C41-881B-B01EF70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4366F-88A2-4F52-A70D-7C39FF295B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4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C6A75-3076-5A4D-BCCE-59B7035E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3FFCF-3A5F-A245-B99E-4F64FDC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421C7-EFF9-D347-AF6F-343B1194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7D997-4CDB-48A9-9A10-5511952BC3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92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367A-BA36-D341-93D2-67F0249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9E89-79AC-8E44-AF9D-94578726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DC82-A01C-D04A-8681-9FC6DA99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1A2A-EEBB-804D-BAA9-A314E8B5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3D5D-AA0C-084A-9B03-D43EBA71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7FF29-DD1B-314E-A490-27EFE0E3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708D8-1672-4247-BB5A-2B673A19D7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2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83BA-9E5C-43FC-8794-CB1994370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3018346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011D-943E-B447-AA63-8AA3A5F6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FBB5F-314E-1949-866A-D40D9E4F4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9078-578D-7D47-B990-CC0EF42F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E7AC-1BE3-B642-8289-68E6CB9B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A9FF-CB90-D845-A561-DA9E67F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D8992-376A-6E4A-8AF5-0A2F0DFE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B4B7F-2937-4E4E-AFAD-BC71F6D4FD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555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001F-BE1B-D046-A016-B686CF1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ED46-4EB7-D743-9FF2-1FD150617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94C0-A1A3-9042-9DBD-8F0BA0E5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03BD-12B5-EA4B-84E5-41753F23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6F72-F3AD-F144-8047-6627188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A47E9-0C62-49FB-9C8D-19341FC7DD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47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BDDDD-6C8A-E749-BBD5-41A39276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C3214-1A45-1049-9995-AE785070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B071-2802-594D-A6E8-0889070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CB1D-18C1-AB46-B6D7-DB3424E8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EFB2-7183-5346-9FD6-5DE3AB1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B2C1A-DDE6-4EA6-A729-C98C04FD3B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5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EE28D-8033-4064-B6C4-473B07835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292614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811588" cy="390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4988" y="990600"/>
            <a:ext cx="3811587" cy="390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17BB0-57D0-4D34-90EB-46C7ECBA7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31230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F8971-FF6D-4716-81BC-66BBFB324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22184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4366F-88A2-4F52-A70D-7C39FF295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17406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D997-4CDB-48A9-9A10-5511952BC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19921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708D8-1672-4247-BB5A-2B673A19D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40105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B4B7F-2937-4E4E-AFAD-BC71F6D4F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</p:spTree>
    <p:extLst>
      <p:ext uri="{BB962C8B-B14F-4D97-AF65-F5344CB8AC3E}">
        <p14:creationId xmlns:p14="http://schemas.microsoft.com/office/powerpoint/2010/main" val="17340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7"/>
          <p:cNvSpPr>
            <a:spLocks noChangeArrowheads="1"/>
          </p:cNvSpPr>
          <p:nvPr/>
        </p:nvSpPr>
        <p:spPr bwMode="auto">
          <a:xfrm>
            <a:off x="0" y="381000"/>
            <a:ext cx="9145588" cy="609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1325" y="152400"/>
            <a:ext cx="8245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777557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000" b="1"/>
            </a:lvl1pPr>
          </a:lstStyle>
          <a:p>
            <a:pPr>
              <a:defRPr/>
            </a:pPr>
            <a:fld id="{8DEBFE35-1EA5-46A8-A571-EE479B333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553200"/>
            <a:ext cx="51816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/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500813"/>
            <a:ext cx="194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1033" name="Line 17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6546D-51B2-9D4C-BDC7-04D604C7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88D-F157-0240-A167-07244C89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B5CD-2F9D-824A-A83A-BCF47750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5 November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9A76-DD29-A940-A8ED-46A4020C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PODC 2020 - Maged M. Michael - Hazard Pointer Protection of Structures with Immutable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F3E8-E3FA-E244-867E-9CFE25CA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EBFE35-1EA5-46A8-A571-EE479B333C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81E5-5434-8545-9F95-FEC80A0C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E1A781-0698-7846-B0B6-7C482D97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CF9BF-7A8E-264C-BA05-1D8D1F8B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083BA-9E5C-43FC-8794-CB1994370E7A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3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TS2 Global Cleanup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EB9BAE11-C8CC-5441-BE34-DF999E57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86000"/>
            <a:ext cx="4495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FF0000"/>
                </a:solidFill>
              </a:rPr>
              <a:t>Performance?</a:t>
            </a:r>
            <a:endParaRPr lang="en-US" alt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1CF05FE8-3923-F149-8161-6188D6171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6019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8000"/>
                </a:solidFill>
              </a:rPr>
              <a:t>Simple and strong semantics</a:t>
            </a:r>
            <a:endParaRPr lang="en-US" altLang="en-US" sz="3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</p:spTree>
    <p:extLst>
      <p:ext uri="{BB962C8B-B14F-4D97-AF65-F5344CB8AC3E}">
        <p14:creationId xmlns:p14="http://schemas.microsoft.com/office/powerpoint/2010/main" val="190587994"/>
      </p:ext>
    </p:extLst>
  </p:cSld>
  <p:clrMapOvr>
    <a:masterClrMapping/>
  </p:clrMapOvr>
  <p:transition advTm="14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Cleanup Implementation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Box 32">
            <a:extLst>
              <a:ext uri="{FF2B5EF4-FFF2-40B4-BE49-F238E27FC236}">
                <a16:creationId xmlns:a16="http://schemas.microsoft.com/office/drawing/2014/main" id="{34768A59-99B7-234E-87B6-DA37829C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7803"/>
            <a:ext cx="8763000" cy="156966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Must collect all retired objects (including in private caches)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Must check all hazard pointers against collected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Must complete reclamation of all unprotected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Must wait for concurrent asynchronous reclamation.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648F4878-CDBD-0B42-9FFF-7EC631304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248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0070C0"/>
                </a:solidFill>
              </a:rPr>
              <a:t>Effect on thread-local caches of retired objects</a:t>
            </a:r>
          </a:p>
          <a:p>
            <a:pPr algn="ctr"/>
            <a:r>
              <a:rPr lang="en-US" altLang="en-US" sz="2400" b="1" dirty="0">
                <a:solidFill>
                  <a:srgbClr val="0070C0"/>
                </a:solidFill>
              </a:rPr>
              <a:t>Even when not using global cleanup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1AB176FD-BDB3-CB4E-B68C-2A88678D8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67200"/>
            <a:ext cx="43434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/>
              <a:t>Without global cleanup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C0F6D839-CD02-9249-B702-5AF9BE52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43434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/>
              <a:t>With global cleanup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4080C7E7-233A-E048-97F0-FE4E8BDE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55403"/>
            <a:ext cx="3505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SequentialObjList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list_;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38B2B2-E2E1-9B42-8926-56CC677E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55403"/>
            <a:ext cx="3124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SharedObjList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list_;</a:t>
            </a:r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BD57C635-A357-8C4A-B101-86D465F4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53000"/>
            <a:ext cx="43434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>
                <a:solidFill>
                  <a:srgbClr val="FF0000"/>
                </a:solidFill>
              </a:rPr>
              <a:t>Extra synchronization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25C28DEA-E606-2C46-BC7D-A984B6B7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45720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FF0000"/>
                </a:solidFill>
              </a:rPr>
              <a:t>Removed private cache from Folly</a:t>
            </a:r>
          </a:p>
          <a:p>
            <a:pPr algn="ctr"/>
            <a:r>
              <a:rPr lang="en-US" altLang="en-US" sz="1600" dirty="0">
                <a:solidFill>
                  <a:srgbClr val="FF0000"/>
                </a:solidFill>
              </a:rPr>
              <a:t>Using sharded domain lists instead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23CD5BFF-53AA-994E-BA94-9C425203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86335"/>
            <a:ext cx="4343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0000"/>
                </a:solidFill>
              </a:rPr>
              <a:t>Slow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ED081F08-4A2B-5D42-8715-9ECD8B086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67335"/>
            <a:ext cx="4343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0000"/>
                </a:solidFill>
              </a:rPr>
              <a:t>Not Scalable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39889"/>
      </p:ext>
    </p:extLst>
  </p:cSld>
  <p:clrMapOvr>
    <a:masterClrMapping/>
  </p:clrMapOvr>
  <p:transition advTm="14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One Call to Global Cleanup Always Enough? No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8C2EE9-3065-F440-BAB8-B9C5233E3574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B3FFE8-CD2F-9444-A30F-408C8677A2E1}"/>
              </a:ext>
            </a:extLst>
          </p:cNvPr>
          <p:cNvSpPr/>
          <p:nvPr/>
        </p:nvSpPr>
        <p:spPr>
          <a:xfrm>
            <a:off x="2743200" y="1219200"/>
            <a:ext cx="1477662" cy="42227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DAABE1-7083-3644-8708-DEBFCC0F2EA9}"/>
              </a:ext>
            </a:extLst>
          </p:cNvPr>
          <p:cNvSpPr/>
          <p:nvPr/>
        </p:nvSpPr>
        <p:spPr>
          <a:xfrm>
            <a:off x="4923138" y="1219200"/>
            <a:ext cx="1477662" cy="42227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5EF06F-F019-1D48-8FC2-B583D9DBC09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220862" y="1430336"/>
            <a:ext cx="7022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2">
            <a:extLst>
              <a:ext uri="{FF2B5EF4-FFF2-40B4-BE49-F238E27FC236}">
                <a16:creationId xmlns:a16="http://schemas.microsoft.com/office/drawing/2014/main" id="{3EB46349-7A82-584B-A830-3C8A2191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23871"/>
            <a:ext cx="8763000" cy="341632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 is retired only when A is reclaimed.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User removes A (implicitly removing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has no more inbound links. A is automatically retired.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User removes all objects with dependence on resource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User calls </a:t>
            </a:r>
            <a:r>
              <a:rPr lang="en-US" altLang="en-US" sz="2400" dirty="0" err="1"/>
              <a:t>hazard_pointer_clean_up</a:t>
            </a:r>
            <a:r>
              <a:rPr lang="en-US" alt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is reclaimed. B is automatically retired (as a result of calling </a:t>
            </a:r>
            <a:r>
              <a:rPr lang="en-US" altLang="en-US" sz="2400" dirty="0" err="1"/>
              <a:t>hazard_pointer_clean_up</a:t>
            </a:r>
            <a:r>
              <a:rPr lang="en-US" alt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Resource X is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B is not yet reclaimed.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BB120B6F-8373-BC45-AF60-B6F08BA49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14400"/>
            <a:ext cx="43434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/>
              <a:t>Counted link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1451"/>
      </p:ext>
    </p:extLst>
  </p:cSld>
  <p:clrMapOvr>
    <a:masterClrMapping/>
  </p:clrMapOvr>
  <p:transition advTm="14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for Dependent Retirement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8C2EE9-3065-F440-BAB8-B9C5233E3574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3EB46349-7A82-584B-A830-3C8A2191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19748"/>
            <a:ext cx="8763000" cy="156966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Maintain an indicator of automatic dependent retirement.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Clear indicator before invoking global cleanup.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Repeat as needed if the indicator is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Problem: Where is user code?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BA8E55D5-76CA-344D-8D0C-16E228E56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4343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/>
              <a:t>In User Code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41B0EB51-1F80-7844-B46B-1D9D7FA9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53348"/>
            <a:ext cx="8763000" cy="2677656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Integrated link counting.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Automatically repeat global cleanup if dependent retirement happens.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Implication: Asynchronous reclamation must be transitive and keep repeating whenever dependent retirement happens.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Folly supports transitive global cleanup.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Stronger semantics than TS2 global cleanup.</a:t>
            </a: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087773EE-A183-A34D-8441-7D8E920B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4343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/>
              <a:t>In Library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27210"/>
      </p:ext>
    </p:extLst>
  </p:cSld>
  <p:clrMapOvr>
    <a:masterClrMapping/>
  </p:clrMapOvr>
  <p:transition advTm="14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about Custom Domains?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6" name="Text Box 32">
            <a:extLst>
              <a:ext uri="{FF2B5EF4-FFF2-40B4-BE49-F238E27FC236}">
                <a16:creationId xmlns:a16="http://schemas.microsoft.com/office/drawing/2014/main" id="{5408AC92-BFF2-B248-829F-056D75C55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84634"/>
            <a:ext cx="8610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template &lt;</a:t>
            </a:r>
            <a:r>
              <a:rPr lang="en-US" altLang="en-US" sz="1400" dirty="0" err="1">
                <a:latin typeface="Lucida Console" panose="020B0609040504020204" pitchFamily="49" charset="0"/>
              </a:rPr>
              <a:t>typename</a:t>
            </a:r>
            <a:r>
              <a:rPr lang="en-US" altLang="en-US" sz="1400" dirty="0">
                <a:latin typeface="Lucida Console" panose="020B0609040504020204" pitchFamily="49" charset="0"/>
              </a:rPr>
              <a:t> Key&gt; class Container {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struct Obj : </a:t>
            </a:r>
            <a:r>
              <a:rPr lang="en-US" alt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hazard_pointer_obj</a:t>
            </a:r>
            <a:r>
              <a:rPr lang="en-US" altLang="en-US" sz="1400" dirty="0">
                <a:latin typeface="Lucida Console" panose="020B0609040504020204" pitchFamily="49" charset="0"/>
              </a:rPr>
              <a:t>&lt;Obj&gt; { Key k; /* </a:t>
            </a:r>
            <a:r>
              <a:rPr lang="en-US" altLang="en-US" sz="1400" dirty="0" err="1">
                <a:latin typeface="Lucida Console" panose="020B0609040504020204" pitchFamily="49" charset="0"/>
              </a:rPr>
              <a:t>etc</a:t>
            </a:r>
            <a:r>
              <a:rPr lang="en-US" altLang="en-US" sz="1400" dirty="0">
                <a:latin typeface="Lucida Console" panose="020B0609040504020204" pitchFamily="49" charset="0"/>
              </a:rPr>
              <a:t> */ };</a:t>
            </a:r>
          </a:p>
          <a:p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hazard_pointer_domain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dom</a:t>
            </a:r>
            <a:r>
              <a:rPr lang="en-US" altLang="en-US" sz="1400" dirty="0">
                <a:latin typeface="Lucida Console" panose="020B0609040504020204" pitchFamily="49" charset="0"/>
              </a:rPr>
              <a:t>_;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// other members</a:t>
            </a:r>
          </a:p>
          <a:p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void erase(Key k) {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  Obj* obj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foo_remove_obj</a:t>
            </a:r>
            <a:r>
              <a:rPr lang="en-US" altLang="en-US" sz="1400" dirty="0">
                <a:latin typeface="Lucida Console" panose="020B0609040504020204" pitchFamily="49" charset="0"/>
              </a:rPr>
              <a:t>(k);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  obj-&gt;</a:t>
            </a:r>
            <a:r>
              <a:rPr lang="en-US" alt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retire</a:t>
            </a:r>
            <a:r>
              <a:rPr lang="en-US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</a:rPr>
              <a:t>dom</a:t>
            </a:r>
            <a:r>
              <a:rPr lang="en-US" altLang="en-US" sz="1400" dirty="0">
                <a:latin typeface="Lucida Console" panose="020B0609040504020204" pitchFamily="49" charset="0"/>
              </a:rPr>
              <a:t>_);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}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7654654A-6B64-0644-ABFD-CACD5B2A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763000" cy="2308324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Works. The domain and all objects retired to it are destroyed before the the completion of destruction of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Problem: High setup overhead of constructing/destroying per custom domain hazard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Even worse if many instances of Container are used by thousands of threads.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EF669EA7-68DA-FD4E-838A-3E8AE6C6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Is there a good solution using the default domain?</a:t>
            </a:r>
          </a:p>
        </p:txBody>
      </p:sp>
      <p:sp>
        <p:nvSpPr>
          <p:cNvPr id="22" name="Text Box 32">
            <a:extLst>
              <a:ext uri="{FF2B5EF4-FFF2-40B4-BE49-F238E27FC236}">
                <a16:creationId xmlns:a16="http://schemas.microsoft.com/office/drawing/2014/main" id="{864420F5-E40E-474D-8608-523CE2E1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19800"/>
            <a:ext cx="8610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Is there any good solution?</a:t>
            </a:r>
          </a:p>
        </p:txBody>
      </p:sp>
    </p:spTree>
    <p:extLst>
      <p:ext uri="{BB962C8B-B14F-4D97-AF65-F5344CB8AC3E}">
        <p14:creationId xmlns:p14="http://schemas.microsoft.com/office/powerpoint/2010/main" val="348151919"/>
      </p:ext>
    </p:extLst>
  </p:cSld>
  <p:clrMapOvr>
    <a:masterClrMapping/>
  </p:clrMapOvr>
  <p:transition advTm="14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D79EE56E-959F-4144-820F-8D528797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934200" cy="3905469"/>
          </a:xfrm>
          <a:prstGeom prst="rect">
            <a:avLst/>
          </a:prstGeom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Scalable Robust Synchronous Reclamation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61A92-BFE5-A84F-827C-425D74F0F5AA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DE85A28F-1978-C64B-92CC-7B9291A37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85671"/>
            <a:ext cx="693420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7200" b="1" dirty="0">
                <a:solidFill>
                  <a:srgbClr val="0070C0"/>
                </a:solidFill>
                <a:latin typeface="Comic Sans MS" panose="030F0902030302020204" pitchFamily="66" charset="0"/>
              </a:rPr>
              <a:t>Cohorts</a:t>
            </a:r>
            <a:endParaRPr lang="en-US" altLang="en-US" sz="7200" b="1" dirty="0">
              <a:solidFill>
                <a:srgbClr val="0070C0"/>
              </a:solidFill>
              <a:latin typeface="Comic Sans MS" panose="030F0902030302020204" pitchFamily="66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21310"/>
      </p:ext>
    </p:extLst>
  </p:cSld>
  <p:clrMapOvr>
    <a:masterClrMapping/>
  </p:clrMapOvr>
  <p:transition advTm="14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Cohorts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Box 32">
            <a:extLst>
              <a:ext uri="{FF2B5EF4-FFF2-40B4-BE49-F238E27FC236}">
                <a16:creationId xmlns:a16="http://schemas.microsoft.com/office/drawing/2014/main" id="{34768A59-99B7-234E-87B6-DA37829C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7803"/>
            <a:ext cx="8763000" cy="1938992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cohort is a set of retired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 retired object can belong to at most one cohort.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completion of a cohort’s destructor guarantees the completion of all </a:t>
            </a:r>
            <a:r>
              <a:rPr lang="en-US" altLang="en-US" sz="2400" dirty="0" err="1"/>
              <a:t>deleters</a:t>
            </a:r>
            <a:r>
              <a:rPr lang="en-US" altLang="en-US" sz="2400" dirty="0"/>
              <a:t> of objects that belong/belonged to the cohort.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2B413748-62D6-FE45-AC01-21C35EB3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47646"/>
            <a:ext cx="8763000" cy="1015663"/>
          </a:xfrm>
          <a:prstGeom prst="rect">
            <a:avLst/>
          </a:prstGeom>
          <a:solidFill>
            <a:schemeClr val="tx2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Weaker and stronger semantics than (TS2) </a:t>
            </a:r>
            <a:r>
              <a:rPr lang="en-US" altLang="en-US" sz="2000" dirty="0" err="1"/>
              <a:t>hazard_pointer_clean_up</a:t>
            </a:r>
            <a:r>
              <a:rPr lang="en-US" alt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Weaker: Doesn’t cover all retired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Stronger: Seamlessly handles dependent retirement.</a:t>
            </a:r>
          </a:p>
        </p:txBody>
      </p:sp>
    </p:spTree>
    <p:extLst>
      <p:ext uri="{BB962C8B-B14F-4D97-AF65-F5344CB8AC3E}">
        <p14:creationId xmlns:p14="http://schemas.microsoft.com/office/powerpoint/2010/main" val="3665134490"/>
      </p:ext>
    </p:extLst>
  </p:cSld>
  <p:clrMapOvr>
    <a:masterClrMapping/>
  </p:clrMapOvr>
  <p:transition advTm="14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Interface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76DB76C4-540F-1E48-ABC9-F00CFFF0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1093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Base class for protectable cohort objects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242F1E04-3C1F-BD43-A5A3-7DA47443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55893"/>
            <a:ext cx="8610600" cy="95410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template &lt;</a:t>
            </a:r>
            <a:r>
              <a:rPr lang="en-US" altLang="en-US" sz="1400" dirty="0" err="1">
                <a:latin typeface="Lucida Console" panose="020B0609040504020204" pitchFamily="49" charset="0"/>
              </a:rPr>
              <a:t>typename</a:t>
            </a:r>
            <a:r>
              <a:rPr lang="en-US" altLang="en-US" sz="1400" dirty="0">
                <a:latin typeface="Lucida Console" panose="020B0609040504020204" pitchFamily="49" charset="0"/>
              </a:rPr>
              <a:t> T&gt; class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hazard_pointer_cohort_obj_base</a:t>
            </a:r>
            <a:r>
              <a:rPr lang="en-US" altLang="en-US" sz="1400" dirty="0">
                <a:latin typeface="Lucida Console" panose="020B0609040504020204" pitchFamily="49" charset="0"/>
              </a:rPr>
              <a:t>&lt;T&gt; {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void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set_cohort</a:t>
            </a:r>
            <a:r>
              <a:rPr lang="en-US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</a:rPr>
              <a:t>hazard_pointer_cohort</a:t>
            </a:r>
            <a:r>
              <a:rPr lang="en-US" altLang="en-US" sz="1400" dirty="0">
                <a:latin typeface="Lucida Console" panose="020B0609040504020204" pitchFamily="49" charset="0"/>
              </a:rPr>
              <a:t>* cohort);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void retire(); // Same as </a:t>
            </a:r>
            <a:r>
              <a:rPr lang="en-US" altLang="en-US" sz="1400" dirty="0" err="1">
                <a:latin typeface="Lucida Console" panose="020B0609040504020204" pitchFamily="49" charset="0"/>
              </a:rPr>
              <a:t>hazard_pointer_obj_base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EF700D42-FBEE-454F-AA68-0D924EA3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Cohort class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9DC89428-2194-E84E-BE2A-E4A036E2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10600" cy="116955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class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hazard_pointer_cohort</a:t>
            </a:r>
            <a:r>
              <a:rPr lang="en-US" altLang="en-US" sz="1400" dirty="0">
                <a:latin typeface="Lucida Console" panose="020B0609040504020204" pitchFamily="49" charset="0"/>
              </a:rPr>
              <a:t> {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hazard_pointer_cohort</a:t>
            </a:r>
            <a:r>
              <a:rPr lang="en-US" alt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// Not copyable or movable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b="1" dirty="0">
                <a:latin typeface="Lucida Console" panose="020B0609040504020204" pitchFamily="49" charset="0"/>
              </a:rPr>
              <a:t>~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hazard_pointer_cohort</a:t>
            </a:r>
            <a:r>
              <a:rPr lang="en-US" alt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2233340"/>
      </p:ext>
    </p:extLst>
  </p:cSld>
  <p:clrMapOvr>
    <a:masterClrMapping/>
  </p:clrMapOvr>
  <p:transition advTm="14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Cohort Use Example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9DC89428-2194-E84E-BE2A-E4A036E2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84634"/>
            <a:ext cx="8610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template &lt;</a:t>
            </a:r>
            <a:r>
              <a:rPr lang="en-US" altLang="en-US" sz="1400" dirty="0" err="1">
                <a:latin typeface="Lucida Console" panose="020B0609040504020204" pitchFamily="49" charset="0"/>
              </a:rPr>
              <a:t>typename</a:t>
            </a:r>
            <a:r>
              <a:rPr lang="en-US" altLang="en-US" sz="1400" dirty="0">
                <a:latin typeface="Lucida Console" panose="020B0609040504020204" pitchFamily="49" charset="0"/>
              </a:rPr>
              <a:t> Key&gt; class Container {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struct Obj : </a:t>
            </a:r>
            <a:r>
              <a:rPr lang="en-US" alt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hazard_pointer_cohort_obj</a:t>
            </a:r>
            <a:r>
              <a:rPr lang="en-US" altLang="en-US" sz="1400" dirty="0">
                <a:latin typeface="Lucida Console" panose="020B0609040504020204" pitchFamily="49" charset="0"/>
              </a:rPr>
              <a:t>&lt;Obj&gt; { Key k; /* </a:t>
            </a:r>
            <a:r>
              <a:rPr lang="en-US" altLang="en-US" sz="1400" dirty="0" err="1">
                <a:latin typeface="Lucida Console" panose="020B0609040504020204" pitchFamily="49" charset="0"/>
              </a:rPr>
              <a:t>etc</a:t>
            </a:r>
            <a:r>
              <a:rPr lang="en-US" altLang="en-US" sz="1400" dirty="0">
                <a:latin typeface="Lucida Console" panose="020B0609040504020204" pitchFamily="49" charset="0"/>
              </a:rPr>
              <a:t> */ };</a:t>
            </a:r>
          </a:p>
          <a:p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hazard_pointer_cohort</a:t>
            </a:r>
            <a:r>
              <a:rPr lang="en-US" altLang="en-US" sz="1400" dirty="0">
                <a:latin typeface="Lucida Console" panose="020B0609040504020204" pitchFamily="49" charset="0"/>
              </a:rPr>
              <a:t> cohort_;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// other members</a:t>
            </a:r>
          </a:p>
          <a:p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void erase(Key k) {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  Obj* obj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foo_remove_obj</a:t>
            </a:r>
            <a:r>
              <a:rPr lang="en-US" altLang="en-US" sz="1400" dirty="0">
                <a:latin typeface="Lucida Console" panose="020B0609040504020204" pitchFamily="49" charset="0"/>
              </a:rPr>
              <a:t>(k);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  obj-&gt;</a:t>
            </a:r>
            <a:r>
              <a:rPr lang="en-US" alt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set_cohort</a:t>
            </a:r>
            <a:r>
              <a:rPr lang="en-US" altLang="en-US" sz="1400" dirty="0">
                <a:latin typeface="Lucida Console" panose="020B0609040504020204" pitchFamily="49" charset="0"/>
              </a:rPr>
              <a:t>(&amp;cohort_);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  obj-&gt;</a:t>
            </a:r>
            <a:r>
              <a:rPr lang="en-US" alt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retire</a:t>
            </a:r>
            <a:r>
              <a:rPr lang="en-US" alt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}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7213402"/>
      </p:ext>
    </p:extLst>
  </p:cSld>
  <p:clrMapOvr>
    <a:masterClrMapping/>
  </p:clrMapOvr>
  <p:transition advTm="14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Implementation Requirements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Box 32">
            <a:extLst>
              <a:ext uri="{FF2B5EF4-FFF2-40B4-BE49-F238E27FC236}">
                <a16:creationId xmlns:a16="http://schemas.microsoft.com/office/drawing/2014/main" id="{34768A59-99B7-234E-87B6-DA37829C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7803"/>
            <a:ext cx="8763000" cy="3046988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Fast and scalable operations including destruction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Seamless support for dependent retirement (objects in the same cohort)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Seamless support for hierarchies: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400" dirty="0"/>
              <a:t>E.g., Maps that contain maps that contain maps etc.</a:t>
            </a:r>
            <a:br>
              <a:rPr lang="en-US" altLang="en-US" sz="2400" dirty="0"/>
            </a:br>
            <a:r>
              <a:rPr lang="en-US" altLang="en-US" sz="2400" dirty="0"/>
              <a:t>Destruction of a cohort leads to the destruction of other cohorts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Interoperation with asynchronous reclamation.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</p:spTree>
    <p:extLst>
      <p:ext uri="{BB962C8B-B14F-4D97-AF65-F5344CB8AC3E}">
        <p14:creationId xmlns:p14="http://schemas.microsoft.com/office/powerpoint/2010/main" val="2309767637"/>
      </p:ext>
    </p:extLst>
  </p:cSld>
  <p:clrMapOvr>
    <a:masterClrMapping/>
  </p:clrMapOvr>
  <p:transition advTm="14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Hazard Pointer Algorithm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4913A0F0-B383-D248-B77A-2B8CF191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4223"/>
            <a:ext cx="2703116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read pointer A from SRC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5C9B5CF7-4C55-4F4C-9D05-D418CF3D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1246"/>
            <a:ext cx="2133600" cy="307777"/>
          </a:xfrm>
          <a:prstGeom prst="rect">
            <a:avLst/>
          </a:prstGeom>
          <a:solidFill>
            <a:srgbClr val="CE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remove A from SRC</a:t>
            </a:r>
          </a:p>
        </p:txBody>
      </p:sp>
      <p:sp>
        <p:nvSpPr>
          <p:cNvPr id="14" name="Oval 70">
            <a:extLst>
              <a:ext uri="{FF2B5EF4-FFF2-40B4-BE49-F238E27FC236}">
                <a16:creationId xmlns:a16="http://schemas.microsoft.com/office/drawing/2014/main" id="{E182A87E-22E7-D440-BFFF-198111DE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4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Oval 70">
            <a:extLst>
              <a:ext uri="{FF2B5EF4-FFF2-40B4-BE49-F238E27FC236}">
                <a16:creationId xmlns:a16="http://schemas.microsoft.com/office/drawing/2014/main" id="{E5FD2FAA-4039-B64A-AE5C-D30FB75B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07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70">
            <a:extLst>
              <a:ext uri="{FF2B5EF4-FFF2-40B4-BE49-F238E27FC236}">
                <a16:creationId xmlns:a16="http://schemas.microsoft.com/office/drawing/2014/main" id="{4AED79FF-57C6-5B44-B503-EE4FA3F9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4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B14B073C-2363-7D46-BD18-F342BBCC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5407223"/>
            <a:ext cx="2673268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  Safe to use pointer 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C36800-A083-6D49-8993-5AB27E229417}"/>
              </a:ext>
            </a:extLst>
          </p:cNvPr>
          <p:cNvSpPr/>
          <p:nvPr/>
        </p:nvSpPr>
        <p:spPr>
          <a:xfrm>
            <a:off x="3200400" y="4264223"/>
            <a:ext cx="639462" cy="422271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 </a:t>
            </a:r>
          </a:p>
        </p:txBody>
      </p:sp>
      <p:sp>
        <p:nvSpPr>
          <p:cNvPr id="168" name="Rectangle 45">
            <a:extLst>
              <a:ext uri="{FF2B5EF4-FFF2-40B4-BE49-F238E27FC236}">
                <a16:creationId xmlns:a16="http://schemas.microsoft.com/office/drawing/2014/main" id="{7E59670B-AA5A-0541-A3D3-2A041F02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14511"/>
            <a:ext cx="63246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A 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hazard pointer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 is a 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single-writer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 multi-reader pointer.</a:t>
            </a:r>
          </a:p>
        </p:txBody>
      </p:sp>
      <p:sp>
        <p:nvSpPr>
          <p:cNvPr id="72" name="Text Box 32">
            <a:extLst>
              <a:ext uri="{FF2B5EF4-FFF2-40B4-BE49-F238E27FC236}">
                <a16:creationId xmlns:a16="http://schemas.microsoft.com/office/drawing/2014/main" id="{602BBB8E-C3AF-4849-9747-BC49EBD2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642246"/>
            <a:ext cx="2673268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set HP to A</a:t>
            </a:r>
          </a:p>
        </p:txBody>
      </p:sp>
      <p:sp>
        <p:nvSpPr>
          <p:cNvPr id="73" name="Text Box 32">
            <a:extLst>
              <a:ext uri="{FF2B5EF4-FFF2-40B4-BE49-F238E27FC236}">
                <a16:creationId xmlns:a16="http://schemas.microsoft.com/office/drawing/2014/main" id="{29371A8F-52B7-AD4F-95E3-3FDB9D6C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5026223"/>
            <a:ext cx="2657558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if SRC == A</a:t>
            </a:r>
          </a:p>
        </p:txBody>
      </p:sp>
      <p:sp>
        <p:nvSpPr>
          <p:cNvPr id="74" name="Text Box 32">
            <a:extLst>
              <a:ext uri="{FF2B5EF4-FFF2-40B4-BE49-F238E27FC236}">
                <a16:creationId xmlns:a16="http://schemas.microsoft.com/office/drawing/2014/main" id="{D76912D3-2CAE-C94E-9361-77C40681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88223"/>
            <a:ext cx="2057400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clear HP</a:t>
            </a:r>
          </a:p>
        </p:txBody>
      </p:sp>
      <p:sp>
        <p:nvSpPr>
          <p:cNvPr id="90" name="Oval 70">
            <a:extLst>
              <a:ext uri="{FF2B5EF4-FFF2-40B4-BE49-F238E27FC236}">
                <a16:creationId xmlns:a16="http://schemas.microsoft.com/office/drawing/2014/main" id="{82C2D660-A66C-5440-B2DA-7EF1C52E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45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70">
            <a:extLst>
              <a:ext uri="{FF2B5EF4-FFF2-40B4-BE49-F238E27FC236}">
                <a16:creationId xmlns:a16="http://schemas.microsoft.com/office/drawing/2014/main" id="{F23A823F-B7D7-B144-941F-EDCDD63E5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6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" name="Oval 70">
            <a:extLst>
              <a:ext uri="{FF2B5EF4-FFF2-40B4-BE49-F238E27FC236}">
                <a16:creationId xmlns:a16="http://schemas.microsoft.com/office/drawing/2014/main" id="{00FA9DEA-61FF-404E-8DF9-0862476D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88223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3" name="Text Box 32">
            <a:extLst>
              <a:ext uri="{FF2B5EF4-FFF2-40B4-BE49-F238E27FC236}">
                <a16:creationId xmlns:a16="http://schemas.microsoft.com/office/drawing/2014/main" id="{220B2B81-DAD0-D140-B3E4-517F497D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78623"/>
            <a:ext cx="21336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if HP != A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C081D2E-BC92-9D4D-A6AC-343A903EC002}"/>
              </a:ext>
            </a:extLst>
          </p:cNvPr>
          <p:cNvSpPr/>
          <p:nvPr/>
        </p:nvSpPr>
        <p:spPr>
          <a:xfrm>
            <a:off x="457200" y="3654623"/>
            <a:ext cx="639462" cy="422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51099FA7-4737-3842-A6E5-53B9A1AB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823"/>
            <a:ext cx="5334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en-US" sz="1600" dirty="0"/>
              <a:t>HP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D54A9AD1-33FE-0C40-BF16-A18905A99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59623"/>
            <a:ext cx="21336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  Safe to delete A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9A2A9AC4-FEC3-AC49-A783-EE57FA3CFBD9}"/>
              </a:ext>
            </a:extLst>
          </p:cNvPr>
          <p:cNvSpPr/>
          <p:nvPr/>
        </p:nvSpPr>
        <p:spPr>
          <a:xfrm>
            <a:off x="457200" y="3654623"/>
            <a:ext cx="639462" cy="422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</a:t>
            </a:r>
          </a:p>
        </p:txBody>
      </p:sp>
      <p:sp>
        <p:nvSpPr>
          <p:cNvPr id="101" name="Oval 70">
            <a:extLst>
              <a:ext uri="{FF2B5EF4-FFF2-40B4-BE49-F238E27FC236}">
                <a16:creationId xmlns:a16="http://schemas.microsoft.com/office/drawing/2014/main" id="{4A0B2949-1CDF-F14C-862E-21801387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2" name="Oval 70">
            <a:extLst>
              <a:ext uri="{FF2B5EF4-FFF2-40B4-BE49-F238E27FC236}">
                <a16:creationId xmlns:a16="http://schemas.microsoft.com/office/drawing/2014/main" id="{8E863CC4-6277-E445-83AA-9A4EA312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626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8" tIns="45708" rIns="91418" bIns="45708" anchor="ctr"/>
          <a:lstStyle>
            <a:lvl1pPr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04888" algn="l"/>
                <a:tab pos="2012950" algn="l"/>
                <a:tab pos="3021013" algn="l"/>
                <a:tab pos="4025900" algn="l"/>
                <a:tab pos="5033963" algn="l"/>
                <a:tab pos="6042025" algn="l"/>
                <a:tab pos="7050088" algn="l"/>
                <a:tab pos="8058150" algn="l"/>
                <a:tab pos="9066213" algn="l"/>
                <a:tab pos="1007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5000"/>
              </a:spcBef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5606ED4-DCB1-8544-9CFA-716DA628016B}"/>
              </a:ext>
            </a:extLst>
          </p:cNvPr>
          <p:cNvSpPr/>
          <p:nvPr/>
        </p:nvSpPr>
        <p:spPr>
          <a:xfrm>
            <a:off x="1599562" y="6130929"/>
            <a:ext cx="2591438" cy="42227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 ACCESS</a:t>
            </a:r>
          </a:p>
        </p:txBody>
      </p:sp>
      <p:sp>
        <p:nvSpPr>
          <p:cNvPr id="121" name="Rectangle 45">
            <a:extLst>
              <a:ext uri="{FF2B5EF4-FFF2-40B4-BE49-F238E27FC236}">
                <a16:creationId xmlns:a16="http://schemas.microsoft.com/office/drawing/2014/main" id="{CEB9B9E8-ADE2-8247-8287-CB1C3573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1774688"/>
            <a:ext cx="89154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lang="en-US" altLang="en-US" sz="1600" dirty="0">
              <a:solidFill>
                <a:schemeClr val="tx2"/>
              </a:solidFill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122" name="Rectangle 45">
            <a:extLst>
              <a:ext uri="{FF2B5EF4-FFF2-40B4-BE49-F238E27FC236}">
                <a16:creationId xmlns:a16="http://schemas.microsoft.com/office/drawing/2014/main" id="{6E5B1997-5A08-5A4D-AF2B-754587A9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95511"/>
            <a:ext cx="6324600" cy="1047689"/>
          </a:xfrm>
          <a:prstGeom prst="rect">
            <a:avLst/>
          </a:prstGeom>
          <a:solidFill>
            <a:srgbClr val="FFC000">
              <a:alpha val="9585"/>
            </a:srgbClr>
          </a:solidFill>
          <a:ln>
            <a:noFill/>
          </a:ln>
          <a:effectLst/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b="0" dirty="0">
                <a:solidFill>
                  <a:schemeClr val="tx2"/>
                </a:solidFill>
              </a:rPr>
              <a:t>If a hazard pointer </a:t>
            </a:r>
            <a:r>
              <a:rPr lang="en-US" altLang="en-US" sz="1600" dirty="0">
                <a:solidFill>
                  <a:schemeClr val="tx2"/>
                </a:solidFill>
              </a:rPr>
              <a:t>points to an object</a:t>
            </a:r>
            <a:r>
              <a:rPr lang="en-US" altLang="en-US" sz="1600" b="0" dirty="0">
                <a:solidFill>
                  <a:schemeClr val="tx2"/>
                </a:solidFill>
              </a:rPr>
              <a:t> </a:t>
            </a:r>
            <a:br>
              <a:rPr lang="en-US" altLang="en-US" sz="1600" b="0" dirty="0">
                <a:solidFill>
                  <a:schemeClr val="tx2"/>
                </a:solidFill>
              </a:rPr>
            </a:br>
            <a:r>
              <a:rPr lang="en-US" altLang="en-US" sz="1600" b="0" dirty="0">
                <a:solidFill>
                  <a:schemeClr val="tx2"/>
                </a:solidFill>
              </a:rPr>
              <a:t>        </a:t>
            </a:r>
            <a:r>
              <a:rPr lang="en-US" altLang="en-US" sz="1600" dirty="0">
                <a:solidFill>
                  <a:schemeClr val="tx2"/>
                </a:solidFill>
              </a:rPr>
              <a:t>before its removal</a:t>
            </a:r>
            <a:r>
              <a:rPr lang="en-US" altLang="en-US" sz="1600" b="0" dirty="0">
                <a:solidFill>
                  <a:schemeClr val="tx2"/>
                </a:solidFill>
              </a:rPr>
              <a:t>,</a:t>
            </a:r>
            <a:br>
              <a:rPr lang="en-US" altLang="en-US" sz="1600" b="0" dirty="0">
                <a:solidFill>
                  <a:schemeClr val="tx2"/>
                </a:solidFill>
              </a:rPr>
            </a:br>
            <a:r>
              <a:rPr lang="en-US" altLang="en-US" sz="1600" b="0" dirty="0">
                <a:solidFill>
                  <a:schemeClr val="tx2"/>
                </a:solidFill>
              </a:rPr>
              <a:t>                then the object will </a:t>
            </a:r>
            <a:r>
              <a:rPr lang="en-US" altLang="en-US" sz="1600" dirty="0">
                <a:solidFill>
                  <a:schemeClr val="tx2"/>
                </a:solidFill>
              </a:rPr>
              <a:t>not be reclaimed</a:t>
            </a:r>
            <a:r>
              <a:rPr lang="en-US" altLang="en-US" sz="1600" b="0" dirty="0">
                <a:solidFill>
                  <a:schemeClr val="tx2"/>
                </a:solidFill>
              </a:rPr>
              <a:t> </a:t>
            </a:r>
            <a:br>
              <a:rPr lang="en-US" altLang="en-US" sz="1600" b="0" dirty="0">
                <a:solidFill>
                  <a:schemeClr val="tx2"/>
                </a:solidFill>
              </a:rPr>
            </a:br>
            <a:r>
              <a:rPr lang="en-US" altLang="en-US" sz="1600" b="0" dirty="0">
                <a:solidFill>
                  <a:schemeClr val="tx2"/>
                </a:solidFill>
              </a:rPr>
              <a:t>                        as long as the hazard pointer </a:t>
            </a:r>
            <a:r>
              <a:rPr lang="en-US" altLang="en-US" sz="1600" dirty="0">
                <a:solidFill>
                  <a:schemeClr val="tx2"/>
                </a:solidFill>
              </a:rPr>
              <a:t>remains unchanged</a:t>
            </a:r>
            <a:r>
              <a:rPr lang="en-US" altLang="en-US" sz="1600" b="0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lang="en-US" altLang="en-US" sz="1600" b="0" dirty="0">
              <a:solidFill>
                <a:schemeClr val="tx2"/>
              </a:solidFill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grpSp>
        <p:nvGrpSpPr>
          <p:cNvPr id="138" name="Group 132">
            <a:extLst>
              <a:ext uri="{FF2B5EF4-FFF2-40B4-BE49-F238E27FC236}">
                <a16:creationId xmlns:a16="http://schemas.microsoft.com/office/drawing/2014/main" id="{A3ECD029-D343-7B43-A71C-790A05ECFA9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611561"/>
            <a:ext cx="304800" cy="579439"/>
            <a:chOff x="4224" y="2496"/>
            <a:chExt cx="384" cy="739"/>
          </a:xfrm>
        </p:grpSpPr>
        <p:grpSp>
          <p:nvGrpSpPr>
            <p:cNvPr id="139" name="Group 133">
              <a:extLst>
                <a:ext uri="{FF2B5EF4-FFF2-40B4-BE49-F238E27FC236}">
                  <a16:creationId xmlns:a16="http://schemas.microsoft.com/office/drawing/2014/main" id="{4311572C-62B4-5040-88B3-06E5769AF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96"/>
              <a:ext cx="384" cy="739"/>
              <a:chOff x="3600" y="2496"/>
              <a:chExt cx="384" cy="739"/>
            </a:xfrm>
          </p:grpSpPr>
          <p:sp>
            <p:nvSpPr>
              <p:cNvPr id="145" name="Oval 134">
                <a:extLst>
                  <a:ext uri="{FF2B5EF4-FFF2-40B4-BE49-F238E27FC236}">
                    <a16:creationId xmlns:a16="http://schemas.microsoft.com/office/drawing/2014/main" id="{33707CF5-22B3-3C4C-9AD6-890D4BCA3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96"/>
                <a:ext cx="266" cy="216"/>
              </a:xfrm>
              <a:prstGeom prst="ellipse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46" name="Group 135">
                <a:extLst>
                  <a:ext uri="{FF2B5EF4-FFF2-40B4-BE49-F238E27FC236}">
                    <a16:creationId xmlns:a16="http://schemas.microsoft.com/office/drawing/2014/main" id="{4E6D4026-57CD-2A43-BED0-F52DA5AA6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712"/>
                <a:ext cx="384" cy="523"/>
                <a:chOff x="2976" y="1104"/>
                <a:chExt cx="624" cy="931"/>
              </a:xfrm>
            </p:grpSpPr>
            <p:sp>
              <p:nvSpPr>
                <p:cNvPr id="147" name="Oval 136">
                  <a:extLst>
                    <a:ext uri="{FF2B5EF4-FFF2-40B4-BE49-F238E27FC236}">
                      <a16:creationId xmlns:a16="http://schemas.microsoft.com/office/drawing/2014/main" id="{1A5987EA-58C5-AD4D-AFAF-83526BDC2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17411">
                  <a:off x="3052" y="1797"/>
                  <a:ext cx="122" cy="273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8" name="Oval 137">
                  <a:extLst>
                    <a:ext uri="{FF2B5EF4-FFF2-40B4-BE49-F238E27FC236}">
                      <a16:creationId xmlns:a16="http://schemas.microsoft.com/office/drawing/2014/main" id="{B260AAC1-0175-F144-B7C2-6F0D924DC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89" flipH="1">
                  <a:off x="3403" y="1797"/>
                  <a:ext cx="122" cy="273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9" name="Oval 138">
                  <a:extLst>
                    <a:ext uri="{FF2B5EF4-FFF2-40B4-BE49-F238E27FC236}">
                      <a16:creationId xmlns:a16="http://schemas.microsoft.com/office/drawing/2014/main" id="{7A594B21-0FE2-2045-A003-03BD205BD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6183">
                  <a:off x="2976" y="1225"/>
                  <a:ext cx="117" cy="284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0" name="Oval 139">
                  <a:extLst>
                    <a:ext uri="{FF2B5EF4-FFF2-40B4-BE49-F238E27FC236}">
                      <a16:creationId xmlns:a16="http://schemas.microsoft.com/office/drawing/2014/main" id="{1A00DF0E-0FC6-E246-9117-041225EE8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03817" flipV="1">
                  <a:off x="3483" y="1225"/>
                  <a:ext cx="117" cy="284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1" name="Oval 140">
                  <a:extLst>
                    <a:ext uri="{FF2B5EF4-FFF2-40B4-BE49-F238E27FC236}">
                      <a16:creationId xmlns:a16="http://schemas.microsoft.com/office/drawing/2014/main" id="{3EC21A2D-8549-9D4E-BA59-4676695F8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1104"/>
                  <a:ext cx="546" cy="931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2" name="Freeform 141">
                  <a:extLst>
                    <a:ext uri="{FF2B5EF4-FFF2-40B4-BE49-F238E27FC236}">
                      <a16:creationId xmlns:a16="http://schemas.microsoft.com/office/drawing/2014/main" id="{8C74C0D4-7FEB-C64E-A8A1-2AA694E37B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3" y="1144"/>
                  <a:ext cx="123" cy="810"/>
                </a:xfrm>
                <a:custGeom>
                  <a:avLst/>
                  <a:gdLst>
                    <a:gd name="T0" fmla="*/ 13 w 248"/>
                    <a:gd name="T1" fmla="*/ 0 h 2064"/>
                    <a:gd name="T2" fmla="*/ 19 w 248"/>
                    <a:gd name="T3" fmla="*/ 6 h 2064"/>
                    <a:gd name="T4" fmla="*/ 1 w 248"/>
                    <a:gd name="T5" fmla="*/ 15 h 2064"/>
                    <a:gd name="T6" fmla="*/ 24 w 248"/>
                    <a:gd name="T7" fmla="*/ 22 h 2064"/>
                    <a:gd name="T8" fmla="*/ 1 w 248"/>
                    <a:gd name="T9" fmla="*/ 33 h 2064"/>
                    <a:gd name="T10" fmla="*/ 18 w 248"/>
                    <a:gd name="T11" fmla="*/ 42 h 2064"/>
                    <a:gd name="T12" fmla="*/ 3 w 248"/>
                    <a:gd name="T13" fmla="*/ 55 h 2064"/>
                    <a:gd name="T14" fmla="*/ 24 w 248"/>
                    <a:gd name="T15" fmla="*/ 61 h 2064"/>
                    <a:gd name="T16" fmla="*/ 1 w 248"/>
                    <a:gd name="T17" fmla="*/ 73 h 2064"/>
                    <a:gd name="T18" fmla="*/ 24 w 248"/>
                    <a:gd name="T19" fmla="*/ 80 h 2064"/>
                    <a:gd name="T20" fmla="*/ 1 w 248"/>
                    <a:gd name="T21" fmla="*/ 86 h 2064"/>
                    <a:gd name="T22" fmla="*/ 30 w 248"/>
                    <a:gd name="T23" fmla="*/ 95 h 2064"/>
                    <a:gd name="T24" fmla="*/ 1 w 248"/>
                    <a:gd name="T25" fmla="*/ 103 h 2064"/>
                    <a:gd name="T26" fmla="*/ 24 w 248"/>
                    <a:gd name="T27" fmla="*/ 110 h 2064"/>
                    <a:gd name="T28" fmla="*/ 7 w 248"/>
                    <a:gd name="T29" fmla="*/ 119 h 2064"/>
                    <a:gd name="T30" fmla="*/ 13 w 248"/>
                    <a:gd name="T31" fmla="*/ 125 h 20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48" h="2064">
                      <a:moveTo>
                        <a:pt x="104" y="0"/>
                      </a:moveTo>
                      <a:cubicBezTo>
                        <a:pt x="139" y="27"/>
                        <a:pt x="175" y="55"/>
                        <a:pt x="159" y="96"/>
                      </a:cubicBezTo>
                      <a:cubicBezTo>
                        <a:pt x="143" y="137"/>
                        <a:pt x="1" y="204"/>
                        <a:pt x="8" y="247"/>
                      </a:cubicBezTo>
                      <a:cubicBezTo>
                        <a:pt x="15" y="290"/>
                        <a:pt x="200" y="307"/>
                        <a:pt x="200" y="357"/>
                      </a:cubicBezTo>
                      <a:cubicBezTo>
                        <a:pt x="200" y="407"/>
                        <a:pt x="16" y="493"/>
                        <a:pt x="8" y="549"/>
                      </a:cubicBezTo>
                      <a:cubicBezTo>
                        <a:pt x="0" y="605"/>
                        <a:pt x="149" y="633"/>
                        <a:pt x="152" y="693"/>
                      </a:cubicBezTo>
                      <a:cubicBezTo>
                        <a:pt x="155" y="753"/>
                        <a:pt x="17" y="859"/>
                        <a:pt x="25" y="912"/>
                      </a:cubicBezTo>
                      <a:cubicBezTo>
                        <a:pt x="33" y="965"/>
                        <a:pt x="203" y="964"/>
                        <a:pt x="200" y="1013"/>
                      </a:cubicBezTo>
                      <a:cubicBezTo>
                        <a:pt x="197" y="1062"/>
                        <a:pt x="8" y="1155"/>
                        <a:pt x="8" y="1205"/>
                      </a:cubicBezTo>
                      <a:cubicBezTo>
                        <a:pt x="8" y="1255"/>
                        <a:pt x="200" y="1279"/>
                        <a:pt x="200" y="1316"/>
                      </a:cubicBezTo>
                      <a:cubicBezTo>
                        <a:pt x="200" y="1353"/>
                        <a:pt x="0" y="1385"/>
                        <a:pt x="8" y="1427"/>
                      </a:cubicBezTo>
                      <a:cubicBezTo>
                        <a:pt x="16" y="1469"/>
                        <a:pt x="248" y="1520"/>
                        <a:pt x="248" y="1566"/>
                      </a:cubicBezTo>
                      <a:cubicBezTo>
                        <a:pt x="248" y="1612"/>
                        <a:pt x="16" y="1663"/>
                        <a:pt x="8" y="1705"/>
                      </a:cubicBezTo>
                      <a:cubicBezTo>
                        <a:pt x="0" y="1747"/>
                        <a:pt x="192" y="1774"/>
                        <a:pt x="200" y="1816"/>
                      </a:cubicBezTo>
                      <a:cubicBezTo>
                        <a:pt x="208" y="1858"/>
                        <a:pt x="72" y="1919"/>
                        <a:pt x="56" y="1960"/>
                      </a:cubicBezTo>
                      <a:cubicBezTo>
                        <a:pt x="40" y="2001"/>
                        <a:pt x="96" y="2047"/>
                        <a:pt x="104" y="2064"/>
                      </a:cubicBezTo>
                    </a:path>
                  </a:pathLst>
                </a:cu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18" tIns="45708" rIns="91418" bIns="45708"/>
                <a:lstStyle/>
                <a:p>
                  <a:endParaRPr lang="en-US"/>
                </a:p>
              </p:txBody>
            </p:sp>
          </p:grpSp>
        </p:grpSp>
        <p:sp>
          <p:nvSpPr>
            <p:cNvPr id="140" name="Oval 142">
              <a:extLst>
                <a:ext uri="{FF2B5EF4-FFF2-40B4-BE49-F238E27FC236}">
                  <a16:creationId xmlns:a16="http://schemas.microsoft.com/office/drawing/2014/main" id="{20286017-9783-BF4C-AB89-392F850E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1" name="Arc 143">
              <a:extLst>
                <a:ext uri="{FF2B5EF4-FFF2-40B4-BE49-F238E27FC236}">
                  <a16:creationId xmlns:a16="http://schemas.microsoft.com/office/drawing/2014/main" id="{BC4B4F17-7A5B-1D46-886D-1C20D7C9131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74" y="2634"/>
              <a:ext cx="75" cy="54"/>
            </a:xfrm>
            <a:custGeom>
              <a:avLst/>
              <a:gdLst>
                <a:gd name="T0" fmla="*/ 0 w 39722"/>
                <a:gd name="T1" fmla="*/ 0 h 21600"/>
                <a:gd name="T2" fmla="*/ 0 w 39722"/>
                <a:gd name="T3" fmla="*/ 0 h 21600"/>
                <a:gd name="T4" fmla="*/ 0 w 397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22" h="21600" fill="none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</a:path>
                <a:path w="39722" h="21600" stroke="0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  <a:lnTo>
                    <a:pt x="19231" y="21600"/>
                  </a:lnTo>
                  <a:lnTo>
                    <a:pt x="-1" y="1176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/>
            <a:p>
              <a:endParaRPr lang="en-US"/>
            </a:p>
          </p:txBody>
        </p:sp>
        <p:sp>
          <p:nvSpPr>
            <p:cNvPr id="142" name="Oval 144">
              <a:extLst>
                <a:ext uri="{FF2B5EF4-FFF2-40B4-BE49-F238E27FC236}">
                  <a16:creationId xmlns:a16="http://schemas.microsoft.com/office/drawing/2014/main" id="{D9D47331-06AA-5745-A41B-6301928F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 marL="817563" indent="-315913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43" name="Oval 145">
              <a:extLst>
                <a:ext uri="{FF2B5EF4-FFF2-40B4-BE49-F238E27FC236}">
                  <a16:creationId xmlns:a16="http://schemas.microsoft.com/office/drawing/2014/main" id="{F0D1D02D-40DA-0446-8E30-81291250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" name="Oval 146">
              <a:extLst>
                <a:ext uri="{FF2B5EF4-FFF2-40B4-BE49-F238E27FC236}">
                  <a16:creationId xmlns:a16="http://schemas.microsoft.com/office/drawing/2014/main" id="{5C92524A-4CB6-2B48-8143-707153BF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" name="Line 61">
            <a:extLst>
              <a:ext uri="{FF2B5EF4-FFF2-40B4-BE49-F238E27FC236}">
                <a16:creationId xmlns:a16="http://schemas.microsoft.com/office/drawing/2014/main" id="{16B353CC-80DA-A148-BACD-BB59A8290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44958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8" rIns="91418" bIns="45708"/>
          <a:lstStyle/>
          <a:p>
            <a:endParaRPr lang="en-US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657055A-84D0-3945-8373-AC03760BC281}"/>
              </a:ext>
            </a:extLst>
          </p:cNvPr>
          <p:cNvSpPr/>
          <p:nvPr/>
        </p:nvSpPr>
        <p:spPr>
          <a:xfrm>
            <a:off x="4191000" y="4267200"/>
            <a:ext cx="1477662" cy="42227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*A</a:t>
            </a:r>
            <a:r>
              <a:rPr lang="en-US" dirty="0"/>
              <a:t> </a:t>
            </a:r>
          </a:p>
        </p:txBody>
      </p:sp>
      <p:grpSp>
        <p:nvGrpSpPr>
          <p:cNvPr id="123" name="Group 56">
            <a:extLst>
              <a:ext uri="{FF2B5EF4-FFF2-40B4-BE49-F238E27FC236}">
                <a16:creationId xmlns:a16="http://schemas.microsoft.com/office/drawing/2014/main" id="{400C663A-B34D-5848-8545-848C5B59D3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1800" y="3611562"/>
            <a:ext cx="301625" cy="579438"/>
            <a:chOff x="3024" y="2496"/>
            <a:chExt cx="384" cy="739"/>
          </a:xfrm>
        </p:grpSpPr>
        <p:grpSp>
          <p:nvGrpSpPr>
            <p:cNvPr id="124" name="Group 57">
              <a:extLst>
                <a:ext uri="{FF2B5EF4-FFF2-40B4-BE49-F238E27FC236}">
                  <a16:creationId xmlns:a16="http://schemas.microsoft.com/office/drawing/2014/main" id="{82125E3F-E8C9-1346-BAD9-2CBC36AFC6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24" y="2496"/>
              <a:ext cx="384" cy="739"/>
              <a:chOff x="3600" y="2496"/>
              <a:chExt cx="384" cy="739"/>
            </a:xfrm>
          </p:grpSpPr>
          <p:sp>
            <p:nvSpPr>
              <p:cNvPr id="130" name="Oval 58">
                <a:extLst>
                  <a:ext uri="{FF2B5EF4-FFF2-40B4-BE49-F238E27FC236}">
                    <a16:creationId xmlns:a16="http://schemas.microsoft.com/office/drawing/2014/main" id="{961F29F8-4DE7-194C-9876-057172B72E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9" y="2496"/>
                <a:ext cx="266" cy="216"/>
              </a:xfrm>
              <a:prstGeom prst="ellipse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31" name="Group 59">
                <a:extLst>
                  <a:ext uri="{FF2B5EF4-FFF2-40B4-BE49-F238E27FC236}">
                    <a16:creationId xmlns:a16="http://schemas.microsoft.com/office/drawing/2014/main" id="{4E338A57-C1C4-9D47-99B9-FC7698454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00" y="2712"/>
                <a:ext cx="384" cy="523"/>
                <a:chOff x="2976" y="1104"/>
                <a:chExt cx="624" cy="931"/>
              </a:xfrm>
            </p:grpSpPr>
            <p:sp>
              <p:nvSpPr>
                <p:cNvPr id="132" name="Oval 60">
                  <a:extLst>
                    <a:ext uri="{FF2B5EF4-FFF2-40B4-BE49-F238E27FC236}">
                      <a16:creationId xmlns:a16="http://schemas.microsoft.com/office/drawing/2014/main" id="{BA8CB578-3971-6E42-8C93-A184D48338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2817411">
                  <a:off x="3052" y="1797"/>
                  <a:ext cx="122" cy="273"/>
                </a:xfrm>
                <a:prstGeom prst="ellipse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3" name="Oval 61">
                  <a:extLst>
                    <a:ext uri="{FF2B5EF4-FFF2-40B4-BE49-F238E27FC236}">
                      <a16:creationId xmlns:a16="http://schemas.microsoft.com/office/drawing/2014/main" id="{7C2B2847-8C6B-2D4F-AFA8-1A1C69E5FC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782589" flipH="1">
                  <a:off x="3403" y="1797"/>
                  <a:ext cx="122" cy="273"/>
                </a:xfrm>
                <a:prstGeom prst="ellipse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4" name="Oval 62">
                  <a:extLst>
                    <a:ext uri="{FF2B5EF4-FFF2-40B4-BE49-F238E27FC236}">
                      <a16:creationId xmlns:a16="http://schemas.microsoft.com/office/drawing/2014/main" id="{66FB4744-1E2B-2045-BF4B-FD2C723DE20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2396183">
                  <a:off x="2976" y="1225"/>
                  <a:ext cx="117" cy="284"/>
                </a:xfrm>
                <a:prstGeom prst="ellipse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5" name="Oval 63">
                  <a:extLst>
                    <a:ext uri="{FF2B5EF4-FFF2-40B4-BE49-F238E27FC236}">
                      <a16:creationId xmlns:a16="http://schemas.microsoft.com/office/drawing/2014/main" id="{AD18CD55-FE8F-0347-BDA4-ACB82266DB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9203817" flipV="1">
                  <a:off x="3483" y="1225"/>
                  <a:ext cx="117" cy="284"/>
                </a:xfrm>
                <a:prstGeom prst="ellipse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6" name="Oval 64">
                  <a:extLst>
                    <a:ext uri="{FF2B5EF4-FFF2-40B4-BE49-F238E27FC236}">
                      <a16:creationId xmlns:a16="http://schemas.microsoft.com/office/drawing/2014/main" id="{B7940406-9A91-6C49-B578-05BA33BDD11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015" y="1104"/>
                  <a:ext cx="546" cy="931"/>
                </a:xfrm>
                <a:prstGeom prst="ellipse">
                  <a:avLst/>
                </a:prstGeom>
                <a:solidFill>
                  <a:srgbClr val="CCFF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37" name="Freeform 65">
                  <a:extLst>
                    <a:ext uri="{FF2B5EF4-FFF2-40B4-BE49-F238E27FC236}">
                      <a16:creationId xmlns:a16="http://schemas.microsoft.com/office/drawing/2014/main" id="{8D86CB14-B7D8-DF48-8C80-F066722907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43" y="1144"/>
                  <a:ext cx="123" cy="810"/>
                </a:xfrm>
                <a:custGeom>
                  <a:avLst/>
                  <a:gdLst>
                    <a:gd name="T0" fmla="*/ 13 w 248"/>
                    <a:gd name="T1" fmla="*/ 0 h 2064"/>
                    <a:gd name="T2" fmla="*/ 19 w 248"/>
                    <a:gd name="T3" fmla="*/ 6 h 2064"/>
                    <a:gd name="T4" fmla="*/ 1 w 248"/>
                    <a:gd name="T5" fmla="*/ 15 h 2064"/>
                    <a:gd name="T6" fmla="*/ 24 w 248"/>
                    <a:gd name="T7" fmla="*/ 22 h 2064"/>
                    <a:gd name="T8" fmla="*/ 1 w 248"/>
                    <a:gd name="T9" fmla="*/ 33 h 2064"/>
                    <a:gd name="T10" fmla="*/ 18 w 248"/>
                    <a:gd name="T11" fmla="*/ 42 h 2064"/>
                    <a:gd name="T12" fmla="*/ 3 w 248"/>
                    <a:gd name="T13" fmla="*/ 55 h 2064"/>
                    <a:gd name="T14" fmla="*/ 24 w 248"/>
                    <a:gd name="T15" fmla="*/ 61 h 2064"/>
                    <a:gd name="T16" fmla="*/ 1 w 248"/>
                    <a:gd name="T17" fmla="*/ 73 h 2064"/>
                    <a:gd name="T18" fmla="*/ 24 w 248"/>
                    <a:gd name="T19" fmla="*/ 80 h 2064"/>
                    <a:gd name="T20" fmla="*/ 1 w 248"/>
                    <a:gd name="T21" fmla="*/ 86 h 2064"/>
                    <a:gd name="T22" fmla="*/ 30 w 248"/>
                    <a:gd name="T23" fmla="*/ 95 h 2064"/>
                    <a:gd name="T24" fmla="*/ 1 w 248"/>
                    <a:gd name="T25" fmla="*/ 103 h 2064"/>
                    <a:gd name="T26" fmla="*/ 24 w 248"/>
                    <a:gd name="T27" fmla="*/ 110 h 2064"/>
                    <a:gd name="T28" fmla="*/ 7 w 248"/>
                    <a:gd name="T29" fmla="*/ 119 h 2064"/>
                    <a:gd name="T30" fmla="*/ 13 w 248"/>
                    <a:gd name="T31" fmla="*/ 125 h 20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48" h="2064">
                      <a:moveTo>
                        <a:pt x="104" y="0"/>
                      </a:moveTo>
                      <a:cubicBezTo>
                        <a:pt x="139" y="27"/>
                        <a:pt x="175" y="55"/>
                        <a:pt x="159" y="96"/>
                      </a:cubicBezTo>
                      <a:cubicBezTo>
                        <a:pt x="143" y="137"/>
                        <a:pt x="1" y="204"/>
                        <a:pt x="8" y="247"/>
                      </a:cubicBezTo>
                      <a:cubicBezTo>
                        <a:pt x="15" y="290"/>
                        <a:pt x="200" y="307"/>
                        <a:pt x="200" y="357"/>
                      </a:cubicBezTo>
                      <a:cubicBezTo>
                        <a:pt x="200" y="407"/>
                        <a:pt x="16" y="493"/>
                        <a:pt x="8" y="549"/>
                      </a:cubicBezTo>
                      <a:cubicBezTo>
                        <a:pt x="0" y="605"/>
                        <a:pt x="149" y="633"/>
                        <a:pt x="152" y="693"/>
                      </a:cubicBezTo>
                      <a:cubicBezTo>
                        <a:pt x="155" y="753"/>
                        <a:pt x="17" y="859"/>
                        <a:pt x="25" y="912"/>
                      </a:cubicBezTo>
                      <a:cubicBezTo>
                        <a:pt x="33" y="965"/>
                        <a:pt x="203" y="964"/>
                        <a:pt x="200" y="1013"/>
                      </a:cubicBezTo>
                      <a:cubicBezTo>
                        <a:pt x="197" y="1062"/>
                        <a:pt x="8" y="1155"/>
                        <a:pt x="8" y="1205"/>
                      </a:cubicBezTo>
                      <a:cubicBezTo>
                        <a:pt x="8" y="1255"/>
                        <a:pt x="200" y="1279"/>
                        <a:pt x="200" y="1316"/>
                      </a:cubicBezTo>
                      <a:cubicBezTo>
                        <a:pt x="200" y="1353"/>
                        <a:pt x="0" y="1385"/>
                        <a:pt x="8" y="1427"/>
                      </a:cubicBezTo>
                      <a:cubicBezTo>
                        <a:pt x="16" y="1469"/>
                        <a:pt x="248" y="1520"/>
                        <a:pt x="248" y="1566"/>
                      </a:cubicBezTo>
                      <a:cubicBezTo>
                        <a:pt x="248" y="1612"/>
                        <a:pt x="16" y="1663"/>
                        <a:pt x="8" y="1705"/>
                      </a:cubicBezTo>
                      <a:cubicBezTo>
                        <a:pt x="0" y="1747"/>
                        <a:pt x="192" y="1774"/>
                        <a:pt x="200" y="1816"/>
                      </a:cubicBezTo>
                      <a:cubicBezTo>
                        <a:pt x="208" y="1858"/>
                        <a:pt x="72" y="1919"/>
                        <a:pt x="56" y="1960"/>
                      </a:cubicBezTo>
                      <a:cubicBezTo>
                        <a:pt x="40" y="2001"/>
                        <a:pt x="96" y="2047"/>
                        <a:pt x="104" y="2064"/>
                      </a:cubicBezTo>
                    </a:path>
                  </a:pathLst>
                </a:cu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18" tIns="45708" rIns="91418" bIns="45708"/>
                <a:lstStyle/>
                <a:p>
                  <a:endParaRPr lang="en-US"/>
                </a:p>
              </p:txBody>
            </p:sp>
          </p:grpSp>
        </p:grpSp>
        <p:sp>
          <p:nvSpPr>
            <p:cNvPr id="125" name="Oval 66">
              <a:extLst>
                <a:ext uri="{FF2B5EF4-FFF2-40B4-BE49-F238E27FC236}">
                  <a16:creationId xmlns:a16="http://schemas.microsoft.com/office/drawing/2014/main" id="{0C1E0803-ED62-644A-A6C2-F4FBD2DEFC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5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" name="Arc 67">
              <a:extLst>
                <a:ext uri="{FF2B5EF4-FFF2-40B4-BE49-F238E27FC236}">
                  <a16:creationId xmlns:a16="http://schemas.microsoft.com/office/drawing/2014/main" id="{6ABE6D69-46DF-DF4B-AF23-4A114CCA10AB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174" y="2634"/>
              <a:ext cx="75" cy="54"/>
            </a:xfrm>
            <a:custGeom>
              <a:avLst/>
              <a:gdLst>
                <a:gd name="T0" fmla="*/ 0 w 39722"/>
                <a:gd name="T1" fmla="*/ 0 h 21600"/>
                <a:gd name="T2" fmla="*/ 0 w 39722"/>
                <a:gd name="T3" fmla="*/ 0 h 21600"/>
                <a:gd name="T4" fmla="*/ 0 w 397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22" h="21600" fill="none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</a:path>
                <a:path w="39722" h="21600" stroke="0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  <a:lnTo>
                    <a:pt x="19231" y="21600"/>
                  </a:lnTo>
                  <a:lnTo>
                    <a:pt x="-1" y="1176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/>
            <a:p>
              <a:endParaRPr lang="en-US"/>
            </a:p>
          </p:txBody>
        </p:sp>
        <p:sp>
          <p:nvSpPr>
            <p:cNvPr id="127" name="Oval 68">
              <a:extLst>
                <a:ext uri="{FF2B5EF4-FFF2-40B4-BE49-F238E27FC236}">
                  <a16:creationId xmlns:a16="http://schemas.microsoft.com/office/drawing/2014/main" id="{2B07B94E-C6E5-2743-AC37-CE9D9CF1FF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6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 marL="315913" indent="-315913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28" name="Oval 69">
              <a:extLst>
                <a:ext uri="{FF2B5EF4-FFF2-40B4-BE49-F238E27FC236}">
                  <a16:creationId xmlns:a16="http://schemas.microsoft.com/office/drawing/2014/main" id="{61988A87-0704-4A49-ACF1-81B624E1F5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5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" name="Oval 70">
              <a:extLst>
                <a:ext uri="{FF2B5EF4-FFF2-40B4-BE49-F238E27FC236}">
                  <a16:creationId xmlns:a16="http://schemas.microsoft.com/office/drawing/2014/main" id="{C2F68025-EEA9-4748-BAC8-AD9B62E110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6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DBBB737-23AB-E845-AB7F-2AABE3736B1A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E98F0A-BCA3-9B42-A9F7-BCF4B80C5917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5250E9FC-3EA4-7340-A64F-1622148E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633" y="3028890"/>
            <a:ext cx="1329167" cy="400110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Protector</a:t>
            </a: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698CA844-EDDF-F14C-9523-B60B97938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28890"/>
            <a:ext cx="2743200" cy="400110"/>
          </a:xfrm>
          <a:prstGeom prst="rect">
            <a:avLst/>
          </a:prstGeom>
          <a:solidFill>
            <a:srgbClr val="CE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Remover / Reclaimer</a:t>
            </a:r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5C01CA6A-2112-BB40-ADBD-C7CECDFD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7377"/>
            <a:ext cx="84582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Hazard pointers 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protect 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access to 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objects 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that may be 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removed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 concurrently</a:t>
            </a: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.</a:t>
            </a:r>
            <a:endParaRPr lang="en-US" altLang="en-US" sz="1600" b="0" dirty="0">
              <a:solidFill>
                <a:schemeClr val="tx2"/>
              </a:solidFill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D4B185E-652E-8F4D-960F-044AFBD5A140}"/>
              </a:ext>
            </a:extLst>
          </p:cNvPr>
          <p:cNvSpPr/>
          <p:nvPr/>
        </p:nvSpPr>
        <p:spPr>
          <a:xfrm>
            <a:off x="5638162" y="6130929"/>
            <a:ext cx="2591438" cy="42227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 RECLAMATION</a:t>
            </a:r>
          </a:p>
        </p:txBody>
      </p:sp>
    </p:spTree>
    <p:extLst>
      <p:ext uri="{BB962C8B-B14F-4D97-AF65-F5344CB8AC3E}">
        <p14:creationId xmlns:p14="http://schemas.microsoft.com/office/powerpoint/2010/main" val="707258899"/>
      </p:ext>
    </p:extLst>
  </p:cSld>
  <p:clrMapOvr>
    <a:masterClrMapping/>
  </p:clrMapOvr>
  <p:transition advTm="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16 L 0.10295 0.0011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0.2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83 0.00116 L 0.09983 0.2511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2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18 0.24676 L 0.15018 0.3023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8 0.30857 L 0.10018 0.2530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25185 L 0.57761 0.2469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0" grpId="0" animBg="1"/>
      <p:bldP spid="91" grpId="0" animBg="1"/>
      <p:bldP spid="92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53" grpId="0" animBg="1"/>
      <p:bldP spid="154" grpId="0" animBg="1"/>
      <p:bldP spid="154" grpId="1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Cohort Implementation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CAFC749A-B84A-6142-BF25-92FCE77EA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10600" cy="160043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pushed_objects_to_domain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_{false}; // opt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retiredObjects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 // opt</a:t>
            </a:r>
          </a:p>
          <a:p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pushRetiredObject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(Obj* obj); // opt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D64533C7-4660-3C4E-8EDA-A1ED347F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8610600" cy="95410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hazard_pointer_domain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LockedHeadOnlyList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cohortObjects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ECD12F30-4BD5-6A41-9AC6-7A03F0BB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8763000" cy="2862322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err="1"/>
              <a:t>LockedHeadOnlyList</a:t>
            </a:r>
            <a:r>
              <a:rPr lang="en-US" alt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Pop all operation locks list for other pop all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Push operations are lock-free.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~</a:t>
            </a:r>
            <a:r>
              <a:rPr lang="en-US" altLang="en-US" sz="2000" dirty="0" err="1"/>
              <a:t>hazard_pointer_cohort</a:t>
            </a:r>
            <a:r>
              <a:rPr lang="en-US" altLang="en-US" sz="2000" dirty="0"/>
              <a:t>()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000" dirty="0"/>
              <a:t>Pops all objects and locks list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000" dirty="0"/>
              <a:t>Extracts objects with matching cohort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000" dirty="0"/>
              <a:t>Pushes back unmatching objects and unlocks list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000" dirty="0"/>
              <a:t>Reclaim matching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Why lock? Concurrent cohort destructors.</a:t>
            </a:r>
          </a:p>
        </p:txBody>
      </p:sp>
    </p:spTree>
    <p:extLst>
      <p:ext uri="{BB962C8B-B14F-4D97-AF65-F5344CB8AC3E}">
        <p14:creationId xmlns:p14="http://schemas.microsoft.com/office/powerpoint/2010/main" val="1663066671"/>
      </p:ext>
    </p:extLst>
  </p:cSld>
  <p:clrMapOvr>
    <a:masterClrMapping/>
  </p:clrMapOvr>
  <p:transition advTm="14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Reclamation Revisited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B5E0A971-9EBB-9442-A3BB-E8147E6F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1569660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Pop all objects from domain cohort object list and lock list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Why lock? Concurrent cohort destructors.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Read all hazard pointer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Match addresses of extracted objects against hazard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Reclaim unmatched objects.(under lock).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Push matched objects back into domain cohort object list and unlock list.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118F2FF9-6941-8D44-89B4-18BEF3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8763000" cy="1323439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err="1"/>
              <a:t>LockedHeadOnlyList</a:t>
            </a:r>
            <a:r>
              <a:rPr lang="en-US" altLang="en-US" sz="2000" dirty="0"/>
              <a:t> (revisited):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Reentrant lock: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2000" dirty="0"/>
              <a:t>Why? Asynchronous reclamation of objects that lead to destruction of a cohorts.</a:t>
            </a:r>
          </a:p>
        </p:txBody>
      </p:sp>
    </p:spTree>
    <p:extLst>
      <p:ext uri="{BB962C8B-B14F-4D97-AF65-F5344CB8AC3E}">
        <p14:creationId xmlns:p14="http://schemas.microsoft.com/office/powerpoint/2010/main" val="236318807"/>
      </p:ext>
    </p:extLst>
  </p:cSld>
  <p:clrMapOvr>
    <a:masterClrMapping/>
  </p:clrMapOvr>
  <p:transition advTm="14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the Domain Cohort Object List Be Sharded?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B5E0A971-9EBB-9442-A3BB-E8147E6F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Asynchronous reclamation of (maybe non-cohort) object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Destruction of object A entails the destruction of cohort C0.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Destruction of cohort C0 requires locking shard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Cohort C0 contains object B0.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Destruction of object B0 entails the destruction of cohort C1 (e.g., map of maps).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Destruction of cohort C1 requires locking shard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Now also consider the asynchronous reclamation of object A’ that leads to locking shards 1 and 0 in the reverse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FF0000"/>
                </a:solidFill>
              </a:rPr>
              <a:t>DEADLOCK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FF0000"/>
                </a:solidFill>
              </a:rPr>
              <a:t>We cannot shard the domain cohort object list</a:t>
            </a:r>
            <a:r>
              <a:rPr lang="en-US" altLang="en-US" sz="1600" b="1" dirty="0"/>
              <a:t> </a:t>
            </a:r>
            <a:r>
              <a:rPr lang="en-US" altLang="en-US" sz="1600" b="1" i="1" dirty="0"/>
              <a:t>(or can we?)</a:t>
            </a:r>
          </a:p>
        </p:txBody>
      </p:sp>
    </p:spTree>
    <p:extLst>
      <p:ext uri="{BB962C8B-B14F-4D97-AF65-F5344CB8AC3E}">
        <p14:creationId xmlns:p14="http://schemas.microsoft.com/office/powerpoint/2010/main" val="2216544752"/>
      </p:ext>
    </p:extLst>
  </p:cSld>
  <p:clrMapOvr>
    <a:masterClrMapping/>
  </p:clrMapOvr>
  <p:transition advTm="144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Wait. You Said Fast and Scalable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pic>
        <p:nvPicPr>
          <p:cNvPr id="9" name="Picture 8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5F16D494-1675-4544-ADD2-DF18EA68C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7131"/>
            <a:ext cx="6934200" cy="3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0191"/>
      </p:ext>
    </p:extLst>
  </p:cSld>
  <p:clrMapOvr>
    <a:masterClrMapping/>
  </p:clrMapOvr>
  <p:transition advTm="144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Structures Revisited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CAFC749A-B84A-6142-BF25-92FCE77EA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1005"/>
            <a:ext cx="8610600" cy="203132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pushed_objects_to_domain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_{false}; // opt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SharedList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retiredObjects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_; // opt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reclaimableObjects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pushRetiredObject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(Obj* obj);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pushReclaimableObject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(Obj* obj);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BB4AE056-2410-F041-9D63-3DD31D76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24200"/>
            <a:ext cx="8610600" cy="95410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hazard_pointer_domain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LockedHeadOnlyList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cohortObjects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kNumShards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Sharded!!!</a:t>
            </a: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7416432"/>
      </p:ext>
    </p:extLst>
  </p:cSld>
  <p:clrMapOvr>
    <a:masterClrMapping/>
  </p:clrMapOvr>
  <p:transition advTm="144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Reclamation Re-Revisited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ECD12F30-4BD5-6A41-9AC6-7A03F0BB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8763000" cy="707886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Occasionally objects in a cohort’s </a:t>
            </a:r>
            <a:r>
              <a:rPr lang="en-US" altLang="en-US" sz="2000" dirty="0" err="1"/>
              <a:t>reclaimableObjects</a:t>
            </a:r>
            <a:r>
              <a:rPr lang="en-US" altLang="en-US" sz="2000" dirty="0"/>
              <a:t>_ list are reclaimed when retiring objects to the cohort (by a related thread).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ACAD7DC3-2B3F-F249-B073-F85907E0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1569660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Pop all objects from domain cohort object list shards and lock shards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Read all hazard pointer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Match addresses of extracted objects against hazard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Don’t reclaim unmatched objects (under lock).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Instead: Push each object into its cohort’s </a:t>
            </a:r>
            <a:r>
              <a:rPr lang="en-US" altLang="en-US" sz="1600" b="1" dirty="0" err="1"/>
              <a:t>reclaimableObjects</a:t>
            </a:r>
            <a:r>
              <a:rPr lang="en-US" altLang="en-US" sz="1600" b="1" dirty="0"/>
              <a:t>_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Push matched objects back into their domain cohort object list shards and unlock shards.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ECB5D5C5-4972-284D-B1F2-1CF2AACC4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53000"/>
            <a:ext cx="8763000" cy="40011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The locks on the domain shards don’t even need to be reentrant.</a:t>
            </a: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8EB65981-373E-2C4F-84AA-3AA79C7F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8763000" cy="707886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Side-effect: Cohort objects are reclaimed only by related threads (threads that retired objects to the specific cohort).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9B848369-5C3C-C24D-B809-D9FEE7AB9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8763000" cy="40011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No reclamation while holding any domain shard locks.</a:t>
            </a:r>
          </a:p>
        </p:txBody>
      </p:sp>
    </p:spTree>
    <p:extLst>
      <p:ext uri="{BB962C8B-B14F-4D97-AF65-F5344CB8AC3E}">
        <p14:creationId xmlns:p14="http://schemas.microsoft.com/office/powerpoint/2010/main" val="3848962487"/>
      </p:ext>
    </p:extLst>
  </p:cSld>
  <p:clrMapOvr>
    <a:masterClrMapping/>
  </p:clrMapOvr>
  <p:transition advTm="14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with Synchronous Reclamation in Folly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104FAF66-B7A3-944B-A354-ECBE5CD0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Open-source: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/folly </a:t>
            </a:r>
            <a:r>
              <a:rPr lang="en-US" altLang="en-US" sz="1600" dirty="0"/>
              <a:t>under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synchronization/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Hazptr.h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2017: Need for synchronous reclamation.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2017: Global cleanup as in TS2.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2018: Stronger global cleanup for linked objects (</a:t>
            </a:r>
            <a:r>
              <a:rPr lang="en-US" altLang="en-US" sz="1600" dirty="0" err="1"/>
              <a:t>ConcurrentHashMap</a:t>
            </a:r>
            <a:r>
              <a:rPr lang="en-US" alt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Global cleanup is too expensive for every </a:t>
            </a:r>
            <a:r>
              <a:rPr lang="en-US" altLang="en-US" sz="1600" dirty="0" err="1"/>
              <a:t>ConcurrentHashMap</a:t>
            </a:r>
            <a:r>
              <a:rPr lang="en-US" altLang="en-US" sz="1600" dirty="0"/>
              <a:t>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Global cleanup as needed AFTER </a:t>
            </a:r>
            <a:r>
              <a:rPr lang="en-US" altLang="en-US" sz="1600" dirty="0" err="1"/>
              <a:t>ConcurrentHashMap</a:t>
            </a:r>
            <a:r>
              <a:rPr lang="en-US" altLang="en-US" sz="1600" dirty="0"/>
              <a:t> destruction doesn’t always work. Sometimes it is too 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2018: Sharded cohorts (1</a:t>
            </a:r>
            <a:r>
              <a:rPr lang="en-US" altLang="en-US" sz="1600" baseline="30000" dirty="0"/>
              <a:t>st</a:t>
            </a:r>
            <a:r>
              <a:rPr lang="en-US" altLang="en-US" sz="1600" dirty="0"/>
              <a:t> try). Almost all users happy. One user: deadlock (maps of maps).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2018: </a:t>
            </a:r>
            <a:r>
              <a:rPr lang="en-US" altLang="en-US" sz="1600" dirty="0" err="1"/>
              <a:t>Unsharded</a:t>
            </a:r>
            <a:r>
              <a:rPr lang="en-US" altLang="en-US" sz="1600" dirty="0"/>
              <a:t> domain cohort object list. Almost all users happy.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Global cleanup does not apply to cohort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2018: Global cleanup deprecated. Still supported for testing and </a:t>
            </a:r>
            <a:r>
              <a:rPr lang="en-US" altLang="en-US" sz="1600" dirty="0" err="1"/>
              <a:t>microbenchmarking</a:t>
            </a:r>
            <a:r>
              <a:rPr lang="en-US" alt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2020: One user: High frequency of retiring objects. </a:t>
            </a:r>
            <a:r>
              <a:rPr lang="en-US" altLang="en-US" sz="1600" dirty="0" err="1"/>
              <a:t>Unsharded</a:t>
            </a:r>
            <a:r>
              <a:rPr lang="en-US" altLang="en-US" sz="1600" dirty="0"/>
              <a:t> list grew out of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2020: Sharded cohorts without reclamation under lock. Fast. Scalable. Robust.</a:t>
            </a:r>
          </a:p>
        </p:txBody>
      </p:sp>
    </p:spTree>
    <p:extLst>
      <p:ext uri="{BB962C8B-B14F-4D97-AF65-F5344CB8AC3E}">
        <p14:creationId xmlns:p14="http://schemas.microsoft.com/office/powerpoint/2010/main" val="1546141845"/>
      </p:ext>
    </p:extLst>
  </p:cSld>
  <p:clrMapOvr>
    <a:masterClrMapping/>
  </p:clrMapOvr>
  <p:transition advTm="14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Quasi-Synchronous Reclamation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104FAF66-B7A3-944B-A354-ECBE5CD0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Some users need reclamation of some objects to happen “soon” but not necessarily 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Global cleanup can be used, but it is an overkill.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Instead: On-demand asynchronous reclamation?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Domain-level?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Cohort-level?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Object-level? Watch only protecting hazard pointers?</a:t>
            </a:r>
          </a:p>
        </p:txBody>
      </p:sp>
    </p:spTree>
    <p:extLst>
      <p:ext uri="{BB962C8B-B14F-4D97-AF65-F5344CB8AC3E}">
        <p14:creationId xmlns:p14="http://schemas.microsoft.com/office/powerpoint/2010/main" val="206512617"/>
      </p:ext>
    </p:extLst>
  </p:cSld>
  <p:clrMapOvr>
    <a:masterClrMapping/>
  </p:clrMapOvr>
  <p:transition advTm="14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 Reclamation Roadmap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104FAF66-B7A3-944B-A354-ECBE5CD01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Concurrency TS2 (draft in wg21.link/n4895):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hazard_pointer_clean_up</a:t>
            </a:r>
            <a:endParaRPr lang="en-US" altLang="en-US" sz="16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Feedback welcome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Proposal for C++26: Minimal useful subset of TS2.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Why minimal? High confidence in proposal. Require less committee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Cohorts: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High confidence in usefulness based on Folly experience.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Why not C++26? Maybe. But unlikely. Complex wording takes committee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Global cleanup?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As in TS2? Depends on TS2 feedback.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Transitive cleanup after integration of link counting (as in Folly)?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Maybe deprecate global cleanup in Folly?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Other extensions: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Quasi-synchronous on-demand asynchronous reclamation?</a:t>
            </a:r>
          </a:p>
        </p:txBody>
      </p:sp>
    </p:spTree>
    <p:extLst>
      <p:ext uri="{BB962C8B-B14F-4D97-AF65-F5344CB8AC3E}">
        <p14:creationId xmlns:p14="http://schemas.microsoft.com/office/powerpoint/2010/main" val="730477729"/>
      </p:ext>
    </p:extLst>
  </p:cSld>
  <p:clrMapOvr>
    <a:masterClrMapping/>
  </p:clrMapOvr>
  <p:transition advTm="144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Proposal for C++26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73321970-3B6D-C144-ABA5-56BEB41A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BA74DFF-3CA4-BE49-9D27-91545507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97778"/>
            <a:ext cx="8763000" cy="575542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hazard_pointer_obj_base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retire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d = D())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nodiscard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 bool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T&gt; T*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(const atomic&lt;T*&gt;&amp;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try_protect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(T*&amp;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atomic&lt;T*&gt;&amp;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T&gt;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reset_protection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(const T*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reset_protection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Nonempty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3028670"/>
      </p:ext>
    </p:extLst>
  </p:cSld>
  <p:clrMapOvr>
    <a:masterClrMapping/>
  </p:clrMapOvr>
  <p:transition advTm="14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TS2 Essential Hazard Pointer Interface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86EC0059-2D14-384A-80F7-B9F7103B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85736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Base class for protectable objects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7E7744EB-5BC5-C040-916B-8B365A66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90536"/>
            <a:ext cx="8610600" cy="73866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template &lt;</a:t>
            </a:r>
            <a:r>
              <a:rPr lang="en-US" altLang="en-US" sz="1400" dirty="0" err="1">
                <a:latin typeface="Lucida Console" panose="020B0609040504020204" pitchFamily="49" charset="0"/>
              </a:rPr>
              <a:t>typename</a:t>
            </a:r>
            <a:r>
              <a:rPr lang="en-US" altLang="en-US" sz="1400" dirty="0">
                <a:latin typeface="Lucida Console" panose="020B0609040504020204" pitchFamily="49" charset="0"/>
              </a:rPr>
              <a:t> T&gt; class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hazard_pointer_obj_base</a:t>
            </a:r>
            <a:r>
              <a:rPr lang="en-US" altLang="en-US" sz="1400" dirty="0">
                <a:latin typeface="Lucida Console" panose="020B0609040504020204" pitchFamily="49" charset="0"/>
              </a:rPr>
              <a:t>&lt;T&gt; {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void </a:t>
            </a:r>
            <a:r>
              <a:rPr lang="en-US" altLang="en-US" sz="1400" b="1" dirty="0">
                <a:latin typeface="Lucida Console" panose="020B0609040504020204" pitchFamily="49" charset="0"/>
              </a:rPr>
              <a:t>retire</a:t>
            </a:r>
            <a:r>
              <a:rPr lang="en-US" altLang="en-US" sz="1400" dirty="0">
                <a:latin typeface="Lucida Console" panose="020B0609040504020204" pitchFamily="49" charset="0"/>
              </a:rPr>
              <a:t>() </a:t>
            </a:r>
            <a:r>
              <a:rPr lang="en-US" altLang="en-US" sz="1400" dirty="0" err="1">
                <a:latin typeface="Lucida Console" panose="020B0609040504020204" pitchFamily="49" charset="0"/>
              </a:rPr>
              <a:t>noexcept</a:t>
            </a:r>
            <a:r>
              <a:rPr lang="en-US" alt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72EF819F-19EE-E34E-99FA-EA181667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45049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Hazard pointers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4A02885F-0735-D94A-9EB7-1AA1FC425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49849"/>
            <a:ext cx="8610600" cy="116955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class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hazard_pointer</a:t>
            </a:r>
            <a:r>
              <a:rPr lang="en-US" altLang="en-US" sz="1400" dirty="0">
                <a:latin typeface="Lucida Console" panose="020B0609040504020204" pitchFamily="49" charset="0"/>
              </a:rPr>
              <a:t> {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template &lt;</a:t>
            </a:r>
            <a:r>
              <a:rPr lang="en-US" altLang="en-US" sz="1400" dirty="0" err="1">
                <a:latin typeface="Lucida Console" panose="020B0609040504020204" pitchFamily="49" charset="0"/>
              </a:rPr>
              <a:t>typename</a:t>
            </a:r>
            <a:r>
              <a:rPr lang="en-US" altLang="en-US" sz="1400" dirty="0">
                <a:latin typeface="Lucida Console" panose="020B0609040504020204" pitchFamily="49" charset="0"/>
              </a:rPr>
              <a:t> T&gt; T* </a:t>
            </a:r>
            <a:r>
              <a:rPr lang="en-US" altLang="en-US" sz="1400" b="1" dirty="0">
                <a:latin typeface="Lucida Console" panose="020B0609040504020204" pitchFamily="49" charset="0"/>
              </a:rPr>
              <a:t>protect</a:t>
            </a:r>
            <a:r>
              <a:rPr lang="en-US" altLang="en-US" sz="1400" dirty="0">
                <a:latin typeface="Lucida Console" panose="020B0609040504020204" pitchFamily="49" charset="0"/>
              </a:rPr>
              <a:t>(const std::atomic&lt;T*&gt;&amp; </a:t>
            </a:r>
            <a:r>
              <a:rPr lang="en-US" altLang="en-US" sz="1400" dirty="0" err="1">
                <a:latin typeface="Lucida Console" panose="020B0609040504020204" pitchFamily="49" charset="0"/>
              </a:rPr>
              <a:t>src</a:t>
            </a:r>
            <a:r>
              <a:rPr lang="en-US" altLang="en-US" sz="1400" dirty="0">
                <a:latin typeface="Lucida Console" panose="020B0609040504020204" pitchFamily="49" charset="0"/>
              </a:rPr>
              <a:t>) </a:t>
            </a:r>
            <a:r>
              <a:rPr lang="en-US" altLang="en-US" sz="1400" dirty="0" err="1">
                <a:latin typeface="Lucida Console" panose="020B0609040504020204" pitchFamily="49" charset="0"/>
              </a:rPr>
              <a:t>noexcept</a:t>
            </a:r>
            <a:r>
              <a:rPr lang="en-US" alt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};</a:t>
            </a:r>
          </a:p>
          <a:p>
            <a:endParaRPr lang="en-US" altLang="en-US" sz="1400" dirty="0">
              <a:latin typeface="Lucida Console" panose="020B0609040504020204" pitchFamily="49" charset="0"/>
            </a:endParaRPr>
          </a:p>
          <a:p>
            <a:r>
              <a:rPr lang="en-US" altLang="en-US" sz="1400" dirty="0" err="1">
                <a:latin typeface="Lucida Console" panose="020B0609040504020204" pitchFamily="49" charset="0"/>
              </a:rPr>
              <a:t>hazard_pointer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b="1" dirty="0" err="1">
                <a:latin typeface="Lucida Console" panose="020B0609040504020204" pitchFamily="49" charset="0"/>
              </a:rPr>
              <a:t>make_hazard_pointer</a:t>
            </a:r>
            <a:r>
              <a:rPr lang="en-US" altLang="en-US" sz="1400" dirty="0">
                <a:latin typeface="Lucida Console" panose="020B0609040504020204" pitchFamily="49" charset="0"/>
              </a:rPr>
              <a:t>();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7880BB-63D8-9841-B478-1E915155DADB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FAD165-4026-6441-868B-AEB5606B079C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FE42B148-A15A-574B-B34C-92591344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8977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See N4895 (wg21.link/n4895) for working draft of Concurrency TS2</a:t>
            </a:r>
          </a:p>
        </p:txBody>
      </p:sp>
    </p:spTree>
    <p:extLst>
      <p:ext uri="{BB962C8B-B14F-4D97-AF65-F5344CB8AC3E}">
        <p14:creationId xmlns:p14="http://schemas.microsoft.com/office/powerpoint/2010/main" val="327753924"/>
      </p:ext>
    </p:extLst>
  </p:cSld>
  <p:clrMapOvr>
    <a:masterClrMapping/>
  </p:clrMapOvr>
  <p:transition advTm="14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Interface (preliminary)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6820DA-6076-D44A-AFA7-1A30B9311910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0FA87463-1FA5-C146-97E7-1C4FA0780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8763000" cy="156966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Extend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hazard_pointer_obj_base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(subject to ABI-compatibility)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hazard_pointer_obj_base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cohort)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retire(D d = D())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BA74DFF-3CA4-BE49-9D27-91545507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56833"/>
            <a:ext cx="8763000" cy="280076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hazard_pointer_cohort_obj_base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hazard_pointer_cohort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cohort)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retire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d = D())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27123688"/>
      </p:ext>
    </p:extLst>
  </p:cSld>
  <p:clrMapOvr>
    <a:masterClrMapping/>
  </p:clrMapOvr>
  <p:transition advTm="144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A460E-8ED5-FC41-83A2-607923E825E6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64">
            <a:extLst>
              <a:ext uri="{FF2B5EF4-FFF2-40B4-BE49-F238E27FC236}">
                <a16:creationId xmlns:a16="http://schemas.microsoft.com/office/drawing/2014/main" id="{63DE5E64-5B09-0345-AD5B-7E76703520B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999037"/>
            <a:ext cx="609600" cy="1173163"/>
            <a:chOff x="3696" y="3341"/>
            <a:chExt cx="384" cy="739"/>
          </a:xfrm>
        </p:grpSpPr>
        <p:grpSp>
          <p:nvGrpSpPr>
            <p:cNvPr id="17" name="Group 65">
              <a:extLst>
                <a:ext uri="{FF2B5EF4-FFF2-40B4-BE49-F238E27FC236}">
                  <a16:creationId xmlns:a16="http://schemas.microsoft.com/office/drawing/2014/main" id="{FCBAC0C0-1021-F643-A965-C6F8FA574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341"/>
              <a:ext cx="384" cy="739"/>
              <a:chOff x="3600" y="2496"/>
              <a:chExt cx="384" cy="739"/>
            </a:xfrm>
          </p:grpSpPr>
          <p:sp>
            <p:nvSpPr>
              <p:cNvPr id="23" name="Oval 66">
                <a:extLst>
                  <a:ext uri="{FF2B5EF4-FFF2-40B4-BE49-F238E27FC236}">
                    <a16:creationId xmlns:a16="http://schemas.microsoft.com/office/drawing/2014/main" id="{A063C31D-0B34-AE45-9D6B-8A0B94682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96"/>
                <a:ext cx="266" cy="216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4" name="Group 67">
                <a:extLst>
                  <a:ext uri="{FF2B5EF4-FFF2-40B4-BE49-F238E27FC236}">
                    <a16:creationId xmlns:a16="http://schemas.microsoft.com/office/drawing/2014/main" id="{CA3AB1EA-1FC7-E04C-B6CA-2DE2412EB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712"/>
                <a:ext cx="384" cy="523"/>
                <a:chOff x="2976" y="1104"/>
                <a:chExt cx="624" cy="931"/>
              </a:xfrm>
            </p:grpSpPr>
            <p:sp>
              <p:nvSpPr>
                <p:cNvPr id="25" name="Oval 68">
                  <a:extLst>
                    <a:ext uri="{FF2B5EF4-FFF2-40B4-BE49-F238E27FC236}">
                      <a16:creationId xmlns:a16="http://schemas.microsoft.com/office/drawing/2014/main" id="{74AFDC07-7254-A64F-A9F3-1C1D9AE93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17411">
                  <a:off x="3052" y="1797"/>
                  <a:ext cx="122" cy="273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6" name="Oval 69">
                  <a:extLst>
                    <a:ext uri="{FF2B5EF4-FFF2-40B4-BE49-F238E27FC236}">
                      <a16:creationId xmlns:a16="http://schemas.microsoft.com/office/drawing/2014/main" id="{5F71FC3D-F23E-1745-8953-ACBBC9763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89" flipH="1">
                  <a:off x="3403" y="1797"/>
                  <a:ext cx="122" cy="273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" name="Oval 70">
                  <a:extLst>
                    <a:ext uri="{FF2B5EF4-FFF2-40B4-BE49-F238E27FC236}">
                      <a16:creationId xmlns:a16="http://schemas.microsoft.com/office/drawing/2014/main" id="{2FD04B82-C2B9-ED48-B459-FC4F69792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6183">
                  <a:off x="2976" y="1225"/>
                  <a:ext cx="117" cy="28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" name="Oval 71">
                  <a:extLst>
                    <a:ext uri="{FF2B5EF4-FFF2-40B4-BE49-F238E27FC236}">
                      <a16:creationId xmlns:a16="http://schemas.microsoft.com/office/drawing/2014/main" id="{16F536C3-F9E4-2645-A11B-DDD202A5A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03817" flipV="1">
                  <a:off x="3483" y="1225"/>
                  <a:ext cx="117" cy="284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" name="Oval 72">
                  <a:extLst>
                    <a:ext uri="{FF2B5EF4-FFF2-40B4-BE49-F238E27FC236}">
                      <a16:creationId xmlns:a16="http://schemas.microsoft.com/office/drawing/2014/main" id="{1F2CBF07-DE23-7642-B17F-36C9CA719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1104"/>
                  <a:ext cx="546" cy="931"/>
                </a:xfrm>
                <a:prstGeom prst="ellipse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id="{183DF26B-268D-604B-8DE7-07262CE18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3" y="1144"/>
                  <a:ext cx="123" cy="810"/>
                </a:xfrm>
                <a:custGeom>
                  <a:avLst/>
                  <a:gdLst>
                    <a:gd name="T0" fmla="*/ 13 w 248"/>
                    <a:gd name="T1" fmla="*/ 0 h 2064"/>
                    <a:gd name="T2" fmla="*/ 19 w 248"/>
                    <a:gd name="T3" fmla="*/ 6 h 2064"/>
                    <a:gd name="T4" fmla="*/ 1 w 248"/>
                    <a:gd name="T5" fmla="*/ 15 h 2064"/>
                    <a:gd name="T6" fmla="*/ 24 w 248"/>
                    <a:gd name="T7" fmla="*/ 22 h 2064"/>
                    <a:gd name="T8" fmla="*/ 1 w 248"/>
                    <a:gd name="T9" fmla="*/ 33 h 2064"/>
                    <a:gd name="T10" fmla="*/ 18 w 248"/>
                    <a:gd name="T11" fmla="*/ 42 h 2064"/>
                    <a:gd name="T12" fmla="*/ 3 w 248"/>
                    <a:gd name="T13" fmla="*/ 55 h 2064"/>
                    <a:gd name="T14" fmla="*/ 24 w 248"/>
                    <a:gd name="T15" fmla="*/ 61 h 2064"/>
                    <a:gd name="T16" fmla="*/ 1 w 248"/>
                    <a:gd name="T17" fmla="*/ 73 h 2064"/>
                    <a:gd name="T18" fmla="*/ 24 w 248"/>
                    <a:gd name="T19" fmla="*/ 80 h 2064"/>
                    <a:gd name="T20" fmla="*/ 1 w 248"/>
                    <a:gd name="T21" fmla="*/ 86 h 2064"/>
                    <a:gd name="T22" fmla="*/ 30 w 248"/>
                    <a:gd name="T23" fmla="*/ 95 h 2064"/>
                    <a:gd name="T24" fmla="*/ 1 w 248"/>
                    <a:gd name="T25" fmla="*/ 103 h 2064"/>
                    <a:gd name="T26" fmla="*/ 24 w 248"/>
                    <a:gd name="T27" fmla="*/ 110 h 2064"/>
                    <a:gd name="T28" fmla="*/ 7 w 248"/>
                    <a:gd name="T29" fmla="*/ 119 h 2064"/>
                    <a:gd name="T30" fmla="*/ 13 w 248"/>
                    <a:gd name="T31" fmla="*/ 125 h 20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48" h="2064">
                      <a:moveTo>
                        <a:pt x="104" y="0"/>
                      </a:moveTo>
                      <a:cubicBezTo>
                        <a:pt x="139" y="27"/>
                        <a:pt x="175" y="55"/>
                        <a:pt x="159" y="96"/>
                      </a:cubicBezTo>
                      <a:cubicBezTo>
                        <a:pt x="143" y="137"/>
                        <a:pt x="1" y="204"/>
                        <a:pt x="8" y="247"/>
                      </a:cubicBezTo>
                      <a:cubicBezTo>
                        <a:pt x="15" y="290"/>
                        <a:pt x="200" y="307"/>
                        <a:pt x="200" y="357"/>
                      </a:cubicBezTo>
                      <a:cubicBezTo>
                        <a:pt x="200" y="407"/>
                        <a:pt x="16" y="493"/>
                        <a:pt x="8" y="549"/>
                      </a:cubicBezTo>
                      <a:cubicBezTo>
                        <a:pt x="0" y="605"/>
                        <a:pt x="149" y="633"/>
                        <a:pt x="152" y="693"/>
                      </a:cubicBezTo>
                      <a:cubicBezTo>
                        <a:pt x="155" y="753"/>
                        <a:pt x="17" y="859"/>
                        <a:pt x="25" y="912"/>
                      </a:cubicBezTo>
                      <a:cubicBezTo>
                        <a:pt x="33" y="965"/>
                        <a:pt x="203" y="964"/>
                        <a:pt x="200" y="1013"/>
                      </a:cubicBezTo>
                      <a:cubicBezTo>
                        <a:pt x="197" y="1062"/>
                        <a:pt x="8" y="1155"/>
                        <a:pt x="8" y="1205"/>
                      </a:cubicBezTo>
                      <a:cubicBezTo>
                        <a:pt x="8" y="1255"/>
                        <a:pt x="200" y="1279"/>
                        <a:pt x="200" y="1316"/>
                      </a:cubicBezTo>
                      <a:cubicBezTo>
                        <a:pt x="200" y="1353"/>
                        <a:pt x="0" y="1385"/>
                        <a:pt x="8" y="1427"/>
                      </a:cubicBezTo>
                      <a:cubicBezTo>
                        <a:pt x="16" y="1469"/>
                        <a:pt x="248" y="1520"/>
                        <a:pt x="248" y="1566"/>
                      </a:cubicBezTo>
                      <a:cubicBezTo>
                        <a:pt x="248" y="1612"/>
                        <a:pt x="16" y="1663"/>
                        <a:pt x="8" y="1705"/>
                      </a:cubicBezTo>
                      <a:cubicBezTo>
                        <a:pt x="0" y="1747"/>
                        <a:pt x="192" y="1774"/>
                        <a:pt x="200" y="1816"/>
                      </a:cubicBezTo>
                      <a:cubicBezTo>
                        <a:pt x="208" y="1858"/>
                        <a:pt x="72" y="1919"/>
                        <a:pt x="56" y="1960"/>
                      </a:cubicBezTo>
                      <a:cubicBezTo>
                        <a:pt x="40" y="2001"/>
                        <a:pt x="96" y="2047"/>
                        <a:pt x="104" y="2064"/>
                      </a:cubicBezTo>
                    </a:path>
                  </a:pathLst>
                </a:cu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18" tIns="45708" rIns="91418" bIns="45708"/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Oval 74">
              <a:extLst>
                <a:ext uri="{FF2B5EF4-FFF2-40B4-BE49-F238E27FC236}">
                  <a16:creationId xmlns:a16="http://schemas.microsoft.com/office/drawing/2014/main" id="{E98708C2-2E4B-8A4F-A691-E39528EF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395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Arc 75">
              <a:extLst>
                <a:ext uri="{FF2B5EF4-FFF2-40B4-BE49-F238E27FC236}">
                  <a16:creationId xmlns:a16="http://schemas.microsoft.com/office/drawing/2014/main" id="{477DD284-76CB-C94E-A6C2-821185A89A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46" y="3479"/>
              <a:ext cx="75" cy="54"/>
            </a:xfrm>
            <a:custGeom>
              <a:avLst/>
              <a:gdLst>
                <a:gd name="T0" fmla="*/ 0 w 39722"/>
                <a:gd name="T1" fmla="*/ 0 h 21600"/>
                <a:gd name="T2" fmla="*/ 0 w 39722"/>
                <a:gd name="T3" fmla="*/ 0 h 21600"/>
                <a:gd name="T4" fmla="*/ 0 w 397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22" h="21600" fill="none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</a:path>
                <a:path w="39722" h="21600" stroke="0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  <a:lnTo>
                    <a:pt x="19231" y="21600"/>
                  </a:lnTo>
                  <a:lnTo>
                    <a:pt x="-1" y="1176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/>
            <a:p>
              <a:endParaRPr lang="en-US"/>
            </a:p>
          </p:txBody>
        </p:sp>
        <p:sp>
          <p:nvSpPr>
            <p:cNvPr id="20" name="Oval 76">
              <a:extLst>
                <a:ext uri="{FF2B5EF4-FFF2-40B4-BE49-F238E27FC236}">
                  <a16:creationId xmlns:a16="http://schemas.microsoft.com/office/drawing/2014/main" id="{6286EE9F-5F75-044E-A650-C7EDBFE0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395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 marL="315913" indent="-315913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21" name="Oval 77">
              <a:extLst>
                <a:ext uri="{FF2B5EF4-FFF2-40B4-BE49-F238E27FC236}">
                  <a16:creationId xmlns:a16="http://schemas.microsoft.com/office/drawing/2014/main" id="{BC4A7C2C-44E7-6A45-92D9-964B6052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3422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78">
              <a:extLst>
                <a:ext uri="{FF2B5EF4-FFF2-40B4-BE49-F238E27FC236}">
                  <a16:creationId xmlns:a16="http://schemas.microsoft.com/office/drawing/2014/main" id="{7D513295-CC4E-ED46-91E5-0824A759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422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EA049A24-2DE8-1546-BE5E-CBF873D7906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99037"/>
            <a:ext cx="609600" cy="1173163"/>
            <a:chOff x="4224" y="2496"/>
            <a:chExt cx="384" cy="739"/>
          </a:xfrm>
        </p:grpSpPr>
        <p:grpSp>
          <p:nvGrpSpPr>
            <p:cNvPr id="32" name="Group 133">
              <a:extLst>
                <a:ext uri="{FF2B5EF4-FFF2-40B4-BE49-F238E27FC236}">
                  <a16:creationId xmlns:a16="http://schemas.microsoft.com/office/drawing/2014/main" id="{D37AB7CD-A94F-8F4C-8B64-A92F5D4DC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96"/>
              <a:ext cx="384" cy="739"/>
              <a:chOff x="3600" y="2496"/>
              <a:chExt cx="384" cy="739"/>
            </a:xfrm>
          </p:grpSpPr>
          <p:sp>
            <p:nvSpPr>
              <p:cNvPr id="38" name="Oval 134">
                <a:extLst>
                  <a:ext uri="{FF2B5EF4-FFF2-40B4-BE49-F238E27FC236}">
                    <a16:creationId xmlns:a16="http://schemas.microsoft.com/office/drawing/2014/main" id="{C9C38609-BDB4-C741-9747-885DF3690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96"/>
                <a:ext cx="266" cy="216"/>
              </a:xfrm>
              <a:prstGeom prst="ellipse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9" name="Group 135">
                <a:extLst>
                  <a:ext uri="{FF2B5EF4-FFF2-40B4-BE49-F238E27FC236}">
                    <a16:creationId xmlns:a16="http://schemas.microsoft.com/office/drawing/2014/main" id="{A4592FA6-06D5-0E48-9608-34F6B341DA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712"/>
                <a:ext cx="384" cy="523"/>
                <a:chOff x="2976" y="1104"/>
                <a:chExt cx="624" cy="931"/>
              </a:xfrm>
            </p:grpSpPr>
            <p:sp>
              <p:nvSpPr>
                <p:cNvPr id="40" name="Oval 136">
                  <a:extLst>
                    <a:ext uri="{FF2B5EF4-FFF2-40B4-BE49-F238E27FC236}">
                      <a16:creationId xmlns:a16="http://schemas.microsoft.com/office/drawing/2014/main" id="{3FC13258-9BAC-D34E-B953-EE07E9875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17411">
                  <a:off x="3052" y="1797"/>
                  <a:ext cx="122" cy="273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" name="Oval 137">
                  <a:extLst>
                    <a:ext uri="{FF2B5EF4-FFF2-40B4-BE49-F238E27FC236}">
                      <a16:creationId xmlns:a16="http://schemas.microsoft.com/office/drawing/2014/main" id="{C46BEB5B-B569-1D47-966C-323F652E8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89" flipH="1">
                  <a:off x="3403" y="1797"/>
                  <a:ext cx="122" cy="273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2" name="Oval 138">
                  <a:extLst>
                    <a:ext uri="{FF2B5EF4-FFF2-40B4-BE49-F238E27FC236}">
                      <a16:creationId xmlns:a16="http://schemas.microsoft.com/office/drawing/2014/main" id="{69F0843C-0274-644A-ABD3-689ED0C97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6183">
                  <a:off x="2976" y="1225"/>
                  <a:ext cx="117" cy="284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3" name="Oval 139">
                  <a:extLst>
                    <a:ext uri="{FF2B5EF4-FFF2-40B4-BE49-F238E27FC236}">
                      <a16:creationId xmlns:a16="http://schemas.microsoft.com/office/drawing/2014/main" id="{E8510D46-3D60-754D-882A-BB87C6A977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03817" flipV="1">
                  <a:off x="3483" y="1225"/>
                  <a:ext cx="117" cy="284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" name="Oval 140">
                  <a:extLst>
                    <a:ext uri="{FF2B5EF4-FFF2-40B4-BE49-F238E27FC236}">
                      <a16:creationId xmlns:a16="http://schemas.microsoft.com/office/drawing/2014/main" id="{174E993C-C818-CB4F-9107-44C01BE5B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1104"/>
                  <a:ext cx="546" cy="931"/>
                </a:xfrm>
                <a:prstGeom prst="ellipse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" name="Freeform 141">
                  <a:extLst>
                    <a:ext uri="{FF2B5EF4-FFF2-40B4-BE49-F238E27FC236}">
                      <a16:creationId xmlns:a16="http://schemas.microsoft.com/office/drawing/2014/main" id="{7D318E14-3F38-2B4B-976D-61A3B930F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3" y="1144"/>
                  <a:ext cx="123" cy="810"/>
                </a:xfrm>
                <a:custGeom>
                  <a:avLst/>
                  <a:gdLst>
                    <a:gd name="T0" fmla="*/ 13 w 248"/>
                    <a:gd name="T1" fmla="*/ 0 h 2064"/>
                    <a:gd name="T2" fmla="*/ 19 w 248"/>
                    <a:gd name="T3" fmla="*/ 6 h 2064"/>
                    <a:gd name="T4" fmla="*/ 1 w 248"/>
                    <a:gd name="T5" fmla="*/ 15 h 2064"/>
                    <a:gd name="T6" fmla="*/ 24 w 248"/>
                    <a:gd name="T7" fmla="*/ 22 h 2064"/>
                    <a:gd name="T8" fmla="*/ 1 w 248"/>
                    <a:gd name="T9" fmla="*/ 33 h 2064"/>
                    <a:gd name="T10" fmla="*/ 18 w 248"/>
                    <a:gd name="T11" fmla="*/ 42 h 2064"/>
                    <a:gd name="T12" fmla="*/ 3 w 248"/>
                    <a:gd name="T13" fmla="*/ 55 h 2064"/>
                    <a:gd name="T14" fmla="*/ 24 w 248"/>
                    <a:gd name="T15" fmla="*/ 61 h 2064"/>
                    <a:gd name="T16" fmla="*/ 1 w 248"/>
                    <a:gd name="T17" fmla="*/ 73 h 2064"/>
                    <a:gd name="T18" fmla="*/ 24 w 248"/>
                    <a:gd name="T19" fmla="*/ 80 h 2064"/>
                    <a:gd name="T20" fmla="*/ 1 w 248"/>
                    <a:gd name="T21" fmla="*/ 86 h 2064"/>
                    <a:gd name="T22" fmla="*/ 30 w 248"/>
                    <a:gd name="T23" fmla="*/ 95 h 2064"/>
                    <a:gd name="T24" fmla="*/ 1 w 248"/>
                    <a:gd name="T25" fmla="*/ 103 h 2064"/>
                    <a:gd name="T26" fmla="*/ 24 w 248"/>
                    <a:gd name="T27" fmla="*/ 110 h 2064"/>
                    <a:gd name="T28" fmla="*/ 7 w 248"/>
                    <a:gd name="T29" fmla="*/ 119 h 2064"/>
                    <a:gd name="T30" fmla="*/ 13 w 248"/>
                    <a:gd name="T31" fmla="*/ 125 h 20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48" h="2064">
                      <a:moveTo>
                        <a:pt x="104" y="0"/>
                      </a:moveTo>
                      <a:cubicBezTo>
                        <a:pt x="139" y="27"/>
                        <a:pt x="175" y="55"/>
                        <a:pt x="159" y="96"/>
                      </a:cubicBezTo>
                      <a:cubicBezTo>
                        <a:pt x="143" y="137"/>
                        <a:pt x="1" y="204"/>
                        <a:pt x="8" y="247"/>
                      </a:cubicBezTo>
                      <a:cubicBezTo>
                        <a:pt x="15" y="290"/>
                        <a:pt x="200" y="307"/>
                        <a:pt x="200" y="357"/>
                      </a:cubicBezTo>
                      <a:cubicBezTo>
                        <a:pt x="200" y="407"/>
                        <a:pt x="16" y="493"/>
                        <a:pt x="8" y="549"/>
                      </a:cubicBezTo>
                      <a:cubicBezTo>
                        <a:pt x="0" y="605"/>
                        <a:pt x="149" y="633"/>
                        <a:pt x="152" y="693"/>
                      </a:cubicBezTo>
                      <a:cubicBezTo>
                        <a:pt x="155" y="753"/>
                        <a:pt x="17" y="859"/>
                        <a:pt x="25" y="912"/>
                      </a:cubicBezTo>
                      <a:cubicBezTo>
                        <a:pt x="33" y="965"/>
                        <a:pt x="203" y="964"/>
                        <a:pt x="200" y="1013"/>
                      </a:cubicBezTo>
                      <a:cubicBezTo>
                        <a:pt x="197" y="1062"/>
                        <a:pt x="8" y="1155"/>
                        <a:pt x="8" y="1205"/>
                      </a:cubicBezTo>
                      <a:cubicBezTo>
                        <a:pt x="8" y="1255"/>
                        <a:pt x="200" y="1279"/>
                        <a:pt x="200" y="1316"/>
                      </a:cubicBezTo>
                      <a:cubicBezTo>
                        <a:pt x="200" y="1353"/>
                        <a:pt x="0" y="1385"/>
                        <a:pt x="8" y="1427"/>
                      </a:cubicBezTo>
                      <a:cubicBezTo>
                        <a:pt x="16" y="1469"/>
                        <a:pt x="248" y="1520"/>
                        <a:pt x="248" y="1566"/>
                      </a:cubicBezTo>
                      <a:cubicBezTo>
                        <a:pt x="248" y="1612"/>
                        <a:pt x="16" y="1663"/>
                        <a:pt x="8" y="1705"/>
                      </a:cubicBezTo>
                      <a:cubicBezTo>
                        <a:pt x="0" y="1747"/>
                        <a:pt x="192" y="1774"/>
                        <a:pt x="200" y="1816"/>
                      </a:cubicBezTo>
                      <a:cubicBezTo>
                        <a:pt x="208" y="1858"/>
                        <a:pt x="72" y="1919"/>
                        <a:pt x="56" y="1960"/>
                      </a:cubicBezTo>
                      <a:cubicBezTo>
                        <a:pt x="40" y="2001"/>
                        <a:pt x="96" y="2047"/>
                        <a:pt x="104" y="2064"/>
                      </a:cubicBezTo>
                    </a:path>
                  </a:pathLst>
                </a:cu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18" tIns="45708" rIns="91418" bIns="45708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Oval 142">
              <a:extLst>
                <a:ext uri="{FF2B5EF4-FFF2-40B4-BE49-F238E27FC236}">
                  <a16:creationId xmlns:a16="http://schemas.microsoft.com/office/drawing/2014/main" id="{F325DFEB-ED4F-524C-B181-FB328EE68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Arc 143">
              <a:extLst>
                <a:ext uri="{FF2B5EF4-FFF2-40B4-BE49-F238E27FC236}">
                  <a16:creationId xmlns:a16="http://schemas.microsoft.com/office/drawing/2014/main" id="{88A2AAD2-DBA2-6544-A38C-08CA97A321F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74" y="2634"/>
              <a:ext cx="75" cy="54"/>
            </a:xfrm>
            <a:custGeom>
              <a:avLst/>
              <a:gdLst>
                <a:gd name="T0" fmla="*/ 0 w 39722"/>
                <a:gd name="T1" fmla="*/ 0 h 21600"/>
                <a:gd name="T2" fmla="*/ 0 w 39722"/>
                <a:gd name="T3" fmla="*/ 0 h 21600"/>
                <a:gd name="T4" fmla="*/ 0 w 397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22" h="21600" fill="none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</a:path>
                <a:path w="39722" h="21600" stroke="0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  <a:lnTo>
                    <a:pt x="19231" y="21600"/>
                  </a:lnTo>
                  <a:lnTo>
                    <a:pt x="-1" y="1176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/>
            <a:p>
              <a:endParaRPr lang="en-US"/>
            </a:p>
          </p:txBody>
        </p:sp>
        <p:sp>
          <p:nvSpPr>
            <p:cNvPr id="35" name="Oval 144">
              <a:extLst>
                <a:ext uri="{FF2B5EF4-FFF2-40B4-BE49-F238E27FC236}">
                  <a16:creationId xmlns:a16="http://schemas.microsoft.com/office/drawing/2014/main" id="{B084E8CD-B005-2648-999D-8920119CD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 marL="817563" indent="-315913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36" name="Oval 145">
              <a:extLst>
                <a:ext uri="{FF2B5EF4-FFF2-40B4-BE49-F238E27FC236}">
                  <a16:creationId xmlns:a16="http://schemas.microsoft.com/office/drawing/2014/main" id="{25CF4AF8-DB16-C548-ADB2-985CCE2E3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Oval 146">
              <a:extLst>
                <a:ext uri="{FF2B5EF4-FFF2-40B4-BE49-F238E27FC236}">
                  <a16:creationId xmlns:a16="http://schemas.microsoft.com/office/drawing/2014/main" id="{F89810FC-EBE4-6843-A755-11EE0BEE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6" name="Group 132">
            <a:extLst>
              <a:ext uri="{FF2B5EF4-FFF2-40B4-BE49-F238E27FC236}">
                <a16:creationId xmlns:a16="http://schemas.microsoft.com/office/drawing/2014/main" id="{6A53A86C-36BC-9A4F-AF2D-5BC0A656E69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999037"/>
            <a:ext cx="609600" cy="1173163"/>
            <a:chOff x="4224" y="2496"/>
            <a:chExt cx="384" cy="739"/>
          </a:xfrm>
        </p:grpSpPr>
        <p:grpSp>
          <p:nvGrpSpPr>
            <p:cNvPr id="47" name="Group 133">
              <a:extLst>
                <a:ext uri="{FF2B5EF4-FFF2-40B4-BE49-F238E27FC236}">
                  <a16:creationId xmlns:a16="http://schemas.microsoft.com/office/drawing/2014/main" id="{4F2996E1-7A12-1C4C-A1AA-103AC48AF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96"/>
              <a:ext cx="384" cy="739"/>
              <a:chOff x="3600" y="2496"/>
              <a:chExt cx="384" cy="739"/>
            </a:xfrm>
          </p:grpSpPr>
          <p:sp>
            <p:nvSpPr>
              <p:cNvPr id="53" name="Oval 134">
                <a:extLst>
                  <a:ext uri="{FF2B5EF4-FFF2-40B4-BE49-F238E27FC236}">
                    <a16:creationId xmlns:a16="http://schemas.microsoft.com/office/drawing/2014/main" id="{C1622BED-C15D-E44C-98AD-79F34519D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96"/>
                <a:ext cx="266" cy="2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4" name="Group 135">
                <a:extLst>
                  <a:ext uri="{FF2B5EF4-FFF2-40B4-BE49-F238E27FC236}">
                    <a16:creationId xmlns:a16="http://schemas.microsoft.com/office/drawing/2014/main" id="{84D3844A-3640-A14E-BA1D-CB71DDC0C5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712"/>
                <a:ext cx="384" cy="523"/>
                <a:chOff x="2976" y="1104"/>
                <a:chExt cx="624" cy="931"/>
              </a:xfrm>
            </p:grpSpPr>
            <p:sp>
              <p:nvSpPr>
                <p:cNvPr id="55" name="Oval 136">
                  <a:extLst>
                    <a:ext uri="{FF2B5EF4-FFF2-40B4-BE49-F238E27FC236}">
                      <a16:creationId xmlns:a16="http://schemas.microsoft.com/office/drawing/2014/main" id="{A321C961-A710-A84F-8230-89F7CC94A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17411">
                  <a:off x="3052" y="1797"/>
                  <a:ext cx="122" cy="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6" name="Oval 137">
                  <a:extLst>
                    <a:ext uri="{FF2B5EF4-FFF2-40B4-BE49-F238E27FC236}">
                      <a16:creationId xmlns:a16="http://schemas.microsoft.com/office/drawing/2014/main" id="{B9FAF5D4-0595-7E4D-897D-D0BEEB1219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89" flipH="1">
                  <a:off x="3403" y="1797"/>
                  <a:ext cx="122" cy="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7" name="Oval 138">
                  <a:extLst>
                    <a:ext uri="{FF2B5EF4-FFF2-40B4-BE49-F238E27FC236}">
                      <a16:creationId xmlns:a16="http://schemas.microsoft.com/office/drawing/2014/main" id="{57182C05-AD30-084A-8866-9D24AAC22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6183">
                  <a:off x="2976" y="1225"/>
                  <a:ext cx="117" cy="28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8" name="Oval 139">
                  <a:extLst>
                    <a:ext uri="{FF2B5EF4-FFF2-40B4-BE49-F238E27FC236}">
                      <a16:creationId xmlns:a16="http://schemas.microsoft.com/office/drawing/2014/main" id="{FFF9D28A-5DF1-0E49-AB8B-B66FD1DAB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03817" flipV="1">
                  <a:off x="3483" y="1225"/>
                  <a:ext cx="117" cy="28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9" name="Oval 140">
                  <a:extLst>
                    <a:ext uri="{FF2B5EF4-FFF2-40B4-BE49-F238E27FC236}">
                      <a16:creationId xmlns:a16="http://schemas.microsoft.com/office/drawing/2014/main" id="{D0EC1694-D179-8B45-8DF2-14036FF08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1104"/>
                  <a:ext cx="546" cy="93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0" name="Freeform 141">
                  <a:extLst>
                    <a:ext uri="{FF2B5EF4-FFF2-40B4-BE49-F238E27FC236}">
                      <a16:creationId xmlns:a16="http://schemas.microsoft.com/office/drawing/2014/main" id="{CAB0965D-1BE4-7A4A-9DF0-FB4D32FB4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3" y="1144"/>
                  <a:ext cx="123" cy="810"/>
                </a:xfrm>
                <a:custGeom>
                  <a:avLst/>
                  <a:gdLst>
                    <a:gd name="T0" fmla="*/ 13 w 248"/>
                    <a:gd name="T1" fmla="*/ 0 h 2064"/>
                    <a:gd name="T2" fmla="*/ 19 w 248"/>
                    <a:gd name="T3" fmla="*/ 6 h 2064"/>
                    <a:gd name="T4" fmla="*/ 1 w 248"/>
                    <a:gd name="T5" fmla="*/ 15 h 2064"/>
                    <a:gd name="T6" fmla="*/ 24 w 248"/>
                    <a:gd name="T7" fmla="*/ 22 h 2064"/>
                    <a:gd name="T8" fmla="*/ 1 w 248"/>
                    <a:gd name="T9" fmla="*/ 33 h 2064"/>
                    <a:gd name="T10" fmla="*/ 18 w 248"/>
                    <a:gd name="T11" fmla="*/ 42 h 2064"/>
                    <a:gd name="T12" fmla="*/ 3 w 248"/>
                    <a:gd name="T13" fmla="*/ 55 h 2064"/>
                    <a:gd name="T14" fmla="*/ 24 w 248"/>
                    <a:gd name="T15" fmla="*/ 61 h 2064"/>
                    <a:gd name="T16" fmla="*/ 1 w 248"/>
                    <a:gd name="T17" fmla="*/ 73 h 2064"/>
                    <a:gd name="T18" fmla="*/ 24 w 248"/>
                    <a:gd name="T19" fmla="*/ 80 h 2064"/>
                    <a:gd name="T20" fmla="*/ 1 w 248"/>
                    <a:gd name="T21" fmla="*/ 86 h 2064"/>
                    <a:gd name="T22" fmla="*/ 30 w 248"/>
                    <a:gd name="T23" fmla="*/ 95 h 2064"/>
                    <a:gd name="T24" fmla="*/ 1 w 248"/>
                    <a:gd name="T25" fmla="*/ 103 h 2064"/>
                    <a:gd name="T26" fmla="*/ 24 w 248"/>
                    <a:gd name="T27" fmla="*/ 110 h 2064"/>
                    <a:gd name="T28" fmla="*/ 7 w 248"/>
                    <a:gd name="T29" fmla="*/ 119 h 2064"/>
                    <a:gd name="T30" fmla="*/ 13 w 248"/>
                    <a:gd name="T31" fmla="*/ 125 h 20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48" h="2064">
                      <a:moveTo>
                        <a:pt x="104" y="0"/>
                      </a:moveTo>
                      <a:cubicBezTo>
                        <a:pt x="139" y="27"/>
                        <a:pt x="175" y="55"/>
                        <a:pt x="159" y="96"/>
                      </a:cubicBezTo>
                      <a:cubicBezTo>
                        <a:pt x="143" y="137"/>
                        <a:pt x="1" y="204"/>
                        <a:pt x="8" y="247"/>
                      </a:cubicBezTo>
                      <a:cubicBezTo>
                        <a:pt x="15" y="290"/>
                        <a:pt x="200" y="307"/>
                        <a:pt x="200" y="357"/>
                      </a:cubicBezTo>
                      <a:cubicBezTo>
                        <a:pt x="200" y="407"/>
                        <a:pt x="16" y="493"/>
                        <a:pt x="8" y="549"/>
                      </a:cubicBezTo>
                      <a:cubicBezTo>
                        <a:pt x="0" y="605"/>
                        <a:pt x="149" y="633"/>
                        <a:pt x="152" y="693"/>
                      </a:cubicBezTo>
                      <a:cubicBezTo>
                        <a:pt x="155" y="753"/>
                        <a:pt x="17" y="859"/>
                        <a:pt x="25" y="912"/>
                      </a:cubicBezTo>
                      <a:cubicBezTo>
                        <a:pt x="33" y="965"/>
                        <a:pt x="203" y="964"/>
                        <a:pt x="200" y="1013"/>
                      </a:cubicBezTo>
                      <a:cubicBezTo>
                        <a:pt x="197" y="1062"/>
                        <a:pt x="8" y="1155"/>
                        <a:pt x="8" y="1205"/>
                      </a:cubicBezTo>
                      <a:cubicBezTo>
                        <a:pt x="8" y="1255"/>
                        <a:pt x="200" y="1279"/>
                        <a:pt x="200" y="1316"/>
                      </a:cubicBezTo>
                      <a:cubicBezTo>
                        <a:pt x="200" y="1353"/>
                        <a:pt x="0" y="1385"/>
                        <a:pt x="8" y="1427"/>
                      </a:cubicBezTo>
                      <a:cubicBezTo>
                        <a:pt x="16" y="1469"/>
                        <a:pt x="248" y="1520"/>
                        <a:pt x="248" y="1566"/>
                      </a:cubicBezTo>
                      <a:cubicBezTo>
                        <a:pt x="248" y="1612"/>
                        <a:pt x="16" y="1663"/>
                        <a:pt x="8" y="1705"/>
                      </a:cubicBezTo>
                      <a:cubicBezTo>
                        <a:pt x="0" y="1747"/>
                        <a:pt x="192" y="1774"/>
                        <a:pt x="200" y="1816"/>
                      </a:cubicBezTo>
                      <a:cubicBezTo>
                        <a:pt x="208" y="1858"/>
                        <a:pt x="72" y="1919"/>
                        <a:pt x="56" y="1960"/>
                      </a:cubicBezTo>
                      <a:cubicBezTo>
                        <a:pt x="40" y="2001"/>
                        <a:pt x="96" y="2047"/>
                        <a:pt x="104" y="2064"/>
                      </a:cubicBezTo>
                    </a:path>
                  </a:pathLst>
                </a:cu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18" tIns="45708" rIns="91418" bIns="45708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Oval 142">
              <a:extLst>
                <a:ext uri="{FF2B5EF4-FFF2-40B4-BE49-F238E27FC236}">
                  <a16:creationId xmlns:a16="http://schemas.microsoft.com/office/drawing/2014/main" id="{A4A5843F-CAC4-B046-B6EA-4AC980D6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Arc 143">
              <a:extLst>
                <a:ext uri="{FF2B5EF4-FFF2-40B4-BE49-F238E27FC236}">
                  <a16:creationId xmlns:a16="http://schemas.microsoft.com/office/drawing/2014/main" id="{414278D5-1F01-524D-B38B-BDC2196C2E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74" y="2634"/>
              <a:ext cx="75" cy="54"/>
            </a:xfrm>
            <a:custGeom>
              <a:avLst/>
              <a:gdLst>
                <a:gd name="T0" fmla="*/ 0 w 39722"/>
                <a:gd name="T1" fmla="*/ 0 h 21600"/>
                <a:gd name="T2" fmla="*/ 0 w 39722"/>
                <a:gd name="T3" fmla="*/ 0 h 21600"/>
                <a:gd name="T4" fmla="*/ 0 w 397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22" h="21600" fill="none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</a:path>
                <a:path w="39722" h="21600" stroke="0" extrusionOk="0">
                  <a:moveTo>
                    <a:pt x="-1" y="11765"/>
                  </a:moveTo>
                  <a:cubicBezTo>
                    <a:pt x="3692" y="4544"/>
                    <a:pt x="11119" y="0"/>
                    <a:pt x="19231" y="0"/>
                  </a:cubicBezTo>
                  <a:cubicBezTo>
                    <a:pt x="28527" y="0"/>
                    <a:pt x="36781" y="5948"/>
                    <a:pt x="39722" y="14767"/>
                  </a:cubicBezTo>
                  <a:lnTo>
                    <a:pt x="19231" y="21600"/>
                  </a:lnTo>
                  <a:lnTo>
                    <a:pt x="-1" y="1176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/>
            <a:p>
              <a:endParaRPr lang="en-US"/>
            </a:p>
          </p:txBody>
        </p:sp>
        <p:sp>
          <p:nvSpPr>
            <p:cNvPr id="50" name="Oval 144">
              <a:extLst>
                <a:ext uri="{FF2B5EF4-FFF2-40B4-BE49-F238E27FC236}">
                  <a16:creationId xmlns:a16="http://schemas.microsoft.com/office/drawing/2014/main" id="{228ADDA8-885D-4846-9C63-D9118C8F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50"/>
              <a:ext cx="61" cy="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 marL="817563" indent="-315913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04888" algn="l"/>
                  <a:tab pos="2012950" algn="l"/>
                  <a:tab pos="3021013" algn="l"/>
                  <a:tab pos="4025900" algn="l"/>
                  <a:tab pos="5033963" algn="l"/>
                  <a:tab pos="6042025" algn="l"/>
                  <a:tab pos="7050088" algn="l"/>
                  <a:tab pos="8058150" algn="l"/>
                  <a:tab pos="9066213" algn="l"/>
                  <a:tab pos="100742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5000"/>
                </a:spcBef>
                <a:spcAft>
                  <a:spcPct val="15000"/>
                </a:spcAft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" name="Oval 145">
              <a:extLst>
                <a:ext uri="{FF2B5EF4-FFF2-40B4-BE49-F238E27FC236}">
                  <a16:creationId xmlns:a16="http://schemas.microsoft.com/office/drawing/2014/main" id="{CAA1D774-88DA-864A-907C-96774A1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Oval 146">
              <a:extLst>
                <a:ext uri="{FF2B5EF4-FFF2-40B4-BE49-F238E27FC236}">
                  <a16:creationId xmlns:a16="http://schemas.microsoft.com/office/drawing/2014/main" id="{9842EBF2-C0C3-1142-923F-473CD5D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577"/>
              <a:ext cx="41" cy="5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8" tIns="45708" rIns="91418" bIns="4570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" name="Oval Callout 60">
            <a:extLst>
              <a:ext uri="{FF2B5EF4-FFF2-40B4-BE49-F238E27FC236}">
                <a16:creationId xmlns:a16="http://schemas.microsoft.com/office/drawing/2014/main" id="{DA83F5D8-243A-5C4C-A59A-9D79C94CD7F7}"/>
              </a:ext>
            </a:extLst>
          </p:cNvPr>
          <p:cNvSpPr/>
          <p:nvPr/>
        </p:nvSpPr>
        <p:spPr>
          <a:xfrm>
            <a:off x="3132438" y="4068763"/>
            <a:ext cx="2717500" cy="731837"/>
          </a:xfrm>
          <a:prstGeom prst="wedgeEllipseCallout">
            <a:avLst>
              <a:gd name="adj1" fmla="val -33369"/>
              <a:gd name="adj2" fmla="val 6985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Callout 61">
            <a:extLst>
              <a:ext uri="{FF2B5EF4-FFF2-40B4-BE49-F238E27FC236}">
                <a16:creationId xmlns:a16="http://schemas.microsoft.com/office/drawing/2014/main" id="{A0BF3ED4-0D4F-C642-9545-52C0F1041FE0}"/>
              </a:ext>
            </a:extLst>
          </p:cNvPr>
          <p:cNvSpPr/>
          <p:nvPr/>
        </p:nvSpPr>
        <p:spPr>
          <a:xfrm>
            <a:off x="3073700" y="4038600"/>
            <a:ext cx="2717500" cy="731837"/>
          </a:xfrm>
          <a:prstGeom prst="wedgeEllipseCallout">
            <a:avLst>
              <a:gd name="adj1" fmla="val 4898"/>
              <a:gd name="adj2" fmla="val 7965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>
            <a:extLst>
              <a:ext uri="{FF2B5EF4-FFF2-40B4-BE49-F238E27FC236}">
                <a16:creationId xmlns:a16="http://schemas.microsoft.com/office/drawing/2014/main" id="{45607BFD-6BFA-9C49-9F42-056BCC42F6C2}"/>
              </a:ext>
            </a:extLst>
          </p:cNvPr>
          <p:cNvSpPr/>
          <p:nvPr/>
        </p:nvSpPr>
        <p:spPr>
          <a:xfrm>
            <a:off x="3124200" y="4038600"/>
            <a:ext cx="2717500" cy="731837"/>
          </a:xfrm>
          <a:prstGeom prst="wedgeEllipseCallout">
            <a:avLst>
              <a:gd name="adj1" fmla="val 38877"/>
              <a:gd name="adj2" fmla="val 7842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mic Sans MS" panose="030F0902030302020204" pitchFamily="66" charset="0"/>
              </a:rPr>
              <a:t>Thank you!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D3C9C1C3-4AD3-B84E-9019-03A1294B9FD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81000"/>
            <a:ext cx="9007475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5" name="Rectangle 45">
            <a:extLst>
              <a:ext uri="{FF2B5EF4-FFF2-40B4-BE49-F238E27FC236}">
                <a16:creationId xmlns:a16="http://schemas.microsoft.com/office/drawing/2014/main" id="{50B56CB5-3716-364E-AB07-15B6F714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41177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spcAft>
                <a:spcPct val="0"/>
              </a:spcAft>
              <a:buClrTx/>
            </a:pPr>
            <a:r>
              <a:rPr lang="en-US" altLang="en-US" sz="1600" b="0" dirty="0">
                <a:solidFill>
                  <a:schemeClr val="tx2"/>
                </a:solidFill>
              </a:rPr>
              <a:t>Folly </a:t>
            </a:r>
            <a:r>
              <a:rPr lang="en-US" altLang="en-US" sz="16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altLang="en-US" sz="16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6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US" altLang="en-US" sz="16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/folly</a:t>
            </a:r>
            <a:r>
              <a:rPr lang="en-US" altLang="en-US" sz="1600" b="0" dirty="0">
                <a:solidFill>
                  <a:schemeClr val="tx2"/>
                </a:solidFill>
              </a:rPr>
              <a:t> under </a:t>
            </a:r>
            <a:r>
              <a:rPr lang="en-US" altLang="en-US" sz="16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folly/synchronization/</a:t>
            </a:r>
            <a:r>
              <a:rPr lang="en-US" altLang="en-US" sz="16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Hazptr.h</a:t>
            </a:r>
            <a:endParaRPr lang="en-US" altLang="en-US" sz="1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ct val="0"/>
              </a:spcAft>
              <a:buClrTx/>
            </a:pP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Working Draft, Extensions to C++ for Concurrency Version 2 (wg21.link/n4895).</a:t>
            </a:r>
          </a:p>
          <a:p>
            <a:pPr marL="285750" indent="-285750">
              <a:spcAft>
                <a:spcPct val="0"/>
              </a:spcAft>
              <a:buClrTx/>
            </a:pP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Hazard Pointers: Safe Memory Reclamation for Lock-Free Objects,</a:t>
            </a:r>
            <a:b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</a:br>
            <a:r>
              <a:rPr lang="en-US" altLang="en-US" sz="1600" b="0" i="1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IEEE Transactions on Parallel and Distributed Systems.</a:t>
            </a: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 15 (8): 491–504, June 2004.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320E65-4785-194B-8835-EB4FB9D4DE1D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Pointers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C01ACE9C-C26D-2641-AF82-A08384CD87E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2362200"/>
            <a:ext cx="9007475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CPPCON 2021 Talk on Concurrency TS2</a:t>
            </a: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97F4A72D-31A0-AD4D-83C5-2D853E9E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822377"/>
            <a:ext cx="89916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b="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The Upcoming Concurrency TS Version 2 for Low-Latency and Lockless Synchronization (with Paul McKenney and Michael Wong)</a:t>
            </a:r>
          </a:p>
          <a:p>
            <a:pPr marL="285750" indent="-285750">
              <a:spcAft>
                <a:spcPct val="0"/>
              </a:spcAft>
              <a:buClrTx/>
            </a:pPr>
            <a:endParaRPr lang="en-US" altLang="en-US" sz="1600" b="0" dirty="0">
              <a:solidFill>
                <a:schemeClr val="tx2"/>
              </a:solidFill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32074"/>
      </p:ext>
    </p:extLst>
  </p:cSld>
  <p:clrMapOvr>
    <a:masterClrMapping/>
  </p:clrMapOvr>
  <p:transition advTm="14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Using Hazard Pointers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4913A0F0-B383-D248-B77A-2B8CF191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1673423"/>
            <a:ext cx="8456612" cy="30777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class Foo </a:t>
            </a:r>
            <a:r>
              <a:rPr lang="en-US" altLang="en-US" sz="1400" b="1" dirty="0">
                <a:latin typeface="Lucida Console" panose="020B0609040504020204" pitchFamily="49" charset="0"/>
              </a:rPr>
              <a:t>: public </a:t>
            </a:r>
            <a:r>
              <a:rPr lang="en-US" altLang="en-US" sz="1400" b="1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hazard_pointer_obj_base</a:t>
            </a:r>
            <a:r>
              <a:rPr lang="en-US" altLang="en-US" sz="1400" b="1" dirty="0">
                <a:highlight>
                  <a:srgbClr val="FFFF00"/>
                </a:highlight>
                <a:latin typeface="Lucida Console" panose="020B0609040504020204" pitchFamily="49" charset="0"/>
              </a:rPr>
              <a:t>&lt;Foo&gt;</a:t>
            </a:r>
            <a:r>
              <a:rPr lang="en-US" altLang="en-US" sz="1400" dirty="0">
                <a:latin typeface="Lucida Console" panose="020B0609040504020204" pitchFamily="49" charset="0"/>
              </a:rPr>
              <a:t> { /* Foo members */ };</a:t>
            </a: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80C37998-37B5-654C-8D71-21E9CBE8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133600"/>
            <a:ext cx="8380412" cy="1169551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Result </a:t>
            </a:r>
            <a:r>
              <a:rPr lang="en-US" altLang="en-US" sz="1400" dirty="0" err="1">
                <a:latin typeface="Lucida Console" panose="020B0609040504020204" pitchFamily="49" charset="0"/>
              </a:rPr>
              <a:t>read_and_use</a:t>
            </a:r>
            <a:r>
              <a:rPr lang="en-US" altLang="en-US" sz="1400" dirty="0">
                <a:latin typeface="Lucida Console" panose="020B0609040504020204" pitchFamily="49" charset="0"/>
              </a:rPr>
              <a:t>(std::atomic&lt;Foo*&gt;&amp; </a:t>
            </a:r>
            <a:r>
              <a:rPr lang="en-US" altLang="en-US" sz="1400" dirty="0" err="1">
                <a:latin typeface="Lucida Console" panose="020B0609040504020204" pitchFamily="49" charset="0"/>
              </a:rPr>
              <a:t>src</a:t>
            </a:r>
            <a:r>
              <a:rPr lang="en-US" altLang="en-US" sz="1400" dirty="0"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latin typeface="Lucida Console" panose="020B0609040504020204" pitchFamily="49" charset="0"/>
              </a:rPr>
              <a:t>Func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fn</a:t>
            </a:r>
            <a:r>
              <a:rPr lang="en-US" altLang="en-US" sz="1400" dirty="0">
                <a:latin typeface="Lucida Console" panose="020B0609040504020204" pitchFamily="49" charset="0"/>
              </a:rPr>
              <a:t>) { // Called frequently</a:t>
            </a:r>
          </a:p>
          <a:p>
            <a:r>
              <a:rPr lang="en-US" altLang="en-US" sz="1400" b="1" dirty="0">
                <a:highlight>
                  <a:srgbClr val="FFFF00"/>
                </a:highlight>
                <a:latin typeface="Lucida Console" panose="020B0609040504020204" pitchFamily="49" charset="0"/>
              </a:rPr>
              <a:t> folly::</a:t>
            </a:r>
            <a:r>
              <a:rPr lang="en-US" altLang="en-US" sz="1400" b="1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hazard_pointer</a:t>
            </a:r>
            <a:r>
              <a:rPr lang="en-US" altLang="en-US" sz="1400" b="1" dirty="0">
                <a:highlight>
                  <a:srgbClr val="FFFF00"/>
                </a:highlight>
                <a:latin typeface="Lucida Console" panose="020B0609040504020204" pitchFamily="49" charset="0"/>
              </a:rPr>
              <a:t> h = folly::</a:t>
            </a:r>
            <a:r>
              <a:rPr lang="en-US" altLang="en-US" sz="1400" b="1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make_hazard_pointer</a:t>
            </a:r>
            <a:r>
              <a:rPr lang="en-US" altLang="en-US" sz="1400" b="1" dirty="0">
                <a:highlight>
                  <a:srgbClr val="FFFF00"/>
                </a:highlight>
                <a:latin typeface="Lucida Console" panose="020B0609040504020204" pitchFamily="49" charset="0"/>
              </a:rPr>
              <a:t>();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Foo* </a:t>
            </a:r>
            <a:r>
              <a:rPr lang="en-US" altLang="en-US" sz="1400" dirty="0" err="1">
                <a:latin typeface="Lucida Console" panose="020B0609040504020204" pitchFamily="49" charset="0"/>
              </a:rPr>
              <a:t>ptr</a:t>
            </a:r>
            <a:r>
              <a:rPr lang="en-US" altLang="en-US" sz="1400" dirty="0">
                <a:latin typeface="Lucida Console" panose="020B0609040504020204" pitchFamily="49" charset="0"/>
              </a:rPr>
              <a:t> = </a:t>
            </a:r>
            <a:r>
              <a:rPr lang="en-US" altLang="en-US" sz="1400" b="1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h.protect</a:t>
            </a:r>
            <a:r>
              <a:rPr lang="en-US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</a:rPr>
              <a:t>src</a:t>
            </a:r>
            <a:r>
              <a:rPr lang="en-US" alt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return </a:t>
            </a:r>
            <a:r>
              <a:rPr lang="en-US" altLang="en-US" sz="1400" dirty="0" err="1">
                <a:latin typeface="Lucida Console" panose="020B0609040504020204" pitchFamily="49" charset="0"/>
              </a:rPr>
              <a:t>fn</a:t>
            </a:r>
            <a:r>
              <a:rPr lang="en-US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</a:rPr>
              <a:t>ptr</a:t>
            </a:r>
            <a:r>
              <a:rPr lang="en-US" altLang="en-US" sz="1400" dirty="0">
                <a:latin typeface="Lucida Console" panose="020B0609040504020204" pitchFamily="49" charset="0"/>
              </a:rPr>
              <a:t>); // </a:t>
            </a:r>
            <a:r>
              <a:rPr lang="en-US" altLang="en-US" sz="1400" dirty="0" err="1">
                <a:latin typeface="Lucida Console" panose="020B0609040504020204" pitchFamily="49" charset="0"/>
              </a:rPr>
              <a:t>ptr</a:t>
            </a:r>
            <a:r>
              <a:rPr lang="en-US" altLang="en-US" sz="1400" dirty="0">
                <a:latin typeface="Lucida Console" panose="020B0609040504020204" pitchFamily="49" charset="0"/>
              </a:rPr>
              <a:t> is protected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0" name="Text Box 32">
            <a:extLst>
              <a:ext uri="{FF2B5EF4-FFF2-40B4-BE49-F238E27FC236}">
                <a16:creationId xmlns:a16="http://schemas.microsoft.com/office/drawing/2014/main" id="{D68F6A3C-9442-F048-9E71-5CFD0D98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8380412" cy="954107"/>
          </a:xfrm>
          <a:prstGeom prst="rect">
            <a:avLst/>
          </a:prstGeom>
          <a:solidFill>
            <a:srgbClr val="CCFF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Lucida Console" panose="020B0609040504020204" pitchFamily="49" charset="0"/>
              </a:rPr>
              <a:t>Void update(std::atomic&lt;Foo*&gt;&amp; </a:t>
            </a:r>
            <a:r>
              <a:rPr lang="en-US" altLang="en-US" sz="1400" dirty="0" err="1">
                <a:latin typeface="Lucida Console" panose="020B0609040504020204" pitchFamily="49" charset="0"/>
              </a:rPr>
              <a:t>src</a:t>
            </a:r>
            <a:r>
              <a:rPr lang="en-US" altLang="en-US" sz="1400" dirty="0">
                <a:latin typeface="Lucida Console" panose="020B0609040504020204" pitchFamily="49" charset="0"/>
              </a:rPr>
              <a:t>, Foo* </a:t>
            </a:r>
            <a:r>
              <a:rPr lang="en-US" altLang="en-US" sz="1400" dirty="0" err="1">
                <a:latin typeface="Lucida Console" panose="020B0609040504020204" pitchFamily="49" charset="0"/>
              </a:rPr>
              <a:t>newptr</a:t>
            </a:r>
            <a:r>
              <a:rPr lang="en-US" altLang="en-US" sz="1400" dirty="0">
                <a:latin typeface="Lucida Console" panose="020B0609040504020204" pitchFamily="49" charset="0"/>
              </a:rPr>
              <a:t>) { // Called infrequently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Foo* </a:t>
            </a:r>
            <a:r>
              <a:rPr lang="en-US" altLang="en-US" sz="1400" dirty="0" err="1">
                <a:latin typeface="Lucida Console" panose="020B0609040504020204" pitchFamily="49" charset="0"/>
              </a:rPr>
              <a:t>oldptr</a:t>
            </a:r>
            <a:r>
              <a:rPr lang="en-US" altLang="en-US" sz="1400" dirty="0"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src.exchange</a:t>
            </a:r>
            <a:r>
              <a:rPr lang="en-US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latin typeface="Lucida Console" panose="020B0609040504020204" pitchFamily="49" charset="0"/>
              </a:rPr>
              <a:t>newptr</a:t>
            </a:r>
            <a:r>
              <a:rPr lang="en-US" alt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oldptr</a:t>
            </a:r>
            <a:r>
              <a:rPr lang="en-US" altLang="en-US" sz="1400" dirty="0">
                <a:latin typeface="Lucida Console" panose="020B0609040504020204" pitchFamily="49" charset="0"/>
              </a:rPr>
              <a:t>-&gt;</a:t>
            </a:r>
            <a:r>
              <a:rPr lang="en-US" altLang="en-US" sz="1400" b="1" dirty="0">
                <a:highlight>
                  <a:srgbClr val="FFFF00"/>
                </a:highlight>
                <a:latin typeface="Lucida Console" panose="020B0609040504020204" pitchFamily="49" charset="0"/>
              </a:rPr>
              <a:t>retire</a:t>
            </a:r>
            <a:r>
              <a:rPr lang="en-US" alt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altLang="en-US" sz="14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5D973-733D-5C40-ACBE-635679E02FA7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759712F0-6546-734C-A7D1-129AFDEA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66800"/>
            <a:ext cx="8763000" cy="3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Shared data, frequently-used, infrequently-updated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2FB60D-D9C5-2547-9D55-3DB2870CC4AF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CB7BC8E4-5954-0C40-9EA4-32063285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84003"/>
            <a:ext cx="8380412" cy="1077218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/>
              <a:t>Why use hazard pointers?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Fast (low nanoseconds) and scalable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arbitrary protection duration (e.g., the user-defined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1600" dirty="0"/>
              <a:t> is allowed to block or take long time)</a:t>
            </a:r>
          </a:p>
        </p:txBody>
      </p:sp>
    </p:spTree>
    <p:extLst>
      <p:ext uri="{BB962C8B-B14F-4D97-AF65-F5344CB8AC3E}">
        <p14:creationId xmlns:p14="http://schemas.microsoft.com/office/powerpoint/2010/main" val="2814553455"/>
      </p:ext>
    </p:extLst>
  </p:cSld>
  <p:clrMapOvr>
    <a:masterClrMapping/>
  </p:clrMapOvr>
  <p:transition advTm="14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Reclamation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88302BB9-C9BC-ED49-8411-531C85A5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763000" cy="1569660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Asynchronous reclamation is invoked when the number of retired objects reaches some threshold: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In the Folly library: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altLang="en-US" sz="1600" dirty="0"/>
              <a:t>The threshold is the max of 1000 and twice the number of hazard pointers in the process.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en-US" altLang="en-US" sz="1600" dirty="0"/>
              <a:t>Otherwise, invoked every 2 seconds.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B6283FF3-52B3-EE40-9C42-1B5C4C1E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78540"/>
            <a:ext cx="8763000" cy="1569660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Steps: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Extract retired objects from lists in the (global) domain structure.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Read hazard pointer values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Match addresses of retired objects with values read from hazard pointers.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Push matched objects back into the domain lists.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Reclaim unmatched objects.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52C03F81-93DC-E44D-9BF6-381BA2F6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53000"/>
            <a:ext cx="8763000" cy="33855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Bounds the number of not-yet-reclaimed objects to approx. the number of hazard pointers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1E76A7C6-5A61-A849-8FAF-7E6FAFC6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8763000" cy="338554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No guarantee for the timing of reclamation of individual objects.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1EBB4-DBAB-D641-97AF-2E733AC7CC6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BA1F4DD0-5063-BB4A-803A-62552502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87823"/>
            <a:ext cx="87630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/>
              <a:t>Folly open-source library: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/folly</a:t>
            </a:r>
            <a:r>
              <a:rPr lang="en-US" altLang="en-US" sz="1400" dirty="0"/>
              <a:t> under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synchronization/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Hazptr.h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0855"/>
      </p:ext>
    </p:extLst>
  </p:cSld>
  <p:clrMapOvr>
    <a:masterClrMapping/>
  </p:clrMapOvr>
  <p:transition advTm="14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Asynchronous Reclamation Always Enough?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93E0E4E4-E08F-3644-92F8-64C8B906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AF490B2B-AC1C-FB4B-8CD3-7ECEBE226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43754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8C2EE9-3065-F440-BAB8-B9C5233E3574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F92CE351-E900-8E4C-B62A-124D1971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6106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Example: Removed objects are reclaimed immediately</a:t>
            </a:r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EC423762-13B2-A14D-AE2B-DBB158B5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2935"/>
            <a:ext cx="8610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No problem with immediate reclamation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4149E1EB-01A4-E943-B5E7-4767F800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~Foo() {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(); }</a:t>
            </a: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A81B815F-8C80-7D44-B282-5AB50E191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67354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Foo*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Foo;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1C946054-9B6B-964A-892F-0E52B9C2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0754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Remove </a:t>
            </a:r>
            <a:r>
              <a:rPr lang="en-US" altLang="en-US" sz="1600" b="1" dirty="0" err="1"/>
              <a:t>ptr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015944"/>
      </p:ext>
    </p:extLst>
  </p:cSld>
  <p:clrMapOvr>
    <a:masterClrMapping/>
  </p:clrMapOvr>
  <p:transition advTm="14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Asynchronous Reclamation Always Enough? No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D14B2341-E5D8-2E41-AFEA-B914C274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80131"/>
            <a:ext cx="38862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Asynchronous reclamation:</a:t>
            </a:r>
            <a:br>
              <a:rPr lang="en-US" altLang="en-US" sz="1600" b="1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72">
            <a:extLst>
              <a:ext uri="{FF2B5EF4-FFF2-40B4-BE49-F238E27FC236}">
                <a16:creationId xmlns:a16="http://schemas.microsoft.com/office/drawing/2014/main" id="{88A31CD0-8E2C-BF47-A4B9-685DADCDD0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44875" y="5015131"/>
            <a:ext cx="593725" cy="660400"/>
            <a:chOff x="3888" y="991"/>
            <a:chExt cx="749" cy="833"/>
          </a:xfrm>
        </p:grpSpPr>
        <p:pic>
          <p:nvPicPr>
            <p:cNvPr id="31" name="Picture 73" descr="R_I_P_gravestone">
              <a:extLst>
                <a:ext uri="{FF2B5EF4-FFF2-40B4-BE49-F238E27FC236}">
                  <a16:creationId xmlns:a16="http://schemas.microsoft.com/office/drawing/2014/main" id="{BEFE0B34-57E9-E446-867E-14A6B50B8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991"/>
              <a:ext cx="60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Group 74">
              <a:extLst>
                <a:ext uri="{FF2B5EF4-FFF2-40B4-BE49-F238E27FC236}">
                  <a16:creationId xmlns:a16="http://schemas.microsoft.com/office/drawing/2014/main" id="{29403371-1028-6B48-A8E1-FBBD88587A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066" y="1262"/>
              <a:ext cx="384" cy="739"/>
              <a:chOff x="3696" y="2640"/>
              <a:chExt cx="384" cy="739"/>
            </a:xfrm>
          </p:grpSpPr>
          <p:grpSp>
            <p:nvGrpSpPr>
              <p:cNvPr id="33" name="Group 75">
                <a:extLst>
                  <a:ext uri="{FF2B5EF4-FFF2-40B4-BE49-F238E27FC236}">
                    <a16:creationId xmlns:a16="http://schemas.microsoft.com/office/drawing/2014/main" id="{5ABC4E77-0350-9647-AD9F-C492D44CC12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96" y="2640"/>
                <a:ext cx="384" cy="739"/>
                <a:chOff x="3600" y="2496"/>
                <a:chExt cx="384" cy="739"/>
              </a:xfrm>
            </p:grpSpPr>
            <p:sp>
              <p:nvSpPr>
                <p:cNvPr id="37" name="Oval 76">
                  <a:extLst>
                    <a:ext uri="{FF2B5EF4-FFF2-40B4-BE49-F238E27FC236}">
                      <a16:creationId xmlns:a16="http://schemas.microsoft.com/office/drawing/2014/main" id="{3A7AC75C-7E46-E542-AD19-5121171C038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659" y="2496"/>
                  <a:ext cx="266" cy="216"/>
                </a:xfrm>
                <a:prstGeom prst="ellipse">
                  <a:avLst/>
                </a:prstGeom>
                <a:solidFill>
                  <a:srgbClr val="C0C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18" tIns="45708" rIns="91418" bIns="45708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8" name="Group 77">
                  <a:extLst>
                    <a:ext uri="{FF2B5EF4-FFF2-40B4-BE49-F238E27FC236}">
                      <a16:creationId xmlns:a16="http://schemas.microsoft.com/office/drawing/2014/main" id="{A388DF06-75F5-E44D-9B75-EA36757C81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600" y="2712"/>
                  <a:ext cx="384" cy="523"/>
                  <a:chOff x="2976" y="1104"/>
                  <a:chExt cx="624" cy="931"/>
                </a:xfrm>
              </p:grpSpPr>
              <p:sp>
                <p:nvSpPr>
                  <p:cNvPr id="39" name="Oval 78">
                    <a:extLst>
                      <a:ext uri="{FF2B5EF4-FFF2-40B4-BE49-F238E27FC236}">
                        <a16:creationId xmlns:a16="http://schemas.microsoft.com/office/drawing/2014/main" id="{9917C54B-4572-CF41-A8EA-718720DB1CA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2817411">
                    <a:off x="3052" y="1797"/>
                    <a:ext cx="122" cy="27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18" tIns="45708" rIns="91418" bIns="45708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0" name="Oval 79">
                    <a:extLst>
                      <a:ext uri="{FF2B5EF4-FFF2-40B4-BE49-F238E27FC236}">
                        <a16:creationId xmlns:a16="http://schemas.microsoft.com/office/drawing/2014/main" id="{2A437E66-66EA-6D47-A737-BDF8ECFC784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8782589" flipH="1">
                    <a:off x="3403" y="1797"/>
                    <a:ext cx="122" cy="27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18" tIns="45708" rIns="91418" bIns="45708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" name="Oval 80">
                    <a:extLst>
                      <a:ext uri="{FF2B5EF4-FFF2-40B4-BE49-F238E27FC236}">
                        <a16:creationId xmlns:a16="http://schemas.microsoft.com/office/drawing/2014/main" id="{1FDE81DE-7408-C742-A668-E1A8331B854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2396183">
                    <a:off x="2976" y="1225"/>
                    <a:ext cx="117" cy="284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18" tIns="45708" rIns="91418" bIns="45708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2" name="Oval 81">
                    <a:extLst>
                      <a:ext uri="{FF2B5EF4-FFF2-40B4-BE49-F238E27FC236}">
                        <a16:creationId xmlns:a16="http://schemas.microsoft.com/office/drawing/2014/main" id="{0FC89DC8-AC85-814C-BC03-EC01A18C0D6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19203817" flipV="1">
                    <a:off x="3483" y="1225"/>
                    <a:ext cx="117" cy="284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18" tIns="45708" rIns="91418" bIns="45708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3" name="Oval 82">
                    <a:extLst>
                      <a:ext uri="{FF2B5EF4-FFF2-40B4-BE49-F238E27FC236}">
                        <a16:creationId xmlns:a16="http://schemas.microsoft.com/office/drawing/2014/main" id="{F8C164ED-D980-A94A-AD8F-F8D8F4F3998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5" y="1104"/>
                    <a:ext cx="546" cy="9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1418" tIns="45708" rIns="91418" bIns="45708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4" name="Freeform 83">
                    <a:extLst>
                      <a:ext uri="{FF2B5EF4-FFF2-40B4-BE49-F238E27FC236}">
                        <a16:creationId xmlns:a16="http://schemas.microsoft.com/office/drawing/2014/main" id="{72DDB8E9-63A1-964A-B9BE-39086DC754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243" y="1144"/>
                    <a:ext cx="123" cy="810"/>
                  </a:xfrm>
                  <a:custGeom>
                    <a:avLst/>
                    <a:gdLst>
                      <a:gd name="T0" fmla="*/ 13 w 248"/>
                      <a:gd name="T1" fmla="*/ 0 h 2064"/>
                      <a:gd name="T2" fmla="*/ 19 w 248"/>
                      <a:gd name="T3" fmla="*/ 6 h 2064"/>
                      <a:gd name="T4" fmla="*/ 1 w 248"/>
                      <a:gd name="T5" fmla="*/ 15 h 2064"/>
                      <a:gd name="T6" fmla="*/ 24 w 248"/>
                      <a:gd name="T7" fmla="*/ 22 h 2064"/>
                      <a:gd name="T8" fmla="*/ 1 w 248"/>
                      <a:gd name="T9" fmla="*/ 33 h 2064"/>
                      <a:gd name="T10" fmla="*/ 18 w 248"/>
                      <a:gd name="T11" fmla="*/ 42 h 2064"/>
                      <a:gd name="T12" fmla="*/ 3 w 248"/>
                      <a:gd name="T13" fmla="*/ 55 h 2064"/>
                      <a:gd name="T14" fmla="*/ 24 w 248"/>
                      <a:gd name="T15" fmla="*/ 61 h 2064"/>
                      <a:gd name="T16" fmla="*/ 1 w 248"/>
                      <a:gd name="T17" fmla="*/ 73 h 2064"/>
                      <a:gd name="T18" fmla="*/ 24 w 248"/>
                      <a:gd name="T19" fmla="*/ 80 h 2064"/>
                      <a:gd name="T20" fmla="*/ 1 w 248"/>
                      <a:gd name="T21" fmla="*/ 86 h 2064"/>
                      <a:gd name="T22" fmla="*/ 30 w 248"/>
                      <a:gd name="T23" fmla="*/ 95 h 2064"/>
                      <a:gd name="T24" fmla="*/ 1 w 248"/>
                      <a:gd name="T25" fmla="*/ 103 h 2064"/>
                      <a:gd name="T26" fmla="*/ 24 w 248"/>
                      <a:gd name="T27" fmla="*/ 110 h 2064"/>
                      <a:gd name="T28" fmla="*/ 7 w 248"/>
                      <a:gd name="T29" fmla="*/ 119 h 2064"/>
                      <a:gd name="T30" fmla="*/ 13 w 248"/>
                      <a:gd name="T31" fmla="*/ 125 h 2064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48" h="2064">
                        <a:moveTo>
                          <a:pt x="104" y="0"/>
                        </a:moveTo>
                        <a:cubicBezTo>
                          <a:pt x="139" y="27"/>
                          <a:pt x="175" y="55"/>
                          <a:pt x="159" y="96"/>
                        </a:cubicBezTo>
                        <a:cubicBezTo>
                          <a:pt x="143" y="137"/>
                          <a:pt x="1" y="204"/>
                          <a:pt x="8" y="247"/>
                        </a:cubicBezTo>
                        <a:cubicBezTo>
                          <a:pt x="15" y="290"/>
                          <a:pt x="200" y="307"/>
                          <a:pt x="200" y="357"/>
                        </a:cubicBezTo>
                        <a:cubicBezTo>
                          <a:pt x="200" y="407"/>
                          <a:pt x="16" y="493"/>
                          <a:pt x="8" y="549"/>
                        </a:cubicBezTo>
                        <a:cubicBezTo>
                          <a:pt x="0" y="605"/>
                          <a:pt x="149" y="633"/>
                          <a:pt x="152" y="693"/>
                        </a:cubicBezTo>
                        <a:cubicBezTo>
                          <a:pt x="155" y="753"/>
                          <a:pt x="17" y="859"/>
                          <a:pt x="25" y="912"/>
                        </a:cubicBezTo>
                        <a:cubicBezTo>
                          <a:pt x="33" y="965"/>
                          <a:pt x="203" y="964"/>
                          <a:pt x="200" y="1013"/>
                        </a:cubicBezTo>
                        <a:cubicBezTo>
                          <a:pt x="197" y="1062"/>
                          <a:pt x="8" y="1155"/>
                          <a:pt x="8" y="1205"/>
                        </a:cubicBezTo>
                        <a:cubicBezTo>
                          <a:pt x="8" y="1255"/>
                          <a:pt x="200" y="1279"/>
                          <a:pt x="200" y="1316"/>
                        </a:cubicBezTo>
                        <a:cubicBezTo>
                          <a:pt x="200" y="1353"/>
                          <a:pt x="0" y="1385"/>
                          <a:pt x="8" y="1427"/>
                        </a:cubicBezTo>
                        <a:cubicBezTo>
                          <a:pt x="16" y="1469"/>
                          <a:pt x="248" y="1520"/>
                          <a:pt x="248" y="1566"/>
                        </a:cubicBezTo>
                        <a:cubicBezTo>
                          <a:pt x="248" y="1612"/>
                          <a:pt x="16" y="1663"/>
                          <a:pt x="8" y="1705"/>
                        </a:cubicBezTo>
                        <a:cubicBezTo>
                          <a:pt x="0" y="1747"/>
                          <a:pt x="192" y="1774"/>
                          <a:pt x="200" y="1816"/>
                        </a:cubicBezTo>
                        <a:cubicBezTo>
                          <a:pt x="208" y="1858"/>
                          <a:pt x="72" y="1919"/>
                          <a:pt x="56" y="1960"/>
                        </a:cubicBezTo>
                        <a:cubicBezTo>
                          <a:pt x="40" y="2001"/>
                          <a:pt x="96" y="2047"/>
                          <a:pt x="104" y="2064"/>
                        </a:cubicBezTo>
                      </a:path>
                    </a:pathLst>
                  </a:custGeom>
                  <a:solidFill>
                    <a:srgbClr val="C0C0C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1418" tIns="45708" rIns="91418" bIns="45708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" name="Arc 84">
                <a:extLst>
                  <a:ext uri="{FF2B5EF4-FFF2-40B4-BE49-F238E27FC236}">
                    <a16:creationId xmlns:a16="http://schemas.microsoft.com/office/drawing/2014/main" id="{A8164DF6-3F45-CB4C-85D9-E1D0C5D23D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846" y="2778"/>
                <a:ext cx="75" cy="54"/>
              </a:xfrm>
              <a:custGeom>
                <a:avLst/>
                <a:gdLst>
                  <a:gd name="T0" fmla="*/ 0 w 39722"/>
                  <a:gd name="T1" fmla="*/ 0 h 21600"/>
                  <a:gd name="T2" fmla="*/ 0 w 39722"/>
                  <a:gd name="T3" fmla="*/ 0 h 21600"/>
                  <a:gd name="T4" fmla="*/ 0 w 3972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22" h="21600" fill="none" extrusionOk="0">
                    <a:moveTo>
                      <a:pt x="-1" y="11765"/>
                    </a:moveTo>
                    <a:cubicBezTo>
                      <a:pt x="3692" y="4544"/>
                      <a:pt x="11119" y="0"/>
                      <a:pt x="19231" y="0"/>
                    </a:cubicBezTo>
                    <a:cubicBezTo>
                      <a:pt x="28527" y="0"/>
                      <a:pt x="36781" y="5948"/>
                      <a:pt x="39722" y="14767"/>
                    </a:cubicBezTo>
                  </a:path>
                  <a:path w="39722" h="21600" stroke="0" extrusionOk="0">
                    <a:moveTo>
                      <a:pt x="-1" y="11765"/>
                    </a:moveTo>
                    <a:cubicBezTo>
                      <a:pt x="3692" y="4544"/>
                      <a:pt x="11119" y="0"/>
                      <a:pt x="19231" y="0"/>
                    </a:cubicBezTo>
                    <a:cubicBezTo>
                      <a:pt x="28527" y="0"/>
                      <a:pt x="36781" y="5948"/>
                      <a:pt x="39722" y="14767"/>
                    </a:cubicBezTo>
                    <a:lnTo>
                      <a:pt x="19231" y="21600"/>
                    </a:lnTo>
                    <a:lnTo>
                      <a:pt x="-1" y="1176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/>
              <a:p>
                <a:endParaRPr lang="en-US"/>
              </a:p>
            </p:txBody>
          </p:sp>
          <p:sp>
            <p:nvSpPr>
              <p:cNvPr id="35" name="Arc 85">
                <a:extLst>
                  <a:ext uri="{FF2B5EF4-FFF2-40B4-BE49-F238E27FC236}">
                    <a16:creationId xmlns:a16="http://schemas.microsoft.com/office/drawing/2014/main" id="{87EB8575-7B33-5F4A-9F17-C74948ED39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792" y="2718"/>
                <a:ext cx="63" cy="18"/>
              </a:xfrm>
              <a:custGeom>
                <a:avLst/>
                <a:gdLst>
                  <a:gd name="T0" fmla="*/ 0 w 34289"/>
                  <a:gd name="T1" fmla="*/ 0 h 21600"/>
                  <a:gd name="T2" fmla="*/ 0 w 34289"/>
                  <a:gd name="T3" fmla="*/ 0 h 21600"/>
                  <a:gd name="T4" fmla="*/ 0 w 3428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289" h="21600" fill="none" extrusionOk="0">
                    <a:moveTo>
                      <a:pt x="34288" y="13489"/>
                    </a:moveTo>
                    <a:cubicBezTo>
                      <a:pt x="30189" y="18615"/>
                      <a:pt x="23982" y="21600"/>
                      <a:pt x="17419" y="21600"/>
                    </a:cubicBezTo>
                    <a:cubicBezTo>
                      <a:pt x="10538" y="21600"/>
                      <a:pt x="4069" y="18321"/>
                      <a:pt x="0" y="12772"/>
                    </a:cubicBezTo>
                  </a:path>
                  <a:path w="34289" h="21600" stroke="0" extrusionOk="0">
                    <a:moveTo>
                      <a:pt x="34288" y="13489"/>
                    </a:moveTo>
                    <a:cubicBezTo>
                      <a:pt x="30189" y="18615"/>
                      <a:pt x="23982" y="21600"/>
                      <a:pt x="17419" y="21600"/>
                    </a:cubicBezTo>
                    <a:cubicBezTo>
                      <a:pt x="10538" y="21600"/>
                      <a:pt x="4069" y="18321"/>
                      <a:pt x="0" y="12772"/>
                    </a:cubicBezTo>
                    <a:lnTo>
                      <a:pt x="17419" y="0"/>
                    </a:lnTo>
                    <a:lnTo>
                      <a:pt x="34288" y="1348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/>
              <a:p>
                <a:endParaRPr lang="en-US"/>
              </a:p>
            </p:txBody>
          </p:sp>
          <p:sp>
            <p:nvSpPr>
              <p:cNvPr id="36" name="Arc 86">
                <a:extLst>
                  <a:ext uri="{FF2B5EF4-FFF2-40B4-BE49-F238E27FC236}">
                    <a16:creationId xmlns:a16="http://schemas.microsoft.com/office/drawing/2014/main" id="{81D8318C-D3D9-EC44-823F-A07145CD82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3888" y="2718"/>
                <a:ext cx="63" cy="18"/>
              </a:xfrm>
              <a:custGeom>
                <a:avLst/>
                <a:gdLst>
                  <a:gd name="T0" fmla="*/ 0 w 34289"/>
                  <a:gd name="T1" fmla="*/ 0 h 21600"/>
                  <a:gd name="T2" fmla="*/ 0 w 34289"/>
                  <a:gd name="T3" fmla="*/ 0 h 21600"/>
                  <a:gd name="T4" fmla="*/ 0 w 3428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289" h="21600" fill="none" extrusionOk="0">
                    <a:moveTo>
                      <a:pt x="34288" y="13489"/>
                    </a:moveTo>
                    <a:cubicBezTo>
                      <a:pt x="30189" y="18615"/>
                      <a:pt x="23982" y="21600"/>
                      <a:pt x="17419" y="21600"/>
                    </a:cubicBezTo>
                    <a:cubicBezTo>
                      <a:pt x="10538" y="21600"/>
                      <a:pt x="4069" y="18321"/>
                      <a:pt x="0" y="12772"/>
                    </a:cubicBezTo>
                  </a:path>
                  <a:path w="34289" h="21600" stroke="0" extrusionOk="0">
                    <a:moveTo>
                      <a:pt x="34288" y="13489"/>
                    </a:moveTo>
                    <a:cubicBezTo>
                      <a:pt x="30189" y="18615"/>
                      <a:pt x="23982" y="21600"/>
                      <a:pt x="17419" y="21600"/>
                    </a:cubicBezTo>
                    <a:cubicBezTo>
                      <a:pt x="10538" y="21600"/>
                      <a:pt x="4069" y="18321"/>
                      <a:pt x="0" y="12772"/>
                    </a:cubicBezTo>
                    <a:lnTo>
                      <a:pt x="17419" y="0"/>
                    </a:lnTo>
                    <a:lnTo>
                      <a:pt x="34288" y="1348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18" tIns="45708" rIns="91418" bIns="45708" anchor="ctr"/>
              <a:lstStyle/>
              <a:p>
                <a:endParaRPr lang="en-US"/>
              </a:p>
            </p:txBody>
          </p:sp>
        </p:grpSp>
      </p:grpSp>
      <p:sp>
        <p:nvSpPr>
          <p:cNvPr id="45" name="Text Box 32">
            <a:extLst>
              <a:ext uri="{FF2B5EF4-FFF2-40B4-BE49-F238E27FC236}">
                <a16:creationId xmlns:a16="http://schemas.microsoft.com/office/drawing/2014/main" id="{59F75565-04D7-D742-8C44-82C3DBA6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32766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>
                <a:solidFill>
                  <a:srgbClr val="FF0000"/>
                </a:solidFill>
              </a:rPr>
              <a:t>Using unavailable resource </a:t>
            </a:r>
            <a:r>
              <a:rPr lang="en-US" altLang="en-US" sz="1600" b="1" i="1" dirty="0">
                <a:solidFill>
                  <a:srgbClr val="FF0000"/>
                </a:solidFill>
              </a:rPr>
              <a:t>X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8C2EE9-3065-F440-BAB8-B9C5233E3574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92" name="Text Box 32">
            <a:extLst>
              <a:ext uri="{FF2B5EF4-FFF2-40B4-BE49-F238E27FC236}">
                <a16:creationId xmlns:a16="http://schemas.microsoft.com/office/drawing/2014/main" id="{8F4368F0-F7CB-7843-95BE-D0191D033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6106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Same example but using hazard pointer deferred reclamation</a:t>
            </a:r>
          </a:p>
        </p:txBody>
      </p:sp>
      <p:sp>
        <p:nvSpPr>
          <p:cNvPr id="95" name="Text Box 32">
            <a:extLst>
              <a:ext uri="{FF2B5EF4-FFF2-40B4-BE49-F238E27FC236}">
                <a16:creationId xmlns:a16="http://schemas.microsoft.com/office/drawing/2014/main" id="{07268EB9-A7B6-1640-A1E2-9348A9F8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-retire() </a:t>
            </a: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905DE9-8A2A-CE4E-B39E-B5DE5056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43754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7" name="Text Box 32">
            <a:extLst>
              <a:ext uri="{FF2B5EF4-FFF2-40B4-BE49-F238E27FC236}">
                <a16:creationId xmlns:a16="http://schemas.microsoft.com/office/drawing/2014/main" id="{5103D88B-580D-3940-B3A3-F9F370A6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~Foo() {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(); }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0B59E77C-5811-784E-B1F8-590B471E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67354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Foo*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Foo;</a:t>
            </a:r>
          </a:p>
        </p:txBody>
      </p:sp>
      <p:sp>
        <p:nvSpPr>
          <p:cNvPr id="99" name="Text Box 32">
            <a:extLst>
              <a:ext uri="{FF2B5EF4-FFF2-40B4-BE49-F238E27FC236}">
                <a16:creationId xmlns:a16="http://schemas.microsoft.com/office/drawing/2014/main" id="{A5366AF1-24BA-174D-A422-80AA29E4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0754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Remove </a:t>
            </a:r>
            <a:r>
              <a:rPr lang="en-US" altLang="en-US" sz="1600" b="1" dirty="0" err="1"/>
              <a:t>ptr</a:t>
            </a:r>
            <a:endParaRPr lang="en-US" altLang="en-US" sz="1600" b="1" dirty="0"/>
          </a:p>
        </p:txBody>
      </p:sp>
      <p:sp>
        <p:nvSpPr>
          <p:cNvPr id="100" name="Text Box 32">
            <a:extLst>
              <a:ext uri="{FF2B5EF4-FFF2-40B4-BE49-F238E27FC236}">
                <a16:creationId xmlns:a16="http://schemas.microsoft.com/office/drawing/2014/main" id="{6B380446-EFD5-0848-8011-AF5F5F3C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2935"/>
            <a:ext cx="8610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Some use cases need synchronous reclamation</a:t>
            </a:r>
          </a:p>
        </p:txBody>
      </p:sp>
    </p:spTree>
    <p:extLst>
      <p:ext uri="{BB962C8B-B14F-4D97-AF65-F5344CB8AC3E}">
        <p14:creationId xmlns:p14="http://schemas.microsoft.com/office/powerpoint/2010/main" val="298699374"/>
      </p:ext>
    </p:extLst>
  </p:cSld>
  <p:clrMapOvr>
    <a:masterClrMapping/>
  </p:clrMapOvr>
  <p:transition advTm="14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Synchronous Reclamation in Concurrency TS2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3D3A9FEC-7A03-1548-9019-0E1F0F94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37846"/>
            <a:ext cx="8610600" cy="33855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hazard_pointer_clean_up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(/* domain */);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30846C-0951-764E-A1AB-F65589778B9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BB3ED109-CEB5-AC46-B539-600E649B8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181761"/>
            <a:ext cx="8763000" cy="1323439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 call to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hazard_pointer_clean_up</a:t>
            </a:r>
            <a:r>
              <a:rPr lang="en-US" altLang="en-US" sz="1600" dirty="0"/>
              <a:t> guarantees that all objects that were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retired to the domain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en-US" sz="1600" dirty="0"/>
              <a:t>and not protected by hazard pointers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en-US" sz="1600" dirty="0"/>
              <a:t> before this call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altLang="en-US" sz="1600" dirty="0"/>
              <a:t> will be reclaimed before this call returns</a:t>
            </a:r>
          </a:p>
        </p:txBody>
      </p:sp>
      <p:sp>
        <p:nvSpPr>
          <p:cNvPr id="62" name="Text Box 32">
            <a:extLst>
              <a:ext uri="{FF2B5EF4-FFF2-40B4-BE49-F238E27FC236}">
                <a16:creationId xmlns:a16="http://schemas.microsoft.com/office/drawing/2014/main" id="{5AF130B2-A000-E840-BDE2-06E322D3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6106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Global cleanup</a:t>
            </a:r>
          </a:p>
        </p:txBody>
      </p:sp>
    </p:spTree>
    <p:extLst>
      <p:ext uri="{BB962C8B-B14F-4D97-AF65-F5344CB8AC3E}">
        <p14:creationId xmlns:p14="http://schemas.microsoft.com/office/powerpoint/2010/main" val="3510710566"/>
      </p:ext>
    </p:extLst>
  </p:cSld>
  <p:clrMapOvr>
    <a:masterClrMapping/>
  </p:clrMapOvr>
  <p:transition advTm="14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339725"/>
            <a:ext cx="9007475" cy="498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Example Using Global Cleanup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88" y="8823325"/>
            <a:ext cx="1006475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57292D-70D7-4A31-9E7E-A3447961315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54077-745B-1741-9368-383FBA3525A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D14B2341-E5D8-2E41-AFEA-B914C274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7203"/>
            <a:ext cx="3886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Synchronous reclamation:</a:t>
            </a:r>
            <a:br>
              <a:rPr lang="en-US" altLang="en-US" sz="1600" b="1" dirty="0"/>
            </a:b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hazard_pointer_clean_up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30846C-0951-764E-A1AB-F65589778B9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Pointer Synchronous Reclamation Beyond Concurrency TS2 – </a:t>
            </a:r>
            <a:r>
              <a:rPr lang="en-US" sz="1200" dirty="0" err="1"/>
              <a:t>Maged</a:t>
            </a:r>
            <a:r>
              <a:rPr lang="en-US" sz="1200" dirty="0"/>
              <a:t> Michael</a:t>
            </a: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8B9D3057-E0C8-5741-B72E-EAA70D07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-retire() </a:t>
            </a:r>
          </a:p>
        </p:txBody>
      </p:sp>
      <p:sp>
        <p:nvSpPr>
          <p:cNvPr id="62" name="Text Box 32">
            <a:extLst>
              <a:ext uri="{FF2B5EF4-FFF2-40B4-BE49-F238E27FC236}">
                <a16:creationId xmlns:a16="http://schemas.microsoft.com/office/drawing/2014/main" id="{60400315-0589-AE40-88A2-88BCFF4C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~Foo() {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(); }</a:t>
            </a:r>
          </a:p>
        </p:txBody>
      </p:sp>
      <p:sp>
        <p:nvSpPr>
          <p:cNvPr id="63" name="Text Box 32">
            <a:extLst>
              <a:ext uri="{FF2B5EF4-FFF2-40B4-BE49-F238E27FC236}">
                <a16:creationId xmlns:a16="http://schemas.microsoft.com/office/drawing/2014/main" id="{930945C1-E8D0-8C4B-A328-C6D8C733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67354"/>
            <a:ext cx="39624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Foo*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Foo;</a:t>
            </a:r>
          </a:p>
        </p:txBody>
      </p:sp>
      <p:sp>
        <p:nvSpPr>
          <p:cNvPr id="64" name="Text Box 32">
            <a:extLst>
              <a:ext uri="{FF2B5EF4-FFF2-40B4-BE49-F238E27FC236}">
                <a16:creationId xmlns:a16="http://schemas.microsoft.com/office/drawing/2014/main" id="{3A03BA0D-2E56-0049-A819-64C7E629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0754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Remove </a:t>
            </a:r>
            <a:r>
              <a:rPr lang="en-US" altLang="en-US" sz="1600" b="1" dirty="0" err="1"/>
              <a:t>ptr</a:t>
            </a:r>
            <a:endParaRPr lang="en-US" altLang="en-US" sz="1600" b="1" dirty="0"/>
          </a:p>
        </p:txBody>
      </p:sp>
      <p:sp>
        <p:nvSpPr>
          <p:cNvPr id="65" name="Text Box 32">
            <a:extLst>
              <a:ext uri="{FF2B5EF4-FFF2-40B4-BE49-F238E27FC236}">
                <a16:creationId xmlns:a16="http://schemas.microsoft.com/office/drawing/2014/main" id="{EE0F397C-6571-E44B-BCAC-AA399FCDD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43046"/>
            <a:ext cx="3886200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25098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shutdown_resource_X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6" name="Text Box 32">
            <a:extLst>
              <a:ext uri="{FF2B5EF4-FFF2-40B4-BE49-F238E27FC236}">
                <a16:creationId xmlns:a16="http://schemas.microsoft.com/office/drawing/2014/main" id="{F69FD266-60F9-7241-94C9-07A0FC79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2935"/>
            <a:ext cx="8610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No problem - No use of unavailable resource</a:t>
            </a:r>
          </a:p>
        </p:txBody>
      </p:sp>
    </p:spTree>
    <p:extLst>
      <p:ext uri="{BB962C8B-B14F-4D97-AF65-F5344CB8AC3E}">
        <p14:creationId xmlns:p14="http://schemas.microsoft.com/office/powerpoint/2010/main" val="3511421969"/>
      </p:ext>
    </p:extLst>
  </p:cSld>
  <p:clrMapOvr>
    <a:masterClrMapping/>
  </p:clrMapOvr>
  <p:transition advTm="14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asterisk_whitetemp">
  <a:themeElements>
    <a:clrScheme name="asterisk_whitetemp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0909F9"/>
      </a:hlink>
      <a:folHlink>
        <a:srgbClr val="D18213"/>
      </a:folHlink>
    </a:clrScheme>
    <a:fontScheme name="asterisk_white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18" tIns="45708" rIns="91418" bIns="45708" numCol="1" anchor="t" anchorCtr="0" compatLnSpc="1">
        <a:prstTxWarp prst="textNoShape">
          <a:avLst/>
        </a:prstTxWarp>
      </a:bodyPr>
      <a:lstStyle>
        <a:defPPr marL="817563" marR="0" indent="-315913" algn="l" defTabSz="457200" rtl="0" eaLnBrk="1" fontAlgn="base" latinLnBrk="0" hangingPunct="1">
          <a:lnSpc>
            <a:spcPct val="100000"/>
          </a:lnSpc>
          <a:spcBef>
            <a:spcPct val="25000"/>
          </a:spcBef>
          <a:spcAft>
            <a:spcPct val="15000"/>
          </a:spcAft>
          <a:buClr>
            <a:schemeClr val="accent2"/>
          </a:buClr>
          <a:buSzTx/>
          <a:buFont typeface="Arial" panose="020B0604020202020204" pitchFamily="34" charset="0"/>
          <a:buChar char="–"/>
          <a:tabLst>
            <a:tab pos="1004888" algn="l"/>
            <a:tab pos="2012950" algn="l"/>
            <a:tab pos="3021013" algn="l"/>
            <a:tab pos="4025900" algn="l"/>
            <a:tab pos="5033963" algn="l"/>
            <a:tab pos="6042025" algn="l"/>
            <a:tab pos="7050088" algn="l"/>
            <a:tab pos="8058150" algn="l"/>
            <a:tab pos="9066213" algn="l"/>
            <a:tab pos="10074275" algn="l"/>
          </a:tabLst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18" tIns="45708" rIns="91418" bIns="45708" numCol="1" anchor="t" anchorCtr="0" compatLnSpc="1">
        <a:prstTxWarp prst="textNoShape">
          <a:avLst/>
        </a:prstTxWarp>
      </a:bodyPr>
      <a:lstStyle>
        <a:defPPr marL="817563" marR="0" indent="-315913" algn="l" defTabSz="457200" rtl="0" eaLnBrk="1" fontAlgn="base" latinLnBrk="0" hangingPunct="1">
          <a:lnSpc>
            <a:spcPct val="100000"/>
          </a:lnSpc>
          <a:spcBef>
            <a:spcPct val="25000"/>
          </a:spcBef>
          <a:spcAft>
            <a:spcPct val="15000"/>
          </a:spcAft>
          <a:buClr>
            <a:schemeClr val="accent2"/>
          </a:buClr>
          <a:buSzTx/>
          <a:buFont typeface="Arial" panose="020B0604020202020204" pitchFamily="34" charset="0"/>
          <a:buChar char="–"/>
          <a:tabLst>
            <a:tab pos="1004888" algn="l"/>
            <a:tab pos="2012950" algn="l"/>
            <a:tab pos="3021013" algn="l"/>
            <a:tab pos="4025900" algn="l"/>
            <a:tab pos="5033963" algn="l"/>
            <a:tab pos="6042025" algn="l"/>
            <a:tab pos="7050088" algn="l"/>
            <a:tab pos="8058150" algn="l"/>
            <a:tab pos="9066213" algn="l"/>
            <a:tab pos="10074275" algn="l"/>
          </a:tabLst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asterisk_whitetemp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0909F9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terisk_whitetemp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0909F9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14884</TotalTime>
  <Words>3037</Words>
  <Application>Microsoft Macintosh PowerPoint</Application>
  <PresentationFormat>On-screen Show (4:3)</PresentationFormat>
  <Paragraphs>450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Courier New</vt:lpstr>
      <vt:lpstr>Lucida Console</vt:lpstr>
      <vt:lpstr>Lucida Grande</vt:lpstr>
      <vt:lpstr>Wingdings</vt:lpstr>
      <vt:lpstr>asterisk_whitetemp</vt:lpstr>
      <vt:lpstr>Office Theme</vt:lpstr>
      <vt:lpstr>PowerPoint Presentation</vt:lpstr>
      <vt:lpstr>Basic Hazard Pointer Algorithm</vt:lpstr>
      <vt:lpstr>Concurrency TS2 Essential Hazard Pointer Interface</vt:lpstr>
      <vt:lpstr>Example Using Hazard Pointers</vt:lpstr>
      <vt:lpstr>Asynchronous Reclamation</vt:lpstr>
      <vt:lpstr>Is Asynchronous Reclamation Always Enough?</vt:lpstr>
      <vt:lpstr>Is Asynchronous Reclamation Always Enough? No</vt:lpstr>
      <vt:lpstr>Synchronous Reclamation in Concurrency TS2</vt:lpstr>
      <vt:lpstr>Same Example Using Global Cleanup</vt:lpstr>
      <vt:lpstr>Concurrency TS2 Global Cleanup</vt:lpstr>
      <vt:lpstr>Global Cleanup Implementation</vt:lpstr>
      <vt:lpstr>Is One Call to Global Cleanup Always Enough? No</vt:lpstr>
      <vt:lpstr>Solutions for Dependent Retirement</vt:lpstr>
      <vt:lpstr>How about Custom Domains?</vt:lpstr>
      <vt:lpstr>Fast Scalable Robust Synchronous Reclamation</vt:lpstr>
      <vt:lpstr>Cohorts</vt:lpstr>
      <vt:lpstr>Cohort Interface</vt:lpstr>
      <vt:lpstr>Simple Cohort Use Example</vt:lpstr>
      <vt:lpstr>Cohort Implementation Requirements</vt:lpstr>
      <vt:lpstr>Basic Cohort Implementation</vt:lpstr>
      <vt:lpstr>Asynchronous Reclamation Revisited</vt:lpstr>
      <vt:lpstr>Can the Domain Cohort Object List Be Sharded?</vt:lpstr>
      <vt:lpstr>Wait. You Said Fast and Scalable</vt:lpstr>
      <vt:lpstr>Cohort Structures Revisited</vt:lpstr>
      <vt:lpstr>Asynchronous Reclamation Re-Revisited</vt:lpstr>
      <vt:lpstr>Experience with Synchronous Reclamation in Folly</vt:lpstr>
      <vt:lpstr>Quasi-Synchronous Reclamation</vt:lpstr>
      <vt:lpstr>Synchronous Reclamation Roadmap</vt:lpstr>
      <vt:lpstr>Minimal Proposal for C++26</vt:lpstr>
      <vt:lpstr>Cohort Interface (preliminary)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Announcement Hazard Pointer Protection of Structures with Immutable Links</dc:title>
  <dc:creator>Maged Michael</dc:creator>
  <cp:lastModifiedBy>Maged Michael</cp:lastModifiedBy>
  <cp:revision>179</cp:revision>
  <dcterms:created xsi:type="dcterms:W3CDTF">2020-07-26T18:27:00Z</dcterms:created>
  <dcterms:modified xsi:type="dcterms:W3CDTF">2021-10-27T21:52:10Z</dcterms:modified>
</cp:coreProperties>
</file>