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3" r:id="rId4"/>
    <p:sldMasterId id="2147483709" r:id="rId5"/>
    <p:sldMasterId id="2147483729" r:id="rId6"/>
    <p:sldMasterId id="2147483745" r:id="rId7"/>
    <p:sldMasterId id="2147483765" r:id="rId8"/>
  </p:sldMasterIdLst>
  <p:notesMasterIdLst>
    <p:notesMasterId r:id="rId60"/>
  </p:notesMasterIdLst>
  <p:handoutMasterIdLst>
    <p:handoutMasterId r:id="rId61"/>
  </p:handoutMasterIdLst>
  <p:sldIdLst>
    <p:sldId id="299" r:id="rId9"/>
    <p:sldId id="257" r:id="rId10"/>
    <p:sldId id="258" r:id="rId11"/>
    <p:sldId id="269" r:id="rId12"/>
    <p:sldId id="270" r:id="rId13"/>
    <p:sldId id="271" r:id="rId14"/>
    <p:sldId id="301" r:id="rId15"/>
    <p:sldId id="287" r:id="rId16"/>
    <p:sldId id="309" r:id="rId17"/>
    <p:sldId id="307" r:id="rId18"/>
    <p:sldId id="259" r:id="rId19"/>
    <p:sldId id="264" r:id="rId20"/>
    <p:sldId id="272" r:id="rId21"/>
    <p:sldId id="273" r:id="rId22"/>
    <p:sldId id="274" r:id="rId23"/>
    <p:sldId id="265" r:id="rId24"/>
    <p:sldId id="276" r:id="rId25"/>
    <p:sldId id="310" r:id="rId26"/>
    <p:sldId id="311" r:id="rId27"/>
    <p:sldId id="278" r:id="rId28"/>
    <p:sldId id="289" r:id="rId29"/>
    <p:sldId id="279" r:id="rId30"/>
    <p:sldId id="302" r:id="rId31"/>
    <p:sldId id="294" r:id="rId32"/>
    <p:sldId id="290" r:id="rId33"/>
    <p:sldId id="291" r:id="rId34"/>
    <p:sldId id="292" r:id="rId35"/>
    <p:sldId id="293" r:id="rId36"/>
    <p:sldId id="312" r:id="rId37"/>
    <p:sldId id="295" r:id="rId38"/>
    <p:sldId id="296" r:id="rId39"/>
    <p:sldId id="304" r:id="rId40"/>
    <p:sldId id="305" r:id="rId41"/>
    <p:sldId id="260" r:id="rId42"/>
    <p:sldId id="280" r:id="rId43"/>
    <p:sldId id="281" r:id="rId44"/>
    <p:sldId id="282" r:id="rId45"/>
    <p:sldId id="284" r:id="rId46"/>
    <p:sldId id="300" r:id="rId47"/>
    <p:sldId id="268" r:id="rId48"/>
    <p:sldId id="288" r:id="rId49"/>
    <p:sldId id="303" r:id="rId50"/>
    <p:sldId id="283" r:id="rId51"/>
    <p:sldId id="297" r:id="rId52"/>
    <p:sldId id="298" r:id="rId53"/>
    <p:sldId id="306" r:id="rId54"/>
    <p:sldId id="261" r:id="rId55"/>
    <p:sldId id="285" r:id="rId56"/>
    <p:sldId id="286" r:id="rId57"/>
    <p:sldId id="262" r:id="rId58"/>
    <p:sldId id="263" r:id="rId5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0A87D-A7E3-4B62-BC30-67A94D22B580}">
          <p14:sldIdLst>
            <p14:sldId id="299"/>
            <p14:sldId id="257"/>
            <p14:sldId id="258"/>
            <p14:sldId id="269"/>
            <p14:sldId id="270"/>
            <p14:sldId id="271"/>
            <p14:sldId id="301"/>
            <p14:sldId id="287"/>
            <p14:sldId id="309"/>
            <p14:sldId id="307"/>
            <p14:sldId id="259"/>
            <p14:sldId id="264"/>
            <p14:sldId id="272"/>
            <p14:sldId id="273"/>
            <p14:sldId id="274"/>
            <p14:sldId id="265"/>
            <p14:sldId id="276"/>
            <p14:sldId id="310"/>
            <p14:sldId id="311"/>
            <p14:sldId id="278"/>
            <p14:sldId id="289"/>
            <p14:sldId id="279"/>
            <p14:sldId id="302"/>
            <p14:sldId id="294"/>
            <p14:sldId id="290"/>
            <p14:sldId id="291"/>
            <p14:sldId id="292"/>
            <p14:sldId id="293"/>
            <p14:sldId id="312"/>
            <p14:sldId id="295"/>
            <p14:sldId id="296"/>
            <p14:sldId id="304"/>
            <p14:sldId id="305"/>
            <p14:sldId id="260"/>
            <p14:sldId id="280"/>
            <p14:sldId id="281"/>
            <p14:sldId id="282"/>
            <p14:sldId id="284"/>
            <p14:sldId id="300"/>
            <p14:sldId id="268"/>
            <p14:sldId id="288"/>
            <p14:sldId id="303"/>
            <p14:sldId id="283"/>
            <p14:sldId id="297"/>
            <p14:sldId id="298"/>
            <p14:sldId id="306"/>
            <p14:sldId id="261"/>
            <p14:sldId id="285"/>
            <p14:sldId id="28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599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603" userDrawn="1">
          <p15:clr>
            <a:srgbClr val="A4A3A4"/>
          </p15:clr>
        </p15:guide>
        <p15:guide id="5" pos="1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BDC"/>
    <a:srgbClr val="001D34"/>
    <a:srgbClr val="00A9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06444-6AB9-42AA-9250-96DD9D0D11D1}" v="44" dt="2021-10-26T04:06:05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576" autoAdjust="0"/>
  </p:normalViewPr>
  <p:slideViewPr>
    <p:cSldViewPr showGuides="1">
      <p:cViewPr varScale="1">
        <p:scale>
          <a:sx n="58" d="100"/>
          <a:sy n="58" d="100"/>
        </p:scale>
        <p:origin x="48" y="206"/>
      </p:cViewPr>
      <p:guideLst>
        <p:guide orient="horz" pos="1620"/>
        <p:guide orient="horz" pos="599"/>
        <p:guide pos="2880"/>
        <p:guide pos="5603"/>
        <p:guide pos="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28/10/2021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28/10/2021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blog/unified-memory-in-cuda-6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structure of the talk</a:t>
            </a:r>
          </a:p>
          <a:p>
            <a:r>
              <a:rPr lang="en-AU" dirty="0"/>
              <a:t>I will begin with some introductory comments to set some context about who I am, what I’ve done and who I think this talk will be helpful for.</a:t>
            </a:r>
          </a:p>
          <a:p>
            <a:r>
              <a:rPr lang="en-AU" dirty="0"/>
              <a:t>Then we will look bringing existing code to CUDA in two major sections.</a:t>
            </a:r>
          </a:p>
          <a:p>
            <a:r>
              <a:rPr lang="en-AU" dirty="0"/>
              <a:t>First, issues relating to memory. </a:t>
            </a:r>
          </a:p>
          <a:p>
            <a:r>
              <a:rPr lang="en-AU" dirty="0"/>
              <a:t>Second, issues relating to code organisation due to the distinction between host and device functions.</a:t>
            </a:r>
          </a:p>
          <a:p>
            <a:r>
              <a:rPr lang="en-AU" dirty="0"/>
              <a:t>I will try to introduce the concepts as I go so if you are not familiar with the terminology.</a:t>
            </a:r>
          </a:p>
          <a:p>
            <a:r>
              <a:rPr lang="en-AU" dirty="0"/>
              <a:t>Please note at the end of each section I have slides to remind me to stop and answer questions so please use the Q&amp;A feature to do that.</a:t>
            </a:r>
          </a:p>
          <a:p>
            <a:r>
              <a:rPr lang="en-AU" dirty="0"/>
              <a:t>Also, I have slide numbers in the bottom left corner which you can make use of if your question relates to a specific slide.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23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is there a challenge relating to memory at all?</a:t>
            </a:r>
          </a:p>
          <a:p>
            <a:r>
              <a:rPr lang="en-AU" dirty="0"/>
              <a:t>Quoting from the Nvidia website “</a:t>
            </a:r>
            <a:r>
              <a:rPr lang="en-AU" b="1" i="0" dirty="0">
                <a:solidFill>
                  <a:srgbClr val="1A1A1A"/>
                </a:solidFill>
                <a:effectLst/>
                <a:latin typeface="DINWebPro"/>
              </a:rPr>
              <a:t>the memories of the CPU and GPU are physically distinct and separated by the PCI-Express bus”</a:t>
            </a:r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As such the GPU cannot directly access the system memory nor can the CPU access the GPU memory.</a:t>
            </a:r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Let’s look at the solution to this from the example we looked at, </a:t>
            </a:r>
            <a:r>
              <a:rPr lang="en-AU" b="0" i="0" dirty="0" err="1">
                <a:solidFill>
                  <a:srgbClr val="1A1A1A"/>
                </a:solidFill>
                <a:effectLst/>
                <a:latin typeface="DINWebPro"/>
              </a:rPr>
              <a:t>Unfiied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286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Unfied</a:t>
            </a:r>
            <a:r>
              <a:rPr lang="en-AU" dirty="0"/>
              <a:t> Memory?</a:t>
            </a:r>
          </a:p>
          <a:p>
            <a:r>
              <a:rPr lang="en-AU" b="1" i="0" dirty="0">
                <a:solidFill>
                  <a:srgbClr val="1A1A1A"/>
                </a:solidFill>
                <a:effectLst/>
                <a:latin typeface="DINWebPro"/>
              </a:rPr>
              <a:t>Unified Memory creates a pool of managed memory that is shared between the CPU and GPU... Managed memory is accessible to both the CPU and GPU</a:t>
            </a:r>
            <a:endParaRPr lang="en-AU" dirty="0"/>
          </a:p>
          <a:p>
            <a:endParaRPr lang="en-AU" dirty="0"/>
          </a:p>
          <a:p>
            <a:r>
              <a:rPr lang="en-AU" dirty="0"/>
              <a:t>Unified memory allows you to pretend there is no separation of CPU and GPU memory.</a:t>
            </a:r>
          </a:p>
          <a:p>
            <a:r>
              <a:rPr lang="en-AU" dirty="0"/>
              <a:t>Lets go back to the example to see how memory is allocated.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758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From the introductory blog post: “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I just need to replace the calls to </a:t>
            </a:r>
            <a:r>
              <a:rPr lang="en-AU" dirty="0"/>
              <a:t>new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in the code [on the left] with calls to </a:t>
            </a:r>
            <a:r>
              <a:rPr lang="en-AU" dirty="0" err="1"/>
              <a:t>cudaMallocManaged</a:t>
            </a:r>
            <a:r>
              <a:rPr lang="en-AU" dirty="0"/>
              <a:t>()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, and replace calls to </a:t>
            </a:r>
            <a:r>
              <a:rPr lang="en-AU" dirty="0"/>
              <a:t>delete []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with calls to </a:t>
            </a:r>
            <a:r>
              <a:rPr lang="en-AU" dirty="0" err="1"/>
              <a:t>cudaFree</a:t>
            </a:r>
            <a:r>
              <a:rPr lang="en-AU" dirty="0"/>
              <a:t>.”</a:t>
            </a:r>
          </a:p>
          <a:p>
            <a:endParaRPr lang="en-AU" dirty="0"/>
          </a:p>
          <a:p>
            <a:r>
              <a:rPr lang="en-AU" dirty="0"/>
              <a:t>The first challenge in this example for an existing codebase.</a:t>
            </a:r>
          </a:p>
          <a:p>
            <a:r>
              <a:rPr lang="en-AU" dirty="0"/>
              <a:t>In existing code it is unlikely that your memory allocation/deallocation is being done by raw new/delete statements.</a:t>
            </a:r>
          </a:p>
          <a:p>
            <a:r>
              <a:rPr lang="en-AU" dirty="0"/>
              <a:t>“</a:t>
            </a:r>
            <a:r>
              <a:rPr lang="en-AU" b="1" i="1" dirty="0">
                <a:solidFill>
                  <a:srgbClr val="383838"/>
                </a:solidFill>
                <a:effectLst/>
                <a:latin typeface="Noticia Text"/>
              </a:rPr>
              <a:t>Guideline:</a:t>
            </a:r>
            <a:r>
              <a:rPr lang="en-AU" b="0" i="1" dirty="0">
                <a:solidFill>
                  <a:srgbClr val="383838"/>
                </a:solidFill>
                <a:effectLst/>
                <a:latin typeface="Noticia Text"/>
              </a:rPr>
              <a:t> Don’t use explicit </a:t>
            </a:r>
            <a:r>
              <a:rPr lang="en-AU" b="1" i="1" dirty="0">
                <a:solidFill>
                  <a:srgbClr val="383838"/>
                </a:solidFill>
                <a:effectLst/>
                <a:latin typeface="Noticia Text"/>
              </a:rPr>
              <a:t>new</a:t>
            </a:r>
            <a:r>
              <a:rPr lang="en-AU" b="0" i="1" dirty="0">
                <a:solidFill>
                  <a:srgbClr val="383838"/>
                </a:solidFill>
                <a:effectLst/>
                <a:latin typeface="Noticia Text"/>
              </a:rPr>
              <a:t>, </a:t>
            </a:r>
            <a:r>
              <a:rPr lang="en-AU" b="1" i="1" dirty="0">
                <a:solidFill>
                  <a:srgbClr val="383838"/>
                </a:solidFill>
                <a:effectLst/>
                <a:latin typeface="Noticia Text"/>
              </a:rPr>
              <a:t>delete</a:t>
            </a:r>
            <a:r>
              <a:rPr lang="en-AU" b="0" i="1" dirty="0">
                <a:solidFill>
                  <a:srgbClr val="383838"/>
                </a:solidFill>
                <a:effectLst/>
                <a:latin typeface="Noticia Text"/>
              </a:rPr>
              <a:t>, and owning </a:t>
            </a:r>
            <a:r>
              <a:rPr lang="en-AU" b="1" i="1" dirty="0">
                <a:solidFill>
                  <a:srgbClr val="383838"/>
                </a:solidFill>
                <a:effectLst/>
                <a:latin typeface="Noticia Text"/>
              </a:rPr>
              <a:t>*</a:t>
            </a:r>
            <a:r>
              <a:rPr lang="en-AU" b="0" i="1" dirty="0">
                <a:solidFill>
                  <a:srgbClr val="383838"/>
                </a:solidFill>
                <a:effectLst/>
                <a:latin typeface="Noticia Text"/>
              </a:rPr>
              <a:t> pointers, except in rare cases encapsulated inside the implementation of a low-level data structure.”</a:t>
            </a:r>
            <a:endParaRPr lang="en-AU" dirty="0"/>
          </a:p>
          <a:p>
            <a:r>
              <a:rPr lang="en-AU" dirty="0"/>
              <a:t>https://herbsutter.com/2013/05/29/gotw-89-solution-smart-pointers/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391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Your memory is likely being managed by a type that conceals the allocation and deallocation.</a:t>
            </a:r>
          </a:p>
          <a:p>
            <a:r>
              <a:rPr lang="en-AU" dirty="0"/>
              <a:t>For example, std::vector.</a:t>
            </a:r>
          </a:p>
          <a:p>
            <a:r>
              <a:rPr lang="en-AU" dirty="0"/>
              <a:t>How do we “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replace the calls to </a:t>
            </a:r>
            <a:r>
              <a:rPr lang="en-AU" dirty="0"/>
              <a:t>new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in the code above with calls to </a:t>
            </a:r>
            <a:r>
              <a:rPr lang="en-AU" dirty="0" err="1"/>
              <a:t>cudaMallocManaged</a:t>
            </a:r>
            <a:r>
              <a:rPr lang="en-AU" dirty="0"/>
              <a:t>()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, and replace calls to </a:t>
            </a:r>
            <a:r>
              <a:rPr lang="en-AU" dirty="0"/>
              <a:t>delete []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with calls to </a:t>
            </a:r>
            <a:r>
              <a:rPr lang="en-AU" dirty="0" err="1"/>
              <a:t>cudaFree</a:t>
            </a:r>
            <a:r>
              <a:rPr lang="en-AU" dirty="0"/>
              <a:t>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334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The mechanism starting in C++17 for controlling the allocation of memory for containers is std::</a:t>
            </a:r>
            <a:r>
              <a:rPr lang="en-AU" dirty="0" err="1"/>
              <a:t>pmr</a:t>
            </a:r>
            <a:r>
              <a:rPr lang="en-A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This is done by means of a number of new types and templates that were added in that version of the standard.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Such 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std::</a:t>
            </a:r>
            <a:r>
              <a:rPr lang="en-AU" dirty="0" err="1"/>
              <a:t>pmr_memory_resource</a:t>
            </a:r>
            <a:r>
              <a:rPr lang="en-AU" dirty="0"/>
              <a:t>, std::</a:t>
            </a:r>
            <a:r>
              <a:rPr lang="en-AU" dirty="0" err="1"/>
              <a:t>pmr</a:t>
            </a:r>
            <a:r>
              <a:rPr lang="en-AU" dirty="0"/>
              <a:t>::</a:t>
            </a:r>
            <a:r>
              <a:rPr lang="en-AU" dirty="0" err="1"/>
              <a:t>polymorphic_allocator</a:t>
            </a:r>
            <a:r>
              <a:rPr lang="en-AU" dirty="0"/>
              <a:t>, std::</a:t>
            </a:r>
            <a:r>
              <a:rPr lang="en-AU" dirty="0" err="1"/>
              <a:t>pmr</a:t>
            </a:r>
            <a:r>
              <a:rPr lang="en-AU" dirty="0"/>
              <a:t>::vector, std::</a:t>
            </a:r>
            <a:r>
              <a:rPr lang="en-AU" dirty="0" err="1"/>
              <a:t>pmr</a:t>
            </a:r>
            <a:r>
              <a:rPr lang="en-AU" dirty="0"/>
              <a:t>::</a:t>
            </a:r>
            <a:r>
              <a:rPr lang="en-AU" dirty="0" err="1"/>
              <a:t>monotonic_buffer_resource</a:t>
            </a:r>
            <a:r>
              <a:rPr lang="en-AU" dirty="0"/>
              <a:t> and so on.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Since I had access to C++17, I did not investigate the pre C++17 style allocators.</a:t>
            </a:r>
          </a:p>
          <a:p>
            <a:r>
              <a:rPr lang="en-AU" dirty="0"/>
              <a:t>If you cannot use std::</a:t>
            </a:r>
            <a:r>
              <a:rPr lang="en-AU" dirty="0" err="1"/>
              <a:t>pmr</a:t>
            </a:r>
            <a:r>
              <a:rPr lang="en-AU" dirty="0"/>
              <a:t>, the basic principles should similar between the two styles of allocators.</a:t>
            </a:r>
          </a:p>
          <a:p>
            <a:endParaRPr lang="en-AU" dirty="0"/>
          </a:p>
          <a:p>
            <a:r>
              <a:rPr lang="en-AU" dirty="0"/>
              <a:t>Let’s look at how we can use std::</a:t>
            </a:r>
            <a:r>
              <a:rPr lang="en-AU" dirty="0" err="1"/>
              <a:t>pmr</a:t>
            </a:r>
            <a:r>
              <a:rPr lang="en-AU" dirty="0"/>
              <a:t> to allocate Unified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093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std::</a:t>
            </a:r>
            <a:r>
              <a:rPr lang="en-AU" dirty="0" err="1"/>
              <a:t>pmr</a:t>
            </a:r>
            <a:r>
              <a:rPr lang="en-AU" dirty="0"/>
              <a:t> allows us to control the memory allocation for elements of a std::</a:t>
            </a:r>
            <a:r>
              <a:rPr lang="en-AU" dirty="0" err="1"/>
              <a:t>pmr</a:t>
            </a:r>
            <a:r>
              <a:rPr lang="en-AU" dirty="0"/>
              <a:t>::vector.</a:t>
            </a:r>
          </a:p>
          <a:p>
            <a:r>
              <a:rPr lang="en-AU" dirty="0"/>
              <a:t>We define a memory resource object that will allocate space within the Unified Memory and pass that memory resource object to the vectors.</a:t>
            </a:r>
          </a:p>
          <a:p>
            <a:r>
              <a:rPr lang="en-AU" dirty="0"/>
              <a:t>Now the elements of the vectors will be allocated in memory accessible to the CPU and the GPU.</a:t>
            </a:r>
          </a:p>
          <a:p>
            <a:endParaRPr lang="en-AU" dirty="0"/>
          </a:p>
          <a:p>
            <a:r>
              <a:rPr lang="en-AU" dirty="0"/>
              <a:t>What does </a:t>
            </a:r>
            <a:r>
              <a:rPr lang="en-AU" dirty="0" err="1">
                <a:latin typeface="Consolas" panose="020B0609020204030204" pitchFamily="49" charset="0"/>
              </a:rPr>
              <a:t>unified_memory_resource</a:t>
            </a:r>
            <a:r>
              <a:rPr lang="en-AU" dirty="0">
                <a:latin typeface="Consolas" panose="020B0609020204030204" pitchFamily="49" charset="0"/>
              </a:rPr>
              <a:t> look like?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489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 memory resource is a struct/class that inherits from </a:t>
            </a:r>
            <a:r>
              <a:rPr lang="en-AU" dirty="0">
                <a:latin typeface="Consolas" panose="020B0609020204030204" pitchFamily="49" charset="0"/>
              </a:rPr>
              <a:t>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memory_resource</a:t>
            </a:r>
            <a:r>
              <a:rPr lang="en-AU" dirty="0">
                <a:latin typeface="Consolas" panose="020B0609020204030204" pitchFamily="49" charset="0"/>
              </a:rPr>
              <a:t> so that it can implement the </a:t>
            </a:r>
            <a:r>
              <a:rPr lang="en-AU" dirty="0" err="1">
                <a:latin typeface="Consolas" panose="020B0609020204030204" pitchFamily="49" charset="0"/>
              </a:rPr>
              <a:t>memory_resource</a:t>
            </a:r>
            <a:r>
              <a:rPr lang="en-AU" dirty="0">
                <a:latin typeface="Consolas" panose="020B0609020204030204" pitchFamily="49" charset="0"/>
              </a:rPr>
              <a:t> interface.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448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unfied_memory_resource</a:t>
            </a:r>
            <a:r>
              <a:rPr lang="en-AU" dirty="0"/>
              <a:t> type implements</a:t>
            </a:r>
            <a:r>
              <a:rPr lang="en-AU" dirty="0">
                <a:latin typeface="Consolas" panose="020B0609020204030204" pitchFamily="49" charset="0"/>
              </a:rPr>
              <a:t> an allocate function, a deallocate function and an equality comparison.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97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 implement the allocation and deallocation functions we use </a:t>
            </a:r>
            <a:r>
              <a:rPr lang="en-AU" dirty="0" err="1"/>
              <a:t>cudaMallocManaged</a:t>
            </a:r>
            <a:r>
              <a:rPr lang="en-AU" dirty="0"/>
              <a:t>() to allocate memory and </a:t>
            </a:r>
            <a:r>
              <a:rPr lang="en-AU" dirty="0" err="1"/>
              <a:t>cudaFree</a:t>
            </a:r>
            <a:r>
              <a:rPr lang="en-AU" dirty="0"/>
              <a:t>() to deallocate memory as in the example.</a:t>
            </a:r>
          </a:p>
          <a:p>
            <a:r>
              <a:rPr lang="en-AU" dirty="0"/>
              <a:t>For simplicity I have assumed:</a:t>
            </a:r>
          </a:p>
          <a:p>
            <a:pPr marL="171450" indent="-171450">
              <a:buFontTx/>
              <a:buChar char="-"/>
            </a:pPr>
            <a:r>
              <a:rPr lang="en-AU" dirty="0"/>
              <a:t>that the memory is suitably aligned</a:t>
            </a:r>
          </a:p>
          <a:p>
            <a:pPr marL="171450" indent="-171450">
              <a:buFontTx/>
              <a:buChar char="-"/>
            </a:pPr>
            <a:r>
              <a:rPr lang="en-AU" dirty="0"/>
              <a:t>That the caller will deallocate all allocations to avoid leaks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r>
              <a:rPr lang="en-AU" dirty="0"/>
              <a:t>In the case of error, I throw </a:t>
            </a:r>
            <a:r>
              <a:rPr lang="en-AU" dirty="0" err="1"/>
              <a:t>bad_alloc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Now that we know how to allocate/deallocate </a:t>
            </a:r>
            <a:r>
              <a:rPr lang="en-AU" dirty="0" err="1"/>
              <a:t>Unfied</a:t>
            </a:r>
            <a:r>
              <a:rPr lang="en-AU" dirty="0"/>
              <a:t> Memory lets go back to the recent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10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elements of the vectors will be allocated in memory accessible to the GPU and CPU.</a:t>
            </a:r>
          </a:p>
          <a:p>
            <a:endParaRPr lang="en-AU" dirty="0"/>
          </a:p>
          <a:p>
            <a:r>
              <a:rPr lang="en-AU" dirty="0"/>
              <a:t>However, the objects x and y are allocated on the stack and therefore inaccessible to the GPU.</a:t>
            </a:r>
          </a:p>
          <a:p>
            <a:r>
              <a:rPr lang="en-AU" dirty="0"/>
              <a:t>Since the objects x and y and inaccessible there is something we want to avoid.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00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 at Australia’s government funded research organisation CSIRO as part of the RiskLab team.</a:t>
            </a:r>
          </a:p>
          <a:p>
            <a:r>
              <a:rPr lang="en-AU" dirty="0"/>
              <a:t>Our team makes software for managing Financial Risk.</a:t>
            </a:r>
          </a:p>
          <a:p>
            <a:r>
              <a:rPr lang="en-AU" dirty="0"/>
              <a:t>Since we are small team my role on the team means I get to cover lots of different facets of software development.</a:t>
            </a:r>
          </a:p>
          <a:p>
            <a:r>
              <a:rPr lang="en-AU" dirty="0"/>
              <a:t>Recently I have been working on accelerating some of our existing software using CUDA.</a:t>
            </a:r>
          </a:p>
          <a:p>
            <a:r>
              <a:rPr lang="en-AU" dirty="0"/>
              <a:t>This is the perfect time to document the experience to help others because this is the time when you still remember what was not obvious as you learn.</a:t>
            </a:r>
          </a:p>
          <a:p>
            <a:endParaRPr lang="en-AU" dirty="0"/>
          </a:p>
          <a:p>
            <a:r>
              <a:rPr lang="en-AU" dirty="0"/>
              <a:t>Let’s look at what a about the simplest possible CUDA example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499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the vector object is on the stack instead of Unified Memory, we need to avoid passing it by reference to kernel functions.</a:t>
            </a:r>
          </a:p>
          <a:p>
            <a:r>
              <a:rPr lang="en-AU" dirty="0"/>
              <a:t>Instead we can convert the vector into a span that we can pass by value.</a:t>
            </a:r>
          </a:p>
          <a:p>
            <a:endParaRPr lang="en-AU" dirty="0"/>
          </a:p>
          <a:p>
            <a:r>
              <a:rPr lang="en-AU" dirty="0"/>
              <a:t>In general copy by value parameters will help you avoid this issue, however you still need to be careful, why?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916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In general copy by value parameters will help you avoid this issue, however you need to be careful to avoid hiding references in your objects.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In this example the add function takes a callable object which may contain references to other objects.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We can apply the same technique as in the previous slide to make the code more agreeable to working with CUDA.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Now that we have an approach that lets us use Unified Memory lets take a step back and consider if we </a:t>
            </a:r>
            <a:r>
              <a:rPr lang="en-AU" b="1" dirty="0"/>
              <a:t>always</a:t>
            </a:r>
            <a:r>
              <a:rPr lang="en-AU" dirty="0"/>
              <a:t> want to use unified memory.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461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Unified memory allows you to pretend there is no separation of CPU and GPU memory.</a:t>
            </a:r>
          </a:p>
          <a:p>
            <a:r>
              <a:rPr lang="en-AU" dirty="0"/>
              <a:t>It doesn’t remove the physical separation it makes it less visible by automatically migrating the data between the two memories.</a:t>
            </a:r>
          </a:p>
          <a:p>
            <a:endParaRPr lang="en-AU" dirty="0"/>
          </a:p>
          <a:p>
            <a:r>
              <a:rPr lang="en-AU" dirty="0"/>
              <a:t>Is there a reason why you would want to avoid using Unified Memory?</a:t>
            </a:r>
          </a:p>
          <a:p>
            <a:r>
              <a:rPr lang="en-AU" dirty="0"/>
              <a:t>Synchronising values between System and GPU memory negatively affects performance. </a:t>
            </a:r>
          </a:p>
          <a:p>
            <a:r>
              <a:rPr lang="en-AU" dirty="0"/>
              <a:t>To get the best performance you want to avoid alternating between host and device calculations.</a:t>
            </a:r>
          </a:p>
          <a:p>
            <a:r>
              <a:rPr lang="en-AU" dirty="0"/>
              <a:t>Using memory accessible only to the device makes very clear if have not successfully limited your calculations to the device.</a:t>
            </a:r>
          </a:p>
          <a:p>
            <a:endParaRPr lang="en-AU" dirty="0"/>
          </a:p>
          <a:p>
            <a:r>
              <a:rPr lang="en-AU" dirty="0"/>
              <a:t>It is easy to define a </a:t>
            </a:r>
            <a:r>
              <a:rPr lang="en-AU" dirty="0" err="1"/>
              <a:t>pmr</a:t>
            </a:r>
            <a:r>
              <a:rPr lang="en-AU" dirty="0"/>
              <a:t> memory resource that allocates memory accessible to the device only.</a:t>
            </a:r>
          </a:p>
          <a:p>
            <a:r>
              <a:rPr lang="en-AU" dirty="0"/>
              <a:t>Let’s look at how to do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344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define a new memory resource for device only memory.</a:t>
            </a:r>
          </a:p>
          <a:p>
            <a:r>
              <a:rPr lang="en-AU" dirty="0"/>
              <a:t>Very similar to what we saw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851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time we use </a:t>
            </a:r>
            <a:r>
              <a:rPr lang="en-AU" dirty="0" err="1"/>
              <a:t>cudaMalloc</a:t>
            </a:r>
            <a:r>
              <a:rPr lang="en-AU" dirty="0"/>
              <a:t>() to allocate memory.</a:t>
            </a:r>
          </a:p>
          <a:p>
            <a:r>
              <a:rPr lang="en-AU" dirty="0"/>
              <a:t>We still use </a:t>
            </a:r>
            <a:r>
              <a:rPr lang="en-AU" dirty="0" err="1"/>
              <a:t>cudaFree</a:t>
            </a:r>
            <a:r>
              <a:rPr lang="en-AU" dirty="0"/>
              <a:t>() to deallocate memory.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24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very similar to what we saw before.</a:t>
            </a:r>
          </a:p>
          <a:p>
            <a:endParaRPr lang="en-AU" dirty="0"/>
          </a:p>
          <a:p>
            <a:r>
              <a:rPr lang="en-AU" dirty="0"/>
              <a:t>The important difference is that the elements of the vectors will be allocated in memory accessible only to the GPU.</a:t>
            </a:r>
          </a:p>
          <a:p>
            <a:r>
              <a:rPr lang="en-AU" dirty="0"/>
              <a:t>The elements of the vectors are inaccessible to the CPU.</a:t>
            </a:r>
          </a:p>
          <a:p>
            <a:endParaRPr lang="en-AU" dirty="0"/>
          </a:p>
          <a:p>
            <a:r>
              <a:rPr lang="en-AU" dirty="0"/>
              <a:t>As a result, this example will fail, why?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Because constructor for the vector objects will use the </a:t>
            </a:r>
            <a:r>
              <a:rPr lang="en-AU" dirty="0">
                <a:latin typeface="Consolas" panose="020B0609020204030204" pitchFamily="49" charset="0"/>
              </a:rPr>
              <a:t>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polymorphic_allocator</a:t>
            </a:r>
            <a:r>
              <a:rPr lang="en-AU" dirty="0">
                <a:latin typeface="Consolas" panose="020B0609020204030204" pitchFamily="49" charset="0"/>
              </a:rPr>
              <a:t> to default construct the elements, setting them to zero.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Consolas" panose="020B0609020204030204" pitchFamily="49" charset="0"/>
              </a:rPr>
              <a:t>This is done by the CPU, how can we avoid that?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160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define an allocator that default initialises primitive types when asked to construct them.</a:t>
            </a:r>
          </a:p>
          <a:p>
            <a:r>
              <a:rPr lang="en-AU" dirty="0"/>
              <a:t>An easy way to do this is to reuse most of std::</a:t>
            </a:r>
            <a:r>
              <a:rPr lang="en-AU" dirty="0" err="1"/>
              <a:t>pmr</a:t>
            </a:r>
            <a:r>
              <a:rPr lang="en-AU" dirty="0"/>
              <a:t>::</a:t>
            </a:r>
            <a:r>
              <a:rPr lang="en-AU" dirty="0" err="1"/>
              <a:t>polymorphic_allocator</a:t>
            </a:r>
            <a:r>
              <a:rPr lang="en-AU" dirty="0"/>
              <a:t> but replace the construct() member function to use the placement new operator without any additional arguments.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6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 alias avoids repeatedly mentioning the name of the allocator.</a:t>
            </a:r>
          </a:p>
          <a:p>
            <a:endParaRPr lang="en-AU" dirty="0"/>
          </a:p>
          <a:p>
            <a:r>
              <a:rPr lang="en-AU" dirty="0"/>
              <a:t>Lets return to our recent example and consider how this helps.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23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Using a vector with a non-initialising allocators solves the problem of writing to memory inaccessible to the CPU.</a:t>
            </a:r>
          </a:p>
          <a:p>
            <a:r>
              <a:rPr lang="en-AU" dirty="0">
                <a:latin typeface="Consolas" panose="020B0609020204030204" pitchFamily="49" charset="0"/>
              </a:rPr>
              <a:t>As the constructor calls of the vectors will not touch the memory for the elements.</a:t>
            </a:r>
          </a:p>
          <a:p>
            <a:endParaRPr lang="en-AU" dirty="0"/>
          </a:p>
          <a:p>
            <a:r>
              <a:rPr lang="en-AU" dirty="0"/>
              <a:t>Let’s say we watch some </a:t>
            </a:r>
            <a:r>
              <a:rPr lang="en-AU" dirty="0" err="1"/>
              <a:t>youtube</a:t>
            </a:r>
            <a:r>
              <a:rPr lang="en-AU" dirty="0"/>
              <a:t> videos by </a:t>
            </a:r>
            <a:r>
              <a:rPr lang="en-AU" dirty="0" err="1"/>
              <a:t>Alisdair</a:t>
            </a:r>
            <a:r>
              <a:rPr lang="en-AU" dirty="0"/>
              <a:t> Meredith and/or Pablo Halpern and get excited about using more of std::</a:t>
            </a:r>
            <a:r>
              <a:rPr lang="en-AU" dirty="0" err="1"/>
              <a:t>pmr</a:t>
            </a:r>
            <a:r>
              <a:rPr lang="en-AU" dirty="0"/>
              <a:t>,</a:t>
            </a:r>
          </a:p>
          <a:p>
            <a:r>
              <a:rPr lang="en-AU" dirty="0"/>
              <a:t>can we go on our way using std::</a:t>
            </a:r>
            <a:r>
              <a:rPr lang="en-AU" dirty="0" err="1"/>
              <a:t>pmr</a:t>
            </a:r>
            <a:r>
              <a:rPr lang="en-AU" dirty="0"/>
              <a:t> without any further problems?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14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say we want to reduce the number of calls to the allocator by using </a:t>
            </a:r>
            <a:r>
              <a:rPr lang="en-AU" dirty="0">
                <a:latin typeface="Consolas" panose="020B0609020204030204" pitchFamily="49" charset="0"/>
              </a:rPr>
              <a:t>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monotonic_buffer_resource</a:t>
            </a:r>
            <a:r>
              <a:rPr lang="en-AU" dirty="0">
                <a:latin typeface="Consolas" panose="020B0609020204030204" pitchFamily="49" charset="0"/>
              </a:rPr>
              <a:t>.</a:t>
            </a:r>
          </a:p>
          <a:p>
            <a:r>
              <a:rPr lang="en-AU" dirty="0">
                <a:latin typeface="Consolas" panose="020B0609020204030204" pitchFamily="49" charset="0"/>
              </a:rPr>
              <a:t>Seems reasonable, 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monotonic_buffer_resource</a:t>
            </a:r>
            <a:r>
              <a:rPr lang="en-AU" dirty="0">
                <a:latin typeface="Consolas" panose="020B0609020204030204" pitchFamily="49" charset="0"/>
              </a:rPr>
              <a:t> is there to pre-allocate chunks of memory and then efficiently hand out smaller parcels as required.</a:t>
            </a:r>
            <a:endParaRPr lang="en-AU" dirty="0"/>
          </a:p>
          <a:p>
            <a:r>
              <a:rPr lang="en-AU" dirty="0"/>
              <a:t>Unfortunately, this example may fail for reasonable implementations of the std library.</a:t>
            </a:r>
          </a:p>
          <a:p>
            <a:r>
              <a:rPr lang="en-AU" dirty="0"/>
              <a:t>Why?</a:t>
            </a:r>
          </a:p>
          <a:p>
            <a:endParaRPr lang="en-AU" dirty="0"/>
          </a:p>
          <a:p>
            <a:r>
              <a:rPr lang="en-AU" dirty="0"/>
              <a:t>Typically, the std memory resource objects store book keeping information so that they can clean up properly even if the caller does not deallocate everything it allocated.</a:t>
            </a:r>
          </a:p>
          <a:p>
            <a:r>
              <a:rPr lang="en-AU" dirty="0"/>
              <a:t>This book keeping information is usually placed in memory allocated by the upstream memory resource.</a:t>
            </a:r>
          </a:p>
          <a:p>
            <a:r>
              <a:rPr lang="en-AU" dirty="0"/>
              <a:t>When the CPU touches this memory the program will fail.</a:t>
            </a:r>
          </a:p>
          <a:p>
            <a:endParaRPr lang="en-AU" dirty="0"/>
          </a:p>
          <a:p>
            <a:r>
              <a:rPr lang="en-AU" dirty="0"/>
              <a:t>Since you can’t know what the implementation of the std memory resources will do, I have shied away from using them in combination with device memory resources.</a:t>
            </a:r>
          </a:p>
          <a:p>
            <a:r>
              <a:rPr lang="en-AU" dirty="0"/>
              <a:t>Instead I have written a couple of helpful memory resources that allocate their book keeping information using new/delete.</a:t>
            </a:r>
          </a:p>
          <a:p>
            <a:endParaRPr lang="en-AU" dirty="0"/>
          </a:p>
          <a:p>
            <a:r>
              <a:rPr lang="en-AU" dirty="0"/>
              <a:t>Let’s wrap this up with one final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29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This example is based on one from a Nvidia blog post “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An Even Easier Introduction to CUDA”</a:t>
            </a:r>
            <a:endParaRPr lang="en-AU" dirty="0"/>
          </a:p>
          <a:p>
            <a:endParaRPr lang="en-AU" dirty="0"/>
          </a:p>
          <a:p>
            <a:r>
              <a:rPr lang="en-AU" dirty="0"/>
              <a:t>https://developer.nvidia.com/blog/even-easier-introduction-cuda/</a:t>
            </a:r>
          </a:p>
          <a:p>
            <a:endParaRPr lang="en-AU" dirty="0"/>
          </a:p>
          <a:p>
            <a:r>
              <a:rPr lang="en-AU" dirty="0"/>
              <a:t>We construct two vectors of floating point values, add them together and then clean up.</a:t>
            </a:r>
          </a:p>
          <a:p>
            <a:endParaRPr lang="en-AU" dirty="0"/>
          </a:p>
          <a:p>
            <a:r>
              <a:rPr lang="en-AU" dirty="0"/>
              <a:t>Let’s look at the steps required to use CUDA with this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623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Use unified memory if you are not sure what will be done with the memory resource.</a:t>
            </a:r>
          </a:p>
          <a:p>
            <a:r>
              <a:rPr lang="en-AU" dirty="0"/>
              <a:t>In particular this is useful for objects that are allocated in one part of your system that is going to remain oblivious the presence of CUDA.</a:t>
            </a:r>
          </a:p>
          <a:p>
            <a:r>
              <a:rPr lang="en-AU" dirty="0"/>
              <a:t>Use device memory if you have complete control over how the memory resource is used and you want to eliminate the possibility of operations on the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62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Next I am going to talk about host vs device functions and how this relates to existing code.</a:t>
            </a:r>
          </a:p>
          <a:p>
            <a:r>
              <a:rPr lang="en-AU" dirty="0"/>
              <a:t>But first, are there any questions about memory allocation?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898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From the blog post: “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I just have to turn our </a:t>
            </a:r>
            <a:r>
              <a:rPr lang="en-AU" dirty="0"/>
              <a:t>add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function into a function that the GPU can run, called a </a:t>
            </a:r>
            <a:r>
              <a:rPr lang="en-AU" b="0" i="1" dirty="0">
                <a:solidFill>
                  <a:srgbClr val="1A1A1A"/>
                </a:solidFill>
                <a:effectLst/>
                <a:latin typeface="DINWebPro"/>
              </a:rPr>
              <a:t>kernel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in CUDA. To do this, all I have to do is add the specifier </a:t>
            </a:r>
            <a:r>
              <a:rPr lang="en-AU" dirty="0"/>
              <a:t>__global__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to the function”</a:t>
            </a:r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The next challenge is that the GPU can only execute functions that have been made accessible to it.</a:t>
            </a:r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In this slide the GPU would be able execute </a:t>
            </a:r>
            <a:r>
              <a:rPr lang="en-AU" b="0" i="0" dirty="0" err="1">
                <a:solidFill>
                  <a:srgbClr val="1A1A1A"/>
                </a:solidFill>
                <a:effectLst/>
                <a:latin typeface="DINWebPro"/>
              </a:rPr>
              <a:t>add_gpu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 but not </a:t>
            </a:r>
            <a:r>
              <a:rPr lang="en-AU" b="0" i="0" dirty="0" err="1">
                <a:solidFill>
                  <a:srgbClr val="1A1A1A"/>
                </a:solidFill>
                <a:effectLst/>
                <a:latin typeface="DINWebPro"/>
              </a:rPr>
              <a:t>add_cpu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.</a:t>
            </a:r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In a realistic program we will not want to duplicate logic for execution on the GPU as it is likely the operations are complex.</a:t>
            </a:r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Typically we want to preserve the old behaviour (calculating on the CPU) as we add new behaviour (calculating on the GPU).</a:t>
            </a:r>
          </a:p>
          <a:p>
            <a:endParaRPr lang="en-AU" b="0" i="0" dirty="0">
              <a:solidFill>
                <a:srgbClr val="1A1A1A"/>
              </a:solidFill>
              <a:effectLst/>
              <a:latin typeface="DINWebPro"/>
            </a:endParaRPr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CUDA extends C++ with three “Execution Space Specifiers” that allow us to organise code naturally and control what functions are available to the host and the device.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018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specifier we have seen so far is __global__ it declares a kernel function.</a:t>
            </a:r>
          </a:p>
          <a:p>
            <a:r>
              <a:rPr lang="en-AU" dirty="0"/>
              <a:t>The important details for each specifier is where the function is callable and where is it executed.</a:t>
            </a:r>
          </a:p>
          <a:p>
            <a:r>
              <a:rPr lang="en-AU" dirty="0"/>
              <a:t>Kernel functions are callable from the host (</a:t>
            </a:r>
            <a:r>
              <a:rPr lang="en-AU" dirty="0" err="1"/>
              <a:t>cpu</a:t>
            </a:r>
            <a:r>
              <a:rPr lang="en-AU" dirty="0"/>
              <a:t>) but execute on the device (</a:t>
            </a:r>
            <a:r>
              <a:rPr lang="en-AU" dirty="0" err="1"/>
              <a:t>gpu</a:t>
            </a:r>
            <a:r>
              <a:rPr lang="en-AU" dirty="0"/>
              <a:t>).</a:t>
            </a:r>
          </a:p>
          <a:p>
            <a:r>
              <a:rPr lang="en-AU" dirty="0"/>
              <a:t>__device__ functions are executed on the device and callable only from the device.</a:t>
            </a:r>
          </a:p>
          <a:p>
            <a:r>
              <a:rPr lang="en-AU" dirty="0"/>
              <a:t>That is, they can be called from __global__ functions or other __device__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83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last specifier is __host__.</a:t>
            </a:r>
          </a:p>
          <a:p>
            <a:r>
              <a:rPr lang="en-AU" dirty="0"/>
              <a:t>A __host__ function is executed on the host (</a:t>
            </a:r>
            <a:r>
              <a:rPr lang="en-AU" dirty="0" err="1"/>
              <a:t>cpu</a:t>
            </a:r>
            <a:r>
              <a:rPr lang="en-AU" dirty="0"/>
              <a:t>) and is callable only from the host.</a:t>
            </a:r>
          </a:p>
          <a:p>
            <a:r>
              <a:rPr lang="en-AU" dirty="0"/>
              <a:t>If we omit a specifier, __host__ is assumed.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932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we can put our logic into a function which is available both to the host and the device.</a:t>
            </a:r>
          </a:p>
          <a:p>
            <a:r>
              <a:rPr lang="en-AU" dirty="0"/>
              <a:t>It is permissible to use both host and device specifiers together.</a:t>
            </a:r>
          </a:p>
          <a:p>
            <a:r>
              <a:rPr lang="en-AU" dirty="0"/>
              <a:t>This function is used to avoid duplicated code.</a:t>
            </a:r>
          </a:p>
          <a:p>
            <a:endParaRPr lang="en-AU" dirty="0"/>
          </a:p>
          <a:p>
            <a:r>
              <a:rPr lang="en-AU" dirty="0"/>
              <a:t>Note though, that this kind of annotation is viral.</a:t>
            </a:r>
          </a:p>
          <a:p>
            <a:r>
              <a:rPr lang="en-AU" dirty="0"/>
              <a:t>To execute on the device all the functions called must also be available as device functions.</a:t>
            </a:r>
          </a:p>
          <a:p>
            <a:r>
              <a:rPr lang="en-AU" dirty="0"/>
              <a:t>That is they must also be annotated with __device__.</a:t>
            </a:r>
          </a:p>
          <a:p>
            <a:endParaRPr lang="en-AU" dirty="0"/>
          </a:p>
          <a:p>
            <a:r>
              <a:rPr lang="en-AU" dirty="0"/>
              <a:t>This is an inconvenience for your own code but there is a bigger problem.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787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is the problem here?</a:t>
            </a:r>
          </a:p>
          <a:p>
            <a:endParaRPr lang="en-AU" dirty="0"/>
          </a:p>
          <a:p>
            <a:r>
              <a:rPr lang="en-AU" dirty="0"/>
              <a:t>std::array is a class and indexing into it is a function call.</a:t>
            </a:r>
          </a:p>
          <a:p>
            <a:r>
              <a:rPr lang="en-AU" dirty="0"/>
              <a:t>If we try to annotate, _add as __host__ __device__ this will fail because we are calling __host__ functions.</a:t>
            </a:r>
          </a:p>
          <a:p>
            <a:r>
              <a:rPr lang="en-AU" dirty="0"/>
              <a:t>You may not be able to alter the definitions of the libraries you use to add __host__ __device__ to the functions you need.</a:t>
            </a:r>
          </a:p>
          <a:p>
            <a:endParaRPr lang="en-AU" dirty="0"/>
          </a:p>
          <a:p>
            <a:r>
              <a:rPr lang="en-AU" dirty="0"/>
              <a:t>There are a couple of solutions to this problem.</a:t>
            </a:r>
          </a:p>
          <a:p>
            <a:r>
              <a:rPr lang="en-AU" dirty="0"/>
              <a:t>First and least desirable, is to rewrite your code not to use third party libraries.</a:t>
            </a:r>
          </a:p>
          <a:p>
            <a:r>
              <a:rPr lang="en-AU" dirty="0"/>
              <a:t>Second, is to switch to libraries that are CUDA aware.</a:t>
            </a:r>
          </a:p>
          <a:p>
            <a:r>
              <a:rPr lang="en-AU" dirty="0"/>
              <a:t>CUDA provides a substantial fraction of the std library and the thrust library that may meet your needs.</a:t>
            </a:r>
          </a:p>
          <a:p>
            <a:r>
              <a:rPr lang="en-AU" dirty="0"/>
              <a:t>I went with a different approach that may help some.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852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nvidia</a:t>
            </a:r>
            <a:r>
              <a:rPr lang="en-AU" dirty="0"/>
              <a:t> compiler has a flag that allows </a:t>
            </a:r>
            <a:r>
              <a:rPr lang="en-AU" dirty="0" err="1"/>
              <a:t>constexpr</a:t>
            </a:r>
            <a:r>
              <a:rPr lang="en-AU" dirty="0"/>
              <a:t> functions to be treated as if they were annotated with __host__ and __device__.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2046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Going back to our simpler example.</a:t>
            </a:r>
          </a:p>
          <a:p>
            <a:r>
              <a:rPr lang="en-AU" dirty="0"/>
              <a:t>Instead of marking _add as __host__ and __device__ we now mark it as </a:t>
            </a:r>
            <a:r>
              <a:rPr lang="en-AU" dirty="0" err="1"/>
              <a:t>constexpr</a:t>
            </a:r>
            <a:r>
              <a:rPr lang="en-AU" dirty="0"/>
              <a:t>.</a:t>
            </a:r>
          </a:p>
          <a:p>
            <a:r>
              <a:rPr lang="en-AU" dirty="0"/>
              <a:t>Let us consider what that means for the more complicated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929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Enabling this flag means we can call any other </a:t>
            </a:r>
            <a:r>
              <a:rPr lang="en-AU" dirty="0" err="1"/>
              <a:t>constexpr</a:t>
            </a:r>
            <a:r>
              <a:rPr lang="en-AU" dirty="0"/>
              <a:t> function from within _add().</a:t>
            </a:r>
          </a:p>
          <a:p>
            <a:r>
              <a:rPr lang="en-AU" dirty="0"/>
              <a:t>It happens to be the case that operator[] on std::array is </a:t>
            </a:r>
            <a:r>
              <a:rPr lang="en-AU" dirty="0" err="1"/>
              <a:t>constexpr</a:t>
            </a:r>
            <a:r>
              <a:rPr lang="en-AU" dirty="0"/>
              <a:t> in C++17.</a:t>
            </a:r>
          </a:p>
          <a:p>
            <a:r>
              <a:rPr lang="en-AU" dirty="0"/>
              <a:t>So now our example is good.</a:t>
            </a:r>
          </a:p>
          <a:p>
            <a:endParaRPr lang="en-AU" dirty="0"/>
          </a:p>
          <a:p>
            <a:r>
              <a:rPr lang="en-AU" dirty="0"/>
              <a:t>Admittedly we have not solved the problem in general but rather we have traded one annotation for another.</a:t>
            </a:r>
          </a:p>
          <a:p>
            <a:r>
              <a:rPr lang="en-AU" dirty="0"/>
              <a:t>But </a:t>
            </a:r>
            <a:r>
              <a:rPr lang="en-AU" dirty="0" err="1"/>
              <a:t>constexpr</a:t>
            </a:r>
            <a:r>
              <a:rPr lang="en-AU" dirty="0"/>
              <a:t> has a big advantage.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129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From the blog post, first: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To compute on the GPU, I need to allocate memory accessible by the GPU. </a:t>
            </a:r>
            <a:r>
              <a:rPr lang="en-AU" b="0" i="0" u="none" strike="noStrike" dirty="0">
                <a:solidFill>
                  <a:srgbClr val="76B900"/>
                </a:solidFill>
                <a:effectLst/>
                <a:latin typeface="DINWebPro"/>
                <a:hlinkClick r:id="rId3"/>
              </a:rPr>
              <a:t>Unified Memory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in CUDA makes this easy by providing a single memory space accessible by all GPUs and CPUs in your system.</a:t>
            </a:r>
            <a:endParaRPr lang="en-AU" dirty="0"/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To allocate data in unified memory, call </a:t>
            </a:r>
            <a:r>
              <a:rPr lang="en-AU" dirty="0" err="1"/>
              <a:t>cudaMallocManaged</a:t>
            </a:r>
            <a:r>
              <a:rPr lang="en-AU" dirty="0"/>
              <a:t>()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, which returns a pointer that you can access from host (CPU) code or device (GPU) code.</a:t>
            </a:r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To free the data, just pass the pointer to </a:t>
            </a:r>
            <a:r>
              <a:rPr lang="en-AU" dirty="0" err="1"/>
              <a:t>cudaFree</a:t>
            </a:r>
            <a:r>
              <a:rPr lang="en-AU" dirty="0"/>
              <a:t>()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966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Because </a:t>
            </a:r>
            <a:r>
              <a:rPr lang="en-AU" dirty="0" err="1"/>
              <a:t>constexpr</a:t>
            </a:r>
            <a:r>
              <a:rPr lang="en-AU" dirty="0"/>
              <a:t> serves its own, useful purpose there is enthusiasm for adding </a:t>
            </a:r>
            <a:r>
              <a:rPr lang="en-AU" dirty="0" err="1"/>
              <a:t>constexpr</a:t>
            </a:r>
            <a:r>
              <a:rPr lang="en-AU" dirty="0"/>
              <a:t> to functions.</a:t>
            </a:r>
          </a:p>
          <a:p>
            <a:r>
              <a:rPr lang="en-AU" dirty="0"/>
              <a:t>This includes enthusiasm for adding </a:t>
            </a:r>
            <a:r>
              <a:rPr lang="en-AU" dirty="0" err="1"/>
              <a:t>constexpr</a:t>
            </a:r>
            <a:r>
              <a:rPr lang="en-AU" dirty="0"/>
              <a:t> to functions in the standard library.</a:t>
            </a:r>
          </a:p>
          <a:p>
            <a:endParaRPr lang="en-AU" dirty="0"/>
          </a:p>
          <a:p>
            <a:r>
              <a:rPr lang="en-AU" dirty="0"/>
              <a:t>Lets consider why using this makes life substantially easier for bringing existing code to CUDA.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54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Some very useful types are now available for use on the GPU immediately such as std::array.</a:t>
            </a:r>
          </a:p>
          <a:p>
            <a:r>
              <a:rPr lang="en-AU" dirty="0"/>
              <a:t>In the code I work on </a:t>
            </a:r>
            <a:r>
              <a:rPr lang="en-AU" dirty="0" err="1"/>
              <a:t>gsl</a:t>
            </a:r>
            <a:r>
              <a:rPr lang="en-AU" dirty="0"/>
              <a:t>::span has also been incredibly useful and it is member functions are </a:t>
            </a:r>
            <a:r>
              <a:rPr lang="en-AU" dirty="0" err="1"/>
              <a:t>constexpr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I have kept this list short because I don’t want to comment on libraries I have not tested myself.</a:t>
            </a:r>
          </a:p>
          <a:p>
            <a:r>
              <a:rPr lang="en-AU" dirty="0"/>
              <a:t>However, there should be plenty more to add to the list.</a:t>
            </a:r>
          </a:p>
          <a:p>
            <a:r>
              <a:rPr lang="en-AU" dirty="0"/>
              <a:t>Also, if the library is not presently using </a:t>
            </a:r>
            <a:r>
              <a:rPr lang="en-AU" dirty="0" err="1"/>
              <a:t>constexpr</a:t>
            </a:r>
            <a:r>
              <a:rPr lang="en-AU" dirty="0"/>
              <a:t>, they might be willing to accept patches to make it so.</a:t>
            </a:r>
          </a:p>
          <a:p>
            <a:endParaRPr lang="en-AU" dirty="0"/>
          </a:p>
          <a:p>
            <a:r>
              <a:rPr lang="en-AU" dirty="0"/>
              <a:t>This save time because you do not need to replace types either with new types (which can be problematic if it is used widely in your code) or with a mapping type (</a:t>
            </a:r>
            <a:r>
              <a:rPr lang="en-AU" dirty="0" err="1"/>
              <a:t>eg</a:t>
            </a:r>
            <a:r>
              <a:rPr lang="en-AU" dirty="0"/>
              <a:t> span).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823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 big saver of time is that you code should be tested and known to work.</a:t>
            </a:r>
          </a:p>
          <a:p>
            <a:r>
              <a:rPr lang="en-AU" dirty="0"/>
              <a:t>The less you change the less you need to test and debug.</a:t>
            </a:r>
          </a:p>
          <a:p>
            <a:r>
              <a:rPr lang="en-AU" dirty="0"/>
              <a:t>You do need to test that your code is appropriately marked </a:t>
            </a:r>
            <a:r>
              <a:rPr lang="en-AU" dirty="0" err="1"/>
              <a:t>constexpr</a:t>
            </a:r>
            <a:r>
              <a:rPr lang="en-AU" dirty="0"/>
              <a:t>.</a:t>
            </a:r>
          </a:p>
          <a:p>
            <a:r>
              <a:rPr lang="en-AU" dirty="0"/>
              <a:t>You do this by adding tests that execute at compile time.</a:t>
            </a:r>
          </a:p>
          <a:p>
            <a:r>
              <a:rPr lang="en-AU" dirty="0"/>
              <a:t>This ensues you do not call a non-</a:t>
            </a:r>
            <a:r>
              <a:rPr lang="en-AU" dirty="0" err="1"/>
              <a:t>constexpr</a:t>
            </a:r>
            <a:r>
              <a:rPr lang="en-AU" dirty="0"/>
              <a:t> function from a </a:t>
            </a:r>
            <a:r>
              <a:rPr lang="en-AU" dirty="0" err="1"/>
              <a:t>constexpr</a:t>
            </a:r>
            <a:r>
              <a:rPr lang="en-AU" dirty="0"/>
              <a:t> function.</a:t>
            </a:r>
          </a:p>
          <a:p>
            <a:r>
              <a:rPr lang="en-AU" dirty="0"/>
              <a:t>It also verifies the behaviour of your functions is correct for both compile time and runtime as they can diverge.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330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Next I want to talk about return on investment.</a:t>
            </a:r>
          </a:p>
          <a:p>
            <a:r>
              <a:rPr lang="en-AU" dirty="0"/>
              <a:t>I wanted to talk about specific performance improvements to the software I work on but I had it pointed out to me that this was unlikely to be meaningful since the work is proprietary. </a:t>
            </a:r>
          </a:p>
          <a:p>
            <a:r>
              <a:rPr lang="en-AU" dirty="0"/>
              <a:t>Instead I am going to speak more generally about what you get from applying these techniques in your code.</a:t>
            </a:r>
          </a:p>
          <a:p>
            <a:r>
              <a:rPr lang="en-AU" dirty="0"/>
              <a:t>But first are there any questions about </a:t>
            </a:r>
            <a:r>
              <a:rPr lang="en-AU" dirty="0" err="1"/>
              <a:t>constexpr</a:t>
            </a:r>
            <a:r>
              <a:rPr lang="en-AU" dirty="0"/>
              <a:t> and execution space specifiers?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2923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std::</a:t>
            </a:r>
            <a:r>
              <a:rPr lang="en-AU" dirty="0" err="1"/>
              <a:t>pmr</a:t>
            </a:r>
            <a:r>
              <a:rPr lang="en-AU" dirty="0"/>
              <a:t> I found to be an easy way to control memory allocation which is necessary for access by the GPU.</a:t>
            </a:r>
          </a:p>
          <a:p>
            <a:r>
              <a:rPr lang="en-AU" dirty="0"/>
              <a:t>The good thing is using std::</a:t>
            </a:r>
            <a:r>
              <a:rPr lang="en-AU" dirty="0" err="1"/>
              <a:t>pmr</a:t>
            </a:r>
            <a:r>
              <a:rPr lang="en-AU" dirty="0"/>
              <a:t> and may allow you to reduce the number of calls to the allocator and improve the locality of objects by using intermediately memory resources like </a:t>
            </a:r>
            <a:r>
              <a:rPr lang="en-AU" dirty="0" err="1"/>
              <a:t>monotonic_buffer_resource</a:t>
            </a:r>
            <a:r>
              <a:rPr lang="en-AU" dirty="0"/>
              <a:t>.</a:t>
            </a:r>
          </a:p>
          <a:p>
            <a:r>
              <a:rPr lang="en-AU" dirty="0"/>
              <a:t>It also provides a way to instrument your code to identify inefficiencies.</a:t>
            </a:r>
          </a:p>
          <a:p>
            <a:r>
              <a:rPr lang="en-AU" dirty="0"/>
              <a:t>Let me tell you if you replace the default allocator with one that prints a message every time you allocate memory you get very motivated to reduce the number of calls to the allocator.</a:t>
            </a:r>
          </a:p>
          <a:p>
            <a:r>
              <a:rPr lang="en-AU" dirty="0"/>
              <a:t>The downside is that it requires your std library support std::</a:t>
            </a:r>
            <a:r>
              <a:rPr lang="en-AU" dirty="0" err="1"/>
              <a:t>pmr</a:t>
            </a:r>
            <a:r>
              <a:rPr lang="en-A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8046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Constexpr</a:t>
            </a:r>
            <a:r>
              <a:rPr lang="en-AU" dirty="0"/>
              <a:t> in combination with the compiler flag provides a way to greatly expand the set of functions available for use on the GPU.</a:t>
            </a:r>
          </a:p>
          <a:p>
            <a:r>
              <a:rPr lang="en-AU" dirty="0"/>
              <a:t>Investing in appropriately marking your functions </a:t>
            </a:r>
            <a:r>
              <a:rPr lang="en-AU" dirty="0" err="1"/>
              <a:t>constexpr</a:t>
            </a:r>
            <a:r>
              <a:rPr lang="en-AU" dirty="0"/>
              <a:t> may improve performance by moving work from runtime to compile time.</a:t>
            </a:r>
          </a:p>
          <a:p>
            <a:r>
              <a:rPr lang="en-AU" dirty="0"/>
              <a:t>We haven’t seen a lot of benefit from that but I do see opportunities in our code to better identify dimensions of vectors and matrices at compile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0387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have spent most of the time in this talk on things that are not specific to CUDA that is std::</a:t>
            </a:r>
            <a:r>
              <a:rPr lang="en-AU" dirty="0" err="1"/>
              <a:t>pmr</a:t>
            </a:r>
            <a:r>
              <a:rPr lang="en-AU" dirty="0"/>
              <a:t> and </a:t>
            </a:r>
            <a:r>
              <a:rPr lang="en-AU" dirty="0" err="1"/>
              <a:t>constexpr</a:t>
            </a:r>
            <a:r>
              <a:rPr lang="en-AU" dirty="0"/>
              <a:t>.</a:t>
            </a:r>
          </a:p>
          <a:p>
            <a:r>
              <a:rPr lang="en-AU" dirty="0"/>
              <a:t>I see this as an incredibly positive thing.</a:t>
            </a:r>
          </a:p>
          <a:p>
            <a:r>
              <a:rPr lang="en-AU" dirty="0"/>
              <a:t>It means that you can pave the way in your existing code to use CUDA by taking steps that have their </a:t>
            </a:r>
            <a:r>
              <a:rPr lang="en-AU"/>
              <a:t>own individual </a:t>
            </a:r>
            <a:r>
              <a:rPr lang="en-AU" dirty="0"/>
              <a:t>merit.</a:t>
            </a:r>
          </a:p>
          <a:p>
            <a:r>
              <a:rPr lang="en-AU" dirty="0"/>
              <a:t>That way if you get interrupted before you can achieve substantial benefit from CUDA you achieve some improvement anyway.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5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Second, “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I just have to turn our </a:t>
            </a:r>
            <a:r>
              <a:rPr lang="en-AU" dirty="0"/>
              <a:t>add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function into a function that the GPU can run, called a </a:t>
            </a:r>
            <a:r>
              <a:rPr lang="en-AU" b="0" i="1" dirty="0">
                <a:solidFill>
                  <a:srgbClr val="1A1A1A"/>
                </a:solidFill>
                <a:effectLst/>
                <a:latin typeface="DINWebPro"/>
              </a:rPr>
              <a:t>kernel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in CUDA. To do this, all I have to do is add the specifier </a:t>
            </a:r>
            <a:r>
              <a:rPr lang="en-AU" dirty="0"/>
              <a:t>__global__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to the function”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53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Third, “I need to </a:t>
            </a:r>
            <a:r>
              <a:rPr lang="en-AU" b="0" i="1" dirty="0">
                <a:solidFill>
                  <a:srgbClr val="1A1A1A"/>
                </a:solidFill>
                <a:effectLst/>
                <a:latin typeface="DINWebPro"/>
              </a:rPr>
              <a:t>launch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the </a:t>
            </a:r>
            <a:r>
              <a:rPr lang="en-AU" dirty="0"/>
              <a:t>add()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kernel, which invokes it on the GPU. CUDA kernel launches are specified using the triple angle bracket syntax &lt;&lt;&lt; &gt;&gt;&gt;.”</a:t>
            </a:r>
            <a:endParaRPr lang="en-AU" dirty="0"/>
          </a:p>
          <a:p>
            <a:r>
              <a:rPr lang="en-AU" dirty="0"/>
              <a:t>A quick word about what goes inside the triple angle brackets.</a:t>
            </a:r>
          </a:p>
          <a:p>
            <a:r>
              <a:rPr lang="en-AU" dirty="0"/>
              <a:t>Roughly speaking when multiplied together gives the number of threads that will work in parallel to perform the calculations.</a:t>
            </a:r>
          </a:p>
          <a:p>
            <a:r>
              <a:rPr lang="en-AU" dirty="0"/>
              <a:t>Using 1, 1 will only create one thread and only use the tiniest fraction of the GPU’s hardware.</a:t>
            </a:r>
          </a:p>
          <a:p>
            <a:r>
              <a:rPr lang="en-AU" dirty="0"/>
              <a:t>To fully utilise the GPU you need to divide up the work amongst many threads.</a:t>
            </a:r>
          </a:p>
          <a:p>
            <a:r>
              <a:rPr lang="en-AU" dirty="0"/>
              <a:t>However, it does make the examples more verbose so I am going to omit this detail.</a:t>
            </a:r>
          </a:p>
          <a:p>
            <a:r>
              <a:rPr lang="en-AU" dirty="0"/>
              <a:t>Lets bring all the changes back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88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is the example complete and it is an excellent starting point.</a:t>
            </a:r>
          </a:p>
          <a:p>
            <a:r>
              <a:rPr lang="en-AU" dirty="0"/>
              <a:t>However, its simplicity conceals an number of issues that present themselves when you try to apply the principles to existing code.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Next I am going to talk about issues relating to memory allocation for an existing program.</a:t>
            </a:r>
          </a:p>
          <a:p>
            <a:r>
              <a:rPr lang="en-AU" dirty="0"/>
              <a:t>But first, are there any questions about the introductory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48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CUDA a collection of threads is called a block and a collection of blocks is called a grid.</a:t>
            </a:r>
          </a:p>
          <a:p>
            <a:r>
              <a:rPr lang="en-AU" dirty="0"/>
              <a:t>The two parameters control the number of threads per block and the number of blocks in the grid.</a:t>
            </a:r>
          </a:p>
          <a:p>
            <a:r>
              <a:rPr lang="en-AU" dirty="0"/>
              <a:t>The block and grid sizes should be selected to optimise the performance of your calculations but in this example I just use 256 threads per block and then pick the number of blocks in the grid to ensure we have at least 1 thread per element in the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07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Then we alter the kernel to use its thread identity and the total number of threads to process only a fraction of the inputs.</a:t>
            </a:r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In this case, each thread uses it identity to determine a starting offset and the total number of threads as a stride.</a:t>
            </a:r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On the previous slide I selected parameters to ensure that there is more threads than elements so each thread will execute one iteration of the loop.</a:t>
            </a:r>
          </a:p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However, if alter the grid or block sizes to have fewer threads this code will still work including the case where there is one thread and the stride is 1 so that thread processes all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2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4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1940E5-CFDC-4AE5-B7DE-C1189A627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2168" y="4177358"/>
            <a:ext cx="95946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32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932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48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5556648-49D5-4B5B-92D5-2DB59DEB59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2859782"/>
            <a:ext cx="7920880" cy="2016224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433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131590"/>
            <a:ext cx="7200800" cy="36004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1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263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579862"/>
            <a:ext cx="6048672" cy="100811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393" indent="-266393" algn="l">
              <a:lnSpc>
                <a:spcPct val="90000"/>
              </a:lnSpc>
              <a:spcBef>
                <a:spcPts val="0"/>
              </a:spcBef>
              <a:buNone/>
              <a:tabLst>
                <a:tab pos="356391" algn="l"/>
              </a:tabLst>
              <a:defRPr sz="1600">
                <a:solidFill>
                  <a:schemeClr val="tx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5" y="2715766"/>
            <a:ext cx="6048671" cy="576064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3648A-0017-4D0A-95A9-13FB7D2339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2168" y="4177358"/>
            <a:ext cx="95946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075808"/>
            <a:ext cx="7200800" cy="1623109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393" indent="-266393" algn="l">
              <a:lnSpc>
                <a:spcPct val="90000"/>
              </a:lnSpc>
              <a:spcBef>
                <a:spcPts val="0"/>
              </a:spcBef>
              <a:buNone/>
              <a:tabLst>
                <a:tab pos="356391" algn="l"/>
              </a:tabLst>
              <a:defRPr sz="1600">
                <a:solidFill>
                  <a:schemeClr val="tx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189D6-0E11-4F79-97E3-184BDA7B66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2168" y="4177358"/>
            <a:ext cx="95946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779662"/>
            <a:ext cx="3600400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651870"/>
            <a:ext cx="3600400" cy="57606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79B453-6AC1-4462-9535-43DFD6588E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5" y="267494"/>
            <a:ext cx="203032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40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  <p15:guide id="3" pos="5603" userDrawn="1">
          <p15:clr>
            <a:srgbClr val="FBAE40"/>
          </p15:clr>
        </p15:guide>
        <p15:guide id="4" pos="15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779662"/>
            <a:ext cx="3600400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651870"/>
            <a:ext cx="3600400" cy="57606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1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3E13CC-C618-422A-A60C-0286973DC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5" y="267494"/>
            <a:ext cx="203032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69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60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glob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1428E6-CF0A-4089-8F38-61F097E68E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3373" y="609532"/>
            <a:ext cx="5236675" cy="39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054777"/>
            <a:ext cx="2016224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779A8-C1BC-46E9-96AF-283E1343F4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5" y="267494"/>
            <a:ext cx="203032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85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  <p15:guide id="3" pos="5603" userDrawn="1">
          <p15:clr>
            <a:srgbClr val="FBAE40"/>
          </p15:clr>
        </p15:guide>
        <p15:guide id="4" pos="15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357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4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78DA6-06CD-4ECF-84DB-DE698FD2B1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2168" y="4177358"/>
            <a:ext cx="95946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10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130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6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3918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5" y="1563638"/>
            <a:ext cx="8640959" cy="3168352"/>
          </a:xfrm>
        </p:spPr>
        <p:txBody>
          <a:bodyPr/>
          <a:lstStyle>
            <a:lvl1pPr>
              <a:defRPr sz="26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3" y="843558"/>
            <a:ext cx="8630631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4985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563638"/>
            <a:ext cx="4038600" cy="3168352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563638"/>
            <a:ext cx="4038600" cy="3168352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8961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5464"/>
            <a:ext cx="4038600" cy="63936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4" y="4878250"/>
            <a:ext cx="3688751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2705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5464"/>
            <a:ext cx="4038600" cy="63936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65854"/>
            <a:ext cx="4038600" cy="306613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4" y="4878250"/>
            <a:ext cx="3688751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8322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1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5" y="1550788"/>
            <a:ext cx="4032447" cy="3181202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05464"/>
            <a:ext cx="4032448" cy="63936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4" y="4878250"/>
            <a:ext cx="3682599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9935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+ quar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53836" y="0"/>
            <a:ext cx="2282400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5" y="1550788"/>
            <a:ext cx="6336703" cy="3181202"/>
          </a:xfrm>
        </p:spPr>
        <p:txBody>
          <a:bodyPr/>
          <a:lstStyle>
            <a:lvl1pPr>
              <a:defRPr sz="26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05464"/>
            <a:ext cx="6336704" cy="63936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2" y="4878250"/>
            <a:ext cx="5986853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138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8017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24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artner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203603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2922403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16216" y="582257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000" dirty="0">
                <a:solidFill>
                  <a:schemeClr val="bg1"/>
                </a:solidFill>
              </a:rPr>
              <a:t>Australia’s National Science Agency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078C67-9B14-4038-8B01-10A5A31710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368" y="267534"/>
            <a:ext cx="95946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40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8387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7B52948-05FD-444E-9ADC-BA5285595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1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851670"/>
            <a:ext cx="3960440" cy="2525068"/>
          </a:xfrm>
        </p:spPr>
        <p:txBody>
          <a:bodyPr/>
          <a:lstStyle>
            <a:lvl1pPr marL="0" indent="0"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03600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275605"/>
            <a:ext cx="7056784" cy="2736305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1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09078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76D10F-CBC5-4632-9229-28056CCA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5" y="267494"/>
            <a:ext cx="2030327" cy="720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571750"/>
            <a:ext cx="3600400" cy="216024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5" y="915566"/>
            <a:ext cx="3600399" cy="1440160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</p:spTree>
    <p:extLst>
      <p:ext uri="{BB962C8B-B14F-4D97-AF65-F5344CB8AC3E}">
        <p14:creationId xmlns:p14="http://schemas.microsoft.com/office/powerpoint/2010/main" val="42601633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1851671"/>
            <a:ext cx="3600400" cy="2847245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36682"/>
            <a:ext cx="3672408" cy="63936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C3F80C-16B6-4359-9605-701299EA51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5" y="267494"/>
            <a:ext cx="203032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52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4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6336704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19BBDB-E7AB-41D2-9CC0-1185A9ECF1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09" y="4177358"/>
            <a:ext cx="203032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2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4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6336704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828DFE-E127-414B-8DE1-EE14AABAAB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09" y="4177358"/>
            <a:ext cx="203032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17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artner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203603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2922403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16216" y="582257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000" dirty="0">
                <a:solidFill>
                  <a:schemeClr val="bg1"/>
                </a:solidFill>
              </a:rPr>
              <a:t>Australia’s National Science Agency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8FCCD-A81D-4BFA-8047-C6564808F3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1" y="267534"/>
            <a:ext cx="203032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9540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018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4031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4464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5" y="987574"/>
            <a:ext cx="8640959" cy="345638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3" y="267494"/>
            <a:ext cx="8630631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10705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987574"/>
            <a:ext cx="4038600" cy="3456384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987574"/>
            <a:ext cx="4038600" cy="3456384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54107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38756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32061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49000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5556648-49D5-4B5B-92D5-2DB59DEB59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2859782"/>
            <a:ext cx="7920880" cy="2016224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22360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131590"/>
            <a:ext cx="7200800" cy="36004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1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92748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579862"/>
            <a:ext cx="6048672" cy="100811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393" indent="-266393" algn="l">
              <a:lnSpc>
                <a:spcPct val="90000"/>
              </a:lnSpc>
              <a:spcBef>
                <a:spcPts val="0"/>
              </a:spcBef>
              <a:buNone/>
              <a:tabLst>
                <a:tab pos="356391" algn="l"/>
              </a:tabLst>
              <a:defRPr sz="1600">
                <a:solidFill>
                  <a:schemeClr val="tx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5" y="2715766"/>
            <a:ext cx="6048671" cy="576064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647CA-8CB7-49A4-8B4C-E8A4387BF2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09" y="4177358"/>
            <a:ext cx="203032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46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075808"/>
            <a:ext cx="6336704" cy="1623109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393" indent="-266393" algn="l">
              <a:lnSpc>
                <a:spcPct val="90000"/>
              </a:lnSpc>
              <a:spcBef>
                <a:spcPts val="0"/>
              </a:spcBef>
              <a:buNone/>
              <a:tabLst>
                <a:tab pos="356391" algn="l"/>
              </a:tabLst>
              <a:defRPr sz="1600">
                <a:solidFill>
                  <a:schemeClr val="tx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1520" y="4850179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13493-0A5C-4DFA-930F-2FCCD6821E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09" y="4177358"/>
            <a:ext cx="203032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2574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779662"/>
            <a:ext cx="3600400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651870"/>
            <a:ext cx="3600400" cy="57606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4850179"/>
            <a:ext cx="288032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D9626-D491-47A9-A802-D99845B77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2" y="312929"/>
            <a:ext cx="20896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6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  <p15:guide id="3" pos="5603" userDrawn="1">
          <p15:clr>
            <a:srgbClr val="FBAE40"/>
          </p15:clr>
        </p15:guide>
        <p15:guide id="4" pos="15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779662"/>
            <a:ext cx="3600400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651870"/>
            <a:ext cx="3600400" cy="57606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4850179"/>
            <a:ext cx="3072341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1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1549B-E060-4412-81C3-BB94DD3BB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2" y="312929"/>
            <a:ext cx="20896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6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603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glob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A4BEA-90AA-46F4-829C-BDC63E08AE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76" y="609532"/>
            <a:ext cx="5237253" cy="3924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054777"/>
            <a:ext cx="2016224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4850179"/>
            <a:ext cx="288032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697D1B-C821-4CE4-BF7C-7EF317935C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2" y="312929"/>
            <a:ext cx="20896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83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  <p15:guide id="3" pos="5603" userDrawn="1">
          <p15:clr>
            <a:srgbClr val="FBAE40"/>
          </p15:clr>
        </p15:guide>
        <p15:guide id="4" pos="159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87287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8872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6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3691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5" y="1563638"/>
            <a:ext cx="8640959" cy="3168352"/>
          </a:xfrm>
        </p:spPr>
        <p:txBody>
          <a:bodyPr/>
          <a:lstStyle>
            <a:lvl1pPr>
              <a:defRPr sz="26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3" y="843558"/>
            <a:ext cx="8630631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10063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563638"/>
            <a:ext cx="4038600" cy="3168352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563638"/>
            <a:ext cx="4038600" cy="3168352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9955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5464"/>
            <a:ext cx="4038600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4" y="4878250"/>
            <a:ext cx="3688751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4197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5464"/>
            <a:ext cx="4038600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65854"/>
            <a:ext cx="4038600" cy="306613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4" y="4878250"/>
            <a:ext cx="3688751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0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9332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1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5" y="1550788"/>
            <a:ext cx="4032447" cy="3181202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05464"/>
            <a:ext cx="4032448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4" y="4878250"/>
            <a:ext cx="3682599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2409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+ quar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53836" y="0"/>
            <a:ext cx="2282400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5" y="1550788"/>
            <a:ext cx="6336703" cy="3181202"/>
          </a:xfrm>
        </p:spPr>
        <p:txBody>
          <a:bodyPr/>
          <a:lstStyle>
            <a:lvl1pPr>
              <a:defRPr sz="26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05464"/>
            <a:ext cx="6336704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2" y="4878250"/>
            <a:ext cx="5986853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94723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04391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69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44578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7B52948-05FD-444E-9ADC-BA5285595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1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851670"/>
            <a:ext cx="3960440" cy="2525068"/>
          </a:xfrm>
        </p:spPr>
        <p:txBody>
          <a:bodyPr/>
          <a:lstStyle>
            <a:lvl1pPr marL="0" indent="0"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87151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275605"/>
            <a:ext cx="7056784" cy="2736305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1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77552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571750"/>
            <a:ext cx="3600400" cy="216024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5" y="915566"/>
            <a:ext cx="3600399" cy="1440160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4850179"/>
            <a:ext cx="288032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12A33-5143-4D27-8726-620EB46493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2" y="312929"/>
            <a:ext cx="20896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25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1851671"/>
            <a:ext cx="3600400" cy="2847245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251520" y="4850179"/>
            <a:ext cx="288032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36682"/>
            <a:ext cx="3672408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D987C-6AE9-4FF7-9BEA-04C245BE0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2" y="312929"/>
            <a:ext cx="20896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607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4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9"/>
            <a:ext cx="288032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6D5784-F66B-40F0-83D2-1BF211E394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76" y="4552538"/>
            <a:ext cx="20896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2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5" y="987574"/>
            <a:ext cx="8640959" cy="345638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3" y="267494"/>
            <a:ext cx="8630631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16861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4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9"/>
            <a:ext cx="3072341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B9C2A-AAD3-4F60-9F59-9074593C8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76" y="4552538"/>
            <a:ext cx="20896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0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artner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203603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2922403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916149" y="582257"/>
            <a:ext cx="298548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000" dirty="0">
                <a:solidFill>
                  <a:schemeClr val="bg1"/>
                </a:solidFill>
              </a:rPr>
              <a:t>Australia’s Pre-eminent National Science Organization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EB672-539C-4117-8316-BC1EA7956F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2" y="312929"/>
            <a:ext cx="20896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52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96695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23844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5888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5" y="987574"/>
            <a:ext cx="8640959" cy="345638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3" y="267494"/>
            <a:ext cx="8630631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0215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987574"/>
            <a:ext cx="4038600" cy="3456384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987574"/>
            <a:ext cx="4038600" cy="3456384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53015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16522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21015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329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987574"/>
            <a:ext cx="4038600" cy="3456384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987574"/>
            <a:ext cx="4038600" cy="3456384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50663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5556648-49D5-4B5B-92D5-2DB59DEB59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2859782"/>
            <a:ext cx="7920880" cy="2016224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11141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131590"/>
            <a:ext cx="7200800" cy="36004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1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44908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579862"/>
            <a:ext cx="6048672" cy="100811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393" indent="-266393" algn="l">
              <a:lnSpc>
                <a:spcPct val="90000"/>
              </a:lnSpc>
              <a:spcBef>
                <a:spcPts val="0"/>
              </a:spcBef>
              <a:buNone/>
              <a:tabLst>
                <a:tab pos="356391" algn="l"/>
              </a:tabLst>
              <a:defRPr sz="1600">
                <a:solidFill>
                  <a:schemeClr val="tx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5" y="2715766"/>
            <a:ext cx="6048671" cy="576064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51521" y="4850179"/>
            <a:ext cx="2976331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0FDF6-AC72-4550-8972-364BE9261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76" y="4552538"/>
            <a:ext cx="20896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620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02413-B9E6-41CE-94F9-890C0EEE13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76" y="4552538"/>
            <a:ext cx="2089605" cy="360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075808"/>
            <a:ext cx="7200800" cy="1623109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393" indent="-266393" algn="l">
              <a:lnSpc>
                <a:spcPct val="90000"/>
              </a:lnSpc>
              <a:spcBef>
                <a:spcPts val="0"/>
              </a:spcBef>
              <a:buNone/>
              <a:tabLst>
                <a:tab pos="356391" algn="l"/>
              </a:tabLst>
              <a:defRPr sz="1600">
                <a:solidFill>
                  <a:schemeClr val="tx1"/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1520" y="4850179"/>
            <a:ext cx="288032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92986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1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42249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5" y="987578"/>
            <a:ext cx="8640959" cy="35742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2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80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82" y="2494962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3" y="2728324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2" y="2719990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358987" y="4561860"/>
            <a:ext cx="57567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701" r:id="rId3"/>
    <p:sldLayoutId id="2147483685" r:id="rId4"/>
    <p:sldLayoutId id="2147483705" r:id="rId5"/>
    <p:sldLayoutId id="2147483686" r:id="rId6"/>
    <p:sldLayoutId id="2147483687" r:id="rId7"/>
    <p:sldLayoutId id="2147483688" r:id="rId8"/>
    <p:sldLayoutId id="2147483689" r:id="rId9"/>
    <p:sldLayoutId id="2147483708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5995" indent="-215995" algn="l" defTabSz="914377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431989" indent="-215995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7984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78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973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2133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805464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5" y="1550788"/>
            <a:ext cx="8640959" cy="31812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2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80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82" y="2494962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3" y="2728324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2" y="2719990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2F7BDC-06FA-464B-832D-07C6005225F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5486"/>
            <a:ext cx="1319712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5995" indent="-215995" algn="l" defTabSz="914377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431989" indent="-215995" algn="l" defTabSz="914377" rtl="0" eaLnBrk="1" latinLnBrk="0" hangingPunct="1">
        <a:lnSpc>
          <a:spcPct val="90000"/>
        </a:lnSpc>
        <a:spcBef>
          <a:spcPts val="600"/>
        </a:spcBef>
        <a:buSzPct val="9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7984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78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973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2133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42249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5" y="987578"/>
            <a:ext cx="8640959" cy="35742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2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80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82" y="2494962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3" y="2728324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2" y="2719990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C70D06-DC3C-4DA8-BBFD-5AF197B5EA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67" y="4561860"/>
            <a:ext cx="121819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5995" indent="-215995" algn="l" defTabSz="914377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431989" indent="-215995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7984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78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973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2133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805464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5" y="1550788"/>
            <a:ext cx="8640959" cy="31812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2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80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82" y="2494962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3" y="2728324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2" y="2719990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29D69D-38BD-4D68-9030-C24A87FA9C1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4" y="245070"/>
            <a:ext cx="1347089" cy="2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5995" indent="-215995" algn="l" defTabSz="914377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431989" indent="-215995" algn="l" defTabSz="914377" rtl="0" eaLnBrk="1" latinLnBrk="0" hangingPunct="1">
        <a:lnSpc>
          <a:spcPct val="90000"/>
        </a:lnSpc>
        <a:spcBef>
          <a:spcPts val="600"/>
        </a:spcBef>
        <a:buSzPct val="9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7984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78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973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2133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42249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5" y="987578"/>
            <a:ext cx="8640959" cy="35742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2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80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82" y="2494962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3" y="2728324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 sz="1800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2" y="2719990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626BB0-421F-45FC-898B-98965B01538B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48" y="4762211"/>
            <a:ext cx="1347089" cy="2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5995" indent="-215995" algn="l" defTabSz="914377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431989" indent="-215995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7984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78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973" indent="-215995" algn="l" defTabSz="914377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2133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blog/unified-memory-in-cuda-6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blog/unified-memory-in-cuda-6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blog/unified-memory-in-cuda-6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D6C22EB-4E82-4CA3-AF4C-0EBBE9616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DAE48-995F-4636-9FE8-FEFE0D33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5" y="987578"/>
            <a:ext cx="8640959" cy="40324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>
                <a:latin typeface="Consolas" panose="020B0609020204030204" pitchFamily="49" charset="0"/>
              </a:rPr>
              <a:t>__global__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void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add_gpu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(int n, float* x, float* y) {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int i0 =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blockIdx.x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*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blockDim.x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+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threadIdx.x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int stride =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blockDim.x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*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gridDim.x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for (int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= i0;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&lt; n;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+= stride)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    y[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 = x[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 + y[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TEST_CASE("cppcon-1", "[CUDA]") {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// …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</a:rPr>
              <a:t>add_gpu</a:t>
            </a:r>
            <a:r>
              <a:rPr lang="en-AU" dirty="0">
                <a:latin typeface="Consolas" panose="020B0609020204030204" pitchFamily="49" charset="0"/>
              </a:rPr>
              <a:t>&lt;&lt;&lt;</a:t>
            </a:r>
            <a:r>
              <a:rPr lang="en-AU" dirty="0" err="1">
                <a:latin typeface="Consolas" panose="020B0609020204030204" pitchFamily="49" charset="0"/>
              </a:rPr>
              <a:t>grid_size</a:t>
            </a:r>
            <a:r>
              <a:rPr lang="en-AU" dirty="0">
                <a:latin typeface="Consolas" panose="020B0609020204030204" pitchFamily="49" charset="0"/>
              </a:rPr>
              <a:t>, </a:t>
            </a:r>
            <a:r>
              <a:rPr lang="en-AU" dirty="0" err="1">
                <a:latin typeface="Consolas" panose="020B0609020204030204" pitchFamily="49" charset="0"/>
              </a:rPr>
              <a:t>block_size</a:t>
            </a:r>
            <a:r>
              <a:rPr lang="en-AU" dirty="0">
                <a:latin typeface="Consolas" panose="020B0609020204030204" pitchFamily="49" charset="0"/>
              </a:rPr>
              <a:t>&gt;&gt;&gt;(N, x, y);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// …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AF0ED-3E06-4268-95E5-2BF4027C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Ok, about the kernel parameters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E3E3-39FF-4EF5-8777-C1BB37F91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10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204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7CF577-B8C7-4380-9AF4-76AE9D902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62396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7A9FFC-0937-487D-87EF-0991E343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81614"/>
            <a:ext cx="8640959" cy="163218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“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In a typical PC or cluster node today, </a:t>
            </a:r>
            <a:r>
              <a:rPr lang="en-AU" b="1" i="0" dirty="0">
                <a:solidFill>
                  <a:srgbClr val="1A1A1A"/>
                </a:solidFill>
                <a:effectLst/>
                <a:latin typeface="DINWebPro"/>
              </a:rPr>
              <a:t>the memories of the CPU and GPU are physically distinct and separated by the PCI-Express bus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.” -- 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  <a:hlinkClick r:id="rId3"/>
              </a:rPr>
              <a:t>https://developer.nvidia.com/blog/unified-memory-in-cuda-6/</a:t>
            </a:r>
            <a:endParaRPr lang="en-AU" b="0" i="0" dirty="0">
              <a:solidFill>
                <a:srgbClr val="1A1A1A"/>
              </a:solidFill>
              <a:effectLst/>
              <a:latin typeface="DINWebPro"/>
            </a:endParaRP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13376-FFBC-4B5A-A4B9-113FB820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CPU vs GPU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991C0-713D-4787-8FD7-E8123BF48C61}"/>
              </a:ext>
            </a:extLst>
          </p:cNvPr>
          <p:cNvSpPr/>
          <p:nvPr/>
        </p:nvSpPr>
        <p:spPr>
          <a:xfrm>
            <a:off x="1691680" y="2588883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A0A0F-E44E-4974-824E-12EC177A41E5}"/>
              </a:ext>
            </a:extLst>
          </p:cNvPr>
          <p:cNvSpPr/>
          <p:nvPr/>
        </p:nvSpPr>
        <p:spPr>
          <a:xfrm>
            <a:off x="5436096" y="2588883"/>
            <a:ext cx="1219200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F25D9-8F23-4691-8535-49DC69E858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10880" y="3198483"/>
            <a:ext cx="25252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C2E523-7E3B-4699-995F-6399FD25A947}"/>
              </a:ext>
            </a:extLst>
          </p:cNvPr>
          <p:cNvSpPr txBox="1"/>
          <p:nvPr/>
        </p:nvSpPr>
        <p:spPr>
          <a:xfrm>
            <a:off x="1162421" y="4059048"/>
            <a:ext cx="221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System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21643-417B-460B-A80C-54A57FE39CEA}"/>
              </a:ext>
            </a:extLst>
          </p:cNvPr>
          <p:cNvSpPr txBox="1"/>
          <p:nvPr/>
        </p:nvSpPr>
        <p:spPr>
          <a:xfrm>
            <a:off x="5076499" y="4059048"/>
            <a:ext cx="187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GPU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11B5-506C-4973-A964-F0BB6FFBAA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12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318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7A9FFC-0937-487D-87EF-0991E343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1219"/>
            <a:ext cx="8640959" cy="16321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“</a:t>
            </a:r>
            <a:r>
              <a:rPr lang="en-AU" b="1" i="0" dirty="0">
                <a:solidFill>
                  <a:srgbClr val="1A1A1A"/>
                </a:solidFill>
                <a:effectLst/>
                <a:latin typeface="DINWebPro"/>
              </a:rPr>
              <a:t>Unified Memory creates a pool of managed memory that is shared between the CPU and GPU, bridging the CPU-GPU divide. Managed memory is accessible to both the CPU and GPU using a single pointer.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 The key is that the system automatically </a:t>
            </a:r>
            <a:r>
              <a:rPr lang="en-AU" b="0" i="1" dirty="0">
                <a:solidFill>
                  <a:srgbClr val="1A1A1A"/>
                </a:solidFill>
                <a:effectLst/>
                <a:latin typeface="DINWebPro"/>
              </a:rPr>
              <a:t>migrates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 data allocated in Unified Memory between host and device...” -- 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  <a:hlinkClick r:id="rId3"/>
              </a:rPr>
              <a:t>https://developer.nvidia.com/blog/unified-memory-in-cuda-6/</a:t>
            </a:r>
            <a:endParaRPr lang="en-AU" b="0" i="0" dirty="0">
              <a:solidFill>
                <a:srgbClr val="1A1A1A"/>
              </a:solidFill>
              <a:effectLst/>
              <a:latin typeface="DINWebPro"/>
            </a:endParaRP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13376-FFBC-4B5A-A4B9-113FB820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Unified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991C0-713D-4787-8FD7-E8123BF48C61}"/>
              </a:ext>
            </a:extLst>
          </p:cNvPr>
          <p:cNvSpPr/>
          <p:nvPr/>
        </p:nvSpPr>
        <p:spPr>
          <a:xfrm>
            <a:off x="1691680" y="2588883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A0A0F-E44E-4974-824E-12EC177A41E5}"/>
              </a:ext>
            </a:extLst>
          </p:cNvPr>
          <p:cNvSpPr/>
          <p:nvPr/>
        </p:nvSpPr>
        <p:spPr>
          <a:xfrm>
            <a:off x="5436096" y="2588883"/>
            <a:ext cx="1219200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F25D9-8F23-4691-8535-49DC69E858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10880" y="3198483"/>
            <a:ext cx="25252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C2E523-7E3B-4699-995F-6399FD25A947}"/>
              </a:ext>
            </a:extLst>
          </p:cNvPr>
          <p:cNvSpPr txBox="1"/>
          <p:nvPr/>
        </p:nvSpPr>
        <p:spPr>
          <a:xfrm>
            <a:off x="1162421" y="4059048"/>
            <a:ext cx="221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System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21643-417B-460B-A80C-54A57FE39CEA}"/>
              </a:ext>
            </a:extLst>
          </p:cNvPr>
          <p:cNvSpPr txBox="1"/>
          <p:nvPr/>
        </p:nvSpPr>
        <p:spPr>
          <a:xfrm>
            <a:off x="5076499" y="4059048"/>
            <a:ext cx="187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GPU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602A4-E8BB-4E6F-B0CE-C484D51175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599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B74A-DA3B-4E92-A333-F003BE38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F31B-AB70-4FB6-8A69-7D477D029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// </a:t>
            </a:r>
            <a:r>
              <a:rPr lang="en-AU" dirty="0" err="1">
                <a:latin typeface="Consolas" panose="020B0609020204030204" pitchFamily="49" charset="0"/>
              </a:rPr>
              <a:t>cpu</a:t>
            </a: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float* x = new float[N];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float* y = new float[N];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delete[] x;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delete[] y;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D9C3D-0437-4841-B4D1-5F5FB0CAC4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//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gpu</a:t>
            </a:r>
            <a:endParaRPr lang="en-AU" dirty="0">
              <a:solidFill>
                <a:srgbClr val="001D3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float* x;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float* y;</a:t>
            </a:r>
          </a:p>
          <a:p>
            <a:pPr marL="0" indent="0">
              <a:buNone/>
            </a:pPr>
            <a:endParaRPr lang="en-AU" dirty="0">
              <a:solidFill>
                <a:srgbClr val="001D3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cudaMallocManaged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&amp;x, N*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sizeof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(float));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cudaMallocManaged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&amp;y, N*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sizeof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(float));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</a:rPr>
              <a:t>cudaFree</a:t>
            </a:r>
            <a:r>
              <a:rPr lang="en-AU" dirty="0"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</a:rPr>
              <a:t>cudaFree</a:t>
            </a:r>
            <a:r>
              <a:rPr lang="en-AU" dirty="0">
                <a:latin typeface="Consolas" panose="020B0609020204030204" pitchFamily="49" charset="0"/>
              </a:rPr>
              <a:t>(y);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C68AB-CDE1-4F92-81BC-F75A865199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14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52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B74A-DA3B-4E92-A333-F003BE38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F31B-AB70-4FB6-8A69-7D477D029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// </a:t>
            </a:r>
            <a:r>
              <a:rPr lang="es-ES" dirty="0" err="1">
                <a:latin typeface="Consolas" panose="020B0609020204030204" pitchFamily="49" charset="0"/>
              </a:rPr>
              <a:t>cpu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std</a:t>
            </a:r>
            <a:r>
              <a:rPr lang="es-ES" dirty="0">
                <a:latin typeface="Consolas" panose="020B0609020204030204" pitchFamily="49" charset="0"/>
              </a:rPr>
              <a:t>::vector&lt;</a:t>
            </a:r>
            <a:r>
              <a:rPr lang="es-ES" dirty="0" err="1">
                <a:latin typeface="Consolas" panose="020B0609020204030204" pitchFamily="49" charset="0"/>
              </a:rPr>
              <a:t>float</a:t>
            </a:r>
            <a:r>
              <a:rPr lang="es-ES" dirty="0">
                <a:latin typeface="Consolas" panose="020B0609020204030204" pitchFamily="49" charset="0"/>
              </a:rPr>
              <a:t>&gt; x(N);</a:t>
            </a:r>
          </a:p>
          <a:p>
            <a:pPr marL="0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std</a:t>
            </a:r>
            <a:r>
              <a:rPr lang="es-ES" dirty="0">
                <a:latin typeface="Consolas" panose="020B0609020204030204" pitchFamily="49" charset="0"/>
              </a:rPr>
              <a:t>::vector&lt;</a:t>
            </a:r>
            <a:r>
              <a:rPr lang="es-ES" dirty="0" err="1">
                <a:latin typeface="Consolas" panose="020B0609020204030204" pitchFamily="49" charset="0"/>
              </a:rPr>
              <a:t>float</a:t>
            </a:r>
            <a:r>
              <a:rPr lang="es-ES" dirty="0">
                <a:latin typeface="Consolas" panose="020B0609020204030204" pitchFamily="49" charset="0"/>
              </a:rPr>
              <a:t>&gt; y(N);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D9C3D-0437-4841-B4D1-5F5FB0CAC4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// </a:t>
            </a:r>
            <a:r>
              <a:rPr lang="es-ES" dirty="0" err="1">
                <a:latin typeface="Consolas" panose="020B0609020204030204" pitchFamily="49" charset="0"/>
              </a:rPr>
              <a:t>gpu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// ???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// ???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C5AC2-B0D6-4706-A950-401036541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133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40170-DFDC-49D0-8CA9-604A05BF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Added in C++17:</a:t>
            </a:r>
          </a:p>
          <a:p>
            <a:pPr lvl="1"/>
            <a:r>
              <a:rPr lang="en-AU" dirty="0">
                <a:latin typeface="Consolas" panose="020B0609020204030204" pitchFamily="49" charset="0"/>
              </a:rPr>
              <a:t>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memory_resource</a:t>
            </a:r>
            <a:endParaRPr lang="en-AU" dirty="0">
              <a:latin typeface="Consolas" panose="020B0609020204030204" pitchFamily="49" charset="0"/>
            </a:endParaRPr>
          </a:p>
          <a:p>
            <a:pPr lvl="1"/>
            <a:r>
              <a:rPr lang="en-AU" dirty="0">
                <a:latin typeface="Consolas" panose="020B0609020204030204" pitchFamily="49" charset="0"/>
              </a:rPr>
              <a:t>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polymorphic_allocator</a:t>
            </a:r>
            <a:endParaRPr lang="en-AU" dirty="0">
              <a:latin typeface="Consolas" panose="020B0609020204030204" pitchFamily="49" charset="0"/>
            </a:endParaRPr>
          </a:p>
          <a:p>
            <a:pPr lvl="1"/>
            <a:r>
              <a:rPr lang="en-AU" dirty="0">
                <a:latin typeface="Consolas" panose="020B0609020204030204" pitchFamily="49" charset="0"/>
              </a:rPr>
              <a:t>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::vector</a:t>
            </a:r>
          </a:p>
          <a:p>
            <a:pPr lvl="1"/>
            <a:r>
              <a:rPr lang="en-AU" dirty="0">
                <a:latin typeface="Consolas" panose="020B0609020204030204" pitchFamily="49" charset="0"/>
              </a:rPr>
              <a:t>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monotonic_buffer_resource</a:t>
            </a:r>
            <a:endParaRPr lang="en-AU" dirty="0">
              <a:latin typeface="Consolas" panose="020B0609020204030204" pitchFamily="49" charset="0"/>
            </a:endParaRPr>
          </a:p>
          <a:p>
            <a:pPr lvl="1"/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D7E496-3566-48DD-A15F-C3DEF032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std::</a:t>
            </a:r>
            <a:r>
              <a:rPr lang="en-AU" dirty="0" err="1"/>
              <a:t>pmr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D89BC-6FAE-4181-9CFB-A7C5E1967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16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850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84EF3-03C6-4F25-9934-717BA0C2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// </a:t>
            </a:r>
            <a:r>
              <a:rPr lang="es-ES" dirty="0" err="1">
                <a:latin typeface="Consolas" panose="020B0609020204030204" pitchFamily="49" charset="0"/>
              </a:rPr>
              <a:t>gpu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</a:rPr>
              <a:t>unified_memory_resource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mem;</a:t>
            </a:r>
          </a:p>
          <a:p>
            <a:pPr marL="0" indent="0">
              <a:buNone/>
            </a:pPr>
            <a:endParaRPr lang="en-AU" dirty="0">
              <a:solidFill>
                <a:srgbClr val="001D3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std::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pmr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::vector&lt;float&gt; x(N, &amp;mem);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std::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pmr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::vector&lt;float&gt; y(N, &amp;mem);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6E695-7CAC-41E9-89A3-38FDC641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825A4-2EA7-46D4-A0AB-F993EFFE15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17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633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3F4215-CBBC-4B8C-B880-F6D0319D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struct </a:t>
            </a:r>
            <a:r>
              <a:rPr lang="en-AU" dirty="0" err="1">
                <a:latin typeface="Consolas" panose="020B0609020204030204" pitchFamily="49" charset="0"/>
              </a:rPr>
              <a:t>unified_memory_resource</a:t>
            </a:r>
            <a:r>
              <a:rPr lang="en-AU" dirty="0"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memory_resource</a:t>
            </a:r>
            <a:r>
              <a:rPr lang="en-AU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void* 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do_allocate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(std::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size_t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, std::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size_t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AU" dirty="0">
              <a:solidFill>
                <a:srgbClr val="DADBD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void 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do_deallocate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    void* p, std::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size_t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, std::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size_t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AU" dirty="0">
              <a:solidFill>
                <a:srgbClr val="DADBD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bool 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do_is_equal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  const std::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pmr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::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memory_resource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&amp; other)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    const 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noexcept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8E0777-D529-41C8-AF20-3FDA2937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Unified Memory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35F26-9D64-49D8-A8CB-5A61D117B7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18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058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3F4215-CBBC-4B8C-B880-F6D0319D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struct </a:t>
            </a:r>
            <a:r>
              <a:rPr lang="en-AU" dirty="0" err="1">
                <a:latin typeface="Consolas" panose="020B0609020204030204" pitchFamily="49" charset="0"/>
              </a:rPr>
              <a:t>unified_memory_resource</a:t>
            </a:r>
            <a:r>
              <a:rPr lang="en-AU" dirty="0"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memory_resource</a:t>
            </a:r>
            <a:r>
              <a:rPr lang="en-AU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void* </a:t>
            </a:r>
            <a:r>
              <a:rPr lang="en-AU" dirty="0" err="1">
                <a:latin typeface="Consolas" panose="020B0609020204030204" pitchFamily="49" charset="0"/>
              </a:rPr>
              <a:t>do_allocate</a:t>
            </a:r>
            <a:r>
              <a:rPr lang="en-AU" dirty="0">
                <a:latin typeface="Consolas" panose="020B0609020204030204" pitchFamily="49" charset="0"/>
              </a:rPr>
              <a:t>(std::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) final;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void </a:t>
            </a:r>
            <a:r>
              <a:rPr lang="en-AU" dirty="0" err="1">
                <a:latin typeface="Consolas" panose="020B0609020204030204" pitchFamily="49" charset="0"/>
              </a:rPr>
              <a:t>do_deallocate</a:t>
            </a:r>
            <a:r>
              <a:rPr lang="en-AU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void* p,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) final;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bool </a:t>
            </a:r>
            <a:r>
              <a:rPr lang="en-AU" dirty="0" err="1">
                <a:latin typeface="Consolas" panose="020B0609020204030204" pitchFamily="49" charset="0"/>
              </a:rPr>
              <a:t>do_is_equal</a:t>
            </a:r>
            <a:r>
              <a:rPr lang="en-AU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const 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memory_resource</a:t>
            </a:r>
            <a:r>
              <a:rPr lang="en-AU" dirty="0">
                <a:latin typeface="Consolas" panose="020B0609020204030204" pitchFamily="49" charset="0"/>
              </a:rPr>
              <a:t>&amp; other)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const </a:t>
            </a:r>
            <a:r>
              <a:rPr lang="en-AU" dirty="0" err="1">
                <a:latin typeface="Consolas" panose="020B0609020204030204" pitchFamily="49" charset="0"/>
              </a:rPr>
              <a:t>noexcept</a:t>
            </a:r>
            <a:r>
              <a:rPr lang="en-AU" dirty="0">
                <a:latin typeface="Consolas" panose="020B0609020204030204" pitchFamily="49" charset="0"/>
              </a:rPr>
              <a:t> final;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8E0777-D529-41C8-AF20-3FDA2937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Unified Memory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35F26-9D64-49D8-A8CB-5A61D117B7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19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779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38E90A-6475-44A4-87B4-89D6798D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Memory</a:t>
            </a:r>
          </a:p>
          <a:p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Host vs Device Functions</a:t>
            </a:r>
          </a:p>
          <a:p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Return on Investment</a:t>
            </a:r>
          </a:p>
          <a:p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Concluding remarks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EA86BC-4842-439C-A4F0-E2B00A27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B2E79-9ED1-4DDB-8A2B-4D623A22A9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574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17C5C-3003-4203-9597-ACC24A47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void* </a:t>
            </a:r>
            <a:r>
              <a:rPr lang="en-AU" dirty="0" err="1">
                <a:latin typeface="Consolas" panose="020B0609020204030204" pitchFamily="49" charset="0"/>
              </a:rPr>
              <a:t>unified_memory_resource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do_allocate</a:t>
            </a:r>
            <a:r>
              <a:rPr lang="en-AU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bytes,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/*alignment*/)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void* x      = </a:t>
            </a:r>
            <a:r>
              <a:rPr lang="en-AU" dirty="0" err="1">
                <a:latin typeface="Consolas" panose="020B0609020204030204" pitchFamily="49" charset="0"/>
              </a:rPr>
              <a:t>nullptr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auto const r = </a:t>
            </a:r>
            <a:r>
              <a:rPr lang="en-AU" b="1" dirty="0" err="1">
                <a:latin typeface="Consolas" panose="020B0609020204030204" pitchFamily="49" charset="0"/>
              </a:rPr>
              <a:t>cudaMallocManaged</a:t>
            </a:r>
            <a:r>
              <a:rPr lang="en-AU" b="1" dirty="0">
                <a:latin typeface="Consolas" panose="020B0609020204030204" pitchFamily="49" charset="0"/>
              </a:rPr>
              <a:t>(&amp;x, bytes);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if (r != </a:t>
            </a:r>
            <a:r>
              <a:rPr lang="en-AU" dirty="0" err="1">
                <a:latin typeface="Consolas" panose="020B0609020204030204" pitchFamily="49" charset="0"/>
              </a:rPr>
              <a:t>cudaError_t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cudaSuccess</a:t>
            </a:r>
            <a:r>
              <a:rPr lang="en-AU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throw std::</a:t>
            </a:r>
            <a:r>
              <a:rPr lang="en-AU" dirty="0" err="1">
                <a:latin typeface="Consolas" panose="020B0609020204030204" pitchFamily="49" charset="0"/>
              </a:rPr>
              <a:t>bad_alloc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return x;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void </a:t>
            </a:r>
            <a:r>
              <a:rPr lang="en-AU" dirty="0" err="1">
                <a:latin typeface="Consolas" panose="020B0609020204030204" pitchFamily="49" charset="0"/>
              </a:rPr>
              <a:t>unified_memory_resource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do_deallocate</a:t>
            </a:r>
            <a:r>
              <a:rPr lang="en-AU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void* p,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b="1" dirty="0" err="1">
                <a:latin typeface="Consolas" panose="020B0609020204030204" pitchFamily="49" charset="0"/>
              </a:rPr>
              <a:t>cudaFree</a:t>
            </a:r>
            <a:r>
              <a:rPr lang="en-AU" b="1" dirty="0"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DBB80-EBDD-47D7-BD66-A4AC801C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Unified Memory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5003B-AE40-45A6-90B1-E5DC49D1C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20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480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84EF3-03C6-4F25-9934-717BA0C2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// </a:t>
            </a:r>
            <a:r>
              <a:rPr lang="es-ES" dirty="0" err="1">
                <a:latin typeface="Consolas" panose="020B0609020204030204" pitchFamily="49" charset="0"/>
              </a:rPr>
              <a:t>gpu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</a:rPr>
              <a:t>unified_memory_resource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mem;</a:t>
            </a:r>
          </a:p>
          <a:p>
            <a:pPr marL="0" indent="0">
              <a:buNone/>
            </a:pPr>
            <a:endParaRPr lang="en-AU" dirty="0">
              <a:solidFill>
                <a:srgbClr val="001D3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std::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pmr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::vector&lt;float&gt; x(N, &amp;mem);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std::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pmr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::vector&lt;float&gt; y(N, &amp;mem);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6E695-7CAC-41E9-89A3-38FDC641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77918-E2EC-4B20-8D53-2DFE76B363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21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3525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88D7-E30A-437C-98AB-A86B9C31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Avoid References to Objects Not in Unified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68FF-EAA1-4507-ABFC-D479D1F4F7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void </a:t>
            </a:r>
            <a:r>
              <a:rPr lang="en-AU" dirty="0" err="1"/>
              <a:t>add_cpu</a:t>
            </a:r>
            <a:r>
              <a:rPr lang="en-AU" dirty="0"/>
              <a:t>(</a:t>
            </a:r>
          </a:p>
          <a:p>
            <a:pPr marL="0" indent="0">
              <a:buNone/>
            </a:pPr>
            <a:r>
              <a:rPr lang="en-AU" dirty="0"/>
              <a:t>  int n,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>
                <a:highlight>
                  <a:srgbClr val="FFFF00"/>
                </a:highlight>
              </a:rPr>
              <a:t>vector&lt;float&gt; const&amp;</a:t>
            </a:r>
            <a:r>
              <a:rPr lang="en-AU" dirty="0"/>
              <a:t> x,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>
                <a:highlight>
                  <a:srgbClr val="FFFF00"/>
                </a:highlight>
              </a:rPr>
              <a:t>vector&lt;float&gt;&amp;</a:t>
            </a:r>
            <a:r>
              <a:rPr lang="en-AU" dirty="0"/>
              <a:t> y) {</a:t>
            </a:r>
          </a:p>
          <a:p>
            <a:pPr marL="0" indent="0">
              <a:buNone/>
            </a:pPr>
            <a:r>
              <a:rPr lang="en-AU" dirty="0"/>
              <a:t>    for (int </a:t>
            </a:r>
            <a:r>
              <a:rPr lang="en-AU" dirty="0" err="1"/>
              <a:t>i</a:t>
            </a:r>
            <a:r>
              <a:rPr lang="en-AU" dirty="0"/>
              <a:t> = 0; </a:t>
            </a:r>
            <a:r>
              <a:rPr lang="en-AU" dirty="0" err="1"/>
              <a:t>i</a:t>
            </a:r>
            <a:r>
              <a:rPr lang="en-AU" dirty="0"/>
              <a:t> &lt; n; </a:t>
            </a:r>
            <a:r>
              <a:rPr lang="en-AU" dirty="0" err="1"/>
              <a:t>i</a:t>
            </a:r>
            <a:r>
              <a:rPr lang="en-AU" dirty="0"/>
              <a:t>++)</a:t>
            </a:r>
          </a:p>
          <a:p>
            <a:pPr marL="0" indent="0">
              <a:buNone/>
            </a:pPr>
            <a:r>
              <a:rPr lang="en-AU" dirty="0"/>
              <a:t>        y[</a:t>
            </a:r>
            <a:r>
              <a:rPr lang="en-AU" dirty="0" err="1"/>
              <a:t>i</a:t>
            </a:r>
            <a:r>
              <a:rPr lang="en-AU" dirty="0"/>
              <a:t>] = x[</a:t>
            </a:r>
            <a:r>
              <a:rPr lang="en-AU" dirty="0" err="1"/>
              <a:t>i</a:t>
            </a:r>
            <a:r>
              <a:rPr lang="en-AU" dirty="0"/>
              <a:t>] + y[</a:t>
            </a:r>
            <a:r>
              <a:rPr lang="en-AU" dirty="0" err="1"/>
              <a:t>i</a:t>
            </a:r>
            <a:r>
              <a:rPr lang="en-AU" dirty="0"/>
              <a:t>];</a:t>
            </a:r>
          </a:p>
          <a:p>
            <a:pPr marL="0" indent="0">
              <a:buNone/>
            </a:pPr>
            <a:r>
              <a:rPr lang="en-AU" dirty="0"/>
              <a:t>}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A8FE6-04C4-4878-9F9B-D2B47093ED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__global__</a:t>
            </a:r>
          </a:p>
          <a:p>
            <a:pPr marL="0" indent="0">
              <a:buNone/>
            </a:pPr>
            <a:r>
              <a:rPr lang="en-AU" dirty="0"/>
              <a:t>void </a:t>
            </a:r>
            <a:r>
              <a:rPr lang="en-AU" dirty="0" err="1"/>
              <a:t>add_gpu</a:t>
            </a:r>
            <a:r>
              <a:rPr lang="en-AU" dirty="0"/>
              <a:t>(</a:t>
            </a:r>
          </a:p>
          <a:p>
            <a:pPr marL="0" indent="0">
              <a:buNone/>
            </a:pPr>
            <a:r>
              <a:rPr lang="en-AU" dirty="0"/>
              <a:t>  int n,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err="1">
                <a:highlight>
                  <a:srgbClr val="00FF00"/>
                </a:highlight>
              </a:rPr>
              <a:t>gsl</a:t>
            </a:r>
            <a:r>
              <a:rPr lang="en-AU" dirty="0">
                <a:highlight>
                  <a:srgbClr val="00FF00"/>
                </a:highlight>
              </a:rPr>
              <a:t>::span&lt;float const&gt;</a:t>
            </a:r>
            <a:r>
              <a:rPr lang="en-AU" dirty="0"/>
              <a:t> x,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err="1">
                <a:highlight>
                  <a:srgbClr val="00FF00"/>
                </a:highlight>
              </a:rPr>
              <a:t>gsl</a:t>
            </a:r>
            <a:r>
              <a:rPr lang="en-AU" dirty="0">
                <a:highlight>
                  <a:srgbClr val="00FF00"/>
                </a:highlight>
              </a:rPr>
              <a:t>::span&lt;float&gt;</a:t>
            </a:r>
            <a:r>
              <a:rPr lang="en-AU" dirty="0"/>
              <a:t> y) {</a:t>
            </a:r>
          </a:p>
          <a:p>
            <a:pPr marL="0" indent="0">
              <a:buNone/>
            </a:pPr>
            <a:r>
              <a:rPr lang="en-AU" dirty="0"/>
              <a:t>    for (int </a:t>
            </a:r>
            <a:r>
              <a:rPr lang="en-AU" dirty="0" err="1"/>
              <a:t>i</a:t>
            </a:r>
            <a:r>
              <a:rPr lang="en-AU" dirty="0"/>
              <a:t> = 0; </a:t>
            </a:r>
            <a:r>
              <a:rPr lang="en-AU" dirty="0" err="1"/>
              <a:t>i</a:t>
            </a:r>
            <a:r>
              <a:rPr lang="en-AU" dirty="0"/>
              <a:t> &lt; n; </a:t>
            </a:r>
            <a:r>
              <a:rPr lang="en-AU" dirty="0" err="1"/>
              <a:t>i</a:t>
            </a:r>
            <a:r>
              <a:rPr lang="en-AU" dirty="0"/>
              <a:t>++)</a:t>
            </a:r>
          </a:p>
          <a:p>
            <a:pPr marL="0" indent="0">
              <a:buNone/>
            </a:pPr>
            <a:r>
              <a:rPr lang="en-AU" dirty="0"/>
              <a:t>        y[</a:t>
            </a:r>
            <a:r>
              <a:rPr lang="en-AU" dirty="0" err="1"/>
              <a:t>i</a:t>
            </a:r>
            <a:r>
              <a:rPr lang="en-AU" dirty="0"/>
              <a:t>] = x[</a:t>
            </a:r>
            <a:r>
              <a:rPr lang="en-AU" dirty="0" err="1"/>
              <a:t>i</a:t>
            </a:r>
            <a:r>
              <a:rPr lang="en-AU" dirty="0"/>
              <a:t>] + y[</a:t>
            </a:r>
            <a:r>
              <a:rPr lang="en-AU" dirty="0" err="1"/>
              <a:t>i</a:t>
            </a:r>
            <a:r>
              <a:rPr lang="en-AU" dirty="0"/>
              <a:t>];</a:t>
            </a:r>
          </a:p>
          <a:p>
            <a:pPr marL="0" indent="0">
              <a:buNone/>
            </a:pPr>
            <a:r>
              <a:rPr lang="en-AU" dirty="0"/>
              <a:t>}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4BE6-BF7D-408A-9F14-2E03C9743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22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30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87DE-1BA0-4D88-B8AF-6F5F78CC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Avoid References to Objects Not in Unified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321B-050B-4D63-9917-E565663D6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2643757"/>
            <a:ext cx="4038600" cy="22574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struct </a:t>
            </a:r>
            <a:r>
              <a:rPr lang="en-AU" dirty="0" err="1"/>
              <a:t>add_ref</a:t>
            </a:r>
            <a:r>
              <a:rPr lang="en-AU" dirty="0"/>
              <a:t> {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>
                <a:highlight>
                  <a:srgbClr val="FFFF00"/>
                </a:highlight>
              </a:rPr>
              <a:t>std::vector&lt;double&gt; const&amp;</a:t>
            </a:r>
            <a:r>
              <a:rPr lang="en-AU" dirty="0"/>
              <a:t> a_;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>
                <a:highlight>
                  <a:srgbClr val="FFFF00"/>
                </a:highlight>
              </a:rPr>
              <a:t>std::vector&lt;double&gt; const&amp;</a:t>
            </a:r>
            <a:r>
              <a:rPr lang="en-AU" dirty="0"/>
              <a:t> b_;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  auto operator()(index </a:t>
            </a:r>
            <a:r>
              <a:rPr lang="en-AU" dirty="0" err="1"/>
              <a:t>i</a:t>
            </a:r>
            <a:r>
              <a:rPr lang="en-AU" dirty="0"/>
              <a:t>) const</a:t>
            </a:r>
          </a:p>
          <a:p>
            <a:pPr marL="0" indent="0">
              <a:buNone/>
            </a:pPr>
            <a:r>
              <a:rPr lang="en-AU" dirty="0"/>
              <a:t>    { return a_[</a:t>
            </a:r>
            <a:r>
              <a:rPr lang="en-AU" dirty="0" err="1"/>
              <a:t>i</a:t>
            </a:r>
            <a:r>
              <a:rPr lang="en-AU" dirty="0"/>
              <a:t>] + b_[</a:t>
            </a:r>
            <a:r>
              <a:rPr lang="en-AU" dirty="0" err="1"/>
              <a:t>i</a:t>
            </a:r>
            <a:r>
              <a:rPr lang="en-AU" dirty="0"/>
              <a:t>]; }</a:t>
            </a:r>
          </a:p>
          <a:p>
            <a:pPr marL="0" indent="0">
              <a:buNone/>
            </a:pPr>
            <a:r>
              <a:rPr lang="en-AU" dirty="0"/>
              <a:t>};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0E94B-2D2A-4406-B8B8-851AD56A3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4295" y="2643758"/>
            <a:ext cx="4038600" cy="22574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struct </a:t>
            </a:r>
            <a:r>
              <a:rPr lang="en-AU" dirty="0" err="1"/>
              <a:t>add_span</a:t>
            </a:r>
            <a:r>
              <a:rPr lang="en-AU" dirty="0"/>
              <a:t> {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>
                <a:highlight>
                  <a:srgbClr val="00FF00"/>
                </a:highlight>
              </a:rPr>
              <a:t>gsl</a:t>
            </a:r>
            <a:r>
              <a:rPr lang="en-AU" dirty="0">
                <a:highlight>
                  <a:srgbClr val="00FF00"/>
                </a:highlight>
              </a:rPr>
              <a:t>::span&lt;double const&gt;</a:t>
            </a:r>
            <a:r>
              <a:rPr lang="en-AU" dirty="0"/>
              <a:t> a_;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>
                <a:highlight>
                  <a:srgbClr val="00FF00"/>
                </a:highlight>
              </a:rPr>
              <a:t>gsl</a:t>
            </a:r>
            <a:r>
              <a:rPr lang="en-AU" dirty="0">
                <a:highlight>
                  <a:srgbClr val="00FF00"/>
                </a:highlight>
              </a:rPr>
              <a:t>::span&lt;double const&gt;</a:t>
            </a:r>
            <a:r>
              <a:rPr lang="en-AU" dirty="0"/>
              <a:t> b_;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  auto operator()(index </a:t>
            </a:r>
            <a:r>
              <a:rPr lang="en-AU" dirty="0" err="1"/>
              <a:t>i</a:t>
            </a:r>
            <a:r>
              <a:rPr lang="en-AU" dirty="0"/>
              <a:t>) const</a:t>
            </a:r>
          </a:p>
          <a:p>
            <a:pPr marL="0" indent="0">
              <a:buNone/>
            </a:pPr>
            <a:r>
              <a:rPr lang="en-AU" dirty="0"/>
              <a:t>    { return a_[</a:t>
            </a:r>
            <a:r>
              <a:rPr lang="en-AU" dirty="0" err="1"/>
              <a:t>i</a:t>
            </a:r>
            <a:r>
              <a:rPr lang="en-AU" dirty="0"/>
              <a:t>] + b_[</a:t>
            </a:r>
            <a:r>
              <a:rPr lang="en-AU" dirty="0" err="1"/>
              <a:t>i</a:t>
            </a:r>
            <a:r>
              <a:rPr lang="en-AU" dirty="0"/>
              <a:t>]; }</a:t>
            </a:r>
          </a:p>
          <a:p>
            <a:pPr marL="0" indent="0">
              <a:buNone/>
            </a:pPr>
            <a:r>
              <a:rPr lang="en-AU" dirty="0"/>
              <a:t>};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CCAD-C7FF-4E77-A59E-9BD406B945E2}"/>
              </a:ext>
            </a:extLst>
          </p:cNvPr>
          <p:cNvSpPr txBox="1"/>
          <p:nvPr/>
        </p:nvSpPr>
        <p:spPr>
          <a:xfrm>
            <a:off x="251520" y="1037156"/>
            <a:ext cx="8461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template &lt;class callable&gt;</a:t>
            </a:r>
          </a:p>
          <a:p>
            <a:r>
              <a:rPr lang="en-AU" sz="2400" dirty="0"/>
              <a:t>void add(int n, callable f, </a:t>
            </a:r>
            <a:r>
              <a:rPr lang="en-AU" sz="2400" dirty="0" err="1"/>
              <a:t>gsl</a:t>
            </a:r>
            <a:r>
              <a:rPr lang="en-AU" sz="2400" dirty="0"/>
              <a:t>::span&lt;float&gt; y)</a:t>
            </a:r>
          </a:p>
          <a:p>
            <a:r>
              <a:rPr lang="en-AU" sz="2400" dirty="0"/>
              <a:t>{  for (int </a:t>
            </a:r>
            <a:r>
              <a:rPr lang="en-AU" sz="2400" dirty="0" err="1"/>
              <a:t>i</a:t>
            </a:r>
            <a:r>
              <a:rPr lang="en-AU" sz="2400" dirty="0"/>
              <a:t> = 0; </a:t>
            </a:r>
            <a:r>
              <a:rPr lang="en-AU" sz="2400" dirty="0" err="1"/>
              <a:t>i</a:t>
            </a:r>
            <a:r>
              <a:rPr lang="en-AU" sz="2400" dirty="0"/>
              <a:t> &lt; n; </a:t>
            </a:r>
            <a:r>
              <a:rPr lang="en-AU" sz="2400" dirty="0" err="1"/>
              <a:t>i</a:t>
            </a:r>
            <a:r>
              <a:rPr lang="en-AU" sz="2400" dirty="0"/>
              <a:t>++) y[</a:t>
            </a:r>
            <a:r>
              <a:rPr lang="en-AU" sz="2400" dirty="0" err="1"/>
              <a:t>i</a:t>
            </a:r>
            <a:r>
              <a:rPr lang="en-AU" sz="2400" dirty="0"/>
              <a:t>] += f(</a:t>
            </a:r>
            <a:r>
              <a:rPr lang="en-AU" sz="2400" dirty="0" err="1"/>
              <a:t>i</a:t>
            </a:r>
            <a:r>
              <a:rPr lang="en-AU" sz="2400" dirty="0"/>
              <a:t>); }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142751-8604-4D08-901D-D94B8E076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0212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7A9FFC-0937-487D-87EF-0991E343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831219"/>
            <a:ext cx="8640959" cy="16321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“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Unified Memory creates a pool of managed memory that is shared between the CPU and GPU, bridging the CPU-GPU divide. Managed memory is accessible to both the CPU and GPU using a single pointer. The key is that </a:t>
            </a:r>
            <a:r>
              <a:rPr lang="en-AU" b="1" i="0" dirty="0">
                <a:solidFill>
                  <a:srgbClr val="1A1A1A"/>
                </a:solidFill>
                <a:effectLst/>
                <a:latin typeface="DINWebPro"/>
              </a:rPr>
              <a:t>the system automatically </a:t>
            </a:r>
            <a:r>
              <a:rPr lang="en-AU" b="1" i="1" dirty="0">
                <a:solidFill>
                  <a:srgbClr val="1A1A1A"/>
                </a:solidFill>
                <a:effectLst/>
                <a:latin typeface="DINWebPro"/>
              </a:rPr>
              <a:t>migrates</a:t>
            </a:r>
            <a:r>
              <a:rPr lang="en-AU" b="1" i="0" dirty="0">
                <a:solidFill>
                  <a:srgbClr val="1A1A1A"/>
                </a:solidFill>
                <a:effectLst/>
                <a:latin typeface="DINWebPro"/>
              </a:rPr>
              <a:t> data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 allocated in Unified Memory between host and device….” -- </a:t>
            </a:r>
            <a:r>
              <a:rPr lang="en-AU" b="0" i="0" dirty="0">
                <a:solidFill>
                  <a:srgbClr val="1A1A1A"/>
                </a:solidFill>
                <a:effectLst/>
                <a:latin typeface="DINWebPro"/>
                <a:hlinkClick r:id="rId3"/>
              </a:rPr>
              <a:t>https://developer.nvidia.com/blog/unified-memory-in-cuda-6/</a:t>
            </a:r>
            <a:endParaRPr lang="en-AU" b="0" i="0" dirty="0">
              <a:solidFill>
                <a:srgbClr val="1A1A1A"/>
              </a:solidFill>
              <a:effectLst/>
              <a:latin typeface="DINWebPro"/>
            </a:endParaRP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13376-FFBC-4B5A-A4B9-113FB820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Unified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991C0-713D-4787-8FD7-E8123BF48C61}"/>
              </a:ext>
            </a:extLst>
          </p:cNvPr>
          <p:cNvSpPr/>
          <p:nvPr/>
        </p:nvSpPr>
        <p:spPr>
          <a:xfrm>
            <a:off x="1691680" y="2588883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A0A0F-E44E-4974-824E-12EC177A41E5}"/>
              </a:ext>
            </a:extLst>
          </p:cNvPr>
          <p:cNvSpPr/>
          <p:nvPr/>
        </p:nvSpPr>
        <p:spPr>
          <a:xfrm>
            <a:off x="5436096" y="2588883"/>
            <a:ext cx="1219200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F25D9-8F23-4691-8535-49DC69E858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10880" y="3198483"/>
            <a:ext cx="25252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C2E523-7E3B-4699-995F-6399FD25A947}"/>
              </a:ext>
            </a:extLst>
          </p:cNvPr>
          <p:cNvSpPr txBox="1"/>
          <p:nvPr/>
        </p:nvSpPr>
        <p:spPr>
          <a:xfrm>
            <a:off x="1162421" y="4059048"/>
            <a:ext cx="221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System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21643-417B-460B-A80C-54A57FE39CEA}"/>
              </a:ext>
            </a:extLst>
          </p:cNvPr>
          <p:cNvSpPr txBox="1"/>
          <p:nvPr/>
        </p:nvSpPr>
        <p:spPr>
          <a:xfrm>
            <a:off x="5076499" y="4059048"/>
            <a:ext cx="187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GPU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91CF-8918-4C19-BCCC-3F4D82E556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24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7208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3865C7-7607-4AF9-AC8F-72584CDB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struct </a:t>
            </a:r>
            <a:r>
              <a:rPr lang="en-AU" dirty="0" err="1">
                <a:latin typeface="Consolas" panose="020B0609020204030204" pitchFamily="49" charset="0"/>
              </a:rPr>
              <a:t>device_memory_resource</a:t>
            </a:r>
            <a:r>
              <a:rPr lang="en-AU" dirty="0"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memory_resource</a:t>
            </a:r>
            <a:r>
              <a:rPr lang="en-AU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void* </a:t>
            </a:r>
            <a:r>
              <a:rPr lang="en-AU" dirty="0" err="1">
                <a:latin typeface="Consolas" panose="020B0609020204030204" pitchFamily="49" charset="0"/>
              </a:rPr>
              <a:t>do_allocate</a:t>
            </a:r>
            <a:r>
              <a:rPr lang="en-AU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bytes,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void </a:t>
            </a:r>
            <a:r>
              <a:rPr lang="en-AU" dirty="0" err="1">
                <a:latin typeface="Consolas" panose="020B0609020204030204" pitchFamily="49" charset="0"/>
              </a:rPr>
              <a:t>do_deallocate</a:t>
            </a:r>
            <a:r>
              <a:rPr lang="en-AU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void* p,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bool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</a:rPr>
              <a:t>do_is_equal</a:t>
            </a:r>
            <a:r>
              <a:rPr lang="en-AU" dirty="0">
                <a:latin typeface="Consolas" panose="020B0609020204030204" pitchFamily="49" charset="0"/>
              </a:rPr>
              <a:t>(const 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memory_resource</a:t>
            </a:r>
            <a:r>
              <a:rPr lang="en-AU" dirty="0">
                <a:latin typeface="Consolas" panose="020B0609020204030204" pitchFamily="49" charset="0"/>
              </a:rPr>
              <a:t>&amp;)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const </a:t>
            </a:r>
            <a:r>
              <a:rPr lang="en-AU" dirty="0" err="1">
                <a:latin typeface="Consolas" panose="020B0609020204030204" pitchFamily="49" charset="0"/>
              </a:rPr>
              <a:t>noexcept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B6FE9-5101-47E6-AD59-BDDCED7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Device Only Memory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FE2BA-60B4-4FFC-8DE2-92659BBB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210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145885-1C53-4D49-A65D-911A6705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void* </a:t>
            </a:r>
            <a:r>
              <a:rPr lang="en-AU" dirty="0" err="1">
                <a:latin typeface="Consolas" panose="020B0609020204030204" pitchFamily="49" charset="0"/>
              </a:rPr>
              <a:t>device_memory_resource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do_allocate</a:t>
            </a:r>
            <a:r>
              <a:rPr lang="en-AU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bytes,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void* x      = </a:t>
            </a:r>
            <a:r>
              <a:rPr lang="en-AU" dirty="0" err="1">
                <a:latin typeface="Consolas" panose="020B0609020204030204" pitchFamily="49" charset="0"/>
              </a:rPr>
              <a:t>nullptr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auto const r = </a:t>
            </a:r>
            <a:r>
              <a:rPr lang="en-AU" b="1" dirty="0" err="1">
                <a:latin typeface="Consolas" panose="020B0609020204030204" pitchFamily="49" charset="0"/>
              </a:rPr>
              <a:t>cudaMalloc</a:t>
            </a:r>
            <a:r>
              <a:rPr lang="en-AU" dirty="0">
                <a:latin typeface="Consolas" panose="020B0609020204030204" pitchFamily="49" charset="0"/>
              </a:rPr>
              <a:t>(&amp;x, bytes);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if (r != </a:t>
            </a:r>
            <a:r>
              <a:rPr lang="en-AU" dirty="0" err="1">
                <a:latin typeface="Consolas" panose="020B0609020204030204" pitchFamily="49" charset="0"/>
              </a:rPr>
              <a:t>cudaError_t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cudaSuccess</a:t>
            </a:r>
            <a:r>
              <a:rPr lang="en-AU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throw std::</a:t>
            </a:r>
            <a:r>
              <a:rPr lang="en-AU" dirty="0" err="1">
                <a:latin typeface="Consolas" panose="020B0609020204030204" pitchFamily="49" charset="0"/>
              </a:rPr>
              <a:t>bad_alloc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return x;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void </a:t>
            </a:r>
            <a:r>
              <a:rPr lang="en-AU" dirty="0" err="1">
                <a:latin typeface="Consolas" panose="020B0609020204030204" pitchFamily="49" charset="0"/>
              </a:rPr>
              <a:t>device_memory_resource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do_deallocate</a:t>
            </a:r>
            <a:r>
              <a:rPr lang="en-AU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void* p,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,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b="1" dirty="0" err="1">
                <a:latin typeface="Consolas" panose="020B0609020204030204" pitchFamily="49" charset="0"/>
              </a:rPr>
              <a:t>cudaFree</a:t>
            </a:r>
            <a:r>
              <a:rPr lang="en-AU" dirty="0"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36F0F2-D303-4F28-A89D-448D63B0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Device Only Memory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A4E8C-751A-41A0-B4C3-B4814AAD2E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26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5528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84EF3-03C6-4F25-9934-717BA0C2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</a:rPr>
              <a:t>device_memory_resource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mem;</a:t>
            </a:r>
          </a:p>
          <a:p>
            <a:pPr marL="0" indent="0">
              <a:buNone/>
            </a:pPr>
            <a:endParaRPr lang="en-AU" dirty="0">
              <a:solidFill>
                <a:srgbClr val="001D3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std::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pmr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::vector&lt;float&gt; x(N, &amp;mem);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std::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pmr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::vector&lt;float&gt; y(N, &amp;mem);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6E695-7CAC-41E9-89A3-38FDC641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Device Only Memory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83B2E-8ACA-4C68-A7EA-F82EECB11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27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7110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26F15A-8793-4DA6-B7E6-DEA25A40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template &lt;class T&gt;</a:t>
            </a:r>
          </a:p>
          <a:p>
            <a:pPr marL="0" indent="0">
              <a:buNone/>
            </a:pPr>
            <a:r>
              <a:rPr lang="en-AU" dirty="0"/>
              <a:t>struct </a:t>
            </a:r>
            <a:r>
              <a:rPr lang="en-AU" dirty="0" err="1"/>
              <a:t>no_init_allocator</a:t>
            </a:r>
            <a:r>
              <a:rPr lang="en-AU" dirty="0"/>
              <a:t> : std::</a:t>
            </a:r>
            <a:r>
              <a:rPr lang="en-AU" dirty="0" err="1"/>
              <a:t>pmr</a:t>
            </a:r>
            <a:r>
              <a:rPr lang="en-AU" dirty="0"/>
              <a:t>::</a:t>
            </a:r>
            <a:r>
              <a:rPr lang="en-AU" dirty="0" err="1"/>
              <a:t>polymorphic_allocator</a:t>
            </a:r>
            <a:r>
              <a:rPr lang="en-AU" dirty="0"/>
              <a:t>&lt;T&gt; {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</a:rPr>
              <a:t>    // constructors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  template &lt;</a:t>
            </a:r>
            <a:r>
              <a:rPr lang="en-AU" dirty="0" err="1"/>
              <a:t>typename</a:t>
            </a:r>
            <a:r>
              <a:rPr lang="en-AU" dirty="0"/>
              <a:t> U&gt; void construct(U* p) {</a:t>
            </a:r>
          </a:p>
          <a:p>
            <a:pPr marL="0" indent="0">
              <a:buNone/>
            </a:pPr>
            <a:r>
              <a:rPr lang="en-AU" dirty="0"/>
              <a:t>        ::new (</a:t>
            </a:r>
            <a:r>
              <a:rPr lang="en-AU" dirty="0" err="1"/>
              <a:t>static_cast</a:t>
            </a:r>
            <a:r>
              <a:rPr lang="en-AU" dirty="0"/>
              <a:t>&lt;void*&gt;(p)) U;</a:t>
            </a:r>
          </a:p>
          <a:p>
            <a:pPr marL="0" indent="0">
              <a:buNone/>
            </a:pPr>
            <a:r>
              <a:rPr lang="en-AU" dirty="0"/>
              <a:t>    }</a:t>
            </a:r>
          </a:p>
          <a:p>
            <a:pPr marL="0" indent="0">
              <a:buNone/>
            </a:pPr>
            <a:r>
              <a:rPr lang="en-AU" dirty="0"/>
              <a:t>};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</a:rPr>
              <a:t>using vector = std::vector&lt;T, </a:t>
            </a:r>
            <a:r>
              <a:rPr lang="en-AU" dirty="0" err="1">
                <a:solidFill>
                  <a:srgbClr val="DADBDC"/>
                </a:solidFill>
              </a:rPr>
              <a:t>no_init_allocator</a:t>
            </a:r>
            <a:r>
              <a:rPr lang="en-AU" dirty="0">
                <a:solidFill>
                  <a:srgbClr val="DADBDC"/>
                </a:solidFill>
              </a:rPr>
              <a:t>&lt;T&gt;&gt;;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148B1-1179-4842-81B2-2AF9587F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Non-Initialising Allocator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BA91C-FCA1-4F62-8AD1-F923F6C8E8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28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5828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26F15A-8793-4DA6-B7E6-DEA25A40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template &lt;class T&gt;</a:t>
            </a:r>
          </a:p>
          <a:p>
            <a:pPr marL="0" indent="0">
              <a:buNone/>
            </a:pPr>
            <a:r>
              <a:rPr lang="en-AU" dirty="0"/>
              <a:t>struct </a:t>
            </a:r>
            <a:r>
              <a:rPr lang="en-AU" dirty="0" err="1"/>
              <a:t>no_init_allocator</a:t>
            </a:r>
            <a:r>
              <a:rPr lang="en-AU" dirty="0"/>
              <a:t> : std::</a:t>
            </a:r>
            <a:r>
              <a:rPr lang="en-AU" dirty="0" err="1"/>
              <a:t>pmr</a:t>
            </a:r>
            <a:r>
              <a:rPr lang="en-AU" dirty="0"/>
              <a:t>::</a:t>
            </a:r>
            <a:r>
              <a:rPr lang="en-AU" dirty="0" err="1"/>
              <a:t>polymorphic_allocator</a:t>
            </a:r>
            <a:r>
              <a:rPr lang="en-AU" dirty="0"/>
              <a:t>&lt;T&gt; {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</a:rPr>
              <a:t>    // constructors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  template &lt;</a:t>
            </a:r>
            <a:r>
              <a:rPr lang="en-AU" dirty="0" err="1"/>
              <a:t>typename</a:t>
            </a:r>
            <a:r>
              <a:rPr lang="en-AU" dirty="0"/>
              <a:t> U&gt; void construct(U* p) {</a:t>
            </a:r>
          </a:p>
          <a:p>
            <a:pPr marL="0" indent="0">
              <a:buNone/>
            </a:pPr>
            <a:r>
              <a:rPr lang="en-AU" dirty="0"/>
              <a:t>        ::new (</a:t>
            </a:r>
            <a:r>
              <a:rPr lang="en-AU" dirty="0" err="1"/>
              <a:t>static_cast</a:t>
            </a:r>
            <a:r>
              <a:rPr lang="en-AU" dirty="0"/>
              <a:t>&lt;void*&gt;(p)) U;</a:t>
            </a:r>
          </a:p>
          <a:p>
            <a:pPr marL="0" indent="0">
              <a:buNone/>
            </a:pPr>
            <a:r>
              <a:rPr lang="en-AU" dirty="0"/>
              <a:t>    }</a:t>
            </a:r>
          </a:p>
          <a:p>
            <a:pPr marL="0" indent="0">
              <a:buNone/>
            </a:pPr>
            <a:r>
              <a:rPr lang="en-AU" dirty="0"/>
              <a:t>};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template &lt;class T&gt;</a:t>
            </a:r>
          </a:p>
          <a:p>
            <a:pPr marL="0" indent="0">
              <a:buNone/>
            </a:pPr>
            <a:r>
              <a:rPr lang="en-AU" dirty="0"/>
              <a:t>using vector = std::vector&lt;T, </a:t>
            </a:r>
            <a:r>
              <a:rPr lang="en-AU" dirty="0" err="1"/>
              <a:t>no_init_allocator</a:t>
            </a:r>
            <a:r>
              <a:rPr lang="en-AU" dirty="0"/>
              <a:t>&lt;T&gt;&gt;;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148B1-1179-4842-81B2-2AF9587F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Non-Initialising Allocator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BA91C-FCA1-4F62-8AD1-F923F6C8E8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29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43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FB79F-4A7F-4182-8C26-E59927EF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work the RiskLab team at CSIRO on applied mathematics for Financial Risk.</a:t>
            </a:r>
          </a:p>
          <a:p>
            <a:r>
              <a:rPr lang="en-AU" dirty="0"/>
              <a:t>The aim of this talk is to:</a:t>
            </a:r>
          </a:p>
          <a:p>
            <a:pPr lvl="1"/>
            <a:r>
              <a:rPr lang="en-AU" dirty="0"/>
              <a:t>Document some of the challenges in applying the principles from introductory CUDA examples to an existing project that has a meaningful amount of non-trivial code.</a:t>
            </a:r>
          </a:p>
          <a:p>
            <a:pPr lvl="1"/>
            <a:r>
              <a:rPr lang="en-AU" dirty="0"/>
              <a:t>Provide some guidance to people about to embark on using CUDA to speed up existing software.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34ED88-A035-47DB-9355-30F3833A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7141D-D423-461F-B555-CDB29F225B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934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84EF3-03C6-4F25-9934-717BA0C2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</a:rPr>
              <a:t>device_memory_resource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mem;</a:t>
            </a:r>
          </a:p>
          <a:p>
            <a:pPr marL="0" indent="0">
              <a:buNone/>
            </a:pPr>
            <a:endParaRPr lang="en-AU" dirty="0">
              <a:solidFill>
                <a:srgbClr val="001D3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vector&lt;float&gt; x(N, &amp;mem);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vector&lt;float&gt; y(N, &amp;mem);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6E695-7CAC-41E9-89A3-38FDC641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Device Only Memory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C86E-0A92-489B-84BD-7D4908FFE6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30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2169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84EF3-03C6-4F25-9934-717BA0C2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</a:rPr>
              <a:t>device_memory_resource</a:t>
            </a:r>
            <a:r>
              <a:rPr lang="en-AU" dirty="0">
                <a:latin typeface="Consolas" panose="020B0609020204030204" pitchFamily="49" charset="0"/>
              </a:rPr>
              <a:t> mem;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monotonic_buffer_resource</a:t>
            </a:r>
            <a:r>
              <a:rPr lang="en-AU" dirty="0">
                <a:latin typeface="Consolas" panose="020B0609020204030204" pitchFamily="49" charset="0"/>
              </a:rPr>
              <a:t> chunk(&amp;mem);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vector&lt;float&gt; x(N, &amp;chunk);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vector&lt;float&gt; y(N, &amp;chunk);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6E695-7CAC-41E9-89A3-38FDC641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Intermediate Memory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1348B-1E05-4E76-806A-CC33DC470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31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5156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84EF3-03C6-4F25-9934-717BA0C2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::vector&lt;float&gt; </a:t>
            </a:r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</a:rPr>
              <a:t>get_x</a:t>
            </a:r>
            <a:r>
              <a:rPr lang="en-AU" dirty="0">
                <a:latin typeface="Consolas" panose="020B0609020204030204" pitchFamily="49" charset="0"/>
              </a:rPr>
              <a:t>(std::</a:t>
            </a:r>
            <a:r>
              <a:rPr lang="en-AU" dirty="0" err="1">
                <a:latin typeface="Consolas" panose="020B0609020204030204" pitchFamily="49" charset="0"/>
              </a:rPr>
              <a:t>pmr</a:t>
            </a:r>
            <a:r>
              <a:rPr lang="en-AU" dirty="0">
                <a:latin typeface="Consolas" panose="020B0609020204030204" pitchFamily="49" charset="0"/>
              </a:rPr>
              <a:t>::</a:t>
            </a:r>
            <a:r>
              <a:rPr lang="en-AU" dirty="0" err="1">
                <a:latin typeface="Consolas" panose="020B0609020204030204" pitchFamily="49" charset="0"/>
              </a:rPr>
              <a:t>memory_resource</a:t>
            </a:r>
            <a:r>
              <a:rPr lang="en-AU" dirty="0">
                <a:latin typeface="Consolas" panose="020B0609020204030204" pitchFamily="49" charset="0"/>
              </a:rPr>
              <a:t>* mem);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TEST_CASE("cppcon-6", "[CUDA]")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</a:rPr>
              <a:t>unified_memory_resource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unified_mem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</a:rPr>
              <a:t>device_memory_resource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device_mem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auto const x = </a:t>
            </a:r>
            <a:r>
              <a:rPr lang="en-AU" dirty="0" err="1">
                <a:latin typeface="Consolas" panose="020B0609020204030204" pitchFamily="49" charset="0"/>
              </a:rPr>
              <a:t>get_x</a:t>
            </a:r>
            <a:r>
              <a:rPr lang="en-AU" dirty="0">
                <a:latin typeface="Consolas" panose="020B0609020204030204" pitchFamily="49" charset="0"/>
              </a:rPr>
              <a:t>(&amp;</a:t>
            </a:r>
            <a:r>
              <a:rPr lang="en-AU" dirty="0" err="1">
                <a:latin typeface="Consolas" panose="020B0609020204030204" pitchFamily="49" charset="0"/>
              </a:rPr>
              <a:t>unified_mem</a:t>
            </a:r>
            <a:r>
              <a:rPr lang="en-AU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auto const N = </a:t>
            </a:r>
            <a:r>
              <a:rPr lang="en-AU" dirty="0" err="1">
                <a:latin typeface="Consolas" panose="020B0609020204030204" pitchFamily="49" charset="0"/>
              </a:rPr>
              <a:t>x.size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vector&lt;float&gt; y(N, &amp;</a:t>
            </a:r>
            <a:r>
              <a:rPr lang="en-AU" dirty="0" err="1">
                <a:latin typeface="Consolas" panose="020B0609020204030204" pitchFamily="49" charset="0"/>
              </a:rPr>
              <a:t>device_mem</a:t>
            </a:r>
            <a:r>
              <a:rPr lang="en-AU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6E695-7CAC-41E9-89A3-38FDC641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Allocation Across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1348B-1E05-4E76-806A-CC33DC470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32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9297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6ECB-F077-4F2C-836A-3CC07790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 About Memory Allocation?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035DC-BB5C-43D1-AFD5-80A11F53D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2413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8EAAB-CBD8-4F8A-8303-3688E766E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Host vs Device Functions</a:t>
            </a:r>
          </a:p>
        </p:txBody>
      </p:sp>
    </p:spTree>
    <p:extLst>
      <p:ext uri="{BB962C8B-B14F-4D97-AF65-F5344CB8AC3E}">
        <p14:creationId xmlns:p14="http://schemas.microsoft.com/office/powerpoint/2010/main" val="373139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4386-01D6-4647-928E-17596766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Execution Space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37AD-148E-4DC9-AD0D-B2D8F737B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321" y="987574"/>
            <a:ext cx="8544947" cy="4032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// </a:t>
            </a:r>
            <a:r>
              <a:rPr lang="en-AU" dirty="0" err="1">
                <a:latin typeface="Consolas" panose="020B0609020204030204" pitchFamily="49" charset="0"/>
              </a:rPr>
              <a:t>cpu</a:t>
            </a: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void </a:t>
            </a:r>
            <a:r>
              <a:rPr lang="en-AU" dirty="0" err="1">
                <a:latin typeface="Consolas" panose="020B0609020204030204" pitchFamily="49" charset="0"/>
              </a:rPr>
              <a:t>add_cpu</a:t>
            </a:r>
            <a:r>
              <a:rPr lang="en-AU" dirty="0">
                <a:latin typeface="Consolas" panose="020B0609020204030204" pitchFamily="49" charset="0"/>
              </a:rPr>
              <a:t>(int n, float* x, float* y)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 n;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 = x[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 +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// </a:t>
            </a:r>
            <a:r>
              <a:rPr lang="en-AU" dirty="0" err="1">
                <a:latin typeface="Consolas" panose="020B0609020204030204" pitchFamily="49" charset="0"/>
              </a:rPr>
              <a:t>gpu</a:t>
            </a: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__global__ 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void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add_gpu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(int n, float* x, float* y) {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for (int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= 0;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&lt; n;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    y[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 = x[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 + y[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DA463-18E3-4259-9158-B245377809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1903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704A-C5BF-483E-BAA4-D678EA95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Execution Space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27AF-795B-449F-AFDC-9B65E8D56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881613"/>
            <a:ext cx="4038600" cy="303428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>
                <a:latin typeface="Consolas" panose="020B0609020204030204" pitchFamily="49" charset="0"/>
              </a:rPr>
              <a:t>__global__</a:t>
            </a:r>
            <a:r>
              <a:rPr lang="en-AU" dirty="0"/>
              <a:t> execution space specifier declares a function as being a kernel. Such a function is: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Executed on the device,</a:t>
            </a:r>
          </a:p>
          <a:p>
            <a:r>
              <a:rPr lang="en-AU" dirty="0"/>
              <a:t>Callable from the host.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0F22-4744-4AFF-AA78-DC5F212D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4295" y="881613"/>
            <a:ext cx="4038600" cy="303428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>
                <a:latin typeface="Consolas" panose="020B0609020204030204" pitchFamily="49" charset="0"/>
              </a:rPr>
              <a:t>__device__</a:t>
            </a:r>
            <a:r>
              <a:rPr lang="en-AU" dirty="0"/>
              <a:t> execution space specifier declares a function that is: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Executed on the device,</a:t>
            </a:r>
          </a:p>
          <a:p>
            <a:r>
              <a:rPr lang="en-AU" dirty="0"/>
              <a:t>Callable from the device only.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D5C4A-E17B-4C38-859E-F37A04E75B98}"/>
              </a:ext>
            </a:extLst>
          </p:cNvPr>
          <p:cNvSpPr txBox="1"/>
          <p:nvPr/>
        </p:nvSpPr>
        <p:spPr>
          <a:xfrm>
            <a:off x="251520" y="3467047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https://docs.nvidia.com/cuda/cuda-c-programming-guide/index.html#function-declaration-specifiers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E0500-3954-4956-83C1-7034C66A7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36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3151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736EAF-1B4E-4B3B-917D-340266D7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>
                <a:latin typeface="Consolas" panose="020B0609020204030204" pitchFamily="49" charset="0"/>
              </a:rPr>
              <a:t>__host__</a:t>
            </a:r>
            <a:r>
              <a:rPr lang="en-AU" dirty="0"/>
              <a:t> execution space specifier declares a function that is: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Executed on the host,</a:t>
            </a:r>
          </a:p>
          <a:p>
            <a:r>
              <a:rPr lang="en-AU" dirty="0"/>
              <a:t>Callable from the host only.</a:t>
            </a:r>
          </a:p>
          <a:p>
            <a:pPr marL="0" indent="0">
              <a:buNone/>
            </a:pPr>
            <a:r>
              <a:rPr lang="en-AU" dirty="0"/>
              <a:t>It is equivalent to declare a function with only the __host__ execution space specifier or to declare it without any of the __host__, __device__, or __global__ execution space specifier; in either case the function is compiled for the host only.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https://docs.nvidia.com/cuda/cuda-c-programming-guide/index.html#host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554E6-6067-4741-A1B5-E9ED1A14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Execution Space Specifiers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D825E-4266-47CE-9453-9943DA356E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37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923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20AC30-838E-4CDB-A5DF-325935AC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b="1" dirty="0">
                <a:latin typeface="Consolas" panose="020B0609020204030204" pitchFamily="49" charset="0"/>
              </a:rPr>
              <a:t>__host__ __device__</a:t>
            </a:r>
            <a:r>
              <a:rPr lang="en-AU" dirty="0">
                <a:latin typeface="Consolas" panose="020B0609020204030204" pitchFamily="49" charset="0"/>
              </a:rPr>
              <a:t> void _add(std::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n, float const* x, float* y)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for (std::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 n; ++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 = x[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 +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void </a:t>
            </a:r>
            <a:r>
              <a:rPr lang="en-AU" dirty="0" err="1">
                <a:latin typeface="Consolas" panose="020B0609020204030204" pitchFamily="49" charset="0"/>
              </a:rPr>
              <a:t>add_cpu</a:t>
            </a:r>
            <a:r>
              <a:rPr lang="en-AU" dirty="0">
                <a:latin typeface="Consolas" panose="020B0609020204030204" pitchFamily="49" charset="0"/>
              </a:rPr>
              <a:t>(std::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n, float const* x, float* y)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_add(n, x, y);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b="1" dirty="0">
                <a:latin typeface="Consolas" panose="020B0609020204030204" pitchFamily="49" charset="0"/>
              </a:rPr>
              <a:t>__global__</a:t>
            </a:r>
            <a:r>
              <a:rPr lang="en-AU" dirty="0">
                <a:latin typeface="Consolas" panose="020B0609020204030204" pitchFamily="49" charset="0"/>
              </a:rPr>
              <a:t> void </a:t>
            </a:r>
            <a:r>
              <a:rPr lang="en-AU" dirty="0" err="1">
                <a:latin typeface="Consolas" panose="020B0609020204030204" pitchFamily="49" charset="0"/>
              </a:rPr>
              <a:t>add_gpu</a:t>
            </a:r>
            <a:r>
              <a:rPr lang="en-AU" dirty="0">
                <a:latin typeface="Consolas" panose="020B0609020204030204" pitchFamily="49" charset="0"/>
              </a:rPr>
              <a:t>(int n, float const* x, float* y)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_add(n, x, y);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C6B1B-9F7A-4EA7-830F-2E5C464E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Annotated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123BC-9529-43F4-A1EC-EF45E2F4A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38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279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56C48B-6DED-4133-8172-EEF09742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template &lt;std::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m&gt; void _add(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n,</a:t>
            </a:r>
          </a:p>
          <a:p>
            <a:pPr marL="0" indent="0">
              <a:buNone/>
            </a:pPr>
            <a:r>
              <a:rPr lang="en-AU" b="1" dirty="0">
                <a:latin typeface="Consolas" panose="020B0609020204030204" pitchFamily="49" charset="0"/>
              </a:rPr>
              <a:t>    std::array</a:t>
            </a:r>
            <a:r>
              <a:rPr lang="en-AU" dirty="0">
                <a:latin typeface="Consolas" panose="020B0609020204030204" pitchFamily="49" charset="0"/>
              </a:rPr>
              <a:t>&lt;float, m&gt; const* x,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b="1" dirty="0">
                <a:latin typeface="Consolas" panose="020B0609020204030204" pitchFamily="49" charset="0"/>
              </a:rPr>
              <a:t>std::array</a:t>
            </a:r>
            <a:r>
              <a:rPr lang="en-AU" dirty="0">
                <a:latin typeface="Consolas" panose="020B0609020204030204" pitchFamily="49" charset="0"/>
              </a:rPr>
              <a:t>&lt;float, m&gt;* y)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for (std::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 n; ++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for (std::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j = 0; j &lt; m; ++j) 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   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</a:t>
            </a:r>
            <a:r>
              <a:rPr lang="en-AU" b="1" dirty="0">
                <a:latin typeface="Consolas" panose="020B0609020204030204" pitchFamily="49" charset="0"/>
              </a:rPr>
              <a:t>[j]</a:t>
            </a:r>
            <a:r>
              <a:rPr lang="en-AU" dirty="0">
                <a:latin typeface="Consolas" panose="020B0609020204030204" pitchFamily="49" charset="0"/>
              </a:rPr>
              <a:t> = x[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</a:t>
            </a:r>
            <a:r>
              <a:rPr lang="en-AU" b="1" dirty="0">
                <a:latin typeface="Consolas" panose="020B0609020204030204" pitchFamily="49" charset="0"/>
              </a:rPr>
              <a:t>[j]</a:t>
            </a:r>
            <a:r>
              <a:rPr lang="en-AU" dirty="0">
                <a:latin typeface="Consolas" panose="020B0609020204030204" pitchFamily="49" charset="0"/>
              </a:rPr>
              <a:t> +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</a:t>
            </a:r>
            <a:r>
              <a:rPr lang="en-AU" b="1" dirty="0">
                <a:latin typeface="Consolas" panose="020B0609020204030204" pitchFamily="49" charset="0"/>
              </a:rPr>
              <a:t>[j]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B24A97-74FB-4C4B-BDCC-C4D567B7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Libraries Not Under Your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0F4C2-7BEC-40AF-B7BC-F56AE38AE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39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955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F30FE3-BD8D-4394-AF87-26B96D87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5" y="987578"/>
            <a:ext cx="8640959" cy="40324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void </a:t>
            </a:r>
            <a:r>
              <a:rPr lang="en-AU" dirty="0" err="1">
                <a:latin typeface="Consolas" panose="020B0609020204030204" pitchFamily="49" charset="0"/>
              </a:rPr>
              <a:t>add_cpu</a:t>
            </a:r>
            <a:r>
              <a:rPr lang="en-AU" dirty="0">
                <a:latin typeface="Consolas" panose="020B0609020204030204" pitchFamily="49" charset="0"/>
              </a:rPr>
              <a:t>(int n, float* x, float* y)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 n;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 = x[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 +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TEST_CASE("cppcon-0", "[CUDA]")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int N = 1 &lt;&lt; 20;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float* x = new float[N];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float* y = new float[N];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 N;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x[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 = 1.0f;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 = 2.0f;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</a:rPr>
              <a:t>add_cpu</a:t>
            </a:r>
            <a:r>
              <a:rPr lang="en-AU" dirty="0">
                <a:latin typeface="Consolas" panose="020B0609020204030204" pitchFamily="49" charset="0"/>
              </a:rPr>
              <a:t>(N, x, y);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delete[] x;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delete[] y;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A24A60-74D9-4721-824B-CEEAB5AF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An Even Easier Introduction to CUDA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FBCDA-4662-4BB3-8C45-3B87FF70F6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2673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30326E-17B4-46A1-93F0-8877C8FE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4.2.3.17. --</a:t>
            </a:r>
            <a:r>
              <a:rPr lang="en-AU" dirty="0" err="1"/>
              <a:t>expt</a:t>
            </a:r>
            <a:r>
              <a:rPr lang="en-AU" dirty="0"/>
              <a:t>-relaxed-</a:t>
            </a:r>
            <a:r>
              <a:rPr lang="en-AU" dirty="0" err="1"/>
              <a:t>constexpr</a:t>
            </a:r>
            <a:r>
              <a:rPr lang="en-AU" dirty="0"/>
              <a:t> (-</a:t>
            </a:r>
            <a:r>
              <a:rPr lang="en-AU" dirty="0" err="1"/>
              <a:t>expt</a:t>
            </a:r>
            <a:r>
              <a:rPr lang="en-AU" dirty="0"/>
              <a:t>-relaxed-</a:t>
            </a:r>
            <a:r>
              <a:rPr lang="en-AU" dirty="0" err="1"/>
              <a:t>constexpr</a:t>
            </a:r>
            <a:r>
              <a:rPr lang="en-AU" dirty="0"/>
              <a:t>)</a:t>
            </a:r>
          </a:p>
          <a:p>
            <a:pPr marL="0" indent="0">
              <a:buNone/>
            </a:pPr>
            <a:r>
              <a:rPr lang="en-AU" dirty="0"/>
              <a:t>Experimental flag: </a:t>
            </a:r>
            <a:r>
              <a:rPr lang="en-AU" b="1" dirty="0"/>
              <a:t>Allow host code to invoke __device__</a:t>
            </a:r>
            <a:r>
              <a:rPr lang="en-AU" b="1" dirty="0" err="1"/>
              <a:t>constexpr</a:t>
            </a:r>
            <a:r>
              <a:rPr lang="en-AU" b="1" dirty="0"/>
              <a:t> functions, and device code to invoke __host__</a:t>
            </a:r>
            <a:r>
              <a:rPr lang="en-AU" b="1" dirty="0" err="1"/>
              <a:t>constexpr</a:t>
            </a:r>
            <a:r>
              <a:rPr lang="en-AU" b="1" dirty="0"/>
              <a:t> functions.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Note that the </a:t>
            </a:r>
            <a:r>
              <a:rPr lang="en-AU" dirty="0" err="1"/>
              <a:t>behavior</a:t>
            </a:r>
            <a:r>
              <a:rPr lang="en-AU" dirty="0"/>
              <a:t> of this flag may change in future compiler releases.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https://docs.nvidia.com/cuda/cuda-compiler-driver-nvcc/index.html#options-for-altering-compiler-linker-behavior-expt-relaxed-constexpr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D4BC0F-5F70-48F0-AB57-54BD0183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AU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constexpr</a:t>
            </a:r>
            <a:b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34174-01B8-48C1-A6F4-AC59A0A0AE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40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8973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D57E82-BDFF-4860-A824-8A4DAAA1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 err="1">
                <a:latin typeface="Consolas" panose="020B0609020204030204" pitchFamily="49" charset="0"/>
              </a:rPr>
              <a:t>constexpr</a:t>
            </a:r>
            <a:r>
              <a:rPr lang="en-AU" dirty="0">
                <a:latin typeface="Consolas" panose="020B0609020204030204" pitchFamily="49" charset="0"/>
              </a:rPr>
              <a:t> void _add(std::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n, float const* x, float* y)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for (std::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 n; ++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 = x[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 +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void </a:t>
            </a:r>
            <a:r>
              <a:rPr lang="en-AU" dirty="0" err="1">
                <a:latin typeface="Consolas" panose="020B0609020204030204" pitchFamily="49" charset="0"/>
              </a:rPr>
              <a:t>add_cpu</a:t>
            </a:r>
            <a:r>
              <a:rPr lang="en-AU" dirty="0">
                <a:latin typeface="Consolas" panose="020B0609020204030204" pitchFamily="49" charset="0"/>
              </a:rPr>
              <a:t>(std::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n, float const* x, float* y)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_add(n, x, y);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__global__ void </a:t>
            </a:r>
            <a:r>
              <a:rPr lang="en-AU" dirty="0" err="1">
                <a:latin typeface="Consolas" panose="020B0609020204030204" pitchFamily="49" charset="0"/>
              </a:rPr>
              <a:t>add_gpu</a:t>
            </a:r>
            <a:r>
              <a:rPr lang="en-AU" dirty="0">
                <a:latin typeface="Consolas" panose="020B0609020204030204" pitchFamily="49" charset="0"/>
              </a:rPr>
              <a:t>(int n, float const* x, float* y)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_add(n, x, y);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AEDE81-B255-4920-8760-A88A8891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</a:t>
            </a:r>
            <a:r>
              <a:rPr lang="en-AU" dirty="0" err="1">
                <a:latin typeface="Consolas" panose="020B0609020204030204" pitchFamily="49" charset="0"/>
              </a:rPr>
              <a:t>constexpr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B7A1-8E66-4410-9744-672871FC1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41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4791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56C48B-6DED-4133-8172-EEF09742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template &lt;std::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m&gt; </a:t>
            </a:r>
            <a:r>
              <a:rPr lang="en-AU" dirty="0" err="1">
                <a:latin typeface="Consolas" panose="020B0609020204030204" pitchFamily="49" charset="0"/>
              </a:rPr>
              <a:t>constexpr</a:t>
            </a:r>
            <a:r>
              <a:rPr lang="en-AU" dirty="0">
                <a:latin typeface="Consolas" panose="020B0609020204030204" pitchFamily="49" charset="0"/>
              </a:rPr>
              <a:t> void _add(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n,</a:t>
            </a:r>
          </a:p>
          <a:p>
            <a:pPr marL="0" indent="0">
              <a:buNone/>
            </a:pPr>
            <a:r>
              <a:rPr lang="en-AU" b="1" dirty="0">
                <a:latin typeface="Consolas" panose="020B0609020204030204" pitchFamily="49" charset="0"/>
              </a:rPr>
              <a:t>    std::array</a:t>
            </a:r>
            <a:r>
              <a:rPr lang="en-AU" dirty="0">
                <a:latin typeface="Consolas" panose="020B0609020204030204" pitchFamily="49" charset="0"/>
              </a:rPr>
              <a:t>&lt;float, m&gt; const* x,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b="1" dirty="0">
                <a:latin typeface="Consolas" panose="020B0609020204030204" pitchFamily="49" charset="0"/>
              </a:rPr>
              <a:t>std::array</a:t>
            </a:r>
            <a:r>
              <a:rPr lang="en-AU" dirty="0">
                <a:latin typeface="Consolas" panose="020B0609020204030204" pitchFamily="49" charset="0"/>
              </a:rPr>
              <a:t>&lt;float, m&gt;* y)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for (std::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 n; ++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for (std::</a:t>
            </a:r>
            <a:r>
              <a:rPr lang="en-AU" dirty="0" err="1">
                <a:latin typeface="Consolas" panose="020B0609020204030204" pitchFamily="49" charset="0"/>
              </a:rPr>
              <a:t>size_t</a:t>
            </a:r>
            <a:r>
              <a:rPr lang="en-AU" dirty="0">
                <a:latin typeface="Consolas" panose="020B0609020204030204" pitchFamily="49" charset="0"/>
              </a:rPr>
              <a:t> j = 0; j &lt; m; ++j) 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       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</a:t>
            </a:r>
            <a:r>
              <a:rPr lang="en-AU" b="1" dirty="0">
                <a:latin typeface="Consolas" panose="020B0609020204030204" pitchFamily="49" charset="0"/>
              </a:rPr>
              <a:t>[j]</a:t>
            </a:r>
            <a:r>
              <a:rPr lang="en-AU" dirty="0">
                <a:latin typeface="Consolas" panose="020B0609020204030204" pitchFamily="49" charset="0"/>
              </a:rPr>
              <a:t> = x[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</a:t>
            </a:r>
            <a:r>
              <a:rPr lang="en-AU" b="1" dirty="0">
                <a:latin typeface="Consolas" panose="020B0609020204030204" pitchFamily="49" charset="0"/>
              </a:rPr>
              <a:t>[j]</a:t>
            </a:r>
            <a:r>
              <a:rPr lang="en-AU" dirty="0">
                <a:latin typeface="Consolas" panose="020B0609020204030204" pitchFamily="49" charset="0"/>
              </a:rPr>
              <a:t> + y[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]</a:t>
            </a:r>
            <a:r>
              <a:rPr lang="en-AU" b="1" dirty="0">
                <a:latin typeface="Consolas" panose="020B0609020204030204" pitchFamily="49" charset="0"/>
              </a:rPr>
              <a:t>[j]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B24A97-74FB-4C4B-BDCC-C4D567B7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</a:t>
            </a:r>
            <a:r>
              <a:rPr lang="en-AU" dirty="0" err="1">
                <a:latin typeface="Consolas" panose="020B0609020204030204" pitchFamily="49" charset="0"/>
              </a:rPr>
              <a:t>constexpr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0F4C2-7BEC-40AF-B7BC-F56AE38AE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42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6073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A89ACA07-692D-4CB2-8721-383D54612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748319"/>
            <a:ext cx="7200801" cy="402997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B7B1-8D93-49A8-B7B9-875CA906F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>
                <a:latin typeface="Consolas" panose="020B0609020204030204" pitchFamily="49" charset="0"/>
              </a:rPr>
              <a:t>constexpr</a:t>
            </a:r>
            <a:r>
              <a:rPr lang="en-AU" dirty="0"/>
              <a:t> ALL the Things!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C0FE6-6013-4148-9A3C-3FEC19691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6580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56C48B-6DED-4133-8172-EEF09742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std library</a:t>
            </a:r>
          </a:p>
          <a:p>
            <a:r>
              <a:rPr lang="en-AU" dirty="0"/>
              <a:t>GSL Guidelines Support Library</a:t>
            </a:r>
          </a:p>
          <a:p>
            <a:r>
              <a:rPr lang="en-AU" dirty="0"/>
              <a:t>…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B24A97-74FB-4C4B-BDCC-C4D567B7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constexpr</a:t>
            </a:r>
            <a:r>
              <a:rPr lang="en-AU" dirty="0"/>
              <a:t> Opens Up Third Party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CAF32-078D-4851-B1F6-0A3FD2DB8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44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0544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4C5808-8818-4CB0-8DE9-0A4106B4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Your existing code should be tested and known to work.</a:t>
            </a:r>
          </a:p>
          <a:p>
            <a:r>
              <a:rPr lang="en-AU" dirty="0"/>
              <a:t>The fewer lines of code you add the less you need to debug.</a:t>
            </a:r>
          </a:p>
          <a:p>
            <a:r>
              <a:rPr lang="en-AU" dirty="0"/>
              <a:t>You do need to test that your code is appropriately marked </a:t>
            </a:r>
            <a:r>
              <a:rPr lang="en-AU" dirty="0" err="1"/>
              <a:t>constexpr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Add tests that execute at compile time and fail to compile if the test fails. This ensures:</a:t>
            </a:r>
          </a:p>
          <a:p>
            <a:pPr lvl="2"/>
            <a:r>
              <a:rPr lang="en-AU" dirty="0"/>
              <a:t>You do not call a non-</a:t>
            </a:r>
            <a:r>
              <a:rPr lang="en-AU" dirty="0" err="1"/>
              <a:t>constexpr</a:t>
            </a:r>
            <a:r>
              <a:rPr lang="en-AU" dirty="0"/>
              <a:t> function from a </a:t>
            </a:r>
            <a:r>
              <a:rPr lang="en-AU" dirty="0" err="1"/>
              <a:t>constexpr</a:t>
            </a:r>
            <a:r>
              <a:rPr lang="en-AU" dirty="0"/>
              <a:t> function.</a:t>
            </a:r>
          </a:p>
          <a:p>
            <a:pPr lvl="2"/>
            <a:r>
              <a:rPr lang="en-AU" dirty="0"/>
              <a:t>That the </a:t>
            </a:r>
            <a:r>
              <a:rPr lang="en-AU" dirty="0" err="1"/>
              <a:t>behavior</a:t>
            </a:r>
            <a:r>
              <a:rPr lang="en-AU" dirty="0"/>
              <a:t> of your </a:t>
            </a:r>
            <a:r>
              <a:rPr lang="en-AU" dirty="0" err="1"/>
              <a:t>constexpr</a:t>
            </a:r>
            <a:r>
              <a:rPr lang="en-AU" dirty="0"/>
              <a:t> function matches your runtime behaviour (they can diverge).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DC9A41-C904-45D7-AC3D-7939EC8C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No Work is Less Work Than Some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352D0-0C17-47E1-A2C9-34B5B9FFA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7221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8B22-06D9-4A8F-B661-D6D1E5B8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Questions About </a:t>
            </a:r>
            <a:r>
              <a:rPr lang="en-AU" dirty="0" err="1"/>
              <a:t>constexpr</a:t>
            </a:r>
            <a:r>
              <a:rPr lang="en-AU" dirty="0"/>
              <a:t>/Execution Space Specifiers?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8868E-1B54-4D2A-997B-D15697D1C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46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4376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860304-6D32-4C9B-9B13-A301FDB9C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Return on Investment</a:t>
            </a:r>
          </a:p>
        </p:txBody>
      </p:sp>
    </p:spTree>
    <p:extLst>
      <p:ext uri="{BB962C8B-B14F-4D97-AF65-F5344CB8AC3E}">
        <p14:creationId xmlns:p14="http://schemas.microsoft.com/office/powerpoint/2010/main" val="3076186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6CC5-3DE8-4C1A-B8D4-6DE9028B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std::</a:t>
            </a:r>
            <a:r>
              <a:rPr lang="en-AU" dirty="0" err="1"/>
              <a:t>pmr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C6BA-E205-45D5-89FE-CA0DF3CC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Allows control over allocation of memory necessary for access by GPU.</a:t>
            </a:r>
          </a:p>
          <a:p>
            <a:r>
              <a:rPr lang="en-AU" dirty="0"/>
              <a:t>May improve performance of your CPU code by:</a:t>
            </a:r>
          </a:p>
          <a:p>
            <a:pPr lvl="1"/>
            <a:r>
              <a:rPr lang="en-AU" dirty="0"/>
              <a:t>Reducing the number of calls to the allocator.</a:t>
            </a:r>
          </a:p>
          <a:p>
            <a:pPr lvl="1"/>
            <a:r>
              <a:rPr lang="en-AU" dirty="0"/>
              <a:t>Improving locality of objects. </a:t>
            </a:r>
          </a:p>
          <a:p>
            <a:pPr lvl="1"/>
            <a:r>
              <a:rPr lang="en-AU" dirty="0"/>
              <a:t>Providing a way to instrument your code and identify inefficiencies.</a:t>
            </a:r>
          </a:p>
          <a:p>
            <a:r>
              <a:rPr lang="en-AU" dirty="0"/>
              <a:t>Requires your std library support std::</a:t>
            </a:r>
            <a:r>
              <a:rPr lang="en-AU" dirty="0" err="1"/>
              <a:t>pmr</a:t>
            </a:r>
            <a:r>
              <a:rPr lang="en-AU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0587C-23B9-41A8-B9E5-2C151EC92D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48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200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7C45-41AF-47A8-92B1-8247B5B5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constexpr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A3F1-459B-434E-AFF2-27F3CA41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AU" dirty="0" err="1"/>
              <a:t>constexpr</a:t>
            </a:r>
            <a:r>
              <a:rPr lang="en-AU" dirty="0"/>
              <a:t> expands the set of functions available to the GPU.</a:t>
            </a:r>
          </a:p>
          <a:p>
            <a:r>
              <a:rPr lang="en-AU" dirty="0"/>
              <a:t>May improve performance by:</a:t>
            </a:r>
          </a:p>
          <a:p>
            <a:pPr lvl="1"/>
            <a:r>
              <a:rPr lang="en-AU" dirty="0"/>
              <a:t>Moving work from runtime to compile time.</a:t>
            </a:r>
          </a:p>
          <a:p>
            <a:pPr lvl="1"/>
            <a:r>
              <a:rPr lang="en-AU" dirty="0"/>
              <a:t>Making dimensions of vectors/matrices available at compile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21ADA-FCBF-449B-B4BA-1A2E3576B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49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601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DAE48-995F-4636-9FE8-FEFE0D33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5" y="987578"/>
            <a:ext cx="8640959" cy="40324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TEST_CASE("cppcon-1", "[CUDA]") {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int N = 1 &lt;&lt; 20;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float* x;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float* y;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cudaMallocManaged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(&amp;x, N*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sizeof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(float));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cudaMallocManaged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(&amp;y, N*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sizeof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(float));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</a:rPr>
              <a:t>cudaFree</a:t>
            </a:r>
            <a:r>
              <a:rPr lang="en-AU" dirty="0"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</a:rPr>
              <a:t>cudaFree</a:t>
            </a:r>
            <a:r>
              <a:rPr lang="en-AU" dirty="0">
                <a:latin typeface="Consolas" panose="020B0609020204030204" pitchFamily="49" charset="0"/>
              </a:rPr>
              <a:t>(y);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AF0ED-3E06-4268-95E5-2BF4027C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An Even Easier Introduction to CUDA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B1A01-4E87-4CB3-9C3E-AEA8A23A3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255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6316AA-23D7-480D-AE18-53C564B95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193246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586272-AD66-4746-8B03-588A3E782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Bowie Owens</a:t>
            </a:r>
          </a:p>
          <a:p>
            <a:r>
              <a:rPr lang="en-AU" dirty="0"/>
              <a:t>bowie.owens@csiro.au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D169CA-0980-4E2A-AD84-E2B7D042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6255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DAE48-995F-4636-9FE8-FEFE0D33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5" y="987578"/>
            <a:ext cx="8640959" cy="4032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>
                <a:latin typeface="Consolas" panose="020B0609020204030204" pitchFamily="49" charset="0"/>
              </a:rPr>
              <a:t>__global__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void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add_gpu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(int n, float* x, float* y) {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for (int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= 0;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&lt; n;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    y[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 = x[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 + y[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TEST_CASE("cppcon-1", "[CUDA]") {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// …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AF0ED-3E06-4268-95E5-2BF4027C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An Even Easier Introduction to CUDA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E3E3-39FF-4EF5-8777-C1BB37F91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387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DAE48-995F-4636-9FE8-FEFE0D33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5" y="987578"/>
            <a:ext cx="8640959" cy="40324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__global__ void 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add_gpu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(int n, float* x, float* y) {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for (int 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= 0; 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&lt; n; 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    y[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] = x[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] + y[</a:t>
            </a:r>
            <a:r>
              <a:rPr lang="en-AU" dirty="0" err="1">
                <a:solidFill>
                  <a:srgbClr val="DADBDC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TEST_CASE("cppcon-1", "[CUDA]") {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int N = 1 &lt;&lt; 20;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float* x;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float* y;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</a:rPr>
              <a:t>add_gpu</a:t>
            </a:r>
            <a:r>
              <a:rPr lang="en-AU" dirty="0">
                <a:latin typeface="Consolas" panose="020B0609020204030204" pitchFamily="49" charset="0"/>
              </a:rPr>
              <a:t>&lt;&lt;&lt;1, 1&gt;&gt;&gt;(N, x, y);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// …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AF0ED-3E06-4268-95E5-2BF4027C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An Even Easier Introduction to CUDA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08CA5-21F1-4D97-A08F-6A33CA1A2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7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8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DAE48-995F-4636-9FE8-FEFE0D33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5" y="987578"/>
            <a:ext cx="8640959" cy="40324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__global__ void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add_gpu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(int n, float* x, float* y) {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for (int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= 0;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&lt; n;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    y[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 = x[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 + y[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TEST_CASE("cppcon-1", "[CUDA]") {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int N = 1 &lt;&lt; 20;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float* x;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float* y;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cudaMallocManaged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(&amp;x, N*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sizeof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(float));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cudaMallocManaged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(&amp;y, N*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sizeof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(float));</a:t>
            </a:r>
          </a:p>
          <a:p>
            <a:pPr marL="0" indent="0">
              <a:buNone/>
            </a:pPr>
            <a:endParaRPr lang="en-AU" dirty="0">
              <a:solidFill>
                <a:srgbClr val="001D3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for (int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= 0;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&lt; N;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    x[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 = 1.0f;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    y[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i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] = 2.0f;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AU" dirty="0">
              <a:solidFill>
                <a:srgbClr val="001D3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add_gpu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&lt;&lt;&lt;1, 1&gt;&gt;&gt;(N, x, y);</a:t>
            </a:r>
          </a:p>
          <a:p>
            <a:pPr marL="0" indent="0">
              <a:buNone/>
            </a:pPr>
            <a:endParaRPr lang="en-AU" dirty="0">
              <a:solidFill>
                <a:srgbClr val="001D3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cudaFree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    </a:t>
            </a:r>
            <a:r>
              <a:rPr lang="en-AU" dirty="0" err="1">
                <a:solidFill>
                  <a:srgbClr val="001D34"/>
                </a:solidFill>
                <a:latin typeface="Consolas" panose="020B0609020204030204" pitchFamily="49" charset="0"/>
              </a:rPr>
              <a:t>cudaFree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(y);</a:t>
            </a:r>
          </a:p>
          <a:p>
            <a:pPr marL="0" indent="0">
              <a:buNone/>
            </a:pP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AF0ED-3E06-4268-95E5-2BF4027C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Questions About the Introductory Example?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75520-5E5C-40A9-867A-51BD3CCD3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8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327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DAE48-995F-4636-9FE8-FEFE0D33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5" y="987578"/>
            <a:ext cx="8640959" cy="40324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TEST_CASE("cppcon-1", "[CUDA]") {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1D34"/>
                </a:solidFill>
                <a:latin typeface="Consolas" panose="020B0609020204030204" pitchFamily="49" charset="0"/>
              </a:rPr>
              <a:t>int N = 1 &lt;&lt; 20;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float* x;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float* y;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// …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int </a:t>
            </a:r>
            <a:r>
              <a:rPr lang="en-AU" dirty="0" err="1">
                <a:latin typeface="Consolas" panose="020B0609020204030204" pitchFamily="49" charset="0"/>
              </a:rPr>
              <a:t>block_size</a:t>
            </a:r>
            <a:r>
              <a:rPr lang="en-AU" dirty="0">
                <a:latin typeface="Consolas" panose="020B0609020204030204" pitchFamily="49" charset="0"/>
              </a:rPr>
              <a:t> = 256;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int </a:t>
            </a:r>
            <a:r>
              <a:rPr lang="en-AU" dirty="0" err="1">
                <a:latin typeface="Consolas" panose="020B0609020204030204" pitchFamily="49" charset="0"/>
              </a:rPr>
              <a:t>grid_size</a:t>
            </a:r>
            <a:r>
              <a:rPr lang="en-AU" dirty="0">
                <a:latin typeface="Consolas" panose="020B0609020204030204" pitchFamily="49" charset="0"/>
              </a:rPr>
              <a:t>  = (N + </a:t>
            </a:r>
            <a:r>
              <a:rPr lang="en-AU" dirty="0" err="1">
                <a:latin typeface="Consolas" panose="020B0609020204030204" pitchFamily="49" charset="0"/>
              </a:rPr>
              <a:t>block_size</a:t>
            </a:r>
            <a:r>
              <a:rPr lang="en-AU" dirty="0">
                <a:latin typeface="Consolas" panose="020B0609020204030204" pitchFamily="49" charset="0"/>
              </a:rPr>
              <a:t> - 1) / </a:t>
            </a:r>
            <a:r>
              <a:rPr lang="en-AU" dirty="0" err="1">
                <a:latin typeface="Consolas" panose="020B0609020204030204" pitchFamily="49" charset="0"/>
              </a:rPr>
              <a:t>block_size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</a:rPr>
              <a:t>add_gpu</a:t>
            </a:r>
            <a:r>
              <a:rPr lang="en-AU" dirty="0">
                <a:latin typeface="Consolas" panose="020B0609020204030204" pitchFamily="49" charset="0"/>
              </a:rPr>
              <a:t>&lt;&lt;&lt;</a:t>
            </a:r>
            <a:r>
              <a:rPr lang="en-AU" dirty="0" err="1">
                <a:latin typeface="Consolas" panose="020B0609020204030204" pitchFamily="49" charset="0"/>
              </a:rPr>
              <a:t>grid_size</a:t>
            </a:r>
            <a:r>
              <a:rPr lang="en-AU" dirty="0">
                <a:latin typeface="Consolas" panose="020B0609020204030204" pitchFamily="49" charset="0"/>
              </a:rPr>
              <a:t>, </a:t>
            </a:r>
            <a:r>
              <a:rPr lang="en-AU" dirty="0" err="1">
                <a:latin typeface="Consolas" panose="020B0609020204030204" pitchFamily="49" charset="0"/>
              </a:rPr>
              <a:t>block_size</a:t>
            </a:r>
            <a:r>
              <a:rPr lang="en-AU" dirty="0">
                <a:latin typeface="Consolas" panose="020B0609020204030204" pitchFamily="49" charset="0"/>
              </a:rPr>
              <a:t>&gt;&gt;&gt;(N, x, y);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    // …</a:t>
            </a:r>
          </a:p>
          <a:p>
            <a:pPr marL="0" indent="0">
              <a:buNone/>
            </a:pPr>
            <a:r>
              <a:rPr lang="en-AU" dirty="0">
                <a:solidFill>
                  <a:srgbClr val="DADB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AF0ED-3E06-4268-95E5-2BF4027C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DINWebPro"/>
              </a:rPr>
              <a:t>Ok, about the kernel parameters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08CA5-21F1-4D97-A08F-6A33CA1A2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9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5199226"/>
      </p:ext>
    </p:extLst>
  </p:cSld>
  <p:clrMapOvr>
    <a:masterClrMapping/>
  </p:clrMapOvr>
</p:sld>
</file>

<file path=ppt/theme/theme1.xml><?xml version="1.0" encoding="utf-8"?>
<a:theme xmlns:a="http://schemas.openxmlformats.org/drawingml/2006/main" name="CSIRO horizont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Standard.potx" id="{C09A433E-A28B-4360-9BD8-803A1C2BE65D}" vid="{2EDCD348-62D3-485B-929C-947B875EEED5}"/>
    </a:ext>
  </a:extLst>
</a:theme>
</file>

<file path=ppt/theme/theme2.xml><?xml version="1.0" encoding="utf-8"?>
<a:theme xmlns:a="http://schemas.openxmlformats.org/drawingml/2006/main" name="Data61 vertic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Standard.potx" id="{C09A433E-A28B-4360-9BD8-803A1C2BE65D}" vid="{ED3C716A-7A69-4C25-92DC-E32353259ED8}"/>
    </a:ext>
  </a:extLst>
</a:theme>
</file>

<file path=ppt/theme/theme3.xml><?xml version="1.0" encoding="utf-8"?>
<a:theme xmlns:a="http://schemas.openxmlformats.org/drawingml/2006/main" name="Data61 horizont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Standard.potx" id="{C09A433E-A28B-4360-9BD8-803A1C2BE65D}" vid="{B73D8699-A979-4947-9713-2AB846B1A260}"/>
    </a:ext>
  </a:extLst>
</a:theme>
</file>

<file path=ppt/theme/theme4.xml><?xml version="1.0" encoding="utf-8"?>
<a:theme xmlns:a="http://schemas.openxmlformats.org/drawingml/2006/main" name="US Lockup vertic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Standard.potx" id="{C09A433E-A28B-4360-9BD8-803A1C2BE65D}" vid="{3140DB8F-7337-4BA5-AF2F-7064ED4F7224}"/>
    </a:ext>
  </a:extLst>
</a:theme>
</file>

<file path=ppt/theme/theme5.xml><?xml version="1.0" encoding="utf-8"?>
<a:theme xmlns:a="http://schemas.openxmlformats.org/drawingml/2006/main" name="US Lockup horizont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Standard.potx" id="{C09A433E-A28B-4360-9BD8-803A1C2BE65D}" vid="{2347AA7A-89E0-4C2E-9A3C-C17B47A3A4D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BFFB2887E109479714270EF09F4F34" ma:contentTypeVersion="11" ma:contentTypeDescription="Create a new document." ma:contentTypeScope="" ma:versionID="d67bdfaff51224f26a53f9f31a9f3c40">
  <xsd:schema xmlns:xsd="http://www.w3.org/2001/XMLSchema" xmlns:xs="http://www.w3.org/2001/XMLSchema" xmlns:p="http://schemas.microsoft.com/office/2006/metadata/properties" xmlns:ns3="d731c216-4847-40b9-9cc1-07675d6a1b95" xmlns:ns4="850cd0c5-34cb-451e-bc90-918567b3d760" targetNamespace="http://schemas.microsoft.com/office/2006/metadata/properties" ma:root="true" ma:fieldsID="310c9c063baff9cde7afa7390c10ef1d" ns3:_="" ns4:_="">
    <xsd:import namespace="d731c216-4847-40b9-9cc1-07675d6a1b95"/>
    <xsd:import namespace="850cd0c5-34cb-451e-bc90-918567b3d7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1c216-4847-40b9-9cc1-07675d6a1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cd0c5-34cb-451e-bc90-918567b3d76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A17F5E-4E2D-4A96-AA2E-79395A2F07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D18601-909F-4088-B554-74E827B402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1c216-4847-40b9-9cc1-07675d6a1b95"/>
    <ds:schemaRef ds:uri="850cd0c5-34cb-451e-bc90-918567b3d7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6E4E2C-B0B6-42DB-B31C-616EDD6BDDC6}">
  <ds:schemaRefs>
    <ds:schemaRef ds:uri="http://www.w3.org/XML/1998/namespace"/>
    <ds:schemaRef ds:uri="http://schemas.microsoft.com/office/2006/documentManagement/types"/>
    <ds:schemaRef ds:uri="http://purl.org/dc/terms/"/>
    <ds:schemaRef ds:uri="850cd0c5-34cb-451e-bc90-918567b3d760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d731c216-4847-40b9-9cc1-07675d6a1b9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Standard</Template>
  <TotalTime>1951</TotalTime>
  <Words>7294</Words>
  <Application>Microsoft Office PowerPoint</Application>
  <PresentationFormat>On-screen Show (16:9)</PresentationFormat>
  <Paragraphs>792</Paragraphs>
  <Slides>51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Consolas</vt:lpstr>
      <vt:lpstr>DINWebPro</vt:lpstr>
      <vt:lpstr>Noticia Text</vt:lpstr>
      <vt:lpstr>CSIRO horizontal</vt:lpstr>
      <vt:lpstr>Data61 vertical</vt:lpstr>
      <vt:lpstr>Data61 horizontal</vt:lpstr>
      <vt:lpstr>US Lockup vertical</vt:lpstr>
      <vt:lpstr>US Lockup horizontal</vt:lpstr>
      <vt:lpstr>PowerPoint Presentation</vt:lpstr>
      <vt:lpstr>Outline</vt:lpstr>
      <vt:lpstr>Introduction</vt:lpstr>
      <vt:lpstr>An Even Easier Introduction to CUDA</vt:lpstr>
      <vt:lpstr>An Even Easier Introduction to CUDA</vt:lpstr>
      <vt:lpstr>An Even Easier Introduction to CUDA</vt:lpstr>
      <vt:lpstr>An Even Easier Introduction to CUDA</vt:lpstr>
      <vt:lpstr>Questions About the Introductory Example?</vt:lpstr>
      <vt:lpstr>Ok, about the kernel parameters</vt:lpstr>
      <vt:lpstr>Ok, about the kernel parameters</vt:lpstr>
      <vt:lpstr>PowerPoint Presentation</vt:lpstr>
      <vt:lpstr>CPU vs GPU Memory</vt:lpstr>
      <vt:lpstr>Unified Memory</vt:lpstr>
      <vt:lpstr>Memory Allocation</vt:lpstr>
      <vt:lpstr>Memory Allocation</vt:lpstr>
      <vt:lpstr>std::pmr</vt:lpstr>
      <vt:lpstr>Memory Allocation</vt:lpstr>
      <vt:lpstr>A Unified Memory Resource</vt:lpstr>
      <vt:lpstr>A Unified Memory Resource</vt:lpstr>
      <vt:lpstr>A Unified Memory Resource</vt:lpstr>
      <vt:lpstr>Memory Allocation</vt:lpstr>
      <vt:lpstr>Avoid References to Objects Not in Unified Memory</vt:lpstr>
      <vt:lpstr>Avoid References to Objects Not in Unified Memory</vt:lpstr>
      <vt:lpstr>Unified Memory</vt:lpstr>
      <vt:lpstr>A Device Only Memory Resource</vt:lpstr>
      <vt:lpstr>A Device Only Memory Resource</vt:lpstr>
      <vt:lpstr>Device Only Memory Allocation</vt:lpstr>
      <vt:lpstr>A Non-Initialising Allocator</vt:lpstr>
      <vt:lpstr>A Non-Initialising Allocator</vt:lpstr>
      <vt:lpstr>Device Only Memory Allocation</vt:lpstr>
      <vt:lpstr>Intermediate Memory Resources</vt:lpstr>
      <vt:lpstr>Memory Allocation Across Functions</vt:lpstr>
      <vt:lpstr>Questions About Memory Allocation?</vt:lpstr>
      <vt:lpstr>PowerPoint Presentation</vt:lpstr>
      <vt:lpstr>Execution Space Specifiers</vt:lpstr>
      <vt:lpstr>Execution Space Specifiers</vt:lpstr>
      <vt:lpstr>Execution Space Specifiers</vt:lpstr>
      <vt:lpstr>Example Annotated Code</vt:lpstr>
      <vt:lpstr>Libraries Not Under Your Control</vt:lpstr>
      <vt:lpstr>Using constexpr </vt:lpstr>
      <vt:lpstr>Using constexpr</vt:lpstr>
      <vt:lpstr>Using constexpr</vt:lpstr>
      <vt:lpstr>PowerPoint Presentation</vt:lpstr>
      <vt:lpstr>constexpr Opens Up Third Party Libraries</vt:lpstr>
      <vt:lpstr>No Work is Less Work Than Some Work</vt:lpstr>
      <vt:lpstr>Questions About constexpr/Execution Space Specifiers?</vt:lpstr>
      <vt:lpstr>PowerPoint Presentation</vt:lpstr>
      <vt:lpstr>std::pmr</vt:lpstr>
      <vt:lpstr>constexpr</vt:lpstr>
      <vt:lpstr>PowerPoint Presentation</vt:lpstr>
      <vt:lpstr>Questions?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Existing Code to CUDA Using constexpr and std::pmr</dc:title>
  <dc:creator>Owens, Bowie (Data61, Clayton)</dc:creator>
  <cp:lastModifiedBy>Owens, Bowie (Data61, Clayton)</cp:lastModifiedBy>
  <cp:revision>5</cp:revision>
  <dcterms:created xsi:type="dcterms:W3CDTF">2021-08-03T23:31:11Z</dcterms:created>
  <dcterms:modified xsi:type="dcterms:W3CDTF">2021-10-28T02:31:04Z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0x0101006CBFFB2887E109479714270EF09F4F34</vt:lpwstr>
  </property>
</Properties>
</file>